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A114CD-E278-47B2-AC60-9D4717323939}"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0CF94-A071-413A-84D7-17BD49305304}" type="slidenum">
              <a:rPr lang="en-US" smtClean="0"/>
              <a:t>‹#›</a:t>
            </a:fld>
            <a:endParaRPr lang="en-US"/>
          </a:p>
        </p:txBody>
      </p:sp>
    </p:spTree>
    <p:extLst>
      <p:ext uri="{BB962C8B-B14F-4D97-AF65-F5344CB8AC3E}">
        <p14:creationId xmlns:p14="http://schemas.microsoft.com/office/powerpoint/2010/main" val="263201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114CD-E278-47B2-AC60-9D4717323939}"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0CF94-A071-413A-84D7-17BD49305304}" type="slidenum">
              <a:rPr lang="en-US" smtClean="0"/>
              <a:t>‹#›</a:t>
            </a:fld>
            <a:endParaRPr lang="en-US"/>
          </a:p>
        </p:txBody>
      </p:sp>
    </p:spTree>
    <p:extLst>
      <p:ext uri="{BB962C8B-B14F-4D97-AF65-F5344CB8AC3E}">
        <p14:creationId xmlns:p14="http://schemas.microsoft.com/office/powerpoint/2010/main" val="175135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114CD-E278-47B2-AC60-9D4717323939}"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0CF94-A071-413A-84D7-17BD4930530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14497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114CD-E278-47B2-AC60-9D4717323939}"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0CF94-A071-413A-84D7-17BD49305304}" type="slidenum">
              <a:rPr lang="en-US" smtClean="0"/>
              <a:t>‹#›</a:t>
            </a:fld>
            <a:endParaRPr lang="en-US"/>
          </a:p>
        </p:txBody>
      </p:sp>
    </p:spTree>
    <p:extLst>
      <p:ext uri="{BB962C8B-B14F-4D97-AF65-F5344CB8AC3E}">
        <p14:creationId xmlns:p14="http://schemas.microsoft.com/office/powerpoint/2010/main" val="2905621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114CD-E278-47B2-AC60-9D4717323939}"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0CF94-A071-413A-84D7-17BD4930530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7827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114CD-E278-47B2-AC60-9D4717323939}"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0CF94-A071-413A-84D7-17BD49305304}" type="slidenum">
              <a:rPr lang="en-US" smtClean="0"/>
              <a:t>‹#›</a:t>
            </a:fld>
            <a:endParaRPr lang="en-US"/>
          </a:p>
        </p:txBody>
      </p:sp>
    </p:spTree>
    <p:extLst>
      <p:ext uri="{BB962C8B-B14F-4D97-AF65-F5344CB8AC3E}">
        <p14:creationId xmlns:p14="http://schemas.microsoft.com/office/powerpoint/2010/main" val="3466844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114CD-E278-47B2-AC60-9D4717323939}"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0CF94-A071-413A-84D7-17BD49305304}" type="slidenum">
              <a:rPr lang="en-US" smtClean="0"/>
              <a:t>‹#›</a:t>
            </a:fld>
            <a:endParaRPr lang="en-US"/>
          </a:p>
        </p:txBody>
      </p:sp>
    </p:spTree>
    <p:extLst>
      <p:ext uri="{BB962C8B-B14F-4D97-AF65-F5344CB8AC3E}">
        <p14:creationId xmlns:p14="http://schemas.microsoft.com/office/powerpoint/2010/main" val="2258461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114CD-E278-47B2-AC60-9D4717323939}"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0CF94-A071-413A-84D7-17BD49305304}" type="slidenum">
              <a:rPr lang="en-US" smtClean="0"/>
              <a:t>‹#›</a:t>
            </a:fld>
            <a:endParaRPr lang="en-US"/>
          </a:p>
        </p:txBody>
      </p:sp>
    </p:spTree>
    <p:extLst>
      <p:ext uri="{BB962C8B-B14F-4D97-AF65-F5344CB8AC3E}">
        <p14:creationId xmlns:p14="http://schemas.microsoft.com/office/powerpoint/2010/main" val="426250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114CD-E278-47B2-AC60-9D4717323939}"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0CF94-A071-413A-84D7-17BD49305304}" type="slidenum">
              <a:rPr lang="en-US" smtClean="0"/>
              <a:t>‹#›</a:t>
            </a:fld>
            <a:endParaRPr lang="en-US"/>
          </a:p>
        </p:txBody>
      </p:sp>
    </p:spTree>
    <p:extLst>
      <p:ext uri="{BB962C8B-B14F-4D97-AF65-F5344CB8AC3E}">
        <p14:creationId xmlns:p14="http://schemas.microsoft.com/office/powerpoint/2010/main" val="152682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A114CD-E278-47B2-AC60-9D4717323939}" type="datetimeFigureOut">
              <a:rPr lang="en-US" smtClean="0"/>
              <a:t>8/10/2017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0CF94-A071-413A-84D7-17BD49305304}" type="slidenum">
              <a:rPr lang="en-US" smtClean="0"/>
              <a:t>‹#›</a:t>
            </a:fld>
            <a:endParaRPr lang="en-US"/>
          </a:p>
        </p:txBody>
      </p:sp>
    </p:spTree>
    <p:extLst>
      <p:ext uri="{BB962C8B-B14F-4D97-AF65-F5344CB8AC3E}">
        <p14:creationId xmlns:p14="http://schemas.microsoft.com/office/powerpoint/2010/main" val="2561246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A114CD-E278-47B2-AC60-9D4717323939}" type="datetimeFigureOut">
              <a:rPr lang="en-US" smtClean="0"/>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D0CF94-A071-413A-84D7-17BD49305304}" type="slidenum">
              <a:rPr lang="en-US" smtClean="0"/>
              <a:t>‹#›</a:t>
            </a:fld>
            <a:endParaRPr lang="en-US"/>
          </a:p>
        </p:txBody>
      </p:sp>
    </p:spTree>
    <p:extLst>
      <p:ext uri="{BB962C8B-B14F-4D97-AF65-F5344CB8AC3E}">
        <p14:creationId xmlns:p14="http://schemas.microsoft.com/office/powerpoint/2010/main" val="150896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A114CD-E278-47B2-AC60-9D4717323939}" type="datetimeFigureOut">
              <a:rPr lang="en-US" smtClean="0"/>
              <a:t>8/10/2017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D0CF94-A071-413A-84D7-17BD49305304}" type="slidenum">
              <a:rPr lang="en-US" smtClean="0"/>
              <a:t>‹#›</a:t>
            </a:fld>
            <a:endParaRPr lang="en-US"/>
          </a:p>
        </p:txBody>
      </p:sp>
    </p:spTree>
    <p:extLst>
      <p:ext uri="{BB962C8B-B14F-4D97-AF65-F5344CB8AC3E}">
        <p14:creationId xmlns:p14="http://schemas.microsoft.com/office/powerpoint/2010/main" val="1083690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114CD-E278-47B2-AC60-9D4717323939}" type="datetimeFigureOut">
              <a:rPr lang="en-US" smtClean="0"/>
              <a:t>8/10/2017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D0CF94-A071-413A-84D7-17BD49305304}" type="slidenum">
              <a:rPr lang="en-US" smtClean="0"/>
              <a:t>‹#›</a:t>
            </a:fld>
            <a:endParaRPr lang="en-US"/>
          </a:p>
        </p:txBody>
      </p:sp>
    </p:spTree>
    <p:extLst>
      <p:ext uri="{BB962C8B-B14F-4D97-AF65-F5344CB8AC3E}">
        <p14:creationId xmlns:p14="http://schemas.microsoft.com/office/powerpoint/2010/main" val="2505220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A114CD-E278-47B2-AC60-9D4717323939}" type="datetimeFigureOut">
              <a:rPr lang="en-US" smtClean="0"/>
              <a:t>8/10/2017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D0CF94-A071-413A-84D7-17BD49305304}" type="slidenum">
              <a:rPr lang="en-US" smtClean="0"/>
              <a:t>‹#›</a:t>
            </a:fld>
            <a:endParaRPr lang="en-US"/>
          </a:p>
        </p:txBody>
      </p:sp>
    </p:spTree>
    <p:extLst>
      <p:ext uri="{BB962C8B-B14F-4D97-AF65-F5344CB8AC3E}">
        <p14:creationId xmlns:p14="http://schemas.microsoft.com/office/powerpoint/2010/main" val="4123140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A114CD-E278-47B2-AC60-9D4717323939}" type="datetimeFigureOut">
              <a:rPr lang="en-US" smtClean="0"/>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D0CF94-A071-413A-84D7-17BD49305304}" type="slidenum">
              <a:rPr lang="en-US" smtClean="0"/>
              <a:t>‹#›</a:t>
            </a:fld>
            <a:endParaRPr lang="en-US"/>
          </a:p>
        </p:txBody>
      </p:sp>
    </p:spTree>
    <p:extLst>
      <p:ext uri="{BB962C8B-B14F-4D97-AF65-F5344CB8AC3E}">
        <p14:creationId xmlns:p14="http://schemas.microsoft.com/office/powerpoint/2010/main" val="190163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FA114CD-E278-47B2-AC60-9D4717323939}" type="datetimeFigureOut">
              <a:rPr lang="en-US" smtClean="0"/>
              <a:t>8/10/2017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D0CF94-A071-413A-84D7-17BD49305304}" type="slidenum">
              <a:rPr lang="en-US" smtClean="0"/>
              <a:t>‹#›</a:t>
            </a:fld>
            <a:endParaRPr lang="en-US"/>
          </a:p>
        </p:txBody>
      </p:sp>
    </p:spTree>
    <p:extLst>
      <p:ext uri="{BB962C8B-B14F-4D97-AF65-F5344CB8AC3E}">
        <p14:creationId xmlns:p14="http://schemas.microsoft.com/office/powerpoint/2010/main" val="367791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A114CD-E278-47B2-AC60-9D4717323939}" type="datetimeFigureOut">
              <a:rPr lang="en-US" smtClean="0"/>
              <a:t>8/10/2017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0D0CF94-A071-413A-84D7-17BD49305304}" type="slidenum">
              <a:rPr lang="en-US" smtClean="0"/>
              <a:t>‹#›</a:t>
            </a:fld>
            <a:endParaRPr lang="en-US"/>
          </a:p>
        </p:txBody>
      </p:sp>
    </p:spTree>
    <p:extLst>
      <p:ext uri="{BB962C8B-B14F-4D97-AF65-F5344CB8AC3E}">
        <p14:creationId xmlns:p14="http://schemas.microsoft.com/office/powerpoint/2010/main" val="349661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7AE4E-6C4E-4ACD-B490-D5D41A07F71C}"/>
              </a:ext>
            </a:extLst>
          </p:cNvPr>
          <p:cNvSpPr>
            <a:spLocks noGrp="1"/>
          </p:cNvSpPr>
          <p:nvPr>
            <p:ph type="ctrTitle"/>
          </p:nvPr>
        </p:nvSpPr>
        <p:spPr/>
        <p:txBody>
          <a:bodyPr/>
          <a:lstStyle/>
          <a:p>
            <a:r>
              <a:rPr lang="en-US"/>
              <a:t>IP </a:t>
            </a:r>
            <a:r>
              <a:rPr lang="en-US" dirty="0"/>
              <a:t>Routing</a:t>
            </a:r>
          </a:p>
        </p:txBody>
      </p:sp>
      <p:sp>
        <p:nvSpPr>
          <p:cNvPr id="3" name="Subtitle 2">
            <a:extLst>
              <a:ext uri="{FF2B5EF4-FFF2-40B4-BE49-F238E27FC236}">
                <a16:creationId xmlns:a16="http://schemas.microsoft.com/office/drawing/2014/main" id="{539BF4A0-AEBE-478F-B675-28AAA6BB9090}"/>
              </a:ext>
            </a:extLst>
          </p:cNvPr>
          <p:cNvSpPr>
            <a:spLocks noGrp="1"/>
          </p:cNvSpPr>
          <p:nvPr>
            <p:ph type="subTitle" idx="1"/>
          </p:nvPr>
        </p:nvSpPr>
        <p:spPr/>
        <p:txBody>
          <a:bodyPr/>
          <a:lstStyle/>
          <a:p>
            <a:r>
              <a:rPr lang="en-US" dirty="0"/>
              <a:t>Ilian Trifonov</a:t>
            </a:r>
          </a:p>
        </p:txBody>
      </p:sp>
    </p:spTree>
    <p:extLst>
      <p:ext uri="{BB962C8B-B14F-4D97-AF65-F5344CB8AC3E}">
        <p14:creationId xmlns:p14="http://schemas.microsoft.com/office/powerpoint/2010/main" val="3719854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3DE41-4659-4298-BD35-788F76E204E3}"/>
              </a:ext>
            </a:extLst>
          </p:cNvPr>
          <p:cNvSpPr>
            <a:spLocks noGrp="1"/>
          </p:cNvSpPr>
          <p:nvPr>
            <p:ph type="title"/>
          </p:nvPr>
        </p:nvSpPr>
        <p:spPr/>
        <p:txBody>
          <a:bodyPr/>
          <a:lstStyle/>
          <a:p>
            <a:r>
              <a:rPr lang="en-US" dirty="0"/>
              <a:t>Routing tables</a:t>
            </a:r>
          </a:p>
        </p:txBody>
      </p:sp>
      <p:sp>
        <p:nvSpPr>
          <p:cNvPr id="3" name="Content Placeholder 2">
            <a:extLst>
              <a:ext uri="{FF2B5EF4-FFF2-40B4-BE49-F238E27FC236}">
                <a16:creationId xmlns:a16="http://schemas.microsoft.com/office/drawing/2014/main" id="{581515AB-A253-491F-9560-F1B4B003D85A}"/>
              </a:ext>
            </a:extLst>
          </p:cNvPr>
          <p:cNvSpPr>
            <a:spLocks noGrp="1"/>
          </p:cNvSpPr>
          <p:nvPr>
            <p:ph idx="1"/>
          </p:nvPr>
        </p:nvSpPr>
        <p:spPr/>
        <p:txBody>
          <a:bodyPr/>
          <a:lstStyle/>
          <a:p>
            <a:r>
              <a:rPr lang="en-US" dirty="0"/>
              <a:t>Addresses on the routing tables are matched by the longest prefix:</a:t>
            </a:r>
          </a:p>
          <a:p>
            <a:r>
              <a:rPr lang="en-US" dirty="0"/>
              <a:t>124.10.2.0/24</a:t>
            </a:r>
          </a:p>
          <a:p>
            <a:r>
              <a:rPr lang="en-US" dirty="0"/>
              <a:t>124.10.0.0/16</a:t>
            </a:r>
          </a:p>
          <a:p>
            <a:r>
              <a:rPr lang="en-US" dirty="0"/>
              <a:t>124.0.0.0/8</a:t>
            </a:r>
          </a:p>
          <a:p>
            <a:endParaRPr lang="en-US" dirty="0"/>
          </a:p>
          <a:p>
            <a:r>
              <a:rPr lang="en-US" dirty="0"/>
              <a:t>If we have to route 124.10.2.122, it will pick 124.10.2.0/24, because it has the longest prefix</a:t>
            </a:r>
          </a:p>
          <a:p>
            <a:r>
              <a:rPr lang="en-US" dirty="0"/>
              <a:t>This is done because otherwise all routing tables would have to have all 2^32 addresses (over 4 billion)</a:t>
            </a:r>
          </a:p>
          <a:p>
            <a:endParaRPr lang="en-US" dirty="0"/>
          </a:p>
        </p:txBody>
      </p:sp>
    </p:spTree>
    <p:extLst>
      <p:ext uri="{BB962C8B-B14F-4D97-AF65-F5344CB8AC3E}">
        <p14:creationId xmlns:p14="http://schemas.microsoft.com/office/powerpoint/2010/main" val="386211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B049-038F-4A3B-BD81-A658CF5BF3D7}"/>
              </a:ext>
            </a:extLst>
          </p:cNvPr>
          <p:cNvSpPr>
            <a:spLocks noGrp="1"/>
          </p:cNvSpPr>
          <p:nvPr>
            <p:ph type="title"/>
          </p:nvPr>
        </p:nvSpPr>
        <p:spPr/>
        <p:txBody>
          <a:bodyPr/>
          <a:lstStyle/>
          <a:p>
            <a:r>
              <a:rPr lang="en-US" dirty="0"/>
              <a:t>Routing</a:t>
            </a:r>
          </a:p>
        </p:txBody>
      </p:sp>
      <p:sp>
        <p:nvSpPr>
          <p:cNvPr id="3" name="Content Placeholder 2">
            <a:extLst>
              <a:ext uri="{FF2B5EF4-FFF2-40B4-BE49-F238E27FC236}">
                <a16:creationId xmlns:a16="http://schemas.microsoft.com/office/drawing/2014/main" id="{E1363BC6-5270-4A36-9819-3C7002E7AF14}"/>
              </a:ext>
            </a:extLst>
          </p:cNvPr>
          <p:cNvSpPr>
            <a:spLocks noGrp="1"/>
          </p:cNvSpPr>
          <p:nvPr>
            <p:ph idx="1"/>
          </p:nvPr>
        </p:nvSpPr>
        <p:spPr/>
        <p:txBody>
          <a:bodyPr/>
          <a:lstStyle/>
          <a:p>
            <a:r>
              <a:rPr lang="en-US" dirty="0"/>
              <a:t>Not all routers on the internet exchange information with each other</a:t>
            </a:r>
          </a:p>
          <a:p>
            <a:r>
              <a:rPr lang="en-US" dirty="0"/>
              <a:t>Routers are grouped into sub networks and run the routing protocols between the routers on those networks</a:t>
            </a:r>
          </a:p>
          <a:p>
            <a:r>
              <a:rPr lang="en-US" dirty="0"/>
              <a:t>Routing tables are built by exchange of information between routers in the same sub network</a:t>
            </a:r>
          </a:p>
          <a:p>
            <a:r>
              <a:rPr lang="en-US" dirty="0"/>
              <a:t>Routing between these sub networks is done with BGP</a:t>
            </a:r>
          </a:p>
          <a:p>
            <a:endParaRPr lang="en-US" dirty="0"/>
          </a:p>
          <a:p>
            <a:endParaRPr lang="en-US" dirty="0"/>
          </a:p>
        </p:txBody>
      </p:sp>
    </p:spTree>
    <p:extLst>
      <p:ext uri="{BB962C8B-B14F-4D97-AF65-F5344CB8AC3E}">
        <p14:creationId xmlns:p14="http://schemas.microsoft.com/office/powerpoint/2010/main" val="2877550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477A6-5EB4-492D-BAE0-E0CF5C6E913E}"/>
              </a:ext>
            </a:extLst>
          </p:cNvPr>
          <p:cNvSpPr>
            <a:spLocks noGrp="1"/>
          </p:cNvSpPr>
          <p:nvPr>
            <p:ph type="title"/>
          </p:nvPr>
        </p:nvSpPr>
        <p:spPr/>
        <p:txBody>
          <a:bodyPr/>
          <a:lstStyle/>
          <a:p>
            <a:r>
              <a:rPr lang="en-US" dirty="0"/>
              <a:t>Routing</a:t>
            </a:r>
          </a:p>
        </p:txBody>
      </p:sp>
      <p:pic>
        <p:nvPicPr>
          <p:cNvPr id="5" name="Content Placeholder 4">
            <a:extLst>
              <a:ext uri="{FF2B5EF4-FFF2-40B4-BE49-F238E27FC236}">
                <a16:creationId xmlns:a16="http://schemas.microsoft.com/office/drawing/2014/main" id="{EA4532AA-F561-4169-8841-B66F28D341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175" y="2020047"/>
            <a:ext cx="6976565" cy="3837111"/>
          </a:xfrm>
        </p:spPr>
      </p:pic>
    </p:spTree>
    <p:extLst>
      <p:ext uri="{BB962C8B-B14F-4D97-AF65-F5344CB8AC3E}">
        <p14:creationId xmlns:p14="http://schemas.microsoft.com/office/powerpoint/2010/main" val="2040042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C72F6-0D73-493E-9FF1-9CB12B9D52DE}"/>
              </a:ext>
            </a:extLst>
          </p:cNvPr>
          <p:cNvSpPr>
            <a:spLocks noGrp="1"/>
          </p:cNvSpPr>
          <p:nvPr>
            <p:ph type="title"/>
          </p:nvPr>
        </p:nvSpPr>
        <p:spPr/>
        <p:txBody>
          <a:bodyPr/>
          <a:lstStyle/>
          <a:p>
            <a:r>
              <a:rPr lang="en-US" dirty="0"/>
              <a:t>Link State Routing step 1</a:t>
            </a:r>
          </a:p>
        </p:txBody>
      </p:sp>
      <p:sp>
        <p:nvSpPr>
          <p:cNvPr id="4" name="Rectangle 3">
            <a:extLst>
              <a:ext uri="{FF2B5EF4-FFF2-40B4-BE49-F238E27FC236}">
                <a16:creationId xmlns:a16="http://schemas.microsoft.com/office/drawing/2014/main" id="{7CC7FE42-70F8-414A-9C4E-7ECD215C00A3}"/>
              </a:ext>
            </a:extLst>
          </p:cNvPr>
          <p:cNvSpPr/>
          <p:nvPr/>
        </p:nvSpPr>
        <p:spPr>
          <a:xfrm>
            <a:off x="1676400" y="2088776"/>
            <a:ext cx="1766047" cy="833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 </a:t>
            </a:r>
          </a:p>
        </p:txBody>
      </p:sp>
      <p:sp>
        <p:nvSpPr>
          <p:cNvPr id="5" name="Rectangle 4">
            <a:extLst>
              <a:ext uri="{FF2B5EF4-FFF2-40B4-BE49-F238E27FC236}">
                <a16:creationId xmlns:a16="http://schemas.microsoft.com/office/drawing/2014/main" id="{4F2C2612-2C57-4354-AEF9-D9AF71227C24}"/>
              </a:ext>
            </a:extLst>
          </p:cNvPr>
          <p:cNvSpPr/>
          <p:nvPr/>
        </p:nvSpPr>
        <p:spPr>
          <a:xfrm>
            <a:off x="7010401" y="2115670"/>
            <a:ext cx="1766047" cy="833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 </a:t>
            </a:r>
          </a:p>
        </p:txBody>
      </p:sp>
      <p:cxnSp>
        <p:nvCxnSpPr>
          <p:cNvPr id="7" name="Straight Arrow Connector 6">
            <a:extLst>
              <a:ext uri="{FF2B5EF4-FFF2-40B4-BE49-F238E27FC236}">
                <a16:creationId xmlns:a16="http://schemas.microsoft.com/office/drawing/2014/main" id="{AE69D494-217D-4FF2-A981-E83E41D467A5}"/>
              </a:ext>
            </a:extLst>
          </p:cNvPr>
          <p:cNvCxnSpPr/>
          <p:nvPr/>
        </p:nvCxnSpPr>
        <p:spPr>
          <a:xfrm>
            <a:off x="3872753" y="2250141"/>
            <a:ext cx="2519082"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 name="Straight Arrow Connector 7">
            <a:extLst>
              <a:ext uri="{FF2B5EF4-FFF2-40B4-BE49-F238E27FC236}">
                <a16:creationId xmlns:a16="http://schemas.microsoft.com/office/drawing/2014/main" id="{55FD5011-E834-4F28-8BEF-463EF7A4444B}"/>
              </a:ext>
            </a:extLst>
          </p:cNvPr>
          <p:cNvCxnSpPr/>
          <p:nvPr/>
        </p:nvCxnSpPr>
        <p:spPr>
          <a:xfrm>
            <a:off x="3872753" y="2671482"/>
            <a:ext cx="2519082"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 name="Straight Arrow Connector 9">
            <a:extLst>
              <a:ext uri="{FF2B5EF4-FFF2-40B4-BE49-F238E27FC236}">
                <a16:creationId xmlns:a16="http://schemas.microsoft.com/office/drawing/2014/main" id="{A2555EE9-2D6C-4100-8685-62197F6FEAAC}"/>
              </a:ext>
            </a:extLst>
          </p:cNvPr>
          <p:cNvCxnSpPr>
            <a:cxnSpLocks/>
          </p:cNvCxnSpPr>
          <p:nvPr/>
        </p:nvCxnSpPr>
        <p:spPr>
          <a:xfrm flipH="1" flipV="1">
            <a:off x="3872754" y="2426448"/>
            <a:ext cx="2519081" cy="2091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E0777F73-221E-441C-A53F-011003EB8E7C}"/>
              </a:ext>
            </a:extLst>
          </p:cNvPr>
          <p:cNvSpPr txBox="1"/>
          <p:nvPr/>
        </p:nvSpPr>
        <p:spPr>
          <a:xfrm>
            <a:off x="4204447" y="2949388"/>
            <a:ext cx="1855694" cy="367553"/>
          </a:xfrm>
          <a:prstGeom prst="rect">
            <a:avLst/>
          </a:prstGeom>
          <a:noFill/>
        </p:spPr>
        <p:txBody>
          <a:bodyPr wrap="square" rtlCol="0">
            <a:spAutoFit/>
          </a:bodyPr>
          <a:lstStyle/>
          <a:p>
            <a:r>
              <a:rPr lang="en-US" dirty="0"/>
              <a:t>Hello packets</a:t>
            </a:r>
          </a:p>
        </p:txBody>
      </p:sp>
      <p:sp>
        <p:nvSpPr>
          <p:cNvPr id="19" name="TextBox 18">
            <a:extLst>
              <a:ext uri="{FF2B5EF4-FFF2-40B4-BE49-F238E27FC236}">
                <a16:creationId xmlns:a16="http://schemas.microsoft.com/office/drawing/2014/main" id="{BBF81240-D7CE-4042-BC1F-69F419262383}"/>
              </a:ext>
            </a:extLst>
          </p:cNvPr>
          <p:cNvSpPr txBox="1"/>
          <p:nvPr/>
        </p:nvSpPr>
        <p:spPr>
          <a:xfrm>
            <a:off x="1792941" y="4159624"/>
            <a:ext cx="7198659" cy="646331"/>
          </a:xfrm>
          <a:prstGeom prst="rect">
            <a:avLst/>
          </a:prstGeom>
          <a:noFill/>
        </p:spPr>
        <p:txBody>
          <a:bodyPr wrap="square" rtlCol="0">
            <a:spAutoFit/>
          </a:bodyPr>
          <a:lstStyle/>
          <a:p>
            <a:r>
              <a:rPr lang="en-US" dirty="0"/>
              <a:t>Each router talks to the neighboring routers, and builds up information on what it’s connected it</a:t>
            </a:r>
          </a:p>
        </p:txBody>
      </p:sp>
    </p:spTree>
    <p:extLst>
      <p:ext uri="{BB962C8B-B14F-4D97-AF65-F5344CB8AC3E}">
        <p14:creationId xmlns:p14="http://schemas.microsoft.com/office/powerpoint/2010/main" val="1575085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E622-97FA-452E-840F-37E91AD5A1D2}"/>
              </a:ext>
            </a:extLst>
          </p:cNvPr>
          <p:cNvSpPr>
            <a:spLocks noGrp="1"/>
          </p:cNvSpPr>
          <p:nvPr>
            <p:ph type="title"/>
          </p:nvPr>
        </p:nvSpPr>
        <p:spPr/>
        <p:txBody>
          <a:bodyPr/>
          <a:lstStyle/>
          <a:p>
            <a:r>
              <a:rPr lang="en-US" dirty="0"/>
              <a:t>Link State Routing step 2</a:t>
            </a:r>
          </a:p>
        </p:txBody>
      </p:sp>
      <p:sp>
        <p:nvSpPr>
          <p:cNvPr id="3" name="Content Placeholder 2">
            <a:extLst>
              <a:ext uri="{FF2B5EF4-FFF2-40B4-BE49-F238E27FC236}">
                <a16:creationId xmlns:a16="http://schemas.microsoft.com/office/drawing/2014/main" id="{BE37A581-5527-4706-8459-F1CC6D993C03}"/>
              </a:ext>
            </a:extLst>
          </p:cNvPr>
          <p:cNvSpPr>
            <a:spLocks noGrp="1"/>
          </p:cNvSpPr>
          <p:nvPr>
            <p:ph idx="1"/>
          </p:nvPr>
        </p:nvSpPr>
        <p:spPr/>
        <p:txBody>
          <a:bodyPr/>
          <a:lstStyle/>
          <a:p>
            <a:r>
              <a:rPr lang="en-US" dirty="0"/>
              <a:t>The information is sent to all routers on the network so they can build up their neighbor and forwarding tables</a:t>
            </a:r>
          </a:p>
          <a:p>
            <a:r>
              <a:rPr lang="en-US" dirty="0"/>
              <a:t>Every router knows what every other router is connected to</a:t>
            </a:r>
          </a:p>
        </p:txBody>
      </p:sp>
    </p:spTree>
    <p:extLst>
      <p:ext uri="{BB962C8B-B14F-4D97-AF65-F5344CB8AC3E}">
        <p14:creationId xmlns:p14="http://schemas.microsoft.com/office/powerpoint/2010/main" val="602202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1859-BA6D-4099-8053-9EE5D98BACA4}"/>
              </a:ext>
            </a:extLst>
          </p:cNvPr>
          <p:cNvSpPr>
            <a:spLocks noGrp="1"/>
          </p:cNvSpPr>
          <p:nvPr>
            <p:ph type="title"/>
          </p:nvPr>
        </p:nvSpPr>
        <p:spPr/>
        <p:txBody>
          <a:bodyPr/>
          <a:lstStyle/>
          <a:p>
            <a:r>
              <a:rPr lang="en-US" dirty="0"/>
              <a:t>Link State Routing step 3</a:t>
            </a:r>
          </a:p>
        </p:txBody>
      </p:sp>
      <p:sp>
        <p:nvSpPr>
          <p:cNvPr id="3" name="Content Placeholder 2">
            <a:extLst>
              <a:ext uri="{FF2B5EF4-FFF2-40B4-BE49-F238E27FC236}">
                <a16:creationId xmlns:a16="http://schemas.microsoft.com/office/drawing/2014/main" id="{8B6CBE7A-782C-4ACC-917A-91992D006E6F}"/>
              </a:ext>
            </a:extLst>
          </p:cNvPr>
          <p:cNvSpPr>
            <a:spLocks noGrp="1"/>
          </p:cNvSpPr>
          <p:nvPr>
            <p:ph idx="1"/>
          </p:nvPr>
        </p:nvSpPr>
        <p:spPr/>
        <p:txBody>
          <a:bodyPr/>
          <a:lstStyle/>
          <a:p>
            <a:r>
              <a:rPr lang="en-US" dirty="0"/>
              <a:t>All routers can now run a shortest path algorithm (SPF, Dijkstra </a:t>
            </a:r>
            <a:r>
              <a:rPr lang="en-US" dirty="0" err="1"/>
              <a:t>etc</a:t>
            </a:r>
            <a:r>
              <a:rPr lang="en-US" dirty="0"/>
              <a:t>) to find the optimal way to get the packet to the next network</a:t>
            </a:r>
          </a:p>
        </p:txBody>
      </p:sp>
    </p:spTree>
    <p:extLst>
      <p:ext uri="{BB962C8B-B14F-4D97-AF65-F5344CB8AC3E}">
        <p14:creationId xmlns:p14="http://schemas.microsoft.com/office/powerpoint/2010/main" val="3378361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3A81-EFFC-458E-8BAE-363CED505554}"/>
              </a:ext>
            </a:extLst>
          </p:cNvPr>
          <p:cNvSpPr>
            <a:spLocks noGrp="1"/>
          </p:cNvSpPr>
          <p:nvPr>
            <p:ph type="title"/>
          </p:nvPr>
        </p:nvSpPr>
        <p:spPr/>
        <p:txBody>
          <a:bodyPr/>
          <a:lstStyle/>
          <a:p>
            <a:r>
              <a:rPr lang="en-US" dirty="0"/>
              <a:t>Border Gateway Protocol (BGP)</a:t>
            </a:r>
          </a:p>
        </p:txBody>
      </p:sp>
      <p:sp>
        <p:nvSpPr>
          <p:cNvPr id="3" name="Content Placeholder 2">
            <a:extLst>
              <a:ext uri="{FF2B5EF4-FFF2-40B4-BE49-F238E27FC236}">
                <a16:creationId xmlns:a16="http://schemas.microsoft.com/office/drawing/2014/main" id="{7664F4A1-837B-4981-8589-B72653360638}"/>
              </a:ext>
            </a:extLst>
          </p:cNvPr>
          <p:cNvSpPr>
            <a:spLocks noGrp="1"/>
          </p:cNvSpPr>
          <p:nvPr>
            <p:ph idx="1"/>
          </p:nvPr>
        </p:nvSpPr>
        <p:spPr/>
        <p:txBody>
          <a:bodyPr/>
          <a:lstStyle/>
          <a:p>
            <a:r>
              <a:rPr lang="en-US" dirty="0"/>
              <a:t>Unlike other protocols, there is only one instance of this protocol running on the internet</a:t>
            </a:r>
          </a:p>
          <a:p>
            <a:r>
              <a:rPr lang="en-US" dirty="0"/>
              <a:t>Runs between autonomous systems (networks)</a:t>
            </a:r>
          </a:p>
          <a:p>
            <a:r>
              <a:rPr lang="en-US" dirty="0"/>
              <a:t>ISPs can broadcast the range of IP addresses that are on their networks so they can be reached</a:t>
            </a:r>
          </a:p>
        </p:txBody>
      </p:sp>
    </p:spTree>
    <p:extLst>
      <p:ext uri="{BB962C8B-B14F-4D97-AF65-F5344CB8AC3E}">
        <p14:creationId xmlns:p14="http://schemas.microsoft.com/office/powerpoint/2010/main" val="1627292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1376-4BD5-4DA8-B37B-14C241DFD794}"/>
              </a:ext>
            </a:extLst>
          </p:cNvPr>
          <p:cNvSpPr>
            <a:spLocks noGrp="1"/>
          </p:cNvSpPr>
          <p:nvPr>
            <p:ph type="title"/>
          </p:nvPr>
        </p:nvSpPr>
        <p:spPr/>
        <p:txBody>
          <a:bodyPr/>
          <a:lstStyle/>
          <a:p>
            <a:r>
              <a:rPr lang="en-US" dirty="0"/>
              <a:t>BGP</a:t>
            </a:r>
          </a:p>
        </p:txBody>
      </p:sp>
      <p:sp>
        <p:nvSpPr>
          <p:cNvPr id="3" name="Content Placeholder 2">
            <a:extLst>
              <a:ext uri="{FF2B5EF4-FFF2-40B4-BE49-F238E27FC236}">
                <a16:creationId xmlns:a16="http://schemas.microsoft.com/office/drawing/2014/main" id="{AAD93A80-9FEA-4B01-A0FD-F378E8DD4384}"/>
              </a:ext>
            </a:extLst>
          </p:cNvPr>
          <p:cNvSpPr>
            <a:spLocks noGrp="1"/>
          </p:cNvSpPr>
          <p:nvPr>
            <p:ph idx="1"/>
          </p:nvPr>
        </p:nvSpPr>
        <p:spPr/>
        <p:txBody>
          <a:bodyPr/>
          <a:lstStyle/>
          <a:p>
            <a:r>
              <a:rPr lang="en-US" dirty="0"/>
              <a:t>Problems here have caused widespread issues on the internet</a:t>
            </a:r>
          </a:p>
          <a:p>
            <a:r>
              <a:rPr lang="en-US" dirty="0"/>
              <a:t>For example when Pakistan tried to stop its citizens from connecting to youtube.com, but instead redirected all the traffic from the entire internet to itself</a:t>
            </a:r>
          </a:p>
          <a:p>
            <a:r>
              <a:rPr lang="en-US" dirty="0"/>
              <a:t>This happens because of a broadcast of a longer prefix IP address, that gets communicated to all networks around the world. At that point the longest prefix changes, and gets priority</a:t>
            </a:r>
          </a:p>
          <a:p>
            <a:r>
              <a:rPr lang="en-US" dirty="0"/>
              <a:t>https://www.youtube.com/watch?v=IzLPKuAOe50</a:t>
            </a:r>
          </a:p>
        </p:txBody>
      </p:sp>
    </p:spTree>
    <p:extLst>
      <p:ext uri="{BB962C8B-B14F-4D97-AF65-F5344CB8AC3E}">
        <p14:creationId xmlns:p14="http://schemas.microsoft.com/office/powerpoint/2010/main" val="2618138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3C0C-3058-4616-9BE5-A71C14CB37E1}"/>
              </a:ext>
            </a:extLst>
          </p:cNvPr>
          <p:cNvSpPr>
            <a:spLocks noGrp="1"/>
          </p:cNvSpPr>
          <p:nvPr>
            <p:ph type="title"/>
          </p:nvPr>
        </p:nvSpPr>
        <p:spPr/>
        <p:txBody>
          <a:bodyPr/>
          <a:lstStyle/>
          <a:p>
            <a:r>
              <a:rPr lang="en-US" dirty="0"/>
              <a:t>BGP</a:t>
            </a:r>
          </a:p>
        </p:txBody>
      </p:sp>
      <p:sp>
        <p:nvSpPr>
          <p:cNvPr id="3" name="Content Placeholder 2">
            <a:extLst>
              <a:ext uri="{FF2B5EF4-FFF2-40B4-BE49-F238E27FC236}">
                <a16:creationId xmlns:a16="http://schemas.microsoft.com/office/drawing/2014/main" id="{5C355100-DF25-4DBD-9BE1-7B1B11EBDA37}"/>
              </a:ext>
            </a:extLst>
          </p:cNvPr>
          <p:cNvSpPr>
            <a:spLocks noGrp="1"/>
          </p:cNvSpPr>
          <p:nvPr>
            <p:ph idx="1"/>
          </p:nvPr>
        </p:nvSpPr>
        <p:spPr/>
        <p:txBody>
          <a:bodyPr/>
          <a:lstStyle/>
          <a:p>
            <a:r>
              <a:rPr lang="en-US" dirty="0"/>
              <a:t>You can apply routing policies, to give preference to where something should be routed though</a:t>
            </a:r>
          </a:p>
          <a:p>
            <a:r>
              <a:rPr lang="en-US" dirty="0"/>
              <a:t>Autonomous systems on the internet do not trust each other, and as such they configure many policies on the borders between the autonomous networks, so traffic cannot “leak out” to a network it is not supposed to for example</a:t>
            </a:r>
          </a:p>
          <a:p>
            <a:r>
              <a:rPr lang="en-US" dirty="0"/>
              <a:t>The most important metric used when deciding where to route with BGP is the autonomous network count to </a:t>
            </a:r>
            <a:r>
              <a:rPr lang="en-US"/>
              <a:t>the target IP</a:t>
            </a:r>
            <a:endParaRPr lang="en-US" dirty="0"/>
          </a:p>
        </p:txBody>
      </p:sp>
    </p:spTree>
    <p:extLst>
      <p:ext uri="{BB962C8B-B14F-4D97-AF65-F5344CB8AC3E}">
        <p14:creationId xmlns:p14="http://schemas.microsoft.com/office/powerpoint/2010/main" val="406832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5E87C8-85F8-4C54-81C9-A2E9D468C35D}"/>
              </a:ext>
            </a:extLst>
          </p:cNvPr>
          <p:cNvSpPr>
            <a:spLocks noGrp="1"/>
          </p:cNvSpPr>
          <p:nvPr>
            <p:ph type="ctrTitle"/>
          </p:nvPr>
        </p:nvSpPr>
        <p:spPr/>
        <p:txBody>
          <a:bodyPr/>
          <a:lstStyle/>
          <a:p>
            <a:r>
              <a:rPr lang="en-US"/>
              <a:t>Questions?</a:t>
            </a:r>
          </a:p>
        </p:txBody>
      </p:sp>
    </p:spTree>
    <p:extLst>
      <p:ext uri="{BB962C8B-B14F-4D97-AF65-F5344CB8AC3E}">
        <p14:creationId xmlns:p14="http://schemas.microsoft.com/office/powerpoint/2010/main" val="2118787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CBF08-9542-4E54-994F-CCE0C4629616}"/>
              </a:ext>
            </a:extLst>
          </p:cNvPr>
          <p:cNvSpPr>
            <a:spLocks noGrp="1"/>
          </p:cNvSpPr>
          <p:nvPr>
            <p:ph type="title"/>
          </p:nvPr>
        </p:nvSpPr>
        <p:spPr/>
        <p:txBody>
          <a:bodyPr/>
          <a:lstStyle/>
          <a:p>
            <a:r>
              <a:rPr lang="en-US" dirty="0"/>
              <a:t>IP Routing</a:t>
            </a:r>
          </a:p>
        </p:txBody>
      </p:sp>
      <p:sp>
        <p:nvSpPr>
          <p:cNvPr id="3" name="Content Placeholder 2">
            <a:extLst>
              <a:ext uri="{FF2B5EF4-FFF2-40B4-BE49-F238E27FC236}">
                <a16:creationId xmlns:a16="http://schemas.microsoft.com/office/drawing/2014/main" id="{B8712FA8-FF4B-448F-8FAC-819C06BD8816}"/>
              </a:ext>
            </a:extLst>
          </p:cNvPr>
          <p:cNvSpPr>
            <a:spLocks noGrp="1"/>
          </p:cNvSpPr>
          <p:nvPr>
            <p:ph idx="1"/>
          </p:nvPr>
        </p:nvSpPr>
        <p:spPr/>
        <p:txBody>
          <a:bodyPr/>
          <a:lstStyle/>
          <a:p>
            <a:r>
              <a:rPr lang="en-US" dirty="0"/>
              <a:t>Works based on Routing Tables</a:t>
            </a:r>
          </a:p>
          <a:p>
            <a:r>
              <a:rPr lang="en-US" dirty="0"/>
              <a:t>Routing tables contain information about what IP address range should be routed to what router next</a:t>
            </a:r>
          </a:p>
        </p:txBody>
      </p:sp>
    </p:spTree>
    <p:extLst>
      <p:ext uri="{BB962C8B-B14F-4D97-AF65-F5344CB8AC3E}">
        <p14:creationId xmlns:p14="http://schemas.microsoft.com/office/powerpoint/2010/main" val="3542969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DFCF-27B6-44D2-BACF-F7D427C10B18}"/>
              </a:ext>
            </a:extLst>
          </p:cNvPr>
          <p:cNvSpPr>
            <a:spLocks noGrp="1"/>
          </p:cNvSpPr>
          <p:nvPr>
            <p:ph type="title"/>
          </p:nvPr>
        </p:nvSpPr>
        <p:spPr/>
        <p:txBody>
          <a:bodyPr/>
          <a:lstStyle/>
          <a:p>
            <a:r>
              <a:rPr lang="en-US" dirty="0"/>
              <a:t>Routing Protocols</a:t>
            </a:r>
          </a:p>
        </p:txBody>
      </p:sp>
      <p:sp>
        <p:nvSpPr>
          <p:cNvPr id="3" name="Content Placeholder 2">
            <a:extLst>
              <a:ext uri="{FF2B5EF4-FFF2-40B4-BE49-F238E27FC236}">
                <a16:creationId xmlns:a16="http://schemas.microsoft.com/office/drawing/2014/main" id="{327EC749-1A90-4F7E-AC8E-8D757BF2801C}"/>
              </a:ext>
            </a:extLst>
          </p:cNvPr>
          <p:cNvSpPr>
            <a:spLocks noGrp="1"/>
          </p:cNvSpPr>
          <p:nvPr>
            <p:ph idx="1"/>
          </p:nvPr>
        </p:nvSpPr>
        <p:spPr/>
        <p:txBody>
          <a:bodyPr/>
          <a:lstStyle/>
          <a:p>
            <a:r>
              <a:rPr lang="en-US" dirty="0"/>
              <a:t>Classful</a:t>
            </a:r>
          </a:p>
          <a:p>
            <a:pPr lvl="1"/>
            <a:r>
              <a:rPr lang="en-US" dirty="0"/>
              <a:t>Follows the bit boundaries of Class A, B and C</a:t>
            </a:r>
          </a:p>
          <a:p>
            <a:pPr lvl="1"/>
            <a:r>
              <a:rPr lang="en-US" dirty="0"/>
              <a:t>Protocols – RIPv1, IGRP</a:t>
            </a:r>
          </a:p>
          <a:p>
            <a:pPr lvl="1"/>
            <a:r>
              <a:rPr lang="en-US" dirty="0"/>
              <a:t>If we configure 10.20.100.0/24, it would advertise it as a Class A (10.0.0.0/8) because it’s a Class A subnet</a:t>
            </a:r>
          </a:p>
          <a:p>
            <a:r>
              <a:rPr lang="en-US" dirty="0"/>
              <a:t>Classless</a:t>
            </a:r>
          </a:p>
          <a:p>
            <a:pPr lvl="1"/>
            <a:r>
              <a:rPr lang="en-US" dirty="0"/>
              <a:t>Follows what is used for the subnet mask to know the network segment</a:t>
            </a:r>
          </a:p>
          <a:p>
            <a:pPr lvl="1"/>
            <a:r>
              <a:rPr lang="en-US" dirty="0"/>
              <a:t>Protocols – RIPv2, OSPF, EIGRP, IS-IS</a:t>
            </a:r>
          </a:p>
          <a:p>
            <a:pPr lvl="1"/>
            <a:r>
              <a:rPr lang="en-US" dirty="0"/>
              <a:t>If we configure 10.20.100.0/24, it would advertise it as 10.20.100.0/24, because the subnet mask is indicating what the network is</a:t>
            </a:r>
          </a:p>
          <a:p>
            <a:pPr lvl="1"/>
            <a:endParaRPr lang="en-US" dirty="0"/>
          </a:p>
        </p:txBody>
      </p:sp>
    </p:spTree>
    <p:extLst>
      <p:ext uri="{BB962C8B-B14F-4D97-AF65-F5344CB8AC3E}">
        <p14:creationId xmlns:p14="http://schemas.microsoft.com/office/powerpoint/2010/main" val="178773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1D6B-9B9F-48C0-AAA4-9FEE30D5C07F}"/>
              </a:ext>
            </a:extLst>
          </p:cNvPr>
          <p:cNvSpPr>
            <a:spLocks noGrp="1"/>
          </p:cNvSpPr>
          <p:nvPr>
            <p:ph type="title"/>
          </p:nvPr>
        </p:nvSpPr>
        <p:spPr/>
        <p:txBody>
          <a:bodyPr/>
          <a:lstStyle/>
          <a:p>
            <a:r>
              <a:rPr lang="en-US" dirty="0"/>
              <a:t>Routing Types</a:t>
            </a:r>
          </a:p>
        </p:txBody>
      </p:sp>
      <p:sp>
        <p:nvSpPr>
          <p:cNvPr id="3" name="Content Placeholder 2">
            <a:extLst>
              <a:ext uri="{FF2B5EF4-FFF2-40B4-BE49-F238E27FC236}">
                <a16:creationId xmlns:a16="http://schemas.microsoft.com/office/drawing/2014/main" id="{18A8DABD-E805-4DAF-B26B-68717B12F440}"/>
              </a:ext>
            </a:extLst>
          </p:cNvPr>
          <p:cNvSpPr>
            <a:spLocks noGrp="1"/>
          </p:cNvSpPr>
          <p:nvPr>
            <p:ph idx="1"/>
          </p:nvPr>
        </p:nvSpPr>
        <p:spPr/>
        <p:txBody>
          <a:bodyPr/>
          <a:lstStyle/>
          <a:p>
            <a:r>
              <a:rPr lang="en-US" dirty="0"/>
              <a:t>Distance Vector – Advertise the full routing table, no network or topology tables</a:t>
            </a:r>
          </a:p>
          <a:p>
            <a:r>
              <a:rPr lang="en-US" dirty="0"/>
              <a:t>Link State – Maintain neighbor and topology tables, and advertise routing changes only</a:t>
            </a:r>
          </a:p>
          <a:p>
            <a:r>
              <a:rPr lang="en-US" dirty="0"/>
              <a:t>Hybrid – Combination between Link State and Distance Vector</a:t>
            </a:r>
          </a:p>
          <a:p>
            <a:r>
              <a:rPr lang="en-US" dirty="0"/>
              <a:t>Path Vector – Used by Border Gateway Protocol (BGP) to determine the best path using one of many attributes</a:t>
            </a:r>
          </a:p>
        </p:txBody>
      </p:sp>
    </p:spTree>
    <p:extLst>
      <p:ext uri="{BB962C8B-B14F-4D97-AF65-F5344CB8AC3E}">
        <p14:creationId xmlns:p14="http://schemas.microsoft.com/office/powerpoint/2010/main" val="320687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932F-8766-4F87-9B1C-B71A338F0B27}"/>
              </a:ext>
            </a:extLst>
          </p:cNvPr>
          <p:cNvSpPr>
            <a:spLocks noGrp="1"/>
          </p:cNvSpPr>
          <p:nvPr>
            <p:ph type="title"/>
          </p:nvPr>
        </p:nvSpPr>
        <p:spPr/>
        <p:txBody>
          <a:bodyPr/>
          <a:lstStyle/>
          <a:p>
            <a:r>
              <a:rPr lang="en-US" dirty="0"/>
              <a:t>RIP</a:t>
            </a:r>
          </a:p>
        </p:txBody>
      </p:sp>
      <p:sp>
        <p:nvSpPr>
          <p:cNvPr id="3" name="Content Placeholder 2">
            <a:extLst>
              <a:ext uri="{FF2B5EF4-FFF2-40B4-BE49-F238E27FC236}">
                <a16:creationId xmlns:a16="http://schemas.microsoft.com/office/drawing/2014/main" id="{D1EB125F-C2B4-43E9-869E-9A7DEC59E60C}"/>
              </a:ext>
            </a:extLst>
          </p:cNvPr>
          <p:cNvSpPr>
            <a:spLocks noGrp="1"/>
          </p:cNvSpPr>
          <p:nvPr>
            <p:ph idx="1"/>
          </p:nvPr>
        </p:nvSpPr>
        <p:spPr/>
        <p:txBody>
          <a:bodyPr/>
          <a:lstStyle/>
          <a:p>
            <a:r>
              <a:rPr lang="en-US" dirty="0"/>
              <a:t>Routing Type – Distance Vector</a:t>
            </a:r>
          </a:p>
          <a:p>
            <a:r>
              <a:rPr lang="en-US" dirty="0"/>
              <a:t>Algorithm – Bellman Ford</a:t>
            </a:r>
          </a:p>
          <a:p>
            <a:r>
              <a:rPr lang="en-US" dirty="0"/>
              <a:t>Updates – Sends full routing table every 30 seconds</a:t>
            </a:r>
          </a:p>
          <a:p>
            <a:r>
              <a:rPr lang="en-US" dirty="0"/>
              <a:t>Metric - Hops</a:t>
            </a:r>
          </a:p>
        </p:txBody>
      </p:sp>
    </p:spTree>
    <p:extLst>
      <p:ext uri="{BB962C8B-B14F-4D97-AF65-F5344CB8AC3E}">
        <p14:creationId xmlns:p14="http://schemas.microsoft.com/office/powerpoint/2010/main" val="116569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932F-8766-4F87-9B1C-B71A338F0B27}"/>
              </a:ext>
            </a:extLst>
          </p:cNvPr>
          <p:cNvSpPr>
            <a:spLocks noGrp="1"/>
          </p:cNvSpPr>
          <p:nvPr>
            <p:ph type="title"/>
          </p:nvPr>
        </p:nvSpPr>
        <p:spPr/>
        <p:txBody>
          <a:bodyPr/>
          <a:lstStyle/>
          <a:p>
            <a:r>
              <a:rPr lang="en-US" dirty="0"/>
              <a:t>OSPF</a:t>
            </a:r>
          </a:p>
        </p:txBody>
      </p:sp>
      <p:sp>
        <p:nvSpPr>
          <p:cNvPr id="3" name="Content Placeholder 2">
            <a:extLst>
              <a:ext uri="{FF2B5EF4-FFF2-40B4-BE49-F238E27FC236}">
                <a16:creationId xmlns:a16="http://schemas.microsoft.com/office/drawing/2014/main" id="{D1EB125F-C2B4-43E9-869E-9A7DEC59E60C}"/>
              </a:ext>
            </a:extLst>
          </p:cNvPr>
          <p:cNvSpPr>
            <a:spLocks noGrp="1"/>
          </p:cNvSpPr>
          <p:nvPr>
            <p:ph idx="1"/>
          </p:nvPr>
        </p:nvSpPr>
        <p:spPr/>
        <p:txBody>
          <a:bodyPr/>
          <a:lstStyle/>
          <a:p>
            <a:r>
              <a:rPr lang="en-US" dirty="0"/>
              <a:t>Routing Type – Link State</a:t>
            </a:r>
          </a:p>
          <a:p>
            <a:r>
              <a:rPr lang="en-US" dirty="0"/>
              <a:t>Algorithm – SPF, Dijkstra</a:t>
            </a:r>
          </a:p>
          <a:p>
            <a:r>
              <a:rPr lang="en-US" dirty="0"/>
              <a:t>Updates – Sends updates when there are changes</a:t>
            </a:r>
          </a:p>
          <a:p>
            <a:r>
              <a:rPr lang="en-US" dirty="0"/>
              <a:t>Metric – Cost(based on bandwidth)</a:t>
            </a:r>
          </a:p>
        </p:txBody>
      </p:sp>
    </p:spTree>
    <p:extLst>
      <p:ext uri="{BB962C8B-B14F-4D97-AF65-F5344CB8AC3E}">
        <p14:creationId xmlns:p14="http://schemas.microsoft.com/office/powerpoint/2010/main" val="1149130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932F-8766-4F87-9B1C-B71A338F0B27}"/>
              </a:ext>
            </a:extLst>
          </p:cNvPr>
          <p:cNvSpPr>
            <a:spLocks noGrp="1"/>
          </p:cNvSpPr>
          <p:nvPr>
            <p:ph type="title"/>
          </p:nvPr>
        </p:nvSpPr>
        <p:spPr/>
        <p:txBody>
          <a:bodyPr/>
          <a:lstStyle/>
          <a:p>
            <a:r>
              <a:rPr lang="en-US" dirty="0"/>
              <a:t>EIGRP</a:t>
            </a:r>
          </a:p>
        </p:txBody>
      </p:sp>
      <p:sp>
        <p:nvSpPr>
          <p:cNvPr id="3" name="Content Placeholder 2">
            <a:extLst>
              <a:ext uri="{FF2B5EF4-FFF2-40B4-BE49-F238E27FC236}">
                <a16:creationId xmlns:a16="http://schemas.microsoft.com/office/drawing/2014/main" id="{D1EB125F-C2B4-43E9-869E-9A7DEC59E60C}"/>
              </a:ext>
            </a:extLst>
          </p:cNvPr>
          <p:cNvSpPr>
            <a:spLocks noGrp="1"/>
          </p:cNvSpPr>
          <p:nvPr>
            <p:ph idx="1"/>
          </p:nvPr>
        </p:nvSpPr>
        <p:spPr/>
        <p:txBody>
          <a:bodyPr/>
          <a:lstStyle/>
          <a:p>
            <a:r>
              <a:rPr lang="en-US" dirty="0"/>
              <a:t>Routing Type – Hybrid, Classful/Classless</a:t>
            </a:r>
          </a:p>
          <a:p>
            <a:r>
              <a:rPr lang="en-US" dirty="0"/>
              <a:t>Algorithm – DUAL</a:t>
            </a:r>
          </a:p>
          <a:p>
            <a:r>
              <a:rPr lang="en-US" dirty="0"/>
              <a:t>Updates – Sends updates when there are changes</a:t>
            </a:r>
          </a:p>
          <a:p>
            <a:r>
              <a:rPr lang="en-US" dirty="0"/>
              <a:t>Metric – Composite (Bandwidth, Delay, Load, Reliability etc.)</a:t>
            </a:r>
          </a:p>
          <a:p>
            <a:r>
              <a:rPr lang="en-US" dirty="0"/>
              <a:t>A routing protocol used by Cisco</a:t>
            </a:r>
          </a:p>
        </p:txBody>
      </p:sp>
    </p:spTree>
    <p:extLst>
      <p:ext uri="{BB962C8B-B14F-4D97-AF65-F5344CB8AC3E}">
        <p14:creationId xmlns:p14="http://schemas.microsoft.com/office/powerpoint/2010/main" val="412741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932F-8766-4F87-9B1C-B71A338F0B27}"/>
              </a:ext>
            </a:extLst>
          </p:cNvPr>
          <p:cNvSpPr>
            <a:spLocks noGrp="1"/>
          </p:cNvSpPr>
          <p:nvPr>
            <p:ph type="title"/>
          </p:nvPr>
        </p:nvSpPr>
        <p:spPr/>
        <p:txBody>
          <a:bodyPr/>
          <a:lstStyle/>
          <a:p>
            <a:r>
              <a:rPr lang="en-US" dirty="0"/>
              <a:t>Border Gateway Protocol (BGP)</a:t>
            </a:r>
          </a:p>
        </p:txBody>
      </p:sp>
      <p:sp>
        <p:nvSpPr>
          <p:cNvPr id="3" name="Content Placeholder 2">
            <a:extLst>
              <a:ext uri="{FF2B5EF4-FFF2-40B4-BE49-F238E27FC236}">
                <a16:creationId xmlns:a16="http://schemas.microsoft.com/office/drawing/2014/main" id="{D1EB125F-C2B4-43E9-869E-9A7DEC59E60C}"/>
              </a:ext>
            </a:extLst>
          </p:cNvPr>
          <p:cNvSpPr>
            <a:spLocks noGrp="1"/>
          </p:cNvSpPr>
          <p:nvPr>
            <p:ph idx="1"/>
          </p:nvPr>
        </p:nvSpPr>
        <p:spPr/>
        <p:txBody>
          <a:bodyPr/>
          <a:lstStyle/>
          <a:p>
            <a:r>
              <a:rPr lang="en-US" dirty="0"/>
              <a:t>Routing Type – Path Vector</a:t>
            </a:r>
          </a:p>
          <a:p>
            <a:r>
              <a:rPr lang="en-US" dirty="0"/>
              <a:t>Algorithm – BGP Best Path Selection Algorithm determines the best route by selecting the shortest path to the destination</a:t>
            </a:r>
          </a:p>
          <a:p>
            <a:r>
              <a:rPr lang="en-US" dirty="0"/>
              <a:t>Metric – Composite (Weight, Local Preference, AS Path etc.)</a:t>
            </a:r>
          </a:p>
        </p:txBody>
      </p:sp>
    </p:spTree>
    <p:extLst>
      <p:ext uri="{BB962C8B-B14F-4D97-AF65-F5344CB8AC3E}">
        <p14:creationId xmlns:p14="http://schemas.microsoft.com/office/powerpoint/2010/main" val="212918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524D-E7E4-4750-AE62-77AC9C0CBC91}"/>
              </a:ext>
            </a:extLst>
          </p:cNvPr>
          <p:cNvSpPr>
            <a:spLocks noGrp="1"/>
          </p:cNvSpPr>
          <p:nvPr>
            <p:ph type="title"/>
          </p:nvPr>
        </p:nvSpPr>
        <p:spPr/>
        <p:txBody>
          <a:bodyPr/>
          <a:lstStyle/>
          <a:p>
            <a:r>
              <a:rPr lang="en-US" dirty="0"/>
              <a:t>Routing</a:t>
            </a:r>
          </a:p>
        </p:txBody>
      </p:sp>
      <p:sp>
        <p:nvSpPr>
          <p:cNvPr id="4" name="Rectangle 3">
            <a:extLst>
              <a:ext uri="{FF2B5EF4-FFF2-40B4-BE49-F238E27FC236}">
                <a16:creationId xmlns:a16="http://schemas.microsoft.com/office/drawing/2014/main" id="{B5772812-563E-4FCF-AEF2-42755C4FE87B}"/>
              </a:ext>
            </a:extLst>
          </p:cNvPr>
          <p:cNvSpPr/>
          <p:nvPr/>
        </p:nvSpPr>
        <p:spPr>
          <a:xfrm>
            <a:off x="4078941" y="2384612"/>
            <a:ext cx="2823883" cy="1550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9" name="Rectangle 8">
            <a:extLst>
              <a:ext uri="{FF2B5EF4-FFF2-40B4-BE49-F238E27FC236}">
                <a16:creationId xmlns:a16="http://schemas.microsoft.com/office/drawing/2014/main" id="{E64553B6-D986-44AB-A5EA-5DB2F766655A}"/>
              </a:ext>
            </a:extLst>
          </p:cNvPr>
          <p:cNvSpPr/>
          <p:nvPr/>
        </p:nvSpPr>
        <p:spPr>
          <a:xfrm>
            <a:off x="3478306" y="2528047"/>
            <a:ext cx="609600" cy="1434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5B52CA-9323-4052-808B-FBF9DAC09C8A}"/>
              </a:ext>
            </a:extLst>
          </p:cNvPr>
          <p:cNvSpPr/>
          <p:nvPr/>
        </p:nvSpPr>
        <p:spPr>
          <a:xfrm>
            <a:off x="3478306" y="2998694"/>
            <a:ext cx="609600" cy="1434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79C1A9-D8B0-4D85-B4F4-DC633B3A4EC0}"/>
              </a:ext>
            </a:extLst>
          </p:cNvPr>
          <p:cNvSpPr/>
          <p:nvPr/>
        </p:nvSpPr>
        <p:spPr>
          <a:xfrm>
            <a:off x="3469341" y="3469341"/>
            <a:ext cx="609600" cy="1434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E3CD1DE-499C-41BF-BAF4-13B0F71E613A}"/>
              </a:ext>
            </a:extLst>
          </p:cNvPr>
          <p:cNvSpPr/>
          <p:nvPr/>
        </p:nvSpPr>
        <p:spPr>
          <a:xfrm>
            <a:off x="6893859" y="2528047"/>
            <a:ext cx="609600" cy="1434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A3462A-775D-4196-B8A0-6C7F857635A6}"/>
              </a:ext>
            </a:extLst>
          </p:cNvPr>
          <p:cNvSpPr/>
          <p:nvPr/>
        </p:nvSpPr>
        <p:spPr>
          <a:xfrm>
            <a:off x="6893859" y="2998694"/>
            <a:ext cx="609600" cy="1434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A52AE48-4F2E-49AA-9900-2E835A9F2D10}"/>
              </a:ext>
            </a:extLst>
          </p:cNvPr>
          <p:cNvSpPr/>
          <p:nvPr/>
        </p:nvSpPr>
        <p:spPr>
          <a:xfrm>
            <a:off x="6884894" y="3469341"/>
            <a:ext cx="609600" cy="1434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67EB7DD-BD10-4A11-BFA6-997A1845D86F}"/>
              </a:ext>
            </a:extLst>
          </p:cNvPr>
          <p:cNvSpPr txBox="1"/>
          <p:nvPr/>
        </p:nvSpPr>
        <p:spPr>
          <a:xfrm>
            <a:off x="3361765" y="2073835"/>
            <a:ext cx="842682" cy="369332"/>
          </a:xfrm>
          <a:prstGeom prst="rect">
            <a:avLst/>
          </a:prstGeom>
          <a:noFill/>
        </p:spPr>
        <p:txBody>
          <a:bodyPr wrap="square" rtlCol="0">
            <a:spAutoFit/>
          </a:bodyPr>
          <a:lstStyle/>
          <a:p>
            <a:r>
              <a:rPr lang="en-US" dirty="0"/>
              <a:t>In</a:t>
            </a:r>
          </a:p>
        </p:txBody>
      </p:sp>
      <p:sp>
        <p:nvSpPr>
          <p:cNvPr id="17" name="TextBox 16">
            <a:extLst>
              <a:ext uri="{FF2B5EF4-FFF2-40B4-BE49-F238E27FC236}">
                <a16:creationId xmlns:a16="http://schemas.microsoft.com/office/drawing/2014/main" id="{C6663481-593F-4189-9AE3-69DEEC044369}"/>
              </a:ext>
            </a:extLst>
          </p:cNvPr>
          <p:cNvSpPr txBox="1"/>
          <p:nvPr/>
        </p:nvSpPr>
        <p:spPr>
          <a:xfrm>
            <a:off x="7189694" y="2044557"/>
            <a:ext cx="833718" cy="369332"/>
          </a:xfrm>
          <a:prstGeom prst="rect">
            <a:avLst/>
          </a:prstGeom>
          <a:noFill/>
        </p:spPr>
        <p:txBody>
          <a:bodyPr wrap="square" rtlCol="0">
            <a:spAutoFit/>
          </a:bodyPr>
          <a:lstStyle/>
          <a:p>
            <a:r>
              <a:rPr lang="en-US" dirty="0"/>
              <a:t>Out</a:t>
            </a:r>
          </a:p>
        </p:txBody>
      </p:sp>
      <p:cxnSp>
        <p:nvCxnSpPr>
          <p:cNvPr id="19" name="Straight Arrow Connector 18">
            <a:extLst>
              <a:ext uri="{FF2B5EF4-FFF2-40B4-BE49-F238E27FC236}">
                <a16:creationId xmlns:a16="http://schemas.microsoft.com/office/drawing/2014/main" id="{F2A7640E-CB3F-49A1-9FB7-B38BA61AC35C}"/>
              </a:ext>
            </a:extLst>
          </p:cNvPr>
          <p:cNvCxnSpPr/>
          <p:nvPr/>
        </p:nvCxnSpPr>
        <p:spPr>
          <a:xfrm>
            <a:off x="1389529" y="3030070"/>
            <a:ext cx="2026024"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1" name="Connector: Curved 20">
            <a:extLst>
              <a:ext uri="{FF2B5EF4-FFF2-40B4-BE49-F238E27FC236}">
                <a16:creationId xmlns:a16="http://schemas.microsoft.com/office/drawing/2014/main" id="{99994DAD-434A-4FF9-9315-A5207C4FFCA8}"/>
              </a:ext>
            </a:extLst>
          </p:cNvPr>
          <p:cNvCxnSpPr>
            <a:cxnSpLocks/>
            <a:stCxn id="10" idx="3"/>
          </p:cNvCxnSpPr>
          <p:nvPr/>
        </p:nvCxnSpPr>
        <p:spPr>
          <a:xfrm flipV="1">
            <a:off x="4087906" y="2528047"/>
            <a:ext cx="5100918" cy="54236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F89B24FB-4D08-4023-A498-DAF7195E1502}"/>
              </a:ext>
            </a:extLst>
          </p:cNvPr>
          <p:cNvSpPr txBox="1"/>
          <p:nvPr/>
        </p:nvSpPr>
        <p:spPr>
          <a:xfrm>
            <a:off x="1461247" y="4724400"/>
            <a:ext cx="7539318" cy="1477328"/>
          </a:xfrm>
          <a:prstGeom prst="rect">
            <a:avLst/>
          </a:prstGeom>
          <a:noFill/>
        </p:spPr>
        <p:txBody>
          <a:bodyPr wrap="square" rtlCol="0">
            <a:spAutoFit/>
          </a:bodyPr>
          <a:lstStyle/>
          <a:p>
            <a:r>
              <a:rPr lang="en-US" dirty="0"/>
              <a:t>For each packet the router has to decide if it should drop the packet (if there are too many hops for example), or if it should forward, and where it should forward it to.</a:t>
            </a:r>
          </a:p>
          <a:p>
            <a:endParaRPr lang="en-US" dirty="0"/>
          </a:p>
          <a:p>
            <a:r>
              <a:rPr lang="en-US" dirty="0"/>
              <a:t>For that the routers use routing tables and routing protocols</a:t>
            </a:r>
          </a:p>
        </p:txBody>
      </p:sp>
    </p:spTree>
    <p:extLst>
      <p:ext uri="{BB962C8B-B14F-4D97-AF65-F5344CB8AC3E}">
        <p14:creationId xmlns:p14="http://schemas.microsoft.com/office/powerpoint/2010/main" val="1422899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TotalTime>
  <Words>774</Words>
  <Application>Microsoft Office PowerPoint</Application>
  <PresentationFormat>Widescreen</PresentationFormat>
  <Paragraphs>84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IP Routing</vt:lpstr>
      <vt:lpstr>IP Routing</vt:lpstr>
      <vt:lpstr>Routing Protocols</vt:lpstr>
      <vt:lpstr>Routing Types</vt:lpstr>
      <vt:lpstr>RIP</vt:lpstr>
      <vt:lpstr>OSPF</vt:lpstr>
      <vt:lpstr>EIGRP</vt:lpstr>
      <vt:lpstr>Border Gateway Protocol (BGP)</vt:lpstr>
      <vt:lpstr>Routing</vt:lpstr>
      <vt:lpstr>Routing tables</vt:lpstr>
      <vt:lpstr>Routing</vt:lpstr>
      <vt:lpstr>Routing</vt:lpstr>
      <vt:lpstr>Link State Routing step 1</vt:lpstr>
      <vt:lpstr>Link State Routing step 2</vt:lpstr>
      <vt:lpstr>Link State Routing step 3</vt:lpstr>
      <vt:lpstr>Border Gateway Protocol (BGP)</vt:lpstr>
      <vt:lpstr>BGP</vt:lpstr>
      <vt:lpstr>BGP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Routing</dc:title>
  <dc:creator>Ilian A. Trifonov</dc:creator>
  <cp:lastModifiedBy>Ilian A. Trifonov</cp:lastModifiedBy>
  <cp:revision>28</cp:revision>
  <dcterms:created xsi:type="dcterms:W3CDTF">2017-07-27T11:33:51Z</dcterms:created>
  <dcterms:modified xsi:type="dcterms:W3CDTF">2017-08-10T13:56:49Z</dcterms:modified>
</cp:coreProperties>
</file>