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3" r:id="rId6"/>
    <p:sldId id="264" r:id="rId7"/>
    <p:sldId id="259" r:id="rId8"/>
    <p:sldId id="260" r:id="rId9"/>
    <p:sldId id="261" r:id="rId10"/>
    <p:sldId id="265" r:id="rId11"/>
    <p:sldId id="266" r:id="rId12"/>
    <p:sldId id="267" r:id="rId13"/>
    <p:sldId id="268" r:id="rId14"/>
    <p:sldId id="269" r:id="rId15"/>
    <p:sldId id="270" r:id="rId16"/>
    <p:sldId id="271" r:id="rId17"/>
    <p:sldId id="273"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08"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647D2C-BD56-4F35-B1B2-0BEF0EFFF8AA}"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5511C-ADED-47EE-B27F-6E589DBA644A}" type="slidenum">
              <a:rPr lang="en-US" smtClean="0"/>
              <a:t>‹#›</a:t>
            </a:fld>
            <a:endParaRPr lang="en-US"/>
          </a:p>
        </p:txBody>
      </p:sp>
    </p:spTree>
    <p:extLst>
      <p:ext uri="{BB962C8B-B14F-4D97-AF65-F5344CB8AC3E}">
        <p14:creationId xmlns:p14="http://schemas.microsoft.com/office/powerpoint/2010/main" val="2654175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647D2C-BD56-4F35-B1B2-0BEF0EFFF8AA}"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5511C-ADED-47EE-B27F-6E589DBA644A}" type="slidenum">
              <a:rPr lang="en-US" smtClean="0"/>
              <a:t>‹#›</a:t>
            </a:fld>
            <a:endParaRPr lang="en-US"/>
          </a:p>
        </p:txBody>
      </p:sp>
    </p:spTree>
    <p:extLst>
      <p:ext uri="{BB962C8B-B14F-4D97-AF65-F5344CB8AC3E}">
        <p14:creationId xmlns:p14="http://schemas.microsoft.com/office/powerpoint/2010/main" val="2071664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647D2C-BD56-4F35-B1B2-0BEF0EFFF8AA}"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5511C-ADED-47EE-B27F-6E589DBA644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12264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647D2C-BD56-4F35-B1B2-0BEF0EFFF8AA}"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5511C-ADED-47EE-B27F-6E589DBA644A}" type="slidenum">
              <a:rPr lang="en-US" smtClean="0"/>
              <a:t>‹#›</a:t>
            </a:fld>
            <a:endParaRPr lang="en-US"/>
          </a:p>
        </p:txBody>
      </p:sp>
    </p:spTree>
    <p:extLst>
      <p:ext uri="{BB962C8B-B14F-4D97-AF65-F5344CB8AC3E}">
        <p14:creationId xmlns:p14="http://schemas.microsoft.com/office/powerpoint/2010/main" val="3795713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647D2C-BD56-4F35-B1B2-0BEF0EFFF8AA}"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5511C-ADED-47EE-B27F-6E589DBA644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23324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647D2C-BD56-4F35-B1B2-0BEF0EFFF8AA}"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5511C-ADED-47EE-B27F-6E589DBA644A}" type="slidenum">
              <a:rPr lang="en-US" smtClean="0"/>
              <a:t>‹#›</a:t>
            </a:fld>
            <a:endParaRPr lang="en-US"/>
          </a:p>
        </p:txBody>
      </p:sp>
    </p:spTree>
    <p:extLst>
      <p:ext uri="{BB962C8B-B14F-4D97-AF65-F5344CB8AC3E}">
        <p14:creationId xmlns:p14="http://schemas.microsoft.com/office/powerpoint/2010/main" val="2603424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647D2C-BD56-4F35-B1B2-0BEF0EFFF8AA}"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5511C-ADED-47EE-B27F-6E589DBA644A}" type="slidenum">
              <a:rPr lang="en-US" smtClean="0"/>
              <a:t>‹#›</a:t>
            </a:fld>
            <a:endParaRPr lang="en-US"/>
          </a:p>
        </p:txBody>
      </p:sp>
    </p:spTree>
    <p:extLst>
      <p:ext uri="{BB962C8B-B14F-4D97-AF65-F5344CB8AC3E}">
        <p14:creationId xmlns:p14="http://schemas.microsoft.com/office/powerpoint/2010/main" val="1402161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647D2C-BD56-4F35-B1B2-0BEF0EFFF8AA}"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5511C-ADED-47EE-B27F-6E589DBA644A}" type="slidenum">
              <a:rPr lang="en-US" smtClean="0"/>
              <a:t>‹#›</a:t>
            </a:fld>
            <a:endParaRPr lang="en-US"/>
          </a:p>
        </p:txBody>
      </p:sp>
    </p:spTree>
    <p:extLst>
      <p:ext uri="{BB962C8B-B14F-4D97-AF65-F5344CB8AC3E}">
        <p14:creationId xmlns:p14="http://schemas.microsoft.com/office/powerpoint/2010/main" val="11654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647D2C-BD56-4F35-B1B2-0BEF0EFFF8AA}"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5511C-ADED-47EE-B27F-6E589DBA644A}" type="slidenum">
              <a:rPr lang="en-US" smtClean="0"/>
              <a:t>‹#›</a:t>
            </a:fld>
            <a:endParaRPr lang="en-US"/>
          </a:p>
        </p:txBody>
      </p:sp>
    </p:spTree>
    <p:extLst>
      <p:ext uri="{BB962C8B-B14F-4D97-AF65-F5344CB8AC3E}">
        <p14:creationId xmlns:p14="http://schemas.microsoft.com/office/powerpoint/2010/main" val="4076211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647D2C-BD56-4F35-B1B2-0BEF0EFFF8AA}" type="datetimeFigureOut">
              <a:rPr lang="en-US" smtClean="0"/>
              <a:t>8/29/2017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5511C-ADED-47EE-B27F-6E589DBA644A}" type="slidenum">
              <a:rPr lang="en-US" smtClean="0"/>
              <a:t>‹#›</a:t>
            </a:fld>
            <a:endParaRPr lang="en-US"/>
          </a:p>
        </p:txBody>
      </p:sp>
    </p:spTree>
    <p:extLst>
      <p:ext uri="{BB962C8B-B14F-4D97-AF65-F5344CB8AC3E}">
        <p14:creationId xmlns:p14="http://schemas.microsoft.com/office/powerpoint/2010/main" val="2143129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647D2C-BD56-4F35-B1B2-0BEF0EFFF8AA}" type="datetimeFigureOut">
              <a:rPr lang="en-US" smtClean="0"/>
              <a:t>8/29/2017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B5511C-ADED-47EE-B27F-6E589DBA644A}" type="slidenum">
              <a:rPr lang="en-US" smtClean="0"/>
              <a:t>‹#›</a:t>
            </a:fld>
            <a:endParaRPr lang="en-US"/>
          </a:p>
        </p:txBody>
      </p:sp>
    </p:spTree>
    <p:extLst>
      <p:ext uri="{BB962C8B-B14F-4D97-AF65-F5344CB8AC3E}">
        <p14:creationId xmlns:p14="http://schemas.microsoft.com/office/powerpoint/2010/main" val="124173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647D2C-BD56-4F35-B1B2-0BEF0EFFF8AA}" type="datetimeFigureOut">
              <a:rPr lang="en-US" smtClean="0"/>
              <a:t>8/29/2017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B5511C-ADED-47EE-B27F-6E589DBA644A}" type="slidenum">
              <a:rPr lang="en-US" smtClean="0"/>
              <a:t>‹#›</a:t>
            </a:fld>
            <a:endParaRPr lang="en-US"/>
          </a:p>
        </p:txBody>
      </p:sp>
    </p:spTree>
    <p:extLst>
      <p:ext uri="{BB962C8B-B14F-4D97-AF65-F5344CB8AC3E}">
        <p14:creationId xmlns:p14="http://schemas.microsoft.com/office/powerpoint/2010/main" val="545101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647D2C-BD56-4F35-B1B2-0BEF0EFFF8AA}" type="datetimeFigureOut">
              <a:rPr lang="en-US" smtClean="0"/>
              <a:t>8/29/2017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B5511C-ADED-47EE-B27F-6E589DBA644A}" type="slidenum">
              <a:rPr lang="en-US" smtClean="0"/>
              <a:t>‹#›</a:t>
            </a:fld>
            <a:endParaRPr lang="en-US"/>
          </a:p>
        </p:txBody>
      </p:sp>
    </p:spTree>
    <p:extLst>
      <p:ext uri="{BB962C8B-B14F-4D97-AF65-F5344CB8AC3E}">
        <p14:creationId xmlns:p14="http://schemas.microsoft.com/office/powerpoint/2010/main" val="273033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647D2C-BD56-4F35-B1B2-0BEF0EFFF8AA}" type="datetimeFigureOut">
              <a:rPr lang="en-US" smtClean="0"/>
              <a:t>8/29/2017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B5511C-ADED-47EE-B27F-6E589DBA644A}" type="slidenum">
              <a:rPr lang="en-US" smtClean="0"/>
              <a:t>‹#›</a:t>
            </a:fld>
            <a:endParaRPr lang="en-US"/>
          </a:p>
        </p:txBody>
      </p:sp>
    </p:spTree>
    <p:extLst>
      <p:ext uri="{BB962C8B-B14F-4D97-AF65-F5344CB8AC3E}">
        <p14:creationId xmlns:p14="http://schemas.microsoft.com/office/powerpoint/2010/main" val="3867646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647D2C-BD56-4F35-B1B2-0BEF0EFFF8AA}" type="datetimeFigureOut">
              <a:rPr lang="en-US" smtClean="0"/>
              <a:t>8/29/2017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B5511C-ADED-47EE-B27F-6E589DBA644A}" type="slidenum">
              <a:rPr lang="en-US" smtClean="0"/>
              <a:t>‹#›</a:t>
            </a:fld>
            <a:endParaRPr lang="en-US"/>
          </a:p>
        </p:txBody>
      </p:sp>
    </p:spTree>
    <p:extLst>
      <p:ext uri="{BB962C8B-B14F-4D97-AF65-F5344CB8AC3E}">
        <p14:creationId xmlns:p14="http://schemas.microsoft.com/office/powerpoint/2010/main" val="2100299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E647D2C-BD56-4F35-B1B2-0BEF0EFFF8AA}" type="datetimeFigureOut">
              <a:rPr lang="en-US" smtClean="0"/>
              <a:t>8/29/2017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B5511C-ADED-47EE-B27F-6E589DBA644A}" type="slidenum">
              <a:rPr lang="en-US" smtClean="0"/>
              <a:t>‹#›</a:t>
            </a:fld>
            <a:endParaRPr lang="en-US"/>
          </a:p>
        </p:txBody>
      </p:sp>
    </p:spTree>
    <p:extLst>
      <p:ext uri="{BB962C8B-B14F-4D97-AF65-F5344CB8AC3E}">
        <p14:creationId xmlns:p14="http://schemas.microsoft.com/office/powerpoint/2010/main" val="3712472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E647D2C-BD56-4F35-B1B2-0BEF0EFFF8AA}" type="datetimeFigureOut">
              <a:rPr lang="en-US" smtClean="0"/>
              <a:t>8/29/2017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B5511C-ADED-47EE-B27F-6E589DBA644A}" type="slidenum">
              <a:rPr lang="en-US" smtClean="0"/>
              <a:t>‹#›</a:t>
            </a:fld>
            <a:endParaRPr lang="en-US"/>
          </a:p>
        </p:txBody>
      </p:sp>
    </p:spTree>
    <p:extLst>
      <p:ext uri="{BB962C8B-B14F-4D97-AF65-F5344CB8AC3E}">
        <p14:creationId xmlns:p14="http://schemas.microsoft.com/office/powerpoint/2010/main" val="3311258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AA180-876C-4C60-9B18-61408C514D45}"/>
              </a:ext>
            </a:extLst>
          </p:cNvPr>
          <p:cNvSpPr>
            <a:spLocks noGrp="1"/>
          </p:cNvSpPr>
          <p:nvPr>
            <p:ph type="ctrTitle"/>
          </p:nvPr>
        </p:nvSpPr>
        <p:spPr/>
        <p:txBody>
          <a:bodyPr/>
          <a:lstStyle/>
          <a:p>
            <a:r>
              <a:rPr lang="en-US" dirty="0"/>
              <a:t>Network Address Translation</a:t>
            </a:r>
          </a:p>
        </p:txBody>
      </p:sp>
      <p:sp>
        <p:nvSpPr>
          <p:cNvPr id="3" name="Subtitle 2">
            <a:extLst>
              <a:ext uri="{FF2B5EF4-FFF2-40B4-BE49-F238E27FC236}">
                <a16:creationId xmlns:a16="http://schemas.microsoft.com/office/drawing/2014/main" id="{01E9CFF2-0E43-4009-816F-7B3FD270B875}"/>
              </a:ext>
            </a:extLst>
          </p:cNvPr>
          <p:cNvSpPr>
            <a:spLocks noGrp="1"/>
          </p:cNvSpPr>
          <p:nvPr>
            <p:ph type="subTitle" idx="1"/>
          </p:nvPr>
        </p:nvSpPr>
        <p:spPr/>
        <p:txBody>
          <a:bodyPr/>
          <a:lstStyle/>
          <a:p>
            <a:r>
              <a:rPr lang="en-US" dirty="0"/>
              <a:t>Ilian Trifonov</a:t>
            </a:r>
          </a:p>
        </p:txBody>
      </p:sp>
    </p:spTree>
    <p:extLst>
      <p:ext uri="{BB962C8B-B14F-4D97-AF65-F5344CB8AC3E}">
        <p14:creationId xmlns:p14="http://schemas.microsoft.com/office/powerpoint/2010/main" val="2876237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C7FBA-BD69-4963-AEBC-A1055064B664}"/>
              </a:ext>
            </a:extLst>
          </p:cNvPr>
          <p:cNvSpPr>
            <a:spLocks noGrp="1"/>
          </p:cNvSpPr>
          <p:nvPr>
            <p:ph type="title"/>
          </p:nvPr>
        </p:nvSpPr>
        <p:spPr/>
        <p:txBody>
          <a:bodyPr/>
          <a:lstStyle/>
          <a:p>
            <a:r>
              <a:rPr lang="en-US" dirty="0"/>
              <a:t>How it works</a:t>
            </a:r>
          </a:p>
        </p:txBody>
      </p:sp>
      <p:sp>
        <p:nvSpPr>
          <p:cNvPr id="4" name="Rectangle 3">
            <a:extLst>
              <a:ext uri="{FF2B5EF4-FFF2-40B4-BE49-F238E27FC236}">
                <a16:creationId xmlns:a16="http://schemas.microsoft.com/office/drawing/2014/main" id="{91DBDD48-B1C4-467B-871D-EC0918FC249D}"/>
              </a:ext>
            </a:extLst>
          </p:cNvPr>
          <p:cNvSpPr/>
          <p:nvPr/>
        </p:nvSpPr>
        <p:spPr>
          <a:xfrm>
            <a:off x="1676400" y="1930400"/>
            <a:ext cx="1389529" cy="579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a:t>
            </a:r>
          </a:p>
        </p:txBody>
      </p:sp>
      <p:sp>
        <p:nvSpPr>
          <p:cNvPr id="5" name="Rectangle 4">
            <a:extLst>
              <a:ext uri="{FF2B5EF4-FFF2-40B4-BE49-F238E27FC236}">
                <a16:creationId xmlns:a16="http://schemas.microsoft.com/office/drawing/2014/main" id="{6F71979A-EF32-4CAC-9F22-7C8EADB36253}"/>
              </a:ext>
            </a:extLst>
          </p:cNvPr>
          <p:cNvSpPr/>
          <p:nvPr/>
        </p:nvSpPr>
        <p:spPr>
          <a:xfrm>
            <a:off x="1676399" y="2894106"/>
            <a:ext cx="1389529" cy="579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a:t>
            </a:r>
          </a:p>
        </p:txBody>
      </p:sp>
      <p:sp>
        <p:nvSpPr>
          <p:cNvPr id="6" name="Rectangle 5">
            <a:extLst>
              <a:ext uri="{FF2B5EF4-FFF2-40B4-BE49-F238E27FC236}">
                <a16:creationId xmlns:a16="http://schemas.microsoft.com/office/drawing/2014/main" id="{CF118285-52A7-4692-AFB9-127D800C4EAC}"/>
              </a:ext>
            </a:extLst>
          </p:cNvPr>
          <p:cNvSpPr/>
          <p:nvPr/>
        </p:nvSpPr>
        <p:spPr>
          <a:xfrm>
            <a:off x="1676398" y="3857812"/>
            <a:ext cx="1389529" cy="579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Laptop</a:t>
            </a:r>
          </a:p>
        </p:txBody>
      </p:sp>
      <p:sp>
        <p:nvSpPr>
          <p:cNvPr id="7" name="Rectangle 6">
            <a:extLst>
              <a:ext uri="{FF2B5EF4-FFF2-40B4-BE49-F238E27FC236}">
                <a16:creationId xmlns:a16="http://schemas.microsoft.com/office/drawing/2014/main" id="{653303E5-BBC2-4A24-B2BC-858E3CF0718E}"/>
              </a:ext>
            </a:extLst>
          </p:cNvPr>
          <p:cNvSpPr/>
          <p:nvPr/>
        </p:nvSpPr>
        <p:spPr>
          <a:xfrm>
            <a:off x="1676398" y="4821518"/>
            <a:ext cx="1389529" cy="579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Phone</a:t>
            </a:r>
          </a:p>
        </p:txBody>
      </p:sp>
      <p:sp>
        <p:nvSpPr>
          <p:cNvPr id="8" name="Rectangle 7">
            <a:extLst>
              <a:ext uri="{FF2B5EF4-FFF2-40B4-BE49-F238E27FC236}">
                <a16:creationId xmlns:a16="http://schemas.microsoft.com/office/drawing/2014/main" id="{CC90FE51-37D9-461B-97E1-CBA4F505D584}"/>
              </a:ext>
            </a:extLst>
          </p:cNvPr>
          <p:cNvSpPr/>
          <p:nvPr/>
        </p:nvSpPr>
        <p:spPr>
          <a:xfrm>
            <a:off x="1676398" y="5785224"/>
            <a:ext cx="1389529" cy="579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IoT device</a:t>
            </a:r>
          </a:p>
        </p:txBody>
      </p:sp>
      <p:sp>
        <p:nvSpPr>
          <p:cNvPr id="9" name="Rectangle: Rounded Corners 8">
            <a:extLst>
              <a:ext uri="{FF2B5EF4-FFF2-40B4-BE49-F238E27FC236}">
                <a16:creationId xmlns:a16="http://schemas.microsoft.com/office/drawing/2014/main" id="{550D9813-CA6B-49F1-86A8-5CA6E30B1E9F}"/>
              </a:ext>
            </a:extLst>
          </p:cNvPr>
          <p:cNvSpPr/>
          <p:nvPr/>
        </p:nvSpPr>
        <p:spPr>
          <a:xfrm>
            <a:off x="3783106" y="3665817"/>
            <a:ext cx="1783976" cy="96370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Router</a:t>
            </a:r>
          </a:p>
        </p:txBody>
      </p:sp>
      <p:sp>
        <p:nvSpPr>
          <p:cNvPr id="10" name="Cloud 9">
            <a:extLst>
              <a:ext uri="{FF2B5EF4-FFF2-40B4-BE49-F238E27FC236}">
                <a16:creationId xmlns:a16="http://schemas.microsoft.com/office/drawing/2014/main" id="{04D42416-964C-49F3-9414-576E263766E9}"/>
              </a:ext>
            </a:extLst>
          </p:cNvPr>
          <p:cNvSpPr/>
          <p:nvPr/>
        </p:nvSpPr>
        <p:spPr>
          <a:xfrm>
            <a:off x="8718190" y="3458135"/>
            <a:ext cx="2061882" cy="1290917"/>
          </a:xfrm>
          <a:prstGeom prst="cloud">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Internet</a:t>
            </a:r>
          </a:p>
        </p:txBody>
      </p:sp>
      <p:sp>
        <p:nvSpPr>
          <p:cNvPr id="11" name="Cube 10">
            <a:extLst>
              <a:ext uri="{FF2B5EF4-FFF2-40B4-BE49-F238E27FC236}">
                <a16:creationId xmlns:a16="http://schemas.microsoft.com/office/drawing/2014/main" id="{3FE07F70-96D4-49E1-8C12-E500612B1EEA}"/>
              </a:ext>
            </a:extLst>
          </p:cNvPr>
          <p:cNvSpPr/>
          <p:nvPr/>
        </p:nvSpPr>
        <p:spPr>
          <a:xfrm>
            <a:off x="6266343" y="3397623"/>
            <a:ext cx="1138517" cy="1129553"/>
          </a:xfrm>
          <a:prstGeom prst="cub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ISP</a:t>
            </a:r>
          </a:p>
        </p:txBody>
      </p:sp>
      <p:cxnSp>
        <p:nvCxnSpPr>
          <p:cNvPr id="14" name="Connector: Elbow 13">
            <a:extLst>
              <a:ext uri="{FF2B5EF4-FFF2-40B4-BE49-F238E27FC236}">
                <a16:creationId xmlns:a16="http://schemas.microsoft.com/office/drawing/2014/main" id="{4FEC0A5F-D668-462F-80A0-81C21D6DDE1F}"/>
              </a:ext>
            </a:extLst>
          </p:cNvPr>
          <p:cNvCxnSpPr>
            <a:stCxn id="4" idx="3"/>
          </p:cNvCxnSpPr>
          <p:nvPr/>
        </p:nvCxnSpPr>
        <p:spPr>
          <a:xfrm>
            <a:off x="3065929" y="2220259"/>
            <a:ext cx="1192306" cy="14455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32561D7D-C17F-4584-B361-D1216A194FAC}"/>
              </a:ext>
            </a:extLst>
          </p:cNvPr>
          <p:cNvCxnSpPr>
            <a:cxnSpLocks/>
            <a:stCxn id="5" idx="3"/>
          </p:cNvCxnSpPr>
          <p:nvPr/>
        </p:nvCxnSpPr>
        <p:spPr>
          <a:xfrm>
            <a:off x="3065928" y="3183965"/>
            <a:ext cx="717176" cy="6738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A83DDF63-1541-41E8-8A67-547CF1D01494}"/>
              </a:ext>
            </a:extLst>
          </p:cNvPr>
          <p:cNvCxnSpPr>
            <a:cxnSpLocks/>
            <a:stCxn id="6" idx="3"/>
            <a:endCxn id="9" idx="1"/>
          </p:cNvCxnSpPr>
          <p:nvPr/>
        </p:nvCxnSpPr>
        <p:spPr>
          <a:xfrm flipV="1">
            <a:off x="3065927" y="4147670"/>
            <a:ext cx="717179"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9796C428-A5B4-457A-ADF8-55B7E8926D52}"/>
              </a:ext>
            </a:extLst>
          </p:cNvPr>
          <p:cNvCxnSpPr>
            <a:cxnSpLocks/>
          </p:cNvCxnSpPr>
          <p:nvPr/>
        </p:nvCxnSpPr>
        <p:spPr>
          <a:xfrm flipV="1">
            <a:off x="3065928" y="4437529"/>
            <a:ext cx="717176" cy="67384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E2D4D126-3389-488B-B30C-EAB35C805792}"/>
              </a:ext>
            </a:extLst>
          </p:cNvPr>
          <p:cNvCxnSpPr>
            <a:cxnSpLocks/>
          </p:cNvCxnSpPr>
          <p:nvPr/>
        </p:nvCxnSpPr>
        <p:spPr>
          <a:xfrm rot="5400000" flipH="1" flipV="1">
            <a:off x="2939302" y="4756148"/>
            <a:ext cx="1445558" cy="1192308"/>
          </a:xfrm>
          <a:prstGeom prst="bentConnector3">
            <a:avLst>
              <a:gd name="adj1" fmla="val -2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CB9AD7A-3BE3-497C-941A-372FC67CE91B}"/>
              </a:ext>
            </a:extLst>
          </p:cNvPr>
          <p:cNvCxnSpPr>
            <a:stCxn id="9" idx="3"/>
            <a:endCxn id="11" idx="2"/>
          </p:cNvCxnSpPr>
          <p:nvPr/>
        </p:nvCxnSpPr>
        <p:spPr>
          <a:xfrm flipV="1">
            <a:off x="5567082" y="4103594"/>
            <a:ext cx="699261" cy="4407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9" name="Straight Arrow Connector 28">
            <a:extLst>
              <a:ext uri="{FF2B5EF4-FFF2-40B4-BE49-F238E27FC236}">
                <a16:creationId xmlns:a16="http://schemas.microsoft.com/office/drawing/2014/main" id="{1545FC5F-61B8-4717-B8FB-5B4A835C4489}"/>
              </a:ext>
            </a:extLst>
          </p:cNvPr>
          <p:cNvCxnSpPr>
            <a:cxnSpLocks/>
            <a:stCxn id="11" idx="5"/>
            <a:endCxn id="10" idx="2"/>
          </p:cNvCxnSpPr>
          <p:nvPr/>
        </p:nvCxnSpPr>
        <p:spPr>
          <a:xfrm>
            <a:off x="7404860" y="3821205"/>
            <a:ext cx="1319726" cy="2823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Rectangle 2">
            <a:extLst>
              <a:ext uri="{FF2B5EF4-FFF2-40B4-BE49-F238E27FC236}">
                <a16:creationId xmlns:a16="http://schemas.microsoft.com/office/drawing/2014/main" id="{707091C9-1C50-41AD-B263-F23FB067D074}"/>
              </a:ext>
            </a:extLst>
          </p:cNvPr>
          <p:cNvSpPr/>
          <p:nvPr/>
        </p:nvSpPr>
        <p:spPr>
          <a:xfrm>
            <a:off x="995082" y="1550894"/>
            <a:ext cx="2626659" cy="497541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EFC6ACFD-492B-40DA-94CA-A7EABA052414}"/>
              </a:ext>
            </a:extLst>
          </p:cNvPr>
          <p:cNvSpPr txBox="1"/>
          <p:nvPr/>
        </p:nvSpPr>
        <p:spPr>
          <a:xfrm>
            <a:off x="1555876" y="1559272"/>
            <a:ext cx="2065865" cy="276999"/>
          </a:xfrm>
          <a:prstGeom prst="rect">
            <a:avLst/>
          </a:prstGeom>
          <a:noFill/>
        </p:spPr>
        <p:txBody>
          <a:bodyPr wrap="square" rtlCol="0">
            <a:spAutoFit/>
          </a:bodyPr>
          <a:lstStyle/>
          <a:p>
            <a:r>
              <a:rPr lang="en-US" sz="1200" dirty="0"/>
              <a:t>Private Address Space</a:t>
            </a:r>
          </a:p>
        </p:txBody>
      </p:sp>
      <p:sp>
        <p:nvSpPr>
          <p:cNvPr id="20" name="TextBox 19">
            <a:extLst>
              <a:ext uri="{FF2B5EF4-FFF2-40B4-BE49-F238E27FC236}">
                <a16:creationId xmlns:a16="http://schemas.microsoft.com/office/drawing/2014/main" id="{5596E633-B3F6-4CF4-BF2B-B62EF0BDAF89}"/>
              </a:ext>
            </a:extLst>
          </p:cNvPr>
          <p:cNvSpPr txBox="1"/>
          <p:nvPr/>
        </p:nvSpPr>
        <p:spPr>
          <a:xfrm>
            <a:off x="1757082" y="2289893"/>
            <a:ext cx="2065865" cy="276999"/>
          </a:xfrm>
          <a:prstGeom prst="rect">
            <a:avLst/>
          </a:prstGeom>
          <a:noFill/>
        </p:spPr>
        <p:txBody>
          <a:bodyPr wrap="square" rtlCol="0">
            <a:spAutoFit/>
          </a:bodyPr>
          <a:lstStyle/>
          <a:p>
            <a:r>
              <a:rPr lang="en-US" sz="1200" dirty="0"/>
              <a:t>192.168.2.30</a:t>
            </a:r>
          </a:p>
        </p:txBody>
      </p:sp>
      <p:sp>
        <p:nvSpPr>
          <p:cNvPr id="22" name="TextBox 21">
            <a:extLst>
              <a:ext uri="{FF2B5EF4-FFF2-40B4-BE49-F238E27FC236}">
                <a16:creationId xmlns:a16="http://schemas.microsoft.com/office/drawing/2014/main" id="{396B485D-128F-4B15-9F9D-71139A4BF061}"/>
              </a:ext>
            </a:extLst>
          </p:cNvPr>
          <p:cNvSpPr txBox="1"/>
          <p:nvPr/>
        </p:nvSpPr>
        <p:spPr>
          <a:xfrm>
            <a:off x="1873624" y="3248666"/>
            <a:ext cx="2065865" cy="276999"/>
          </a:xfrm>
          <a:prstGeom prst="rect">
            <a:avLst/>
          </a:prstGeom>
          <a:noFill/>
        </p:spPr>
        <p:txBody>
          <a:bodyPr wrap="square" rtlCol="0">
            <a:spAutoFit/>
          </a:bodyPr>
          <a:lstStyle/>
          <a:p>
            <a:r>
              <a:rPr lang="en-US" sz="1200" dirty="0"/>
              <a:t>192.168.2.37</a:t>
            </a:r>
          </a:p>
        </p:txBody>
      </p:sp>
      <p:sp>
        <p:nvSpPr>
          <p:cNvPr id="24" name="TextBox 23">
            <a:extLst>
              <a:ext uri="{FF2B5EF4-FFF2-40B4-BE49-F238E27FC236}">
                <a16:creationId xmlns:a16="http://schemas.microsoft.com/office/drawing/2014/main" id="{26560E75-6014-413D-838D-F7F344B342B7}"/>
              </a:ext>
            </a:extLst>
          </p:cNvPr>
          <p:cNvSpPr txBox="1"/>
          <p:nvPr/>
        </p:nvSpPr>
        <p:spPr>
          <a:xfrm>
            <a:off x="1833783" y="4212372"/>
            <a:ext cx="2065865" cy="276999"/>
          </a:xfrm>
          <a:prstGeom prst="rect">
            <a:avLst/>
          </a:prstGeom>
          <a:noFill/>
        </p:spPr>
        <p:txBody>
          <a:bodyPr wrap="square" rtlCol="0">
            <a:spAutoFit/>
          </a:bodyPr>
          <a:lstStyle/>
          <a:p>
            <a:r>
              <a:rPr lang="en-US" sz="1200" dirty="0"/>
              <a:t>192.168.2.87</a:t>
            </a:r>
          </a:p>
        </p:txBody>
      </p:sp>
      <p:sp>
        <p:nvSpPr>
          <p:cNvPr id="25" name="TextBox 24">
            <a:extLst>
              <a:ext uri="{FF2B5EF4-FFF2-40B4-BE49-F238E27FC236}">
                <a16:creationId xmlns:a16="http://schemas.microsoft.com/office/drawing/2014/main" id="{7117867A-3CAC-4592-9BEA-40E7794C223F}"/>
              </a:ext>
            </a:extLst>
          </p:cNvPr>
          <p:cNvSpPr txBox="1"/>
          <p:nvPr/>
        </p:nvSpPr>
        <p:spPr>
          <a:xfrm>
            <a:off x="1833783" y="5195499"/>
            <a:ext cx="2065865" cy="276999"/>
          </a:xfrm>
          <a:prstGeom prst="rect">
            <a:avLst/>
          </a:prstGeom>
          <a:noFill/>
        </p:spPr>
        <p:txBody>
          <a:bodyPr wrap="square" rtlCol="0">
            <a:spAutoFit/>
          </a:bodyPr>
          <a:lstStyle/>
          <a:p>
            <a:r>
              <a:rPr lang="en-US" sz="1200" dirty="0"/>
              <a:t>192.168.2.111</a:t>
            </a:r>
          </a:p>
        </p:txBody>
      </p:sp>
      <p:sp>
        <p:nvSpPr>
          <p:cNvPr id="26" name="TextBox 25">
            <a:extLst>
              <a:ext uri="{FF2B5EF4-FFF2-40B4-BE49-F238E27FC236}">
                <a16:creationId xmlns:a16="http://schemas.microsoft.com/office/drawing/2014/main" id="{77D8E60F-800E-44E9-A76F-94D88D41BF79}"/>
              </a:ext>
            </a:extLst>
          </p:cNvPr>
          <p:cNvSpPr txBox="1"/>
          <p:nvPr/>
        </p:nvSpPr>
        <p:spPr>
          <a:xfrm>
            <a:off x="1757082" y="6153324"/>
            <a:ext cx="2065865" cy="276999"/>
          </a:xfrm>
          <a:prstGeom prst="rect">
            <a:avLst/>
          </a:prstGeom>
          <a:noFill/>
        </p:spPr>
        <p:txBody>
          <a:bodyPr wrap="square" rtlCol="0">
            <a:spAutoFit/>
          </a:bodyPr>
          <a:lstStyle/>
          <a:p>
            <a:r>
              <a:rPr lang="en-US" sz="1200" dirty="0"/>
              <a:t>192.168.2.11</a:t>
            </a:r>
          </a:p>
        </p:txBody>
      </p:sp>
      <p:sp>
        <p:nvSpPr>
          <p:cNvPr id="28" name="Rectangle 27">
            <a:extLst>
              <a:ext uri="{FF2B5EF4-FFF2-40B4-BE49-F238E27FC236}">
                <a16:creationId xmlns:a16="http://schemas.microsoft.com/office/drawing/2014/main" id="{0AE9E632-2B48-4B55-BDD2-09D6511B2EFB}"/>
              </a:ext>
            </a:extLst>
          </p:cNvPr>
          <p:cNvSpPr/>
          <p:nvPr/>
        </p:nvSpPr>
        <p:spPr>
          <a:xfrm>
            <a:off x="4584947" y="1603640"/>
            <a:ext cx="2626659" cy="4975412"/>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9707DFF1-C65E-4B3A-BEA7-428668988730}"/>
              </a:ext>
            </a:extLst>
          </p:cNvPr>
          <p:cNvSpPr txBox="1"/>
          <p:nvPr/>
        </p:nvSpPr>
        <p:spPr>
          <a:xfrm>
            <a:off x="4883779" y="1758594"/>
            <a:ext cx="2065865" cy="461665"/>
          </a:xfrm>
          <a:prstGeom prst="rect">
            <a:avLst/>
          </a:prstGeom>
          <a:noFill/>
        </p:spPr>
        <p:txBody>
          <a:bodyPr wrap="square" rtlCol="0">
            <a:spAutoFit/>
          </a:bodyPr>
          <a:lstStyle/>
          <a:p>
            <a:pPr algn="ctr"/>
            <a:r>
              <a:rPr lang="en-US" sz="1200" dirty="0"/>
              <a:t>Private Address Space</a:t>
            </a:r>
          </a:p>
          <a:p>
            <a:pPr algn="ctr"/>
            <a:r>
              <a:rPr lang="en-US" sz="1200" dirty="0"/>
              <a:t>Inside the ISPs network</a:t>
            </a:r>
          </a:p>
        </p:txBody>
      </p:sp>
      <p:sp>
        <p:nvSpPr>
          <p:cNvPr id="31" name="Rectangle 30">
            <a:extLst>
              <a:ext uri="{FF2B5EF4-FFF2-40B4-BE49-F238E27FC236}">
                <a16:creationId xmlns:a16="http://schemas.microsoft.com/office/drawing/2014/main" id="{532E8E90-C06D-40EE-B9A2-AF5547844E2A}"/>
              </a:ext>
            </a:extLst>
          </p:cNvPr>
          <p:cNvSpPr/>
          <p:nvPr/>
        </p:nvSpPr>
        <p:spPr>
          <a:xfrm>
            <a:off x="7346605" y="1550894"/>
            <a:ext cx="1739652" cy="4975412"/>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27326665-FFBD-4901-B99C-CDDD35411452}"/>
              </a:ext>
            </a:extLst>
          </p:cNvPr>
          <p:cNvSpPr txBox="1"/>
          <p:nvPr/>
        </p:nvSpPr>
        <p:spPr>
          <a:xfrm>
            <a:off x="7532313" y="1697771"/>
            <a:ext cx="1368235" cy="461665"/>
          </a:xfrm>
          <a:prstGeom prst="rect">
            <a:avLst/>
          </a:prstGeom>
          <a:noFill/>
        </p:spPr>
        <p:txBody>
          <a:bodyPr wrap="square" rtlCol="0">
            <a:spAutoFit/>
          </a:bodyPr>
          <a:lstStyle/>
          <a:p>
            <a:pPr algn="ctr"/>
            <a:r>
              <a:rPr lang="en-US" sz="1200" dirty="0"/>
              <a:t>Public IP Address Space</a:t>
            </a:r>
          </a:p>
        </p:txBody>
      </p:sp>
      <p:sp>
        <p:nvSpPr>
          <p:cNvPr id="33" name="TextBox 32">
            <a:extLst>
              <a:ext uri="{FF2B5EF4-FFF2-40B4-BE49-F238E27FC236}">
                <a16:creationId xmlns:a16="http://schemas.microsoft.com/office/drawing/2014/main" id="{1D3623FC-F6CA-449F-9C95-621294761F16}"/>
              </a:ext>
            </a:extLst>
          </p:cNvPr>
          <p:cNvSpPr txBox="1"/>
          <p:nvPr/>
        </p:nvSpPr>
        <p:spPr>
          <a:xfrm>
            <a:off x="5497355" y="3790283"/>
            <a:ext cx="2065865" cy="276999"/>
          </a:xfrm>
          <a:prstGeom prst="rect">
            <a:avLst/>
          </a:prstGeom>
          <a:noFill/>
        </p:spPr>
        <p:txBody>
          <a:bodyPr wrap="square" rtlCol="0">
            <a:spAutoFit/>
          </a:bodyPr>
          <a:lstStyle/>
          <a:p>
            <a:r>
              <a:rPr lang="en-US" sz="1200" dirty="0"/>
              <a:t>10.2.3.25</a:t>
            </a:r>
          </a:p>
        </p:txBody>
      </p:sp>
      <p:sp>
        <p:nvSpPr>
          <p:cNvPr id="34" name="TextBox 33">
            <a:extLst>
              <a:ext uri="{FF2B5EF4-FFF2-40B4-BE49-F238E27FC236}">
                <a16:creationId xmlns:a16="http://schemas.microsoft.com/office/drawing/2014/main" id="{E91A4CA1-2190-4989-BA52-6B2D1FB9931A}"/>
              </a:ext>
            </a:extLst>
          </p:cNvPr>
          <p:cNvSpPr txBox="1"/>
          <p:nvPr/>
        </p:nvSpPr>
        <p:spPr>
          <a:xfrm>
            <a:off x="7621475" y="3594637"/>
            <a:ext cx="2065865" cy="276999"/>
          </a:xfrm>
          <a:prstGeom prst="rect">
            <a:avLst/>
          </a:prstGeom>
          <a:noFill/>
        </p:spPr>
        <p:txBody>
          <a:bodyPr wrap="square" rtlCol="0">
            <a:spAutoFit/>
          </a:bodyPr>
          <a:lstStyle/>
          <a:p>
            <a:r>
              <a:rPr lang="en-US" sz="1200" dirty="0"/>
              <a:t>213.130.75.65</a:t>
            </a:r>
          </a:p>
        </p:txBody>
      </p:sp>
    </p:spTree>
    <p:extLst>
      <p:ext uri="{BB962C8B-B14F-4D97-AF65-F5344CB8AC3E}">
        <p14:creationId xmlns:p14="http://schemas.microsoft.com/office/powerpoint/2010/main" val="1079939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2F2B8-0B7D-4197-A656-9E0A71A482D4}"/>
              </a:ext>
            </a:extLst>
          </p:cNvPr>
          <p:cNvSpPr>
            <a:spLocks noGrp="1"/>
          </p:cNvSpPr>
          <p:nvPr>
            <p:ph type="title"/>
          </p:nvPr>
        </p:nvSpPr>
        <p:spPr/>
        <p:txBody>
          <a:bodyPr/>
          <a:lstStyle/>
          <a:p>
            <a:r>
              <a:rPr lang="en-US" dirty="0"/>
              <a:t>NAT Router diagram</a:t>
            </a:r>
          </a:p>
        </p:txBody>
      </p:sp>
      <p:pic>
        <p:nvPicPr>
          <p:cNvPr id="9" name="Content Placeholder 8">
            <a:extLst>
              <a:ext uri="{FF2B5EF4-FFF2-40B4-BE49-F238E27FC236}">
                <a16:creationId xmlns:a16="http://schemas.microsoft.com/office/drawing/2014/main" id="{AD009381-F375-4487-B40C-186A4560C6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567544"/>
            <a:ext cx="8631751" cy="4332968"/>
          </a:xfrm>
        </p:spPr>
      </p:pic>
    </p:spTree>
    <p:extLst>
      <p:ext uri="{BB962C8B-B14F-4D97-AF65-F5344CB8AC3E}">
        <p14:creationId xmlns:p14="http://schemas.microsoft.com/office/powerpoint/2010/main" val="2554116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05346-79F3-48A2-8F49-972756AFB870}"/>
              </a:ext>
            </a:extLst>
          </p:cNvPr>
          <p:cNvSpPr>
            <a:spLocks noGrp="1"/>
          </p:cNvSpPr>
          <p:nvPr>
            <p:ph type="title"/>
          </p:nvPr>
        </p:nvSpPr>
        <p:spPr/>
        <p:txBody>
          <a:bodyPr/>
          <a:lstStyle/>
          <a:p>
            <a:r>
              <a:rPr lang="en-US" dirty="0"/>
              <a:t>IPv6</a:t>
            </a:r>
          </a:p>
        </p:txBody>
      </p:sp>
      <p:sp>
        <p:nvSpPr>
          <p:cNvPr id="3" name="Content Placeholder 2">
            <a:extLst>
              <a:ext uri="{FF2B5EF4-FFF2-40B4-BE49-F238E27FC236}">
                <a16:creationId xmlns:a16="http://schemas.microsoft.com/office/drawing/2014/main" id="{128FD10F-08A3-4725-9217-EA84FD169FD2}"/>
              </a:ext>
            </a:extLst>
          </p:cNvPr>
          <p:cNvSpPr>
            <a:spLocks noGrp="1"/>
          </p:cNvSpPr>
          <p:nvPr>
            <p:ph idx="1"/>
          </p:nvPr>
        </p:nvSpPr>
        <p:spPr/>
        <p:txBody>
          <a:bodyPr/>
          <a:lstStyle/>
          <a:p>
            <a:r>
              <a:rPr lang="en-US" dirty="0"/>
              <a:t>No longer needs NAT</a:t>
            </a:r>
          </a:p>
          <a:p>
            <a:r>
              <a:rPr lang="en-US" dirty="0"/>
              <a:t>Most consumer devices currently in use support IPv6</a:t>
            </a:r>
          </a:p>
          <a:p>
            <a:r>
              <a:rPr lang="en-US" dirty="0"/>
              <a:t>Very slow to get implemented, mostly due to ISPs</a:t>
            </a:r>
          </a:p>
        </p:txBody>
      </p:sp>
    </p:spTree>
    <p:extLst>
      <p:ext uri="{BB962C8B-B14F-4D97-AF65-F5344CB8AC3E}">
        <p14:creationId xmlns:p14="http://schemas.microsoft.com/office/powerpoint/2010/main" val="4220385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FFBC2-F119-49C1-B70F-97518BB4010F}"/>
              </a:ext>
            </a:extLst>
          </p:cNvPr>
          <p:cNvSpPr>
            <a:spLocks noGrp="1"/>
          </p:cNvSpPr>
          <p:nvPr>
            <p:ph type="title"/>
          </p:nvPr>
        </p:nvSpPr>
        <p:spPr/>
        <p:txBody>
          <a:bodyPr/>
          <a:lstStyle/>
          <a:p>
            <a:r>
              <a:rPr lang="en-US" dirty="0"/>
              <a:t>Network Address Translation Advantages</a:t>
            </a:r>
          </a:p>
        </p:txBody>
      </p:sp>
      <p:sp>
        <p:nvSpPr>
          <p:cNvPr id="3" name="Content Placeholder 2">
            <a:extLst>
              <a:ext uri="{FF2B5EF4-FFF2-40B4-BE49-F238E27FC236}">
                <a16:creationId xmlns:a16="http://schemas.microsoft.com/office/drawing/2014/main" id="{A966A4A5-93FC-4A4E-BDAF-261420A649D0}"/>
              </a:ext>
            </a:extLst>
          </p:cNvPr>
          <p:cNvSpPr>
            <a:spLocks noGrp="1"/>
          </p:cNvSpPr>
          <p:nvPr>
            <p:ph idx="1"/>
          </p:nvPr>
        </p:nvSpPr>
        <p:spPr/>
        <p:txBody>
          <a:bodyPr>
            <a:normAutofit/>
          </a:bodyPr>
          <a:lstStyle/>
          <a:p>
            <a:r>
              <a:rPr lang="en-US" dirty="0"/>
              <a:t>Public IP Address Sharing - Solves IPv4 address space shortages, and saves ISPs money, as they can buy less IP addresses</a:t>
            </a:r>
          </a:p>
          <a:p>
            <a:r>
              <a:rPr lang="en-US" dirty="0"/>
              <a:t>Easier Expansion - Since local network devices are privately addressed and a public IP address isn't needed for each one, it is easy to add new clients to the local network. </a:t>
            </a:r>
          </a:p>
          <a:p>
            <a:r>
              <a:rPr lang="en-US" dirty="0"/>
              <a:t>Greater Local Control - Administrators get all the benefits of control that come with a private network, but can still connect to the Internet. </a:t>
            </a:r>
          </a:p>
          <a:p>
            <a:r>
              <a:rPr lang="en-US" dirty="0"/>
              <a:t>Greater Flexibility In ISP Service - Changing the organization's Internet Service Provider (ISP) is easier because only the public addresses change. It isn't necessary to renumber all the client machines on the network.</a:t>
            </a:r>
          </a:p>
        </p:txBody>
      </p:sp>
    </p:spTree>
    <p:extLst>
      <p:ext uri="{BB962C8B-B14F-4D97-AF65-F5344CB8AC3E}">
        <p14:creationId xmlns:p14="http://schemas.microsoft.com/office/powerpoint/2010/main" val="2430295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FFBC2-F119-49C1-B70F-97518BB4010F}"/>
              </a:ext>
            </a:extLst>
          </p:cNvPr>
          <p:cNvSpPr>
            <a:spLocks noGrp="1"/>
          </p:cNvSpPr>
          <p:nvPr>
            <p:ph type="title"/>
          </p:nvPr>
        </p:nvSpPr>
        <p:spPr/>
        <p:txBody>
          <a:bodyPr/>
          <a:lstStyle/>
          <a:p>
            <a:r>
              <a:rPr lang="en-US" dirty="0"/>
              <a:t>Network Address Translation Advantages</a:t>
            </a:r>
          </a:p>
        </p:txBody>
      </p:sp>
      <p:sp>
        <p:nvSpPr>
          <p:cNvPr id="3" name="Content Placeholder 2">
            <a:extLst>
              <a:ext uri="{FF2B5EF4-FFF2-40B4-BE49-F238E27FC236}">
                <a16:creationId xmlns:a16="http://schemas.microsoft.com/office/drawing/2014/main" id="{A966A4A5-93FC-4A4E-BDAF-261420A649D0}"/>
              </a:ext>
            </a:extLst>
          </p:cNvPr>
          <p:cNvSpPr>
            <a:spLocks noGrp="1"/>
          </p:cNvSpPr>
          <p:nvPr>
            <p:ph idx="1"/>
          </p:nvPr>
        </p:nvSpPr>
        <p:spPr/>
        <p:txBody>
          <a:bodyPr>
            <a:normAutofit/>
          </a:bodyPr>
          <a:lstStyle/>
          <a:p>
            <a:r>
              <a:rPr lang="en-US" dirty="0"/>
              <a:t>Increased Security - The NAT translation represents a level of indirection. Thus, it automatically creates a type of firewall between the organization's network and the public Internet. It is more difficult for any client devices to be accessed directly by someone malicious because the clients don't have publicly-known IP addresses.</a:t>
            </a:r>
          </a:p>
        </p:txBody>
      </p:sp>
    </p:spTree>
    <p:extLst>
      <p:ext uri="{BB962C8B-B14F-4D97-AF65-F5344CB8AC3E}">
        <p14:creationId xmlns:p14="http://schemas.microsoft.com/office/powerpoint/2010/main" val="2945382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FFBC2-F119-49C1-B70F-97518BB4010F}"/>
              </a:ext>
            </a:extLst>
          </p:cNvPr>
          <p:cNvSpPr>
            <a:spLocks noGrp="1"/>
          </p:cNvSpPr>
          <p:nvPr>
            <p:ph type="title"/>
          </p:nvPr>
        </p:nvSpPr>
        <p:spPr/>
        <p:txBody>
          <a:bodyPr/>
          <a:lstStyle/>
          <a:p>
            <a:r>
              <a:rPr lang="en-US" dirty="0"/>
              <a:t>Network Address Translation Disadvantages</a:t>
            </a:r>
          </a:p>
        </p:txBody>
      </p:sp>
      <p:sp>
        <p:nvSpPr>
          <p:cNvPr id="3" name="Content Placeholder 2">
            <a:extLst>
              <a:ext uri="{FF2B5EF4-FFF2-40B4-BE49-F238E27FC236}">
                <a16:creationId xmlns:a16="http://schemas.microsoft.com/office/drawing/2014/main" id="{A966A4A5-93FC-4A4E-BDAF-261420A649D0}"/>
              </a:ext>
            </a:extLst>
          </p:cNvPr>
          <p:cNvSpPr>
            <a:spLocks noGrp="1"/>
          </p:cNvSpPr>
          <p:nvPr>
            <p:ph idx="1"/>
          </p:nvPr>
        </p:nvSpPr>
        <p:spPr/>
        <p:txBody>
          <a:bodyPr>
            <a:normAutofit lnSpcReduction="10000"/>
          </a:bodyPr>
          <a:lstStyle/>
          <a:p>
            <a:r>
              <a:rPr lang="en-US" dirty="0"/>
              <a:t>Complexity - NAT represents one more complexity in setting up and managing the network. It also makes troubleshooting more confusing due to address substitutions.</a:t>
            </a:r>
          </a:p>
          <a:p>
            <a:r>
              <a:rPr lang="en-US" dirty="0"/>
              <a:t>Problems Due to Lack of Public Addresses - Certain functions won't work properly due to lack of a “real” IP address in the client host machines. This is related to protocols that use IP addresses directly, like VoIP. For such application, the network devices have to know about each application, so they can translate addresses inside custom protocols as well</a:t>
            </a:r>
          </a:p>
          <a:p>
            <a:r>
              <a:rPr lang="en-US" dirty="0"/>
              <a:t>Problems With Security Protocols - Protocols like IPSec are designed to detect modifications to headers and commonly balk at the changes that NAT makes, since they cannot differentiate those changes from malicious datagram “hacking”. It is still possible to combine NAT and IPSec, but this becomes more complicated.</a:t>
            </a:r>
          </a:p>
        </p:txBody>
      </p:sp>
    </p:spTree>
    <p:extLst>
      <p:ext uri="{BB962C8B-B14F-4D97-AF65-F5344CB8AC3E}">
        <p14:creationId xmlns:p14="http://schemas.microsoft.com/office/powerpoint/2010/main" val="1278846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FFBC2-F119-49C1-B70F-97518BB4010F}"/>
              </a:ext>
            </a:extLst>
          </p:cNvPr>
          <p:cNvSpPr>
            <a:spLocks noGrp="1"/>
          </p:cNvSpPr>
          <p:nvPr>
            <p:ph type="title"/>
          </p:nvPr>
        </p:nvSpPr>
        <p:spPr/>
        <p:txBody>
          <a:bodyPr/>
          <a:lstStyle/>
          <a:p>
            <a:r>
              <a:rPr lang="en-US" dirty="0"/>
              <a:t>Network Address Translation Disadvantages</a:t>
            </a:r>
          </a:p>
        </p:txBody>
      </p:sp>
      <p:sp>
        <p:nvSpPr>
          <p:cNvPr id="3" name="Content Placeholder 2">
            <a:extLst>
              <a:ext uri="{FF2B5EF4-FFF2-40B4-BE49-F238E27FC236}">
                <a16:creationId xmlns:a16="http://schemas.microsoft.com/office/drawing/2014/main" id="{A966A4A5-93FC-4A4E-BDAF-261420A649D0}"/>
              </a:ext>
            </a:extLst>
          </p:cNvPr>
          <p:cNvSpPr>
            <a:spLocks noGrp="1"/>
          </p:cNvSpPr>
          <p:nvPr>
            <p:ph idx="1"/>
          </p:nvPr>
        </p:nvSpPr>
        <p:spPr/>
        <p:txBody>
          <a:bodyPr>
            <a:normAutofit/>
          </a:bodyPr>
          <a:lstStyle/>
          <a:p>
            <a:r>
              <a:rPr lang="en-US" dirty="0"/>
              <a:t>Poor Support for Client Access - The lack of a public IP address for each client is a double-edged sword; it protects against hackers trying to access a host but also makes it difficult for legitimate access to clients on the local network. “Peer-to-peer” applications are harder to set up, and something like an organizational web site (accessed from the Internet as a whole) usually needs to be set up without NAT.</a:t>
            </a:r>
          </a:p>
          <a:p>
            <a:r>
              <a:rPr lang="en-US" dirty="0"/>
              <a:t>Performance Reduction - Each time a datagram transitions between the private network and the Internet, an address translation is required. In addition, other work must be done as well, such as recalculating header checksums. Each individual translation takes little effort but when you add it up, you are giving up some performance.</a:t>
            </a:r>
          </a:p>
        </p:txBody>
      </p:sp>
    </p:spTree>
    <p:extLst>
      <p:ext uri="{BB962C8B-B14F-4D97-AF65-F5344CB8AC3E}">
        <p14:creationId xmlns:p14="http://schemas.microsoft.com/office/powerpoint/2010/main" val="4195851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FFBC2-F119-49C1-B70F-97518BB4010F}"/>
              </a:ext>
            </a:extLst>
          </p:cNvPr>
          <p:cNvSpPr>
            <a:spLocks noGrp="1"/>
          </p:cNvSpPr>
          <p:nvPr>
            <p:ph type="title"/>
          </p:nvPr>
        </p:nvSpPr>
        <p:spPr/>
        <p:txBody>
          <a:bodyPr/>
          <a:lstStyle/>
          <a:p>
            <a:r>
              <a:rPr lang="en-US" dirty="0"/>
              <a:t>Network Address Translation Disadvantages</a:t>
            </a:r>
          </a:p>
        </p:txBody>
      </p:sp>
      <p:sp>
        <p:nvSpPr>
          <p:cNvPr id="3" name="Content Placeholder 2">
            <a:extLst>
              <a:ext uri="{FF2B5EF4-FFF2-40B4-BE49-F238E27FC236}">
                <a16:creationId xmlns:a16="http://schemas.microsoft.com/office/drawing/2014/main" id="{A966A4A5-93FC-4A4E-BDAF-261420A649D0}"/>
              </a:ext>
            </a:extLst>
          </p:cNvPr>
          <p:cNvSpPr>
            <a:spLocks noGrp="1"/>
          </p:cNvSpPr>
          <p:nvPr>
            <p:ph idx="1"/>
          </p:nvPr>
        </p:nvSpPr>
        <p:spPr/>
        <p:txBody>
          <a:bodyPr>
            <a:normAutofit/>
          </a:bodyPr>
          <a:lstStyle/>
          <a:p>
            <a:r>
              <a:rPr lang="en-US" dirty="0"/>
              <a:t>Single point of failure – Only 1 router knows about the NAT forwarding table, and can make the translation. You have to have backups, and share them with </a:t>
            </a:r>
            <a:r>
              <a:rPr lang="en-US"/>
              <a:t>other network devices </a:t>
            </a:r>
            <a:r>
              <a:rPr lang="en-US" dirty="0"/>
              <a:t>for all the forwarding tables in case of any failure in a single network device. </a:t>
            </a:r>
          </a:p>
        </p:txBody>
      </p:sp>
    </p:spTree>
    <p:extLst>
      <p:ext uri="{BB962C8B-B14F-4D97-AF65-F5344CB8AC3E}">
        <p14:creationId xmlns:p14="http://schemas.microsoft.com/office/powerpoint/2010/main" val="963063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C7DB07-68BB-442E-AAB1-D53464BA4B4D}"/>
              </a:ext>
            </a:extLst>
          </p:cNvPr>
          <p:cNvSpPr>
            <a:spLocks noGrp="1"/>
          </p:cNvSpPr>
          <p:nvPr>
            <p:ph type="title"/>
          </p:nvPr>
        </p:nvSpPr>
        <p:spPr>
          <a:xfrm>
            <a:off x="3456394" y="1974726"/>
            <a:ext cx="8596668" cy="1826581"/>
          </a:xfrm>
        </p:spPr>
        <p:txBody>
          <a:bodyPr/>
          <a:lstStyle/>
          <a:p>
            <a:r>
              <a:rPr lang="en-US" dirty="0"/>
              <a:t>Questions?</a:t>
            </a:r>
          </a:p>
        </p:txBody>
      </p:sp>
    </p:spTree>
    <p:extLst>
      <p:ext uri="{BB962C8B-B14F-4D97-AF65-F5344CB8AC3E}">
        <p14:creationId xmlns:p14="http://schemas.microsoft.com/office/powerpoint/2010/main" val="1691750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936D3-F4C4-4C68-B91F-831C1B5492D9}"/>
              </a:ext>
            </a:extLst>
          </p:cNvPr>
          <p:cNvSpPr>
            <a:spLocks noGrp="1"/>
          </p:cNvSpPr>
          <p:nvPr>
            <p:ph type="title"/>
          </p:nvPr>
        </p:nvSpPr>
        <p:spPr/>
        <p:txBody>
          <a:bodyPr/>
          <a:lstStyle/>
          <a:p>
            <a:r>
              <a:rPr lang="en-US" dirty="0"/>
              <a:t>Network Address Translation</a:t>
            </a:r>
          </a:p>
        </p:txBody>
      </p:sp>
      <p:sp>
        <p:nvSpPr>
          <p:cNvPr id="3" name="Content Placeholder 2">
            <a:extLst>
              <a:ext uri="{FF2B5EF4-FFF2-40B4-BE49-F238E27FC236}">
                <a16:creationId xmlns:a16="http://schemas.microsoft.com/office/drawing/2014/main" id="{4D9899B5-8F2B-47C4-AA8E-B23C608CF899}"/>
              </a:ext>
            </a:extLst>
          </p:cNvPr>
          <p:cNvSpPr>
            <a:spLocks noGrp="1"/>
          </p:cNvSpPr>
          <p:nvPr>
            <p:ph idx="1"/>
          </p:nvPr>
        </p:nvSpPr>
        <p:spPr/>
        <p:txBody>
          <a:bodyPr/>
          <a:lstStyle/>
          <a:p>
            <a:r>
              <a:rPr lang="en-US" dirty="0"/>
              <a:t>Network address translation (NAT) is a method of remapping one IP address space into another by modifying network address information in Internet Protocol (IP) datagram packet headers while they are in transit across a traffic routing device.</a:t>
            </a:r>
          </a:p>
          <a:p>
            <a:r>
              <a:rPr lang="en-US" dirty="0"/>
              <a:t>The technique was originally used for ease of rerouting traffic in IP networks without readdressing every host.</a:t>
            </a:r>
          </a:p>
          <a:p>
            <a:r>
              <a:rPr lang="en-US" dirty="0"/>
              <a:t>It has become a popular and essential tool in conserving global address space allocations in face of IPv4 address exhaustion by sharing one Internet-routable IP address of a NAT gateway for an entire private network.</a:t>
            </a:r>
          </a:p>
        </p:txBody>
      </p:sp>
    </p:spTree>
    <p:extLst>
      <p:ext uri="{BB962C8B-B14F-4D97-AF65-F5344CB8AC3E}">
        <p14:creationId xmlns:p14="http://schemas.microsoft.com/office/powerpoint/2010/main" val="794653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580B5-2A34-4154-96B3-9071FFB26914}"/>
              </a:ext>
            </a:extLst>
          </p:cNvPr>
          <p:cNvSpPr>
            <a:spLocks noGrp="1"/>
          </p:cNvSpPr>
          <p:nvPr>
            <p:ph type="title"/>
          </p:nvPr>
        </p:nvSpPr>
        <p:spPr/>
        <p:txBody>
          <a:bodyPr/>
          <a:lstStyle/>
          <a:p>
            <a:r>
              <a:rPr lang="en-US" dirty="0"/>
              <a:t>Why we need NAT</a:t>
            </a:r>
          </a:p>
        </p:txBody>
      </p:sp>
      <p:sp>
        <p:nvSpPr>
          <p:cNvPr id="3" name="Content Placeholder 2">
            <a:extLst>
              <a:ext uri="{FF2B5EF4-FFF2-40B4-BE49-F238E27FC236}">
                <a16:creationId xmlns:a16="http://schemas.microsoft.com/office/drawing/2014/main" id="{F62B1442-BD3F-4784-B0BA-FAE28EA0E4A5}"/>
              </a:ext>
            </a:extLst>
          </p:cNvPr>
          <p:cNvSpPr>
            <a:spLocks noGrp="1"/>
          </p:cNvSpPr>
          <p:nvPr>
            <p:ph idx="1"/>
          </p:nvPr>
        </p:nvSpPr>
        <p:spPr/>
        <p:txBody>
          <a:bodyPr/>
          <a:lstStyle/>
          <a:p>
            <a:r>
              <a:rPr lang="en-US" dirty="0"/>
              <a:t>IPv4 does not have enough IP addresses (it has around 4 billion only or 32 bits) to address all devices connected to the internet.</a:t>
            </a:r>
          </a:p>
          <a:p>
            <a:r>
              <a:rPr lang="en-US" dirty="0"/>
              <a:t>Network Address Translation allows us to connect multiple devices to one public IP address, in doing so limiting the amount of IP addresses needed.</a:t>
            </a:r>
          </a:p>
        </p:txBody>
      </p:sp>
    </p:spTree>
    <p:extLst>
      <p:ext uri="{BB962C8B-B14F-4D97-AF65-F5344CB8AC3E}">
        <p14:creationId xmlns:p14="http://schemas.microsoft.com/office/powerpoint/2010/main" val="2712551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6D751-633F-4CB7-866B-40ABABF4AEAE}"/>
              </a:ext>
            </a:extLst>
          </p:cNvPr>
          <p:cNvSpPr>
            <a:spLocks noGrp="1"/>
          </p:cNvSpPr>
          <p:nvPr>
            <p:ph type="title"/>
          </p:nvPr>
        </p:nvSpPr>
        <p:spPr/>
        <p:txBody>
          <a:bodyPr/>
          <a:lstStyle/>
          <a:p>
            <a:r>
              <a:rPr lang="en-US" dirty="0"/>
              <a:t>How Network Address Translation Works</a:t>
            </a:r>
          </a:p>
        </p:txBody>
      </p:sp>
      <p:sp>
        <p:nvSpPr>
          <p:cNvPr id="3" name="Content Placeholder 2">
            <a:extLst>
              <a:ext uri="{FF2B5EF4-FFF2-40B4-BE49-F238E27FC236}">
                <a16:creationId xmlns:a16="http://schemas.microsoft.com/office/drawing/2014/main" id="{2A437CEC-D05B-4FA0-AF6E-3205C2D2A2C2}"/>
              </a:ext>
            </a:extLst>
          </p:cNvPr>
          <p:cNvSpPr>
            <a:spLocks noGrp="1"/>
          </p:cNvSpPr>
          <p:nvPr>
            <p:ph idx="1"/>
          </p:nvPr>
        </p:nvSpPr>
        <p:spPr/>
        <p:txBody>
          <a:bodyPr/>
          <a:lstStyle/>
          <a:p>
            <a:r>
              <a:rPr lang="en-US" dirty="0"/>
              <a:t>It uses port numbers to artificially increase the amount of devices that can be connected</a:t>
            </a:r>
          </a:p>
          <a:p>
            <a:r>
              <a:rPr lang="en-US" dirty="0"/>
              <a:t>All network connected applications are assigned port numbers, so they can receive response messages from the internet</a:t>
            </a:r>
          </a:p>
          <a:p>
            <a:r>
              <a:rPr lang="en-US" dirty="0"/>
              <a:t>There are 16 bits used for possible port numbers (from 0 to 65535)</a:t>
            </a:r>
          </a:p>
          <a:p>
            <a:r>
              <a:rPr lang="en-US" dirty="0"/>
              <a:t>Most devices do not use more than a few hundred port numbers at any one time, so this allows us to use port numbers to artificially increase our address space</a:t>
            </a:r>
          </a:p>
        </p:txBody>
      </p:sp>
    </p:spTree>
    <p:extLst>
      <p:ext uri="{BB962C8B-B14F-4D97-AF65-F5344CB8AC3E}">
        <p14:creationId xmlns:p14="http://schemas.microsoft.com/office/powerpoint/2010/main" val="2658101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6D751-633F-4CB7-866B-40ABABF4AEAE}"/>
              </a:ext>
            </a:extLst>
          </p:cNvPr>
          <p:cNvSpPr>
            <a:spLocks noGrp="1"/>
          </p:cNvSpPr>
          <p:nvPr>
            <p:ph type="title"/>
          </p:nvPr>
        </p:nvSpPr>
        <p:spPr/>
        <p:txBody>
          <a:bodyPr/>
          <a:lstStyle/>
          <a:p>
            <a:r>
              <a:rPr lang="en-US" dirty="0"/>
              <a:t>How Network Address Translation Works</a:t>
            </a:r>
          </a:p>
        </p:txBody>
      </p:sp>
      <p:sp>
        <p:nvSpPr>
          <p:cNvPr id="3" name="Content Placeholder 2">
            <a:extLst>
              <a:ext uri="{FF2B5EF4-FFF2-40B4-BE49-F238E27FC236}">
                <a16:creationId xmlns:a16="http://schemas.microsoft.com/office/drawing/2014/main" id="{2A437CEC-D05B-4FA0-AF6E-3205C2D2A2C2}"/>
              </a:ext>
            </a:extLst>
          </p:cNvPr>
          <p:cNvSpPr>
            <a:spLocks noGrp="1"/>
          </p:cNvSpPr>
          <p:nvPr>
            <p:ph idx="1"/>
          </p:nvPr>
        </p:nvSpPr>
        <p:spPr/>
        <p:txBody>
          <a:bodyPr/>
          <a:lstStyle/>
          <a:p>
            <a:r>
              <a:rPr lang="en-US" dirty="0"/>
              <a:t>Network devices take the private IP address and port number for the application, and write it in a table</a:t>
            </a:r>
          </a:p>
          <a:p>
            <a:r>
              <a:rPr lang="en-US" dirty="0"/>
              <a:t>Then they write an “outward facing” IP address, that is the same for multiple, or all, devices connected to the Network Device, and write a new port number</a:t>
            </a:r>
          </a:p>
          <a:p>
            <a:r>
              <a:rPr lang="en-US" dirty="0"/>
              <a:t>The “outward facing” IP address gets mapped to the private IP address and the port number of application when a response is returned from the internet</a:t>
            </a:r>
          </a:p>
        </p:txBody>
      </p:sp>
    </p:spTree>
    <p:extLst>
      <p:ext uri="{BB962C8B-B14F-4D97-AF65-F5344CB8AC3E}">
        <p14:creationId xmlns:p14="http://schemas.microsoft.com/office/powerpoint/2010/main" val="602536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C63B2-7D54-4099-A5D3-5ADA960B8094}"/>
              </a:ext>
            </a:extLst>
          </p:cNvPr>
          <p:cNvSpPr>
            <a:spLocks noGrp="1"/>
          </p:cNvSpPr>
          <p:nvPr>
            <p:ph type="title"/>
          </p:nvPr>
        </p:nvSpPr>
        <p:spPr/>
        <p:txBody>
          <a:bodyPr/>
          <a:lstStyle/>
          <a:p>
            <a:r>
              <a:rPr lang="en-US" dirty="0"/>
              <a:t>Network Address Translation Example</a:t>
            </a:r>
          </a:p>
        </p:txBody>
      </p:sp>
      <p:graphicFrame>
        <p:nvGraphicFramePr>
          <p:cNvPr id="6" name="Content Placeholder 5">
            <a:extLst>
              <a:ext uri="{FF2B5EF4-FFF2-40B4-BE49-F238E27FC236}">
                <a16:creationId xmlns:a16="http://schemas.microsoft.com/office/drawing/2014/main" id="{AC5541EE-4FB5-4715-A027-4A75CCA26DCD}"/>
              </a:ext>
            </a:extLst>
          </p:cNvPr>
          <p:cNvGraphicFramePr>
            <a:graphicFrameLocks noGrp="1"/>
          </p:cNvGraphicFramePr>
          <p:nvPr>
            <p:ph idx="1"/>
            <p:extLst>
              <p:ext uri="{D42A27DB-BD31-4B8C-83A1-F6EECF244321}">
                <p14:modId xmlns:p14="http://schemas.microsoft.com/office/powerpoint/2010/main" val="2587298945"/>
              </p:ext>
            </p:extLst>
          </p:nvPr>
        </p:nvGraphicFramePr>
        <p:xfrm>
          <a:off x="677863" y="2160588"/>
          <a:ext cx="8833689" cy="1483360"/>
        </p:xfrm>
        <a:graphic>
          <a:graphicData uri="http://schemas.openxmlformats.org/drawingml/2006/table">
            <a:tbl>
              <a:tblPr firstRow="1" bandRow="1">
                <a:tableStyleId>{5C22544A-7EE6-4342-B048-85BDC9FD1C3A}</a:tableStyleId>
              </a:tblPr>
              <a:tblGrid>
                <a:gridCol w="2944563">
                  <a:extLst>
                    <a:ext uri="{9D8B030D-6E8A-4147-A177-3AD203B41FA5}">
                      <a16:colId xmlns:a16="http://schemas.microsoft.com/office/drawing/2014/main" val="1459651458"/>
                    </a:ext>
                  </a:extLst>
                </a:gridCol>
                <a:gridCol w="2944563">
                  <a:extLst>
                    <a:ext uri="{9D8B030D-6E8A-4147-A177-3AD203B41FA5}">
                      <a16:colId xmlns:a16="http://schemas.microsoft.com/office/drawing/2014/main" val="797352624"/>
                    </a:ext>
                  </a:extLst>
                </a:gridCol>
                <a:gridCol w="2944563">
                  <a:extLst>
                    <a:ext uri="{9D8B030D-6E8A-4147-A177-3AD203B41FA5}">
                      <a16:colId xmlns:a16="http://schemas.microsoft.com/office/drawing/2014/main" val="1880299348"/>
                    </a:ext>
                  </a:extLst>
                </a:gridCol>
              </a:tblGrid>
              <a:tr h="370840">
                <a:tc>
                  <a:txBody>
                    <a:bodyPr/>
                    <a:lstStyle/>
                    <a:p>
                      <a:r>
                        <a:rPr lang="en-US" dirty="0"/>
                        <a:t>Application</a:t>
                      </a:r>
                    </a:p>
                  </a:txBody>
                  <a:tcPr/>
                </a:tc>
                <a:tc>
                  <a:txBody>
                    <a:bodyPr/>
                    <a:lstStyle/>
                    <a:p>
                      <a:r>
                        <a:rPr lang="en-US" dirty="0"/>
                        <a:t>Private IP Address:: Port</a:t>
                      </a:r>
                    </a:p>
                  </a:txBody>
                  <a:tcPr/>
                </a:tc>
                <a:tc>
                  <a:txBody>
                    <a:bodyPr/>
                    <a:lstStyle/>
                    <a:p>
                      <a:r>
                        <a:rPr lang="en-US" dirty="0"/>
                        <a:t>Outward IP Address:: Port</a:t>
                      </a:r>
                    </a:p>
                  </a:txBody>
                  <a:tcPr/>
                </a:tc>
                <a:extLst>
                  <a:ext uri="{0D108BD9-81ED-4DB2-BD59-A6C34878D82A}">
                    <a16:rowId xmlns:a16="http://schemas.microsoft.com/office/drawing/2014/main" val="3282221874"/>
                  </a:ext>
                </a:extLst>
              </a:tr>
              <a:tr h="370840">
                <a:tc>
                  <a:txBody>
                    <a:bodyPr/>
                    <a:lstStyle/>
                    <a:p>
                      <a:r>
                        <a:rPr lang="en-US" dirty="0"/>
                        <a:t>Chrome on 192.168.2.30</a:t>
                      </a:r>
                    </a:p>
                  </a:txBody>
                  <a:tcPr/>
                </a:tc>
                <a:tc>
                  <a:txBody>
                    <a:bodyPr/>
                    <a:lstStyle/>
                    <a:p>
                      <a:r>
                        <a:rPr lang="en-US" dirty="0"/>
                        <a:t>192.168.2.33::44323</a:t>
                      </a:r>
                    </a:p>
                  </a:txBody>
                  <a:tcPr/>
                </a:tc>
                <a:tc>
                  <a:txBody>
                    <a:bodyPr/>
                    <a:lstStyle/>
                    <a:p>
                      <a:r>
                        <a:rPr lang="en-US" dirty="0"/>
                        <a:t>10.2.3.25::995</a:t>
                      </a:r>
                    </a:p>
                  </a:txBody>
                  <a:tcPr/>
                </a:tc>
                <a:extLst>
                  <a:ext uri="{0D108BD9-81ED-4DB2-BD59-A6C34878D82A}">
                    <a16:rowId xmlns:a16="http://schemas.microsoft.com/office/drawing/2014/main" val="2694920884"/>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Chrome on 192.168.2.37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192.168.2.37::14432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10.2.3.25::996</a:t>
                      </a:r>
                    </a:p>
                  </a:txBody>
                  <a:tcPr/>
                </a:tc>
                <a:extLst>
                  <a:ext uri="{0D108BD9-81ED-4DB2-BD59-A6C34878D82A}">
                    <a16:rowId xmlns:a16="http://schemas.microsoft.com/office/drawing/2014/main" val="3020155932"/>
                  </a:ext>
                </a:extLst>
              </a:tr>
              <a:tr h="370840">
                <a:tc>
                  <a:txBody>
                    <a:bodyPr/>
                    <a:lstStyle/>
                    <a:p>
                      <a:r>
                        <a:rPr lang="en-US" dirty="0"/>
                        <a:t>Skype on 192.168.2.111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192.168.2.37::4568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10.2.3.25::997</a:t>
                      </a:r>
                    </a:p>
                  </a:txBody>
                  <a:tcPr/>
                </a:tc>
                <a:extLst>
                  <a:ext uri="{0D108BD9-81ED-4DB2-BD59-A6C34878D82A}">
                    <a16:rowId xmlns:a16="http://schemas.microsoft.com/office/drawing/2014/main" val="3125224987"/>
                  </a:ext>
                </a:extLst>
              </a:tr>
            </a:tbl>
          </a:graphicData>
        </a:graphic>
      </p:graphicFrame>
      <p:sp>
        <p:nvSpPr>
          <p:cNvPr id="7" name="Rectangle 6">
            <a:extLst>
              <a:ext uri="{FF2B5EF4-FFF2-40B4-BE49-F238E27FC236}">
                <a16:creationId xmlns:a16="http://schemas.microsoft.com/office/drawing/2014/main" id="{3ADE07A8-18D0-4081-A74E-2DBDA04C8878}"/>
              </a:ext>
            </a:extLst>
          </p:cNvPr>
          <p:cNvSpPr/>
          <p:nvPr/>
        </p:nvSpPr>
        <p:spPr>
          <a:xfrm>
            <a:off x="3548743" y="1676400"/>
            <a:ext cx="6139543" cy="3646714"/>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8" name="TextBox 7">
            <a:extLst>
              <a:ext uri="{FF2B5EF4-FFF2-40B4-BE49-F238E27FC236}">
                <a16:creationId xmlns:a16="http://schemas.microsoft.com/office/drawing/2014/main" id="{32513698-EC13-41F0-94DF-DF5374277F72}"/>
              </a:ext>
            </a:extLst>
          </p:cNvPr>
          <p:cNvSpPr txBox="1"/>
          <p:nvPr/>
        </p:nvSpPr>
        <p:spPr>
          <a:xfrm>
            <a:off x="4466984" y="4128136"/>
            <a:ext cx="4303059" cy="369332"/>
          </a:xfrm>
          <a:prstGeom prst="rect">
            <a:avLst/>
          </a:prstGeom>
          <a:noFill/>
        </p:spPr>
        <p:txBody>
          <a:bodyPr wrap="square" rtlCol="0">
            <a:spAutoFit/>
          </a:bodyPr>
          <a:lstStyle/>
          <a:p>
            <a:pPr algn="ctr"/>
            <a:r>
              <a:rPr lang="en-US" dirty="0"/>
              <a:t>NAT Forwarding table</a:t>
            </a:r>
          </a:p>
        </p:txBody>
      </p:sp>
    </p:spTree>
    <p:extLst>
      <p:ext uri="{BB962C8B-B14F-4D97-AF65-F5344CB8AC3E}">
        <p14:creationId xmlns:p14="http://schemas.microsoft.com/office/powerpoint/2010/main" val="70619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C7FBA-BD69-4963-AEBC-A1055064B664}"/>
              </a:ext>
            </a:extLst>
          </p:cNvPr>
          <p:cNvSpPr>
            <a:spLocks noGrp="1"/>
          </p:cNvSpPr>
          <p:nvPr>
            <p:ph type="title"/>
          </p:nvPr>
        </p:nvSpPr>
        <p:spPr/>
        <p:txBody>
          <a:bodyPr/>
          <a:lstStyle/>
          <a:p>
            <a:r>
              <a:rPr lang="en-US" dirty="0"/>
              <a:t>How it works</a:t>
            </a:r>
          </a:p>
        </p:txBody>
      </p:sp>
      <p:sp>
        <p:nvSpPr>
          <p:cNvPr id="4" name="Rectangle 3">
            <a:extLst>
              <a:ext uri="{FF2B5EF4-FFF2-40B4-BE49-F238E27FC236}">
                <a16:creationId xmlns:a16="http://schemas.microsoft.com/office/drawing/2014/main" id="{91DBDD48-B1C4-467B-871D-EC0918FC249D}"/>
              </a:ext>
            </a:extLst>
          </p:cNvPr>
          <p:cNvSpPr/>
          <p:nvPr/>
        </p:nvSpPr>
        <p:spPr>
          <a:xfrm>
            <a:off x="1676400" y="1930400"/>
            <a:ext cx="1389529" cy="579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a:t>
            </a:r>
          </a:p>
        </p:txBody>
      </p:sp>
      <p:sp>
        <p:nvSpPr>
          <p:cNvPr id="5" name="Rectangle 4">
            <a:extLst>
              <a:ext uri="{FF2B5EF4-FFF2-40B4-BE49-F238E27FC236}">
                <a16:creationId xmlns:a16="http://schemas.microsoft.com/office/drawing/2014/main" id="{6F71979A-EF32-4CAC-9F22-7C8EADB36253}"/>
              </a:ext>
            </a:extLst>
          </p:cNvPr>
          <p:cNvSpPr/>
          <p:nvPr/>
        </p:nvSpPr>
        <p:spPr>
          <a:xfrm>
            <a:off x="1676399" y="2894106"/>
            <a:ext cx="1389529" cy="579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a:t>
            </a:r>
          </a:p>
        </p:txBody>
      </p:sp>
      <p:sp>
        <p:nvSpPr>
          <p:cNvPr id="6" name="Rectangle 5">
            <a:extLst>
              <a:ext uri="{FF2B5EF4-FFF2-40B4-BE49-F238E27FC236}">
                <a16:creationId xmlns:a16="http://schemas.microsoft.com/office/drawing/2014/main" id="{CF118285-52A7-4692-AFB9-127D800C4EAC}"/>
              </a:ext>
            </a:extLst>
          </p:cNvPr>
          <p:cNvSpPr/>
          <p:nvPr/>
        </p:nvSpPr>
        <p:spPr>
          <a:xfrm>
            <a:off x="1676398" y="3857812"/>
            <a:ext cx="1389529" cy="579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Laptop</a:t>
            </a:r>
          </a:p>
        </p:txBody>
      </p:sp>
      <p:sp>
        <p:nvSpPr>
          <p:cNvPr id="7" name="Rectangle 6">
            <a:extLst>
              <a:ext uri="{FF2B5EF4-FFF2-40B4-BE49-F238E27FC236}">
                <a16:creationId xmlns:a16="http://schemas.microsoft.com/office/drawing/2014/main" id="{653303E5-BBC2-4A24-B2BC-858E3CF0718E}"/>
              </a:ext>
            </a:extLst>
          </p:cNvPr>
          <p:cNvSpPr/>
          <p:nvPr/>
        </p:nvSpPr>
        <p:spPr>
          <a:xfrm>
            <a:off x="1676398" y="4821518"/>
            <a:ext cx="1389529" cy="579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Phone</a:t>
            </a:r>
          </a:p>
        </p:txBody>
      </p:sp>
      <p:sp>
        <p:nvSpPr>
          <p:cNvPr id="8" name="Rectangle 7">
            <a:extLst>
              <a:ext uri="{FF2B5EF4-FFF2-40B4-BE49-F238E27FC236}">
                <a16:creationId xmlns:a16="http://schemas.microsoft.com/office/drawing/2014/main" id="{CC90FE51-37D9-461B-97E1-CBA4F505D584}"/>
              </a:ext>
            </a:extLst>
          </p:cNvPr>
          <p:cNvSpPr/>
          <p:nvPr/>
        </p:nvSpPr>
        <p:spPr>
          <a:xfrm>
            <a:off x="1676398" y="5785224"/>
            <a:ext cx="1389529" cy="579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IoT device</a:t>
            </a:r>
          </a:p>
        </p:txBody>
      </p:sp>
      <p:sp>
        <p:nvSpPr>
          <p:cNvPr id="9" name="Rectangle: Rounded Corners 8">
            <a:extLst>
              <a:ext uri="{FF2B5EF4-FFF2-40B4-BE49-F238E27FC236}">
                <a16:creationId xmlns:a16="http://schemas.microsoft.com/office/drawing/2014/main" id="{550D9813-CA6B-49F1-86A8-5CA6E30B1E9F}"/>
              </a:ext>
            </a:extLst>
          </p:cNvPr>
          <p:cNvSpPr/>
          <p:nvPr/>
        </p:nvSpPr>
        <p:spPr>
          <a:xfrm>
            <a:off x="3783106" y="3665817"/>
            <a:ext cx="1783976" cy="96370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Router</a:t>
            </a:r>
          </a:p>
        </p:txBody>
      </p:sp>
      <p:sp>
        <p:nvSpPr>
          <p:cNvPr id="10" name="Cloud 9">
            <a:extLst>
              <a:ext uri="{FF2B5EF4-FFF2-40B4-BE49-F238E27FC236}">
                <a16:creationId xmlns:a16="http://schemas.microsoft.com/office/drawing/2014/main" id="{04D42416-964C-49F3-9414-576E263766E9}"/>
              </a:ext>
            </a:extLst>
          </p:cNvPr>
          <p:cNvSpPr/>
          <p:nvPr/>
        </p:nvSpPr>
        <p:spPr>
          <a:xfrm>
            <a:off x="8718190" y="3458135"/>
            <a:ext cx="2061882" cy="1290917"/>
          </a:xfrm>
          <a:prstGeom prst="cloud">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Internet</a:t>
            </a:r>
          </a:p>
        </p:txBody>
      </p:sp>
      <p:sp>
        <p:nvSpPr>
          <p:cNvPr id="11" name="Cube 10">
            <a:extLst>
              <a:ext uri="{FF2B5EF4-FFF2-40B4-BE49-F238E27FC236}">
                <a16:creationId xmlns:a16="http://schemas.microsoft.com/office/drawing/2014/main" id="{3FE07F70-96D4-49E1-8C12-E500612B1EEA}"/>
              </a:ext>
            </a:extLst>
          </p:cNvPr>
          <p:cNvSpPr/>
          <p:nvPr/>
        </p:nvSpPr>
        <p:spPr>
          <a:xfrm>
            <a:off x="6266343" y="3397623"/>
            <a:ext cx="1138517" cy="1129553"/>
          </a:xfrm>
          <a:prstGeom prst="cub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ISP</a:t>
            </a:r>
          </a:p>
        </p:txBody>
      </p:sp>
      <p:cxnSp>
        <p:nvCxnSpPr>
          <p:cNvPr id="14" name="Connector: Elbow 13">
            <a:extLst>
              <a:ext uri="{FF2B5EF4-FFF2-40B4-BE49-F238E27FC236}">
                <a16:creationId xmlns:a16="http://schemas.microsoft.com/office/drawing/2014/main" id="{4FEC0A5F-D668-462F-80A0-81C21D6DDE1F}"/>
              </a:ext>
            </a:extLst>
          </p:cNvPr>
          <p:cNvCxnSpPr>
            <a:stCxn id="4" idx="3"/>
          </p:cNvCxnSpPr>
          <p:nvPr/>
        </p:nvCxnSpPr>
        <p:spPr>
          <a:xfrm>
            <a:off x="3065929" y="2220259"/>
            <a:ext cx="1192306" cy="14455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32561D7D-C17F-4584-B361-D1216A194FAC}"/>
              </a:ext>
            </a:extLst>
          </p:cNvPr>
          <p:cNvCxnSpPr>
            <a:cxnSpLocks/>
            <a:stCxn id="5" idx="3"/>
          </p:cNvCxnSpPr>
          <p:nvPr/>
        </p:nvCxnSpPr>
        <p:spPr>
          <a:xfrm>
            <a:off x="3065928" y="3183965"/>
            <a:ext cx="717176" cy="6738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A83DDF63-1541-41E8-8A67-547CF1D01494}"/>
              </a:ext>
            </a:extLst>
          </p:cNvPr>
          <p:cNvCxnSpPr>
            <a:cxnSpLocks/>
            <a:stCxn id="6" idx="3"/>
            <a:endCxn id="9" idx="1"/>
          </p:cNvCxnSpPr>
          <p:nvPr/>
        </p:nvCxnSpPr>
        <p:spPr>
          <a:xfrm flipV="1">
            <a:off x="3065927" y="4147670"/>
            <a:ext cx="717179"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9796C428-A5B4-457A-ADF8-55B7E8926D52}"/>
              </a:ext>
            </a:extLst>
          </p:cNvPr>
          <p:cNvCxnSpPr>
            <a:cxnSpLocks/>
          </p:cNvCxnSpPr>
          <p:nvPr/>
        </p:nvCxnSpPr>
        <p:spPr>
          <a:xfrm flipV="1">
            <a:off x="3065928" y="4437529"/>
            <a:ext cx="717176" cy="67384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E2D4D126-3389-488B-B30C-EAB35C805792}"/>
              </a:ext>
            </a:extLst>
          </p:cNvPr>
          <p:cNvCxnSpPr>
            <a:cxnSpLocks/>
          </p:cNvCxnSpPr>
          <p:nvPr/>
        </p:nvCxnSpPr>
        <p:spPr>
          <a:xfrm rot="5400000" flipH="1" flipV="1">
            <a:off x="2939302" y="4756148"/>
            <a:ext cx="1445558" cy="1192308"/>
          </a:xfrm>
          <a:prstGeom prst="bentConnector3">
            <a:avLst>
              <a:gd name="adj1" fmla="val -2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CB9AD7A-3BE3-497C-941A-372FC67CE91B}"/>
              </a:ext>
            </a:extLst>
          </p:cNvPr>
          <p:cNvCxnSpPr>
            <a:stCxn id="9" idx="3"/>
            <a:endCxn id="11" idx="2"/>
          </p:cNvCxnSpPr>
          <p:nvPr/>
        </p:nvCxnSpPr>
        <p:spPr>
          <a:xfrm flipV="1">
            <a:off x="5567082" y="4103594"/>
            <a:ext cx="699261" cy="4407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9" name="Straight Arrow Connector 28">
            <a:extLst>
              <a:ext uri="{FF2B5EF4-FFF2-40B4-BE49-F238E27FC236}">
                <a16:creationId xmlns:a16="http://schemas.microsoft.com/office/drawing/2014/main" id="{1545FC5F-61B8-4717-B8FB-5B4A835C4489}"/>
              </a:ext>
            </a:extLst>
          </p:cNvPr>
          <p:cNvCxnSpPr>
            <a:cxnSpLocks/>
            <a:stCxn id="11" idx="5"/>
            <a:endCxn id="10" idx="2"/>
          </p:cNvCxnSpPr>
          <p:nvPr/>
        </p:nvCxnSpPr>
        <p:spPr>
          <a:xfrm>
            <a:off x="7404860" y="3821205"/>
            <a:ext cx="1319726" cy="2823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20898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C7FBA-BD69-4963-AEBC-A1055064B664}"/>
              </a:ext>
            </a:extLst>
          </p:cNvPr>
          <p:cNvSpPr>
            <a:spLocks noGrp="1"/>
          </p:cNvSpPr>
          <p:nvPr>
            <p:ph type="title"/>
          </p:nvPr>
        </p:nvSpPr>
        <p:spPr/>
        <p:txBody>
          <a:bodyPr/>
          <a:lstStyle/>
          <a:p>
            <a:r>
              <a:rPr lang="en-US" dirty="0"/>
              <a:t>How it works</a:t>
            </a:r>
          </a:p>
        </p:txBody>
      </p:sp>
      <p:sp>
        <p:nvSpPr>
          <p:cNvPr id="4" name="Rectangle 3">
            <a:extLst>
              <a:ext uri="{FF2B5EF4-FFF2-40B4-BE49-F238E27FC236}">
                <a16:creationId xmlns:a16="http://schemas.microsoft.com/office/drawing/2014/main" id="{91DBDD48-B1C4-467B-871D-EC0918FC249D}"/>
              </a:ext>
            </a:extLst>
          </p:cNvPr>
          <p:cNvSpPr/>
          <p:nvPr/>
        </p:nvSpPr>
        <p:spPr>
          <a:xfrm>
            <a:off x="1676400" y="1930400"/>
            <a:ext cx="1389529" cy="579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a:t>
            </a:r>
          </a:p>
        </p:txBody>
      </p:sp>
      <p:sp>
        <p:nvSpPr>
          <p:cNvPr id="5" name="Rectangle 4">
            <a:extLst>
              <a:ext uri="{FF2B5EF4-FFF2-40B4-BE49-F238E27FC236}">
                <a16:creationId xmlns:a16="http://schemas.microsoft.com/office/drawing/2014/main" id="{6F71979A-EF32-4CAC-9F22-7C8EADB36253}"/>
              </a:ext>
            </a:extLst>
          </p:cNvPr>
          <p:cNvSpPr/>
          <p:nvPr/>
        </p:nvSpPr>
        <p:spPr>
          <a:xfrm>
            <a:off x="1676399" y="2894106"/>
            <a:ext cx="1389529" cy="579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a:t>
            </a:r>
          </a:p>
        </p:txBody>
      </p:sp>
      <p:sp>
        <p:nvSpPr>
          <p:cNvPr id="6" name="Rectangle 5">
            <a:extLst>
              <a:ext uri="{FF2B5EF4-FFF2-40B4-BE49-F238E27FC236}">
                <a16:creationId xmlns:a16="http://schemas.microsoft.com/office/drawing/2014/main" id="{CF118285-52A7-4692-AFB9-127D800C4EAC}"/>
              </a:ext>
            </a:extLst>
          </p:cNvPr>
          <p:cNvSpPr/>
          <p:nvPr/>
        </p:nvSpPr>
        <p:spPr>
          <a:xfrm>
            <a:off x="1676398" y="3857812"/>
            <a:ext cx="1389529" cy="579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Laptop</a:t>
            </a:r>
          </a:p>
        </p:txBody>
      </p:sp>
      <p:sp>
        <p:nvSpPr>
          <p:cNvPr id="7" name="Rectangle 6">
            <a:extLst>
              <a:ext uri="{FF2B5EF4-FFF2-40B4-BE49-F238E27FC236}">
                <a16:creationId xmlns:a16="http://schemas.microsoft.com/office/drawing/2014/main" id="{653303E5-BBC2-4A24-B2BC-858E3CF0718E}"/>
              </a:ext>
            </a:extLst>
          </p:cNvPr>
          <p:cNvSpPr/>
          <p:nvPr/>
        </p:nvSpPr>
        <p:spPr>
          <a:xfrm>
            <a:off x="1676398" y="4821518"/>
            <a:ext cx="1389529" cy="579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Phone</a:t>
            </a:r>
          </a:p>
        </p:txBody>
      </p:sp>
      <p:sp>
        <p:nvSpPr>
          <p:cNvPr id="8" name="Rectangle 7">
            <a:extLst>
              <a:ext uri="{FF2B5EF4-FFF2-40B4-BE49-F238E27FC236}">
                <a16:creationId xmlns:a16="http://schemas.microsoft.com/office/drawing/2014/main" id="{CC90FE51-37D9-461B-97E1-CBA4F505D584}"/>
              </a:ext>
            </a:extLst>
          </p:cNvPr>
          <p:cNvSpPr/>
          <p:nvPr/>
        </p:nvSpPr>
        <p:spPr>
          <a:xfrm>
            <a:off x="1676398" y="5785224"/>
            <a:ext cx="1389529" cy="579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IoT device</a:t>
            </a:r>
          </a:p>
        </p:txBody>
      </p:sp>
      <p:sp>
        <p:nvSpPr>
          <p:cNvPr id="9" name="Rectangle: Rounded Corners 8">
            <a:extLst>
              <a:ext uri="{FF2B5EF4-FFF2-40B4-BE49-F238E27FC236}">
                <a16:creationId xmlns:a16="http://schemas.microsoft.com/office/drawing/2014/main" id="{550D9813-CA6B-49F1-86A8-5CA6E30B1E9F}"/>
              </a:ext>
            </a:extLst>
          </p:cNvPr>
          <p:cNvSpPr/>
          <p:nvPr/>
        </p:nvSpPr>
        <p:spPr>
          <a:xfrm>
            <a:off x="3783106" y="3665817"/>
            <a:ext cx="1783976" cy="96370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Router</a:t>
            </a:r>
          </a:p>
        </p:txBody>
      </p:sp>
      <p:sp>
        <p:nvSpPr>
          <p:cNvPr id="10" name="Cloud 9">
            <a:extLst>
              <a:ext uri="{FF2B5EF4-FFF2-40B4-BE49-F238E27FC236}">
                <a16:creationId xmlns:a16="http://schemas.microsoft.com/office/drawing/2014/main" id="{04D42416-964C-49F3-9414-576E263766E9}"/>
              </a:ext>
            </a:extLst>
          </p:cNvPr>
          <p:cNvSpPr/>
          <p:nvPr/>
        </p:nvSpPr>
        <p:spPr>
          <a:xfrm>
            <a:off x="8718190" y="3458135"/>
            <a:ext cx="2061882" cy="1290917"/>
          </a:xfrm>
          <a:prstGeom prst="cloud">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Internet</a:t>
            </a:r>
          </a:p>
        </p:txBody>
      </p:sp>
      <p:sp>
        <p:nvSpPr>
          <p:cNvPr id="11" name="Cube 10">
            <a:extLst>
              <a:ext uri="{FF2B5EF4-FFF2-40B4-BE49-F238E27FC236}">
                <a16:creationId xmlns:a16="http://schemas.microsoft.com/office/drawing/2014/main" id="{3FE07F70-96D4-49E1-8C12-E500612B1EEA}"/>
              </a:ext>
            </a:extLst>
          </p:cNvPr>
          <p:cNvSpPr/>
          <p:nvPr/>
        </p:nvSpPr>
        <p:spPr>
          <a:xfrm>
            <a:off x="6266343" y="3397623"/>
            <a:ext cx="1138517" cy="1129553"/>
          </a:xfrm>
          <a:prstGeom prst="cub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ISP</a:t>
            </a:r>
          </a:p>
        </p:txBody>
      </p:sp>
      <p:cxnSp>
        <p:nvCxnSpPr>
          <p:cNvPr id="14" name="Connector: Elbow 13">
            <a:extLst>
              <a:ext uri="{FF2B5EF4-FFF2-40B4-BE49-F238E27FC236}">
                <a16:creationId xmlns:a16="http://schemas.microsoft.com/office/drawing/2014/main" id="{4FEC0A5F-D668-462F-80A0-81C21D6DDE1F}"/>
              </a:ext>
            </a:extLst>
          </p:cNvPr>
          <p:cNvCxnSpPr>
            <a:stCxn id="4" idx="3"/>
          </p:cNvCxnSpPr>
          <p:nvPr/>
        </p:nvCxnSpPr>
        <p:spPr>
          <a:xfrm>
            <a:off x="3065929" y="2220259"/>
            <a:ext cx="1192306" cy="14455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32561D7D-C17F-4584-B361-D1216A194FAC}"/>
              </a:ext>
            </a:extLst>
          </p:cNvPr>
          <p:cNvCxnSpPr>
            <a:cxnSpLocks/>
            <a:stCxn id="5" idx="3"/>
          </p:cNvCxnSpPr>
          <p:nvPr/>
        </p:nvCxnSpPr>
        <p:spPr>
          <a:xfrm>
            <a:off x="3065928" y="3183965"/>
            <a:ext cx="717176" cy="6738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A83DDF63-1541-41E8-8A67-547CF1D01494}"/>
              </a:ext>
            </a:extLst>
          </p:cNvPr>
          <p:cNvCxnSpPr>
            <a:cxnSpLocks/>
            <a:stCxn id="6" idx="3"/>
            <a:endCxn id="9" idx="1"/>
          </p:cNvCxnSpPr>
          <p:nvPr/>
        </p:nvCxnSpPr>
        <p:spPr>
          <a:xfrm flipV="1">
            <a:off x="3065927" y="4147670"/>
            <a:ext cx="717179"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9796C428-A5B4-457A-ADF8-55B7E8926D52}"/>
              </a:ext>
            </a:extLst>
          </p:cNvPr>
          <p:cNvCxnSpPr>
            <a:cxnSpLocks/>
          </p:cNvCxnSpPr>
          <p:nvPr/>
        </p:nvCxnSpPr>
        <p:spPr>
          <a:xfrm flipV="1">
            <a:off x="3065928" y="4437529"/>
            <a:ext cx="717176" cy="67384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E2D4D126-3389-488B-B30C-EAB35C805792}"/>
              </a:ext>
            </a:extLst>
          </p:cNvPr>
          <p:cNvCxnSpPr>
            <a:cxnSpLocks/>
          </p:cNvCxnSpPr>
          <p:nvPr/>
        </p:nvCxnSpPr>
        <p:spPr>
          <a:xfrm rot="5400000" flipH="1" flipV="1">
            <a:off x="2939302" y="4756148"/>
            <a:ext cx="1445558" cy="1192308"/>
          </a:xfrm>
          <a:prstGeom prst="bentConnector3">
            <a:avLst>
              <a:gd name="adj1" fmla="val -2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CB9AD7A-3BE3-497C-941A-372FC67CE91B}"/>
              </a:ext>
            </a:extLst>
          </p:cNvPr>
          <p:cNvCxnSpPr>
            <a:stCxn id="9" idx="3"/>
            <a:endCxn id="11" idx="2"/>
          </p:cNvCxnSpPr>
          <p:nvPr/>
        </p:nvCxnSpPr>
        <p:spPr>
          <a:xfrm flipV="1">
            <a:off x="5567082" y="4103594"/>
            <a:ext cx="699261" cy="4407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9" name="Straight Arrow Connector 28">
            <a:extLst>
              <a:ext uri="{FF2B5EF4-FFF2-40B4-BE49-F238E27FC236}">
                <a16:creationId xmlns:a16="http://schemas.microsoft.com/office/drawing/2014/main" id="{1545FC5F-61B8-4717-B8FB-5B4A835C4489}"/>
              </a:ext>
            </a:extLst>
          </p:cNvPr>
          <p:cNvCxnSpPr>
            <a:cxnSpLocks/>
            <a:stCxn id="11" idx="5"/>
            <a:endCxn id="10" idx="2"/>
          </p:cNvCxnSpPr>
          <p:nvPr/>
        </p:nvCxnSpPr>
        <p:spPr>
          <a:xfrm>
            <a:off x="7404860" y="3821205"/>
            <a:ext cx="1319726" cy="2823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Rectangle 2">
            <a:extLst>
              <a:ext uri="{FF2B5EF4-FFF2-40B4-BE49-F238E27FC236}">
                <a16:creationId xmlns:a16="http://schemas.microsoft.com/office/drawing/2014/main" id="{707091C9-1C50-41AD-B263-F23FB067D074}"/>
              </a:ext>
            </a:extLst>
          </p:cNvPr>
          <p:cNvSpPr/>
          <p:nvPr/>
        </p:nvSpPr>
        <p:spPr>
          <a:xfrm>
            <a:off x="995082" y="1550894"/>
            <a:ext cx="2626659" cy="497541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EFC6ACFD-492B-40DA-94CA-A7EABA052414}"/>
              </a:ext>
            </a:extLst>
          </p:cNvPr>
          <p:cNvSpPr txBox="1"/>
          <p:nvPr/>
        </p:nvSpPr>
        <p:spPr>
          <a:xfrm>
            <a:off x="1555876" y="1559272"/>
            <a:ext cx="2065865" cy="276999"/>
          </a:xfrm>
          <a:prstGeom prst="rect">
            <a:avLst/>
          </a:prstGeom>
          <a:noFill/>
        </p:spPr>
        <p:txBody>
          <a:bodyPr wrap="square" rtlCol="0">
            <a:spAutoFit/>
          </a:bodyPr>
          <a:lstStyle/>
          <a:p>
            <a:r>
              <a:rPr lang="en-US" sz="1200" dirty="0"/>
              <a:t>Private Address Space</a:t>
            </a:r>
          </a:p>
        </p:txBody>
      </p:sp>
      <p:sp>
        <p:nvSpPr>
          <p:cNvPr id="20" name="TextBox 19">
            <a:extLst>
              <a:ext uri="{FF2B5EF4-FFF2-40B4-BE49-F238E27FC236}">
                <a16:creationId xmlns:a16="http://schemas.microsoft.com/office/drawing/2014/main" id="{5596E633-B3F6-4CF4-BF2B-B62EF0BDAF89}"/>
              </a:ext>
            </a:extLst>
          </p:cNvPr>
          <p:cNvSpPr txBox="1"/>
          <p:nvPr/>
        </p:nvSpPr>
        <p:spPr>
          <a:xfrm>
            <a:off x="1757082" y="2289893"/>
            <a:ext cx="2065865" cy="276999"/>
          </a:xfrm>
          <a:prstGeom prst="rect">
            <a:avLst/>
          </a:prstGeom>
          <a:noFill/>
        </p:spPr>
        <p:txBody>
          <a:bodyPr wrap="square" rtlCol="0">
            <a:spAutoFit/>
          </a:bodyPr>
          <a:lstStyle/>
          <a:p>
            <a:r>
              <a:rPr lang="en-US" sz="1200" dirty="0"/>
              <a:t>192.168.2.30</a:t>
            </a:r>
          </a:p>
        </p:txBody>
      </p:sp>
      <p:sp>
        <p:nvSpPr>
          <p:cNvPr id="22" name="TextBox 21">
            <a:extLst>
              <a:ext uri="{FF2B5EF4-FFF2-40B4-BE49-F238E27FC236}">
                <a16:creationId xmlns:a16="http://schemas.microsoft.com/office/drawing/2014/main" id="{396B485D-128F-4B15-9F9D-71139A4BF061}"/>
              </a:ext>
            </a:extLst>
          </p:cNvPr>
          <p:cNvSpPr txBox="1"/>
          <p:nvPr/>
        </p:nvSpPr>
        <p:spPr>
          <a:xfrm>
            <a:off x="1873624" y="3248666"/>
            <a:ext cx="2065865" cy="276999"/>
          </a:xfrm>
          <a:prstGeom prst="rect">
            <a:avLst/>
          </a:prstGeom>
          <a:noFill/>
        </p:spPr>
        <p:txBody>
          <a:bodyPr wrap="square" rtlCol="0">
            <a:spAutoFit/>
          </a:bodyPr>
          <a:lstStyle/>
          <a:p>
            <a:r>
              <a:rPr lang="en-US" sz="1200" dirty="0"/>
              <a:t>192.168.2.37</a:t>
            </a:r>
          </a:p>
        </p:txBody>
      </p:sp>
      <p:sp>
        <p:nvSpPr>
          <p:cNvPr id="24" name="TextBox 23">
            <a:extLst>
              <a:ext uri="{FF2B5EF4-FFF2-40B4-BE49-F238E27FC236}">
                <a16:creationId xmlns:a16="http://schemas.microsoft.com/office/drawing/2014/main" id="{26560E75-6014-413D-838D-F7F344B342B7}"/>
              </a:ext>
            </a:extLst>
          </p:cNvPr>
          <p:cNvSpPr txBox="1"/>
          <p:nvPr/>
        </p:nvSpPr>
        <p:spPr>
          <a:xfrm>
            <a:off x="1833783" y="4212372"/>
            <a:ext cx="2065865" cy="276999"/>
          </a:xfrm>
          <a:prstGeom prst="rect">
            <a:avLst/>
          </a:prstGeom>
          <a:noFill/>
        </p:spPr>
        <p:txBody>
          <a:bodyPr wrap="square" rtlCol="0">
            <a:spAutoFit/>
          </a:bodyPr>
          <a:lstStyle/>
          <a:p>
            <a:r>
              <a:rPr lang="en-US" sz="1200" dirty="0"/>
              <a:t>192.168.2.87</a:t>
            </a:r>
          </a:p>
        </p:txBody>
      </p:sp>
      <p:sp>
        <p:nvSpPr>
          <p:cNvPr id="25" name="TextBox 24">
            <a:extLst>
              <a:ext uri="{FF2B5EF4-FFF2-40B4-BE49-F238E27FC236}">
                <a16:creationId xmlns:a16="http://schemas.microsoft.com/office/drawing/2014/main" id="{7117867A-3CAC-4592-9BEA-40E7794C223F}"/>
              </a:ext>
            </a:extLst>
          </p:cNvPr>
          <p:cNvSpPr txBox="1"/>
          <p:nvPr/>
        </p:nvSpPr>
        <p:spPr>
          <a:xfrm>
            <a:off x="1833783" y="5195499"/>
            <a:ext cx="2065865" cy="276999"/>
          </a:xfrm>
          <a:prstGeom prst="rect">
            <a:avLst/>
          </a:prstGeom>
          <a:noFill/>
        </p:spPr>
        <p:txBody>
          <a:bodyPr wrap="square" rtlCol="0">
            <a:spAutoFit/>
          </a:bodyPr>
          <a:lstStyle/>
          <a:p>
            <a:r>
              <a:rPr lang="en-US" sz="1200" dirty="0"/>
              <a:t>192.168.2.111</a:t>
            </a:r>
          </a:p>
        </p:txBody>
      </p:sp>
      <p:sp>
        <p:nvSpPr>
          <p:cNvPr id="26" name="TextBox 25">
            <a:extLst>
              <a:ext uri="{FF2B5EF4-FFF2-40B4-BE49-F238E27FC236}">
                <a16:creationId xmlns:a16="http://schemas.microsoft.com/office/drawing/2014/main" id="{77D8E60F-800E-44E9-A76F-94D88D41BF79}"/>
              </a:ext>
            </a:extLst>
          </p:cNvPr>
          <p:cNvSpPr txBox="1"/>
          <p:nvPr/>
        </p:nvSpPr>
        <p:spPr>
          <a:xfrm>
            <a:off x="1757082" y="6153324"/>
            <a:ext cx="2065865" cy="276999"/>
          </a:xfrm>
          <a:prstGeom prst="rect">
            <a:avLst/>
          </a:prstGeom>
          <a:noFill/>
        </p:spPr>
        <p:txBody>
          <a:bodyPr wrap="square" rtlCol="0">
            <a:spAutoFit/>
          </a:bodyPr>
          <a:lstStyle/>
          <a:p>
            <a:r>
              <a:rPr lang="en-US" sz="1200" dirty="0"/>
              <a:t>192.168.2.11</a:t>
            </a:r>
          </a:p>
        </p:txBody>
      </p:sp>
    </p:spTree>
    <p:extLst>
      <p:ext uri="{BB962C8B-B14F-4D97-AF65-F5344CB8AC3E}">
        <p14:creationId xmlns:p14="http://schemas.microsoft.com/office/powerpoint/2010/main" val="3982108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C7FBA-BD69-4963-AEBC-A1055064B664}"/>
              </a:ext>
            </a:extLst>
          </p:cNvPr>
          <p:cNvSpPr>
            <a:spLocks noGrp="1"/>
          </p:cNvSpPr>
          <p:nvPr>
            <p:ph type="title"/>
          </p:nvPr>
        </p:nvSpPr>
        <p:spPr/>
        <p:txBody>
          <a:bodyPr/>
          <a:lstStyle/>
          <a:p>
            <a:r>
              <a:rPr lang="en-US" dirty="0"/>
              <a:t>How it works</a:t>
            </a:r>
          </a:p>
        </p:txBody>
      </p:sp>
      <p:sp>
        <p:nvSpPr>
          <p:cNvPr id="4" name="Rectangle 3">
            <a:extLst>
              <a:ext uri="{FF2B5EF4-FFF2-40B4-BE49-F238E27FC236}">
                <a16:creationId xmlns:a16="http://schemas.microsoft.com/office/drawing/2014/main" id="{91DBDD48-B1C4-467B-871D-EC0918FC249D}"/>
              </a:ext>
            </a:extLst>
          </p:cNvPr>
          <p:cNvSpPr/>
          <p:nvPr/>
        </p:nvSpPr>
        <p:spPr>
          <a:xfrm>
            <a:off x="1676400" y="1930400"/>
            <a:ext cx="1389529" cy="579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a:t>
            </a:r>
          </a:p>
        </p:txBody>
      </p:sp>
      <p:sp>
        <p:nvSpPr>
          <p:cNvPr id="5" name="Rectangle 4">
            <a:extLst>
              <a:ext uri="{FF2B5EF4-FFF2-40B4-BE49-F238E27FC236}">
                <a16:creationId xmlns:a16="http://schemas.microsoft.com/office/drawing/2014/main" id="{6F71979A-EF32-4CAC-9F22-7C8EADB36253}"/>
              </a:ext>
            </a:extLst>
          </p:cNvPr>
          <p:cNvSpPr/>
          <p:nvPr/>
        </p:nvSpPr>
        <p:spPr>
          <a:xfrm>
            <a:off x="1676399" y="2894106"/>
            <a:ext cx="1389529" cy="579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a:t>
            </a:r>
          </a:p>
        </p:txBody>
      </p:sp>
      <p:sp>
        <p:nvSpPr>
          <p:cNvPr id="6" name="Rectangle 5">
            <a:extLst>
              <a:ext uri="{FF2B5EF4-FFF2-40B4-BE49-F238E27FC236}">
                <a16:creationId xmlns:a16="http://schemas.microsoft.com/office/drawing/2014/main" id="{CF118285-52A7-4692-AFB9-127D800C4EAC}"/>
              </a:ext>
            </a:extLst>
          </p:cNvPr>
          <p:cNvSpPr/>
          <p:nvPr/>
        </p:nvSpPr>
        <p:spPr>
          <a:xfrm>
            <a:off x="1676398" y="3857812"/>
            <a:ext cx="1389529" cy="579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Laptop</a:t>
            </a:r>
          </a:p>
        </p:txBody>
      </p:sp>
      <p:sp>
        <p:nvSpPr>
          <p:cNvPr id="7" name="Rectangle 6">
            <a:extLst>
              <a:ext uri="{FF2B5EF4-FFF2-40B4-BE49-F238E27FC236}">
                <a16:creationId xmlns:a16="http://schemas.microsoft.com/office/drawing/2014/main" id="{653303E5-BBC2-4A24-B2BC-858E3CF0718E}"/>
              </a:ext>
            </a:extLst>
          </p:cNvPr>
          <p:cNvSpPr/>
          <p:nvPr/>
        </p:nvSpPr>
        <p:spPr>
          <a:xfrm>
            <a:off x="1676398" y="4821518"/>
            <a:ext cx="1389529" cy="579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Phone</a:t>
            </a:r>
          </a:p>
        </p:txBody>
      </p:sp>
      <p:sp>
        <p:nvSpPr>
          <p:cNvPr id="8" name="Rectangle 7">
            <a:extLst>
              <a:ext uri="{FF2B5EF4-FFF2-40B4-BE49-F238E27FC236}">
                <a16:creationId xmlns:a16="http://schemas.microsoft.com/office/drawing/2014/main" id="{CC90FE51-37D9-461B-97E1-CBA4F505D584}"/>
              </a:ext>
            </a:extLst>
          </p:cNvPr>
          <p:cNvSpPr/>
          <p:nvPr/>
        </p:nvSpPr>
        <p:spPr>
          <a:xfrm>
            <a:off x="1676398" y="5785224"/>
            <a:ext cx="1389529" cy="579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IoT device</a:t>
            </a:r>
          </a:p>
        </p:txBody>
      </p:sp>
      <p:sp>
        <p:nvSpPr>
          <p:cNvPr id="9" name="Rectangle: Rounded Corners 8">
            <a:extLst>
              <a:ext uri="{FF2B5EF4-FFF2-40B4-BE49-F238E27FC236}">
                <a16:creationId xmlns:a16="http://schemas.microsoft.com/office/drawing/2014/main" id="{550D9813-CA6B-49F1-86A8-5CA6E30B1E9F}"/>
              </a:ext>
            </a:extLst>
          </p:cNvPr>
          <p:cNvSpPr/>
          <p:nvPr/>
        </p:nvSpPr>
        <p:spPr>
          <a:xfrm>
            <a:off x="3783106" y="3665817"/>
            <a:ext cx="1783976" cy="96370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Router</a:t>
            </a:r>
          </a:p>
        </p:txBody>
      </p:sp>
      <p:sp>
        <p:nvSpPr>
          <p:cNvPr id="10" name="Cloud 9">
            <a:extLst>
              <a:ext uri="{FF2B5EF4-FFF2-40B4-BE49-F238E27FC236}">
                <a16:creationId xmlns:a16="http://schemas.microsoft.com/office/drawing/2014/main" id="{04D42416-964C-49F3-9414-576E263766E9}"/>
              </a:ext>
            </a:extLst>
          </p:cNvPr>
          <p:cNvSpPr/>
          <p:nvPr/>
        </p:nvSpPr>
        <p:spPr>
          <a:xfrm>
            <a:off x="8718190" y="3458135"/>
            <a:ext cx="2061882" cy="1290917"/>
          </a:xfrm>
          <a:prstGeom prst="cloud">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Internet</a:t>
            </a:r>
          </a:p>
        </p:txBody>
      </p:sp>
      <p:sp>
        <p:nvSpPr>
          <p:cNvPr id="11" name="Cube 10">
            <a:extLst>
              <a:ext uri="{FF2B5EF4-FFF2-40B4-BE49-F238E27FC236}">
                <a16:creationId xmlns:a16="http://schemas.microsoft.com/office/drawing/2014/main" id="{3FE07F70-96D4-49E1-8C12-E500612B1EEA}"/>
              </a:ext>
            </a:extLst>
          </p:cNvPr>
          <p:cNvSpPr/>
          <p:nvPr/>
        </p:nvSpPr>
        <p:spPr>
          <a:xfrm>
            <a:off x="6266343" y="3397623"/>
            <a:ext cx="1138517" cy="1129553"/>
          </a:xfrm>
          <a:prstGeom prst="cub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ISP</a:t>
            </a:r>
          </a:p>
        </p:txBody>
      </p:sp>
      <p:cxnSp>
        <p:nvCxnSpPr>
          <p:cNvPr id="14" name="Connector: Elbow 13">
            <a:extLst>
              <a:ext uri="{FF2B5EF4-FFF2-40B4-BE49-F238E27FC236}">
                <a16:creationId xmlns:a16="http://schemas.microsoft.com/office/drawing/2014/main" id="{4FEC0A5F-D668-462F-80A0-81C21D6DDE1F}"/>
              </a:ext>
            </a:extLst>
          </p:cNvPr>
          <p:cNvCxnSpPr>
            <a:stCxn id="4" idx="3"/>
          </p:cNvCxnSpPr>
          <p:nvPr/>
        </p:nvCxnSpPr>
        <p:spPr>
          <a:xfrm>
            <a:off x="3065929" y="2220259"/>
            <a:ext cx="1192306" cy="14455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32561D7D-C17F-4584-B361-D1216A194FAC}"/>
              </a:ext>
            </a:extLst>
          </p:cNvPr>
          <p:cNvCxnSpPr>
            <a:cxnSpLocks/>
            <a:stCxn id="5" idx="3"/>
          </p:cNvCxnSpPr>
          <p:nvPr/>
        </p:nvCxnSpPr>
        <p:spPr>
          <a:xfrm>
            <a:off x="3065928" y="3183965"/>
            <a:ext cx="717176" cy="6738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A83DDF63-1541-41E8-8A67-547CF1D01494}"/>
              </a:ext>
            </a:extLst>
          </p:cNvPr>
          <p:cNvCxnSpPr>
            <a:cxnSpLocks/>
            <a:stCxn id="6" idx="3"/>
            <a:endCxn id="9" idx="1"/>
          </p:cNvCxnSpPr>
          <p:nvPr/>
        </p:nvCxnSpPr>
        <p:spPr>
          <a:xfrm flipV="1">
            <a:off x="3065927" y="4147670"/>
            <a:ext cx="717179"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9796C428-A5B4-457A-ADF8-55B7E8926D52}"/>
              </a:ext>
            </a:extLst>
          </p:cNvPr>
          <p:cNvCxnSpPr>
            <a:cxnSpLocks/>
          </p:cNvCxnSpPr>
          <p:nvPr/>
        </p:nvCxnSpPr>
        <p:spPr>
          <a:xfrm flipV="1">
            <a:off x="3065928" y="4437529"/>
            <a:ext cx="717176" cy="67384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E2D4D126-3389-488B-B30C-EAB35C805792}"/>
              </a:ext>
            </a:extLst>
          </p:cNvPr>
          <p:cNvCxnSpPr>
            <a:cxnSpLocks/>
          </p:cNvCxnSpPr>
          <p:nvPr/>
        </p:nvCxnSpPr>
        <p:spPr>
          <a:xfrm rot="5400000" flipH="1" flipV="1">
            <a:off x="2939302" y="4756148"/>
            <a:ext cx="1445558" cy="1192308"/>
          </a:xfrm>
          <a:prstGeom prst="bentConnector3">
            <a:avLst>
              <a:gd name="adj1" fmla="val -2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CB9AD7A-3BE3-497C-941A-372FC67CE91B}"/>
              </a:ext>
            </a:extLst>
          </p:cNvPr>
          <p:cNvCxnSpPr>
            <a:stCxn id="9" idx="3"/>
            <a:endCxn id="11" idx="2"/>
          </p:cNvCxnSpPr>
          <p:nvPr/>
        </p:nvCxnSpPr>
        <p:spPr>
          <a:xfrm flipV="1">
            <a:off x="5567082" y="4103594"/>
            <a:ext cx="699261" cy="4407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9" name="Straight Arrow Connector 28">
            <a:extLst>
              <a:ext uri="{FF2B5EF4-FFF2-40B4-BE49-F238E27FC236}">
                <a16:creationId xmlns:a16="http://schemas.microsoft.com/office/drawing/2014/main" id="{1545FC5F-61B8-4717-B8FB-5B4A835C4489}"/>
              </a:ext>
            </a:extLst>
          </p:cNvPr>
          <p:cNvCxnSpPr>
            <a:cxnSpLocks/>
            <a:stCxn id="11" idx="5"/>
            <a:endCxn id="10" idx="2"/>
          </p:cNvCxnSpPr>
          <p:nvPr/>
        </p:nvCxnSpPr>
        <p:spPr>
          <a:xfrm>
            <a:off x="7404860" y="3821205"/>
            <a:ext cx="1319726" cy="2823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Rectangle 2">
            <a:extLst>
              <a:ext uri="{FF2B5EF4-FFF2-40B4-BE49-F238E27FC236}">
                <a16:creationId xmlns:a16="http://schemas.microsoft.com/office/drawing/2014/main" id="{707091C9-1C50-41AD-B263-F23FB067D074}"/>
              </a:ext>
            </a:extLst>
          </p:cNvPr>
          <p:cNvSpPr/>
          <p:nvPr/>
        </p:nvSpPr>
        <p:spPr>
          <a:xfrm>
            <a:off x="995082" y="1550894"/>
            <a:ext cx="2626659" cy="497541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EFC6ACFD-492B-40DA-94CA-A7EABA052414}"/>
              </a:ext>
            </a:extLst>
          </p:cNvPr>
          <p:cNvSpPr txBox="1"/>
          <p:nvPr/>
        </p:nvSpPr>
        <p:spPr>
          <a:xfrm>
            <a:off x="1555876" y="1559272"/>
            <a:ext cx="2065865" cy="276999"/>
          </a:xfrm>
          <a:prstGeom prst="rect">
            <a:avLst/>
          </a:prstGeom>
          <a:noFill/>
        </p:spPr>
        <p:txBody>
          <a:bodyPr wrap="square" rtlCol="0">
            <a:spAutoFit/>
          </a:bodyPr>
          <a:lstStyle/>
          <a:p>
            <a:r>
              <a:rPr lang="en-US" sz="1200" dirty="0"/>
              <a:t>Private Address Space</a:t>
            </a:r>
          </a:p>
        </p:txBody>
      </p:sp>
      <p:sp>
        <p:nvSpPr>
          <p:cNvPr id="20" name="TextBox 19">
            <a:extLst>
              <a:ext uri="{FF2B5EF4-FFF2-40B4-BE49-F238E27FC236}">
                <a16:creationId xmlns:a16="http://schemas.microsoft.com/office/drawing/2014/main" id="{5596E633-B3F6-4CF4-BF2B-B62EF0BDAF89}"/>
              </a:ext>
            </a:extLst>
          </p:cNvPr>
          <p:cNvSpPr txBox="1"/>
          <p:nvPr/>
        </p:nvSpPr>
        <p:spPr>
          <a:xfrm>
            <a:off x="1757082" y="2289893"/>
            <a:ext cx="2065865" cy="276999"/>
          </a:xfrm>
          <a:prstGeom prst="rect">
            <a:avLst/>
          </a:prstGeom>
          <a:noFill/>
        </p:spPr>
        <p:txBody>
          <a:bodyPr wrap="square" rtlCol="0">
            <a:spAutoFit/>
          </a:bodyPr>
          <a:lstStyle/>
          <a:p>
            <a:r>
              <a:rPr lang="en-US" sz="1200" dirty="0"/>
              <a:t>192.168.2.30</a:t>
            </a:r>
          </a:p>
        </p:txBody>
      </p:sp>
      <p:sp>
        <p:nvSpPr>
          <p:cNvPr id="22" name="TextBox 21">
            <a:extLst>
              <a:ext uri="{FF2B5EF4-FFF2-40B4-BE49-F238E27FC236}">
                <a16:creationId xmlns:a16="http://schemas.microsoft.com/office/drawing/2014/main" id="{396B485D-128F-4B15-9F9D-71139A4BF061}"/>
              </a:ext>
            </a:extLst>
          </p:cNvPr>
          <p:cNvSpPr txBox="1"/>
          <p:nvPr/>
        </p:nvSpPr>
        <p:spPr>
          <a:xfrm>
            <a:off x="1873624" y="3248666"/>
            <a:ext cx="2065865" cy="276999"/>
          </a:xfrm>
          <a:prstGeom prst="rect">
            <a:avLst/>
          </a:prstGeom>
          <a:noFill/>
        </p:spPr>
        <p:txBody>
          <a:bodyPr wrap="square" rtlCol="0">
            <a:spAutoFit/>
          </a:bodyPr>
          <a:lstStyle/>
          <a:p>
            <a:r>
              <a:rPr lang="en-US" sz="1200" dirty="0"/>
              <a:t>192.168.2.37</a:t>
            </a:r>
          </a:p>
        </p:txBody>
      </p:sp>
      <p:sp>
        <p:nvSpPr>
          <p:cNvPr id="24" name="TextBox 23">
            <a:extLst>
              <a:ext uri="{FF2B5EF4-FFF2-40B4-BE49-F238E27FC236}">
                <a16:creationId xmlns:a16="http://schemas.microsoft.com/office/drawing/2014/main" id="{26560E75-6014-413D-838D-F7F344B342B7}"/>
              </a:ext>
            </a:extLst>
          </p:cNvPr>
          <p:cNvSpPr txBox="1"/>
          <p:nvPr/>
        </p:nvSpPr>
        <p:spPr>
          <a:xfrm>
            <a:off x="1833783" y="4212372"/>
            <a:ext cx="2065865" cy="276999"/>
          </a:xfrm>
          <a:prstGeom prst="rect">
            <a:avLst/>
          </a:prstGeom>
          <a:noFill/>
        </p:spPr>
        <p:txBody>
          <a:bodyPr wrap="square" rtlCol="0">
            <a:spAutoFit/>
          </a:bodyPr>
          <a:lstStyle/>
          <a:p>
            <a:r>
              <a:rPr lang="en-US" sz="1200" dirty="0"/>
              <a:t>192.168.2.87</a:t>
            </a:r>
          </a:p>
        </p:txBody>
      </p:sp>
      <p:sp>
        <p:nvSpPr>
          <p:cNvPr id="25" name="TextBox 24">
            <a:extLst>
              <a:ext uri="{FF2B5EF4-FFF2-40B4-BE49-F238E27FC236}">
                <a16:creationId xmlns:a16="http://schemas.microsoft.com/office/drawing/2014/main" id="{7117867A-3CAC-4592-9BEA-40E7794C223F}"/>
              </a:ext>
            </a:extLst>
          </p:cNvPr>
          <p:cNvSpPr txBox="1"/>
          <p:nvPr/>
        </p:nvSpPr>
        <p:spPr>
          <a:xfrm>
            <a:off x="1833783" y="5195499"/>
            <a:ext cx="2065865" cy="276999"/>
          </a:xfrm>
          <a:prstGeom prst="rect">
            <a:avLst/>
          </a:prstGeom>
          <a:noFill/>
        </p:spPr>
        <p:txBody>
          <a:bodyPr wrap="square" rtlCol="0">
            <a:spAutoFit/>
          </a:bodyPr>
          <a:lstStyle/>
          <a:p>
            <a:r>
              <a:rPr lang="en-US" sz="1200" dirty="0"/>
              <a:t>192.168.2.111</a:t>
            </a:r>
          </a:p>
        </p:txBody>
      </p:sp>
      <p:sp>
        <p:nvSpPr>
          <p:cNvPr id="26" name="TextBox 25">
            <a:extLst>
              <a:ext uri="{FF2B5EF4-FFF2-40B4-BE49-F238E27FC236}">
                <a16:creationId xmlns:a16="http://schemas.microsoft.com/office/drawing/2014/main" id="{77D8E60F-800E-44E9-A76F-94D88D41BF79}"/>
              </a:ext>
            </a:extLst>
          </p:cNvPr>
          <p:cNvSpPr txBox="1"/>
          <p:nvPr/>
        </p:nvSpPr>
        <p:spPr>
          <a:xfrm>
            <a:off x="1757082" y="6153324"/>
            <a:ext cx="2065865" cy="276999"/>
          </a:xfrm>
          <a:prstGeom prst="rect">
            <a:avLst/>
          </a:prstGeom>
          <a:noFill/>
        </p:spPr>
        <p:txBody>
          <a:bodyPr wrap="square" rtlCol="0">
            <a:spAutoFit/>
          </a:bodyPr>
          <a:lstStyle/>
          <a:p>
            <a:r>
              <a:rPr lang="en-US" sz="1200" dirty="0"/>
              <a:t>192.168.2.11</a:t>
            </a:r>
          </a:p>
        </p:txBody>
      </p:sp>
      <p:sp>
        <p:nvSpPr>
          <p:cNvPr id="28" name="Rectangle 27">
            <a:extLst>
              <a:ext uri="{FF2B5EF4-FFF2-40B4-BE49-F238E27FC236}">
                <a16:creationId xmlns:a16="http://schemas.microsoft.com/office/drawing/2014/main" id="{0AE9E632-2B48-4B55-BDD2-09D6511B2EFB}"/>
              </a:ext>
            </a:extLst>
          </p:cNvPr>
          <p:cNvSpPr/>
          <p:nvPr/>
        </p:nvSpPr>
        <p:spPr>
          <a:xfrm>
            <a:off x="4584947" y="1603640"/>
            <a:ext cx="2626659" cy="4975412"/>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9707DFF1-C65E-4B3A-BEA7-428668988730}"/>
              </a:ext>
            </a:extLst>
          </p:cNvPr>
          <p:cNvSpPr txBox="1"/>
          <p:nvPr/>
        </p:nvSpPr>
        <p:spPr>
          <a:xfrm>
            <a:off x="4883779" y="1758594"/>
            <a:ext cx="2065865" cy="461665"/>
          </a:xfrm>
          <a:prstGeom prst="rect">
            <a:avLst/>
          </a:prstGeom>
          <a:noFill/>
        </p:spPr>
        <p:txBody>
          <a:bodyPr wrap="square" rtlCol="0">
            <a:spAutoFit/>
          </a:bodyPr>
          <a:lstStyle/>
          <a:p>
            <a:pPr algn="ctr"/>
            <a:r>
              <a:rPr lang="en-US" sz="1200" dirty="0"/>
              <a:t>Private Address Space</a:t>
            </a:r>
          </a:p>
          <a:p>
            <a:pPr algn="ctr"/>
            <a:r>
              <a:rPr lang="en-US" sz="1200" dirty="0"/>
              <a:t>Inside the ISPs network</a:t>
            </a:r>
          </a:p>
        </p:txBody>
      </p:sp>
      <p:sp>
        <p:nvSpPr>
          <p:cNvPr id="33" name="TextBox 32">
            <a:extLst>
              <a:ext uri="{FF2B5EF4-FFF2-40B4-BE49-F238E27FC236}">
                <a16:creationId xmlns:a16="http://schemas.microsoft.com/office/drawing/2014/main" id="{1D3623FC-F6CA-449F-9C95-621294761F16}"/>
              </a:ext>
            </a:extLst>
          </p:cNvPr>
          <p:cNvSpPr txBox="1"/>
          <p:nvPr/>
        </p:nvSpPr>
        <p:spPr>
          <a:xfrm>
            <a:off x="5497355" y="3790283"/>
            <a:ext cx="2065865" cy="276999"/>
          </a:xfrm>
          <a:prstGeom prst="rect">
            <a:avLst/>
          </a:prstGeom>
          <a:noFill/>
        </p:spPr>
        <p:txBody>
          <a:bodyPr wrap="square" rtlCol="0">
            <a:spAutoFit/>
          </a:bodyPr>
          <a:lstStyle/>
          <a:p>
            <a:r>
              <a:rPr lang="en-US" sz="1200" dirty="0"/>
              <a:t>10.2.3.25</a:t>
            </a:r>
          </a:p>
        </p:txBody>
      </p:sp>
    </p:spTree>
    <p:extLst>
      <p:ext uri="{BB962C8B-B14F-4D97-AF65-F5344CB8AC3E}">
        <p14:creationId xmlns:p14="http://schemas.microsoft.com/office/powerpoint/2010/main" val="1877739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90</TotalTime>
  <Words>1026</Words>
  <Application>Microsoft Office PowerPoint</Application>
  <PresentationFormat>Widescreen</PresentationFormat>
  <Paragraphs>116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Wingdings 3</vt:lpstr>
      <vt:lpstr>Facet</vt:lpstr>
      <vt:lpstr>Network Address Translation</vt:lpstr>
      <vt:lpstr>Network Address Translation</vt:lpstr>
      <vt:lpstr>Why we need NAT</vt:lpstr>
      <vt:lpstr>How Network Address Translation Works</vt:lpstr>
      <vt:lpstr>How Network Address Translation Works</vt:lpstr>
      <vt:lpstr>Network Address Translation Example</vt:lpstr>
      <vt:lpstr>How it works</vt:lpstr>
      <vt:lpstr>How it works</vt:lpstr>
      <vt:lpstr>How it works</vt:lpstr>
      <vt:lpstr>How it works</vt:lpstr>
      <vt:lpstr>NAT Router diagram</vt:lpstr>
      <vt:lpstr>IPv6</vt:lpstr>
      <vt:lpstr>Network Address Translation Advantages</vt:lpstr>
      <vt:lpstr>Network Address Translation Advantages</vt:lpstr>
      <vt:lpstr>Network Address Translation Disadvantages</vt:lpstr>
      <vt:lpstr>Network Address Translation Disadvantages</vt:lpstr>
      <vt:lpstr>Network Address Translation Disadvantages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Address Translation</dc:title>
  <dc:creator>Ilian A. Trifonov</dc:creator>
  <cp:lastModifiedBy>Ilian A. Trifonov</cp:lastModifiedBy>
  <cp:revision>26</cp:revision>
  <dcterms:created xsi:type="dcterms:W3CDTF">2017-08-29T08:51:04Z</dcterms:created>
  <dcterms:modified xsi:type="dcterms:W3CDTF">2017-08-29T10:24:41Z</dcterms:modified>
</cp:coreProperties>
</file>