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B72C1-7C1F-43A4-AC9B-EA816BA9E8E0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A98F4-6DFB-4F06-9B0B-A76C1B13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3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ABE-2804-4B17-B232-C29CD8E94415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1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5ADB-436D-41A7-BA61-13F70643B1E7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0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05D7-2D28-4803-9CAF-F078196AD40A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117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AF4F-DCD7-4504-9CCB-75942EB79076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61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4380-425B-4EA0-9361-69738CC47FAC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533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C941-723A-4270-918E-1EEB6122CC81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12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DA96-6984-4822-826E-FB774A920C57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34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953A-4380-40C2-B01E-176C5D580EBC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18AE-D85F-442F-B9B1-26E0193C8F1F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E304-FCA6-4A60-8C3A-752204563AF3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E753-CDB0-4B6E-AA2B-ADFB99AD5710}" type="datetime1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7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9F6A-5026-4941-AC7C-1F7AEB283320}" type="datetime1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C21E-3A9C-4485-BA77-FD270CED3E35}" type="datetime1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7F8-028E-45CF-960D-E2D6C19AE070}" type="datetime1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6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EA4A-CD37-4B49-9145-0E76D43D5CAA}" type="datetime1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8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94EB-8608-4E87-B12F-33AB01A2FD96}" type="datetime1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9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9E343-F296-49FC-87FF-5AFD1D54D58B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295691-B13F-408A-8491-747BA14C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E01B-BBDB-4B78-A36F-3DA8518F9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821AA-CCA2-4C9D-8926-F0853FE46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TCP/IP and OSI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E21CD-00A8-4BCB-BD68-500650C1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8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3BDA-88AC-459E-938A-C8409445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76893-E8AC-48ED-94AA-88FF4480C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It describes a set of rules of how data is communicated over a network </a:t>
            </a:r>
          </a:p>
          <a:p>
            <a:pPr marL="0" indent="0" algn="ctr">
              <a:buNone/>
            </a:pPr>
            <a:r>
              <a:rPr lang="en-US" dirty="0"/>
              <a:t>Also describes network devices down to the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53D96-53DA-4EF8-B09A-BE371312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4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A458-5ECB-4E6A-A58E-9D5DA724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DC97-BCD5-4426-912C-E83D68C9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93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7. Application Layer</a:t>
            </a:r>
          </a:p>
          <a:p>
            <a:pPr marL="0" indent="0">
              <a:buNone/>
            </a:pPr>
            <a:r>
              <a:rPr lang="en-US" dirty="0"/>
              <a:t>6. Presentation Layer</a:t>
            </a:r>
          </a:p>
          <a:p>
            <a:pPr marL="0" indent="0">
              <a:buNone/>
            </a:pPr>
            <a:r>
              <a:rPr lang="en-US" dirty="0"/>
              <a:t>5. Session Layer</a:t>
            </a:r>
          </a:p>
          <a:p>
            <a:pPr marL="0" indent="0">
              <a:buNone/>
            </a:pPr>
            <a:r>
              <a:rPr lang="en-US" dirty="0"/>
              <a:t>4. Transport Layer</a:t>
            </a:r>
          </a:p>
          <a:p>
            <a:pPr marL="0" indent="0">
              <a:buNone/>
            </a:pPr>
            <a:r>
              <a:rPr lang="en-US" dirty="0"/>
              <a:t>3. Network Layer</a:t>
            </a:r>
          </a:p>
          <a:p>
            <a:pPr marL="0" indent="0">
              <a:buNone/>
            </a:pPr>
            <a:r>
              <a:rPr lang="en-US" dirty="0"/>
              <a:t>2. Data Link Layer</a:t>
            </a:r>
          </a:p>
          <a:p>
            <a:pPr marL="0" indent="0">
              <a:buNone/>
            </a:pPr>
            <a:r>
              <a:rPr lang="en-US" dirty="0"/>
              <a:t>1. Physical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E0721-AE1A-4E88-90C9-DDE0A0B205E4}"/>
              </a:ext>
            </a:extLst>
          </p:cNvPr>
          <p:cNvSpPr txBox="1"/>
          <p:nvPr/>
        </p:nvSpPr>
        <p:spPr>
          <a:xfrm>
            <a:off x="6800272" y="2431633"/>
            <a:ext cx="4553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each layer, two entities at the communicating devices (layer N peers) exchange protocol data units (PDUs) by means of a layer N protocol. Each PDU contains a payload, called the service data unit (SDU), along with protocol-related headers or footers.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Lowest layers are the ones closest to the actual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levels are where communication between application happens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A1790-1739-4C29-AF49-B6BA267E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8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0A42-1266-47DC-8E86-618FEB63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 – 7. 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EA2A9-93FD-48C2-B088-1354B5FA4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Consists of network aware applications: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Web Browsers</a:t>
            </a:r>
          </a:p>
          <a:p>
            <a:r>
              <a:rPr lang="en-US" dirty="0"/>
              <a:t>File sharing services</a:t>
            </a:r>
          </a:p>
          <a:p>
            <a:r>
              <a:rPr lang="en-US" dirty="0"/>
              <a:t>Print servers</a:t>
            </a:r>
          </a:p>
          <a:p>
            <a:r>
              <a:rPr lang="en-US" dirty="0"/>
              <a:t>Network drives</a:t>
            </a:r>
          </a:p>
          <a:p>
            <a:r>
              <a:rPr lang="en-US" dirty="0"/>
              <a:t>Servers (that host sites, services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E9F4A-6D6B-44AD-8516-A13E419B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7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05DF-3AE2-4856-A8DB-55FA05B4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 – 6. Presentation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FAFC-81C4-4026-A327-120B4387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Configures the data: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Compression</a:t>
            </a:r>
          </a:p>
          <a:p>
            <a:r>
              <a:rPr lang="en-US" dirty="0"/>
              <a:t>Translation (Encoding)</a:t>
            </a:r>
          </a:p>
          <a:p>
            <a:r>
              <a:rPr lang="en-US" dirty="0"/>
              <a:t>This layer provides independence from data representation by translating between application and network formats. The presentation layer transforms data into the form that the application accepts.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D6840-1534-4F56-8DC0-E3329452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8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073F-EE4A-4F2E-A948-E77ADA89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 – 5. Session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D2D6-CF0D-4C46-9E02-69A4A51B7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Establishes, manages and terminates the connections between the local and remote application. It is responsible for graceful close of sessions, which is a property of the TCP protocol.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738A0-4339-4C1B-B312-19590957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B7C3-D415-4ADF-85AE-36B9604C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 – 4. 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7906-05C2-4877-AF92-A202F5494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Guarantee end to end delivery of data</a:t>
            </a:r>
          </a:p>
          <a:p>
            <a:r>
              <a:rPr lang="en-US" dirty="0"/>
              <a:t>Check if the destination of the data exists</a:t>
            </a:r>
          </a:p>
          <a:p>
            <a:r>
              <a:rPr lang="en-US" dirty="0"/>
              <a:t>Get acknowledgement that messages are received</a:t>
            </a:r>
          </a:p>
          <a:p>
            <a:r>
              <a:rPr lang="en-US" dirty="0"/>
              <a:t>Check if data is not corrupt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4DC93-6469-4DFA-8055-AFD9A3B6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27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0320-B66D-4097-9CDC-0CDDCE0A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OSI Model – 3. Network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0174-A629-403C-9F4D-A0F30BBA9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network layer provides the functional and procedural means of transferring variable length data sequences (called datagrams) from one node to another connected to the same "network“</a:t>
            </a:r>
          </a:p>
          <a:p>
            <a:r>
              <a:rPr lang="en-US" dirty="0"/>
              <a:t>It has the duty to find the shortest path to the destination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8E3F4-49A1-4AB5-A038-D19E1353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7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FF93-308E-4B75-AE3C-7FDA52B7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OSI Model – 2. Data Link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3620-1AE8-4030-9F19-1B31F659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Decides whose turn it is to talk (bus arbitration)</a:t>
            </a:r>
          </a:p>
          <a:p>
            <a:r>
              <a:rPr lang="en-US" dirty="0"/>
              <a:t>Finds the physical device on the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4F5C9-D1C3-452B-8358-2D9BF65A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23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953D-CE93-4506-915A-6A51B2DE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OSI Model – 1. Physical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654-B46F-4FE0-98AB-D2A6A6F2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Describes the physical part of the network</a:t>
            </a:r>
          </a:p>
          <a:p>
            <a:r>
              <a:rPr lang="en-US" dirty="0"/>
              <a:t>Cables</a:t>
            </a:r>
          </a:p>
          <a:p>
            <a:r>
              <a:rPr lang="en-US" dirty="0"/>
              <a:t>Voltages</a:t>
            </a:r>
          </a:p>
          <a:p>
            <a:r>
              <a:rPr lang="en-US" dirty="0"/>
              <a:t>Frequencies</a:t>
            </a:r>
          </a:p>
          <a:p>
            <a:r>
              <a:rPr lang="en-US" dirty="0"/>
              <a:t>Signal timing</a:t>
            </a:r>
          </a:p>
          <a:p>
            <a:r>
              <a:rPr lang="en-US" dirty="0"/>
              <a:t>Bits</a:t>
            </a:r>
          </a:p>
          <a:p>
            <a:r>
              <a:rPr lang="en-US" dirty="0"/>
              <a:t>Transfer rates</a:t>
            </a:r>
          </a:p>
          <a:p>
            <a:r>
              <a:rPr lang="en-US" dirty="0"/>
              <a:t>The physical layer is never concerned with protocols or other such higher-layer items. Examples of hardware in this layer are network adapters, repeaters, network hubs, modems, and fiber media converters.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C09C2-7D90-4766-BF32-59EDB52B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2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6138-FCB3-4F52-898E-8C34C251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TCP/IP Model vs 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3C43-23EF-4113-8DC0-D2951B9B1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5581" y="1831686"/>
            <a:ext cx="3752273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4 Layers</a:t>
            </a:r>
          </a:p>
          <a:p>
            <a:r>
              <a:rPr lang="en-US" dirty="0">
                <a:solidFill>
                  <a:srgbClr val="FF0000"/>
                </a:solidFill>
              </a:rPr>
              <a:t>Application Layer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Transport Layer</a:t>
            </a:r>
          </a:p>
          <a:p>
            <a:r>
              <a:rPr lang="en-US" dirty="0">
                <a:solidFill>
                  <a:srgbClr val="00B0F0"/>
                </a:solidFill>
              </a:rPr>
              <a:t>Internet Layer</a:t>
            </a:r>
          </a:p>
          <a:p>
            <a:r>
              <a:rPr lang="en-US" dirty="0">
                <a:solidFill>
                  <a:srgbClr val="7030A0"/>
                </a:solidFill>
              </a:rPr>
              <a:t>Link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8608B-1590-4BDD-A6C3-A10862EAD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7727" y="1825625"/>
            <a:ext cx="315652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7 Layers</a:t>
            </a:r>
          </a:p>
          <a:p>
            <a:r>
              <a:rPr lang="en-US" dirty="0">
                <a:solidFill>
                  <a:srgbClr val="FF0000"/>
                </a:solidFill>
              </a:rPr>
              <a:t>Application Layer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 Layer</a:t>
            </a:r>
          </a:p>
          <a:p>
            <a:r>
              <a:rPr lang="en-US" dirty="0">
                <a:solidFill>
                  <a:srgbClr val="FF0000"/>
                </a:solidFill>
              </a:rPr>
              <a:t>Session Layer</a:t>
            </a:r>
          </a:p>
          <a:p>
            <a:r>
              <a:rPr lang="en-US" dirty="0">
                <a:solidFill>
                  <a:srgbClr val="00B050"/>
                </a:solidFill>
              </a:rPr>
              <a:t>Transport Layer</a:t>
            </a:r>
          </a:p>
          <a:p>
            <a:r>
              <a:rPr lang="en-US" dirty="0">
                <a:solidFill>
                  <a:srgbClr val="00B0F0"/>
                </a:solidFill>
              </a:rPr>
              <a:t>Network Layer</a:t>
            </a:r>
          </a:p>
          <a:p>
            <a:r>
              <a:rPr lang="en-US" dirty="0">
                <a:solidFill>
                  <a:srgbClr val="7030A0"/>
                </a:solidFill>
              </a:rPr>
              <a:t>Data Link Layer</a:t>
            </a:r>
          </a:p>
          <a:p>
            <a:r>
              <a:rPr lang="en-US" dirty="0">
                <a:solidFill>
                  <a:srgbClr val="7030A0"/>
                </a:solidFill>
              </a:rPr>
              <a:t>Physical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6A1D4-866C-4B5C-A04C-0C8537E1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1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3051-A49A-4B09-8319-DB361C06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were these models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24B7-7B8B-4628-8FAF-29963B32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the 1990s, there were many different networks, standards, computers and operating systems</a:t>
            </a:r>
          </a:p>
          <a:p>
            <a:r>
              <a:rPr lang="en-US" dirty="0" err="1"/>
              <a:t>Arcnet</a:t>
            </a:r>
            <a:endParaRPr lang="en-US" dirty="0"/>
          </a:p>
          <a:p>
            <a:r>
              <a:rPr lang="en-US" dirty="0"/>
              <a:t>Linux</a:t>
            </a:r>
          </a:p>
          <a:p>
            <a:r>
              <a:rPr lang="en-US" dirty="0"/>
              <a:t>Unix</a:t>
            </a:r>
          </a:p>
          <a:p>
            <a:r>
              <a:rPr lang="en-US" dirty="0"/>
              <a:t>IBM LAN Manager</a:t>
            </a:r>
          </a:p>
          <a:p>
            <a:r>
              <a:rPr lang="en-US" dirty="0" err="1"/>
              <a:t>Appletalk</a:t>
            </a:r>
            <a:endParaRPr lang="en-US" dirty="0"/>
          </a:p>
          <a:p>
            <a:r>
              <a:rPr lang="en-US" dirty="0" err="1"/>
              <a:t>Localtalk</a:t>
            </a:r>
            <a:endParaRPr lang="en-US" dirty="0"/>
          </a:p>
          <a:p>
            <a:r>
              <a:rPr lang="en-US" dirty="0"/>
              <a:t>Novell Networks</a:t>
            </a:r>
          </a:p>
          <a:p>
            <a:r>
              <a:rPr lang="en-US" dirty="0"/>
              <a:t>Banyan Vines</a:t>
            </a:r>
          </a:p>
          <a:p>
            <a:r>
              <a:rPr lang="en-US" dirty="0"/>
              <a:t>Ethernet</a:t>
            </a:r>
          </a:p>
          <a:p>
            <a:r>
              <a:rPr lang="en-US" dirty="0"/>
              <a:t>Token Ring 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EF33B-0316-4AE5-8FD6-38CF9426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16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1B9D-1F45-41E2-BEA2-C4C0231E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TCP/IP protocols</a:t>
            </a:r>
            <a:br>
              <a:rPr lang="en-US" sz="2800" dirty="0"/>
            </a:br>
            <a:r>
              <a:rPr lang="en-US" sz="2400" dirty="0"/>
              <a:t>Application Layer (OSI – Application, Presentation, Session)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398B-251F-4A17-A98C-EEEC11766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5627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HTTP - Hypertext Transfer Protocol</a:t>
            </a:r>
          </a:p>
          <a:p>
            <a:r>
              <a:rPr lang="en-US" dirty="0"/>
              <a:t>HTTPS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IRC – Chat protocol</a:t>
            </a:r>
          </a:p>
          <a:p>
            <a:r>
              <a:rPr lang="en-US" dirty="0"/>
              <a:t>SNMP – Network management protocol</a:t>
            </a:r>
          </a:p>
          <a:p>
            <a:r>
              <a:rPr lang="en-US" dirty="0"/>
              <a:t>POP3 – Mail protocol</a:t>
            </a:r>
          </a:p>
          <a:p>
            <a:r>
              <a:rPr lang="en-US" dirty="0"/>
              <a:t>SMTP – Mail protocol</a:t>
            </a:r>
          </a:p>
          <a:p>
            <a:r>
              <a:rPr lang="en-US" dirty="0"/>
              <a:t>DNS – Domain name to IP</a:t>
            </a:r>
          </a:p>
          <a:p>
            <a:r>
              <a:rPr lang="en-US" dirty="0"/>
              <a:t>Telnet -  bidirectional interactive text-oriented communication facility using a virtual terminal connection.</a:t>
            </a:r>
          </a:p>
          <a:p>
            <a:r>
              <a:rPr lang="en-US" dirty="0"/>
              <a:t>SSH – Like Telnet, but with encryption</a:t>
            </a:r>
          </a:p>
          <a:p>
            <a:r>
              <a:rPr lang="en-US" dirty="0"/>
              <a:t>TFTP – File transfer protocol</a:t>
            </a:r>
          </a:p>
          <a:p>
            <a:r>
              <a:rPr lang="en-US" dirty="0"/>
              <a:t>NTP – Clock synchronization protocol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4F0EF-CA72-4993-902A-D2808151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01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0C99-1E70-4D11-B685-E14A3069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TCP/IP protocols</a:t>
            </a:r>
            <a:br>
              <a:rPr lang="en-US" dirty="0"/>
            </a:br>
            <a:r>
              <a:rPr lang="en-US" sz="3100" dirty="0"/>
              <a:t>Transport Layer (OSI – Transport)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CAF39-C50E-463B-A98E-1CFA9445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(Transmission Control Protocol)</a:t>
            </a:r>
          </a:p>
          <a:p>
            <a:pPr lvl="1"/>
            <a:r>
              <a:rPr lang="en-US" dirty="0"/>
              <a:t>Guarantees end to end delivery of data</a:t>
            </a:r>
          </a:p>
          <a:p>
            <a:pPr lvl="1"/>
            <a:r>
              <a:rPr lang="en-US" dirty="0"/>
              <a:t>Connection based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dirty="0"/>
              <a:t>UDP (User Datagram Protocol)</a:t>
            </a:r>
          </a:p>
          <a:p>
            <a:pPr lvl="1"/>
            <a:r>
              <a:rPr lang="en-US" dirty="0"/>
              <a:t>Does not guarantee end to end delivery of data</a:t>
            </a:r>
          </a:p>
          <a:p>
            <a:pPr lvl="1"/>
            <a:r>
              <a:rPr lang="en-US" dirty="0"/>
              <a:t>Send and Pray</a:t>
            </a:r>
          </a:p>
          <a:p>
            <a:pPr lvl="1"/>
            <a:r>
              <a:rPr lang="en-US" dirty="0"/>
              <a:t>Connectionless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981FF-2C4A-4C2D-B5D7-87561931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38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BD5E-39DE-47CB-85DB-F059E6AB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TCP/IP protocols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3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Internet Layer (OSI – Network)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C523-F7D2-46DF-A02E-84BD989C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(Internet Protocol) – used relaying datagrams across network boundaries, Its routing function enables internetworking, and essentially establishes the Internet.</a:t>
            </a:r>
          </a:p>
          <a:p>
            <a:r>
              <a:rPr lang="en-US" dirty="0"/>
              <a:t>ICMP (Internet Control Message Protocol) - used by network devices, including routers, to send error messages and operational information</a:t>
            </a:r>
          </a:p>
          <a:p>
            <a:r>
              <a:rPr lang="en-US" dirty="0"/>
              <a:t> IGMP (Internet Group Management Protocol) – used to establish multicast group memberships for IPv4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09D5D-C741-4A67-A92A-B8CFE304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3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ADF1-7173-4B10-8D06-055207C5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TCP/IP protocols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3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Link Layer (OSI – Data Link, Physical)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5C65B-1464-4439-8D5C-64F0C559D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  <a:p>
            <a:r>
              <a:rPr lang="en-US" dirty="0"/>
              <a:t>IEEE 802</a:t>
            </a:r>
          </a:p>
          <a:p>
            <a:r>
              <a:rPr lang="en-US" dirty="0"/>
              <a:t>ARP (Address Resolution Protocol) - communications protocol used for resolution of Internet layer addresses into link layer addresses</a:t>
            </a:r>
          </a:p>
          <a:p>
            <a:r>
              <a:rPr lang="en-US" dirty="0"/>
              <a:t>RARP (Reverse Address Resolution Protocol) </a:t>
            </a:r>
          </a:p>
          <a:p>
            <a:r>
              <a:rPr lang="en-US" dirty="0"/>
              <a:t>NDP (Neighbor Discovery Protocol) – Similar to ARP by for IPv6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F36DF-8718-42F0-9859-2D20B596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23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ABA7-B87A-46C7-9143-ED50E529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Data Units (PDUs)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148B-D235-4B82-8572-255C74F8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term used to describe a layer’s information</a:t>
            </a:r>
          </a:p>
          <a:p>
            <a:r>
              <a:rPr lang="en-US" dirty="0"/>
              <a:t>Each TCP/IP layer has a PDU associated with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9B349-9E05-46DD-862D-5854FD0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53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35AD-9B9C-4D60-A9BF-CB3E4EBD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Application Layer PDU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730BF-FFCA-4530-BAA7-DF3630B3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</a:t>
            </a:r>
          </a:p>
          <a:p>
            <a:pPr marL="0" indent="0">
              <a:buNone/>
            </a:pPr>
            <a:r>
              <a:rPr lang="en-US" dirty="0"/>
              <a:t>The data can be:</a:t>
            </a:r>
          </a:p>
          <a:p>
            <a:r>
              <a:rPr lang="en-US" dirty="0"/>
              <a:t>Clear text</a:t>
            </a:r>
          </a:p>
          <a:p>
            <a:r>
              <a:rPr lang="en-US" dirty="0"/>
              <a:t>Encrypted</a:t>
            </a:r>
          </a:p>
          <a:p>
            <a:r>
              <a:rPr lang="en-US" dirty="0"/>
              <a:t>Compressed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7A978-03DC-4A93-9207-BDAD10E5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07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5DDF-64F6-4A89-8DA3-1FAA0183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Transport Layer PDU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CC13F-317A-45B5-9FF3-8177C7C0E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TCP – segment</a:t>
            </a:r>
          </a:p>
          <a:p>
            <a:r>
              <a:rPr lang="en-US" dirty="0"/>
              <a:t>For UDP – datagram</a:t>
            </a:r>
          </a:p>
          <a:p>
            <a:r>
              <a:rPr lang="en-US" dirty="0"/>
              <a:t>Generally we have a header, footer and the segment or datagram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C3C34-42F9-4E12-8141-937AA580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73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B062-1348-4513-AB0C-19207082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Internet Layer PDU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B99D-05EB-42D6-B873-C8AE0C128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0237F-5CE2-4AA5-BEE1-AF88DAA0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3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B544-050B-4D18-B479-26A8904C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Link Layer PDU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254A-AC7E-4F8E-9115-9FEEB0A32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it is easier to talk in terms of the OSI model:</a:t>
            </a:r>
          </a:p>
          <a:p>
            <a:r>
              <a:rPr lang="en-US" dirty="0"/>
              <a:t>Data Link layer – frames (Ethernet frames)</a:t>
            </a:r>
          </a:p>
          <a:p>
            <a:r>
              <a:rPr lang="en-US" dirty="0"/>
              <a:t>Physical layer – bits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8EADE-BDB5-481C-B03C-95651D0C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59FE-6BA1-4D20-AE1B-17DE65C8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PDU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C189-9856-4262-B013-4E6124CD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Layer – Data</a:t>
            </a:r>
          </a:p>
          <a:p>
            <a:r>
              <a:rPr lang="en-US" dirty="0"/>
              <a:t>Transport Layer – Segments or Datagrams</a:t>
            </a:r>
          </a:p>
          <a:p>
            <a:r>
              <a:rPr lang="en-US" dirty="0"/>
              <a:t>Internet Layer – Packets</a:t>
            </a:r>
          </a:p>
          <a:p>
            <a:r>
              <a:rPr lang="en-US" dirty="0"/>
              <a:t>Link Layer – Frames and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6E77D-9721-4D82-9D0E-347EADC1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8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B110-1183-4971-9911-1BC41748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were 4 different types of Ethernet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52D3-B2EA-422E-9180-7C7C596E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Apple used </a:t>
            </a:r>
            <a:r>
              <a:rPr lang="en-US" dirty="0" err="1"/>
              <a:t>Ethernet_SNAP</a:t>
            </a:r>
            <a:endParaRPr lang="en-US" dirty="0"/>
          </a:p>
          <a:p>
            <a:r>
              <a:rPr lang="en-US" dirty="0"/>
              <a:t>Novell used Ethernet 802.3</a:t>
            </a:r>
          </a:p>
          <a:p>
            <a:r>
              <a:rPr lang="en-US" dirty="0"/>
              <a:t>Unix used </a:t>
            </a:r>
            <a:r>
              <a:rPr lang="en-US" dirty="0" err="1"/>
              <a:t>Ethernet_II</a:t>
            </a:r>
            <a:endParaRPr lang="en-US" dirty="0"/>
          </a:p>
          <a:p>
            <a:r>
              <a:rPr lang="en-US" dirty="0"/>
              <a:t>IEEE had IEEE802.3 and 802.2 standards that they were still developing, and the above did not comply with them fully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DFFC7-2DFE-483C-9BC6-5E53AD2B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5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F299-E19B-4FC8-8B00-A80A97CA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A5363-F9AF-487D-853C-3AD9CFE94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layer has an addressing scheme to identify services</a:t>
            </a:r>
          </a:p>
          <a:p>
            <a:r>
              <a:rPr lang="en-US" dirty="0"/>
              <a:t>Source and destination address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5A6E8-6A1A-4EA7-ADB5-506E1320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29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01C2-270A-45E7-865A-771A9748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Application/Transport Layer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2588-420C-4705-9E3D-0E8660F3B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Ports - a numbered logical construct allocated specifically for each of the communication channels an application needs</a:t>
            </a:r>
          </a:p>
          <a:p>
            <a:pPr marL="0" indent="0">
              <a:buNone/>
            </a:pPr>
            <a:r>
              <a:rPr lang="en-US" dirty="0"/>
              <a:t>For many types of services, these port numbers have been standardized so that client computers may address specific services of a server computer without the involvement of service announcements or directory services.</a:t>
            </a:r>
          </a:p>
          <a:p>
            <a:r>
              <a:rPr lang="en-US" dirty="0"/>
              <a:t>HTTP – 80</a:t>
            </a:r>
          </a:p>
          <a:p>
            <a:r>
              <a:rPr lang="en-US" dirty="0"/>
              <a:t>HTTPS – 443</a:t>
            </a:r>
          </a:p>
          <a:p>
            <a:r>
              <a:rPr lang="en-US" dirty="0"/>
              <a:t>Telnet – 23</a:t>
            </a:r>
          </a:p>
          <a:p>
            <a:r>
              <a:rPr lang="en-US" dirty="0"/>
              <a:t>FTP – 20 and 21</a:t>
            </a:r>
          </a:p>
          <a:p>
            <a:r>
              <a:rPr lang="en-US" dirty="0"/>
              <a:t>DNS – 53</a:t>
            </a:r>
          </a:p>
          <a:p>
            <a:r>
              <a:rPr lang="en-US" dirty="0"/>
              <a:t>Clients are dynamically assigned ports from 8000 to 65535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A7D04-B1BD-4BC9-8F7C-8847FC7B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47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E7BB-4F2F-4B41-84B8-2FB0BE3D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Layer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2B9D-D400-47AC-8C8C-48F06B16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IP Addresses</a:t>
            </a:r>
          </a:p>
          <a:p>
            <a:r>
              <a:rPr lang="en-US" dirty="0"/>
              <a:t>IPv4 uses 32 bit addresses to identify hosts</a:t>
            </a:r>
          </a:p>
          <a:p>
            <a:r>
              <a:rPr lang="en-US" dirty="0"/>
              <a:t>IPv6 uses 128 bit addresses to identify hosts</a:t>
            </a:r>
          </a:p>
          <a:p>
            <a:r>
              <a:rPr lang="en-US" dirty="0"/>
              <a:t>Looks like 192.168.100.254 (IPv4)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C9D2E-C4DE-4A60-98FD-B6DDFA86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00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DC7-049D-4B5D-9D12-40434C01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3C5F-797F-4881-91C5-C99E8519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address, also called MAC address (media access control)</a:t>
            </a:r>
          </a:p>
          <a:p>
            <a:r>
              <a:rPr lang="en-US" dirty="0"/>
              <a:t>It is a unique identifier assigned to network interfaces for communications at the data link layer of a network segment. </a:t>
            </a:r>
            <a:r>
              <a:rPr lang="en-US" b="1" dirty="0"/>
              <a:t>MAC addresses</a:t>
            </a:r>
            <a:r>
              <a:rPr lang="en-US" dirty="0"/>
              <a:t> are used as a network </a:t>
            </a:r>
            <a:r>
              <a:rPr lang="en-US" b="1" dirty="0"/>
              <a:t>address</a:t>
            </a:r>
            <a:r>
              <a:rPr lang="en-US" dirty="0"/>
              <a:t> for most IEEE 802 network technologies, including Ethernet and Wi-Fi.</a:t>
            </a:r>
          </a:p>
          <a:p>
            <a:r>
              <a:rPr lang="en-US" dirty="0"/>
              <a:t>48 bit hexadecimal number</a:t>
            </a:r>
          </a:p>
          <a:p>
            <a:r>
              <a:rPr lang="en-US" dirty="0"/>
              <a:t>Looks like 00.12.f4.B.0C.82 (can be separated by dots, dashes </a:t>
            </a:r>
            <a:r>
              <a:rPr lang="en-US" dirty="0" err="1"/>
              <a:t>etc</a:t>
            </a:r>
            <a:r>
              <a:rPr lang="en-US" dirty="0"/>
              <a:t> or not at all)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33A8F-1E21-459E-BAE8-6DE9EC3F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86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2ECC-4FA5-4768-9135-B7D2334D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E61D-4EA8-4B4B-837C-3F223BFE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Layer – No addressing</a:t>
            </a:r>
          </a:p>
          <a:p>
            <a:r>
              <a:rPr lang="en-US" dirty="0"/>
              <a:t>Transport Layer – Ports</a:t>
            </a:r>
          </a:p>
          <a:p>
            <a:r>
              <a:rPr lang="en-US" dirty="0"/>
              <a:t>Internet Layer – IP Addresses</a:t>
            </a:r>
          </a:p>
          <a:p>
            <a:r>
              <a:rPr lang="en-US" dirty="0"/>
              <a:t>Network Layer – Physical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73E28-C735-4D75-A253-C12A29A2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7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B61E-2909-4264-A684-7EAE70FD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on the different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89B28-E883-4912-9594-234E0CCB2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map network devices to the TCP/IP and OSI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50A4A-5AF8-4CEC-8E65-053B24E2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3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6A09-B993-4820-B6AB-1DCA591D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 (OSI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5AF4-44BD-44D2-985B-B21951E01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on </a:t>
            </a:r>
            <a:r>
              <a:rPr lang="en-US" b="1" dirty="0"/>
              <a:t>bits</a:t>
            </a:r>
          </a:p>
          <a:p>
            <a:r>
              <a:rPr lang="en-US" dirty="0"/>
              <a:t>Repeaters – extend the LAN, and now commonly called transceivers</a:t>
            </a:r>
          </a:p>
          <a:p>
            <a:r>
              <a:rPr lang="en-US" dirty="0"/>
              <a:t>Multiport Repeaters – HUB - Obsolete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F526E-FF8E-4963-B8FF-3177C446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10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856B-E2DD-4E75-A9B7-194CAD0D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 (OSI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E41A-9A64-4204-9745-7EAE2EE7B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 on </a:t>
            </a:r>
            <a:r>
              <a:rPr lang="en-US" b="1" dirty="0"/>
              <a:t>frames</a:t>
            </a:r>
            <a:r>
              <a:rPr lang="en-US" dirty="0"/>
              <a:t>, and the addressing is the MAC address</a:t>
            </a:r>
          </a:p>
          <a:p>
            <a:r>
              <a:rPr lang="en-US" dirty="0"/>
              <a:t>The devices make decisions based on the physical address to forward or not to forward frames (to reduce congestion or break up the network into smaller parts, or do security)</a:t>
            </a:r>
          </a:p>
          <a:p>
            <a:endParaRPr lang="en-US" dirty="0"/>
          </a:p>
          <a:p>
            <a:r>
              <a:rPr lang="en-US" dirty="0"/>
              <a:t>Devices are </a:t>
            </a:r>
            <a:r>
              <a:rPr lang="en-US" b="1" dirty="0"/>
              <a:t>Bridges </a:t>
            </a:r>
            <a:r>
              <a:rPr lang="en-US" dirty="0"/>
              <a:t>that examine frames</a:t>
            </a:r>
            <a:endParaRPr lang="en-US" b="1" dirty="0"/>
          </a:p>
          <a:p>
            <a:r>
              <a:rPr lang="en-US" b="1" dirty="0"/>
              <a:t>Multiport Bridges </a:t>
            </a:r>
            <a:r>
              <a:rPr lang="en-US" dirty="0"/>
              <a:t>called </a:t>
            </a:r>
            <a:r>
              <a:rPr lang="en-US" b="1" dirty="0"/>
              <a:t>Switches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31105-ADA3-4C5F-9DDF-D4E7981B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14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6BC0-B96A-4646-9636-BB797680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Internet/Network Layer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C04D2-1D2F-4204-8404-59406A4C3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on </a:t>
            </a:r>
            <a:r>
              <a:rPr lang="en-US" b="1" dirty="0"/>
              <a:t>packets</a:t>
            </a:r>
            <a:r>
              <a:rPr lang="en-US" dirty="0"/>
              <a:t>, addressing is done with IP addresses</a:t>
            </a:r>
          </a:p>
          <a:p>
            <a:r>
              <a:rPr lang="en-US" dirty="0"/>
              <a:t>Devices examine the packets and make decisions based on the IP address to forward or not to forward the packet</a:t>
            </a:r>
          </a:p>
          <a:p>
            <a:r>
              <a:rPr lang="en-US" dirty="0"/>
              <a:t>Devices here are Routers and Layer 3 Switches (that do the job of a router and a switch)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16E64-F515-4AB7-B527-8D3E1731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89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4134-0FE1-4D32-A5B9-C5868C4F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8AF6-13A0-41B9-BBFD-3AAE4C532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</a:t>
            </a:r>
            <a:r>
              <a:rPr lang="en-US" b="1" dirty="0"/>
              <a:t>segments</a:t>
            </a:r>
            <a:r>
              <a:rPr lang="en-US" dirty="0"/>
              <a:t>, and the addressing is ports</a:t>
            </a:r>
          </a:p>
          <a:p>
            <a:r>
              <a:rPr lang="en-US" dirty="0"/>
              <a:t>Devices examine the segments and make decision based on the port, to forward or not to forward the segment</a:t>
            </a:r>
          </a:p>
          <a:p>
            <a:r>
              <a:rPr lang="en-US" dirty="0"/>
              <a:t>Firewalls make decisions based on the port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45102-9EF0-4235-B8FC-20933D08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3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9970-4013-4D39-9FDA-AC02ECA9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7A22-E20F-4649-9627-1085F0F84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standard way to communicate between these networks, operating systems and computers</a:t>
            </a:r>
          </a:p>
          <a:p>
            <a:r>
              <a:rPr lang="en-US" dirty="0"/>
              <a:t>People and companies wanted to share data</a:t>
            </a:r>
          </a:p>
          <a:p>
            <a:r>
              <a:rPr lang="en-US" dirty="0"/>
              <a:t>Connecting networks of different types often crashed both networks</a:t>
            </a:r>
          </a:p>
          <a:p>
            <a:r>
              <a:rPr lang="en-US" dirty="0"/>
              <a:t>Companies were running different OS and networks in their different departments, and cannot share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7462E-FBD8-41F0-886E-93CDDF8D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35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7E6F-DE1A-4DD2-A0CB-C930B3DB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C25CA-FEAF-43E6-839C-0E8AABCE9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on </a:t>
            </a:r>
            <a:r>
              <a:rPr lang="en-US" b="1" dirty="0"/>
              <a:t>data</a:t>
            </a:r>
            <a:r>
              <a:rPr lang="en-US" dirty="0"/>
              <a:t>, and there is </a:t>
            </a:r>
            <a:r>
              <a:rPr lang="en-US" b="1" dirty="0"/>
              <a:t>no</a:t>
            </a:r>
            <a:r>
              <a:rPr lang="en-US" dirty="0"/>
              <a:t> addressing</a:t>
            </a:r>
          </a:p>
          <a:p>
            <a:r>
              <a:rPr lang="en-US" dirty="0"/>
              <a:t>Devices examine the contents of the data and make decisions based on the contents to forward or not to forward the data</a:t>
            </a:r>
          </a:p>
          <a:p>
            <a:r>
              <a:rPr lang="en-US" dirty="0"/>
              <a:t>ALG (Application Layer Gateway) make decisions based on the content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C00BF-A63E-4E28-89D3-011D186C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76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11E7-6100-4855-989E-BB22E7FA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475F-9545-4B31-996A-239107655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Layer – ALG (Application Layer Gateway) – Data</a:t>
            </a:r>
          </a:p>
          <a:p>
            <a:endParaRPr lang="en-US" dirty="0"/>
          </a:p>
          <a:p>
            <a:r>
              <a:rPr lang="en-US" dirty="0"/>
              <a:t>Transport Layer – Firewalls – Ports</a:t>
            </a:r>
          </a:p>
          <a:p>
            <a:endParaRPr lang="en-US" dirty="0"/>
          </a:p>
          <a:p>
            <a:r>
              <a:rPr lang="en-US" dirty="0"/>
              <a:t>Internet/Network Layer – Routers and Layer 3 Switches – IP Addresses</a:t>
            </a:r>
          </a:p>
          <a:p>
            <a:endParaRPr lang="en-US" dirty="0"/>
          </a:p>
          <a:p>
            <a:r>
              <a:rPr lang="en-US" dirty="0"/>
              <a:t>Data Link Layer – Bridges and Switches – Physical Addresses</a:t>
            </a:r>
          </a:p>
          <a:p>
            <a:endParaRPr lang="en-US" dirty="0"/>
          </a:p>
          <a:p>
            <a:r>
              <a:rPr lang="en-US" dirty="0"/>
              <a:t>Physical Layer – Repeaters (transceivers) and Hubs -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C0ED6-9C9C-4978-92E4-2B26C7FC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52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6138-FCB3-4F52-898E-8C34C251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TCP/IP Model vs OSI 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3C43-23EF-4113-8DC0-D2951B9B1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5581" y="1831686"/>
            <a:ext cx="3752273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4 Layers</a:t>
            </a:r>
          </a:p>
          <a:p>
            <a:r>
              <a:rPr lang="en-US" dirty="0">
                <a:solidFill>
                  <a:srgbClr val="FF0000"/>
                </a:solidFill>
              </a:rPr>
              <a:t>Application Layer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Transport Layer</a:t>
            </a:r>
          </a:p>
          <a:p>
            <a:r>
              <a:rPr lang="en-US" dirty="0">
                <a:solidFill>
                  <a:srgbClr val="00B0F0"/>
                </a:solidFill>
              </a:rPr>
              <a:t>Internet Layer</a:t>
            </a:r>
          </a:p>
          <a:p>
            <a:r>
              <a:rPr lang="en-US" dirty="0">
                <a:solidFill>
                  <a:srgbClr val="7030A0"/>
                </a:solidFill>
              </a:rPr>
              <a:t>Link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8608B-1590-4BDD-A6C3-A10862EAD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7727" y="1825625"/>
            <a:ext cx="315652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7 Layers</a:t>
            </a:r>
          </a:p>
          <a:p>
            <a:r>
              <a:rPr lang="en-US" dirty="0">
                <a:solidFill>
                  <a:srgbClr val="FF0000"/>
                </a:solidFill>
              </a:rPr>
              <a:t>Application Layer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 Layer</a:t>
            </a:r>
          </a:p>
          <a:p>
            <a:r>
              <a:rPr lang="en-US" dirty="0">
                <a:solidFill>
                  <a:srgbClr val="FF0000"/>
                </a:solidFill>
              </a:rPr>
              <a:t>Session Layer</a:t>
            </a:r>
          </a:p>
          <a:p>
            <a:r>
              <a:rPr lang="en-US" dirty="0">
                <a:solidFill>
                  <a:srgbClr val="00B050"/>
                </a:solidFill>
              </a:rPr>
              <a:t>Transport Layer</a:t>
            </a:r>
          </a:p>
          <a:p>
            <a:r>
              <a:rPr lang="en-US" dirty="0">
                <a:solidFill>
                  <a:srgbClr val="00B0F0"/>
                </a:solidFill>
              </a:rPr>
              <a:t>Network Layer</a:t>
            </a:r>
          </a:p>
          <a:p>
            <a:r>
              <a:rPr lang="en-US" dirty="0">
                <a:solidFill>
                  <a:srgbClr val="7030A0"/>
                </a:solidFill>
              </a:rPr>
              <a:t>Data Link Layer</a:t>
            </a:r>
          </a:p>
          <a:p>
            <a:r>
              <a:rPr lang="en-US" dirty="0">
                <a:solidFill>
                  <a:srgbClr val="7030A0"/>
                </a:solidFill>
              </a:rPr>
              <a:t>Physical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81CB8-814E-4E89-AF39-C1453636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39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59FE-6BA1-4D20-AE1B-17DE65C8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PDU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C189-9856-4262-B013-4E6124CD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Layer – Data</a:t>
            </a:r>
          </a:p>
          <a:p>
            <a:r>
              <a:rPr lang="en-US" dirty="0"/>
              <a:t>Transport Layer – Segments or Datagrams</a:t>
            </a:r>
          </a:p>
          <a:p>
            <a:r>
              <a:rPr lang="en-US" dirty="0"/>
              <a:t>Internet Layer – Packets</a:t>
            </a:r>
          </a:p>
          <a:p>
            <a:r>
              <a:rPr lang="en-US" dirty="0"/>
              <a:t>Link Layer – Frames and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1DB5D-051F-45E9-8D21-5E0FAA9C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23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2ECC-4FA5-4768-9135-B7D2334D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E61D-4EA8-4B4B-837C-3F223BFE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Layer – No addressing</a:t>
            </a:r>
          </a:p>
          <a:p>
            <a:r>
              <a:rPr lang="en-US" dirty="0"/>
              <a:t>Transport Layer – Ports (http:80, https:443, Telnet: 23)</a:t>
            </a:r>
          </a:p>
          <a:p>
            <a:r>
              <a:rPr lang="en-US" dirty="0"/>
              <a:t>Internet Layer – IP Addresses (192.168.100.254)</a:t>
            </a:r>
          </a:p>
          <a:p>
            <a:r>
              <a:rPr lang="en-US" dirty="0"/>
              <a:t>Network Layer – Physical Addresses (00.12.F4.AB.0C.82)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566E3-A4BF-4C63-A00A-467DBC9F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67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11E7-6100-4855-989E-BB22E7FA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475F-9545-4B31-996A-239107655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Layer – ALG (Application Layer Gateway) – Data</a:t>
            </a:r>
          </a:p>
          <a:p>
            <a:endParaRPr lang="en-US" dirty="0"/>
          </a:p>
          <a:p>
            <a:r>
              <a:rPr lang="en-US" dirty="0"/>
              <a:t>Transport Layer – Firewalls – Ports</a:t>
            </a:r>
          </a:p>
          <a:p>
            <a:endParaRPr lang="en-US" dirty="0"/>
          </a:p>
          <a:p>
            <a:r>
              <a:rPr lang="en-US" dirty="0"/>
              <a:t>Internet/Network Layer – Routers and Layer 3 Switches – IP Addresses</a:t>
            </a:r>
          </a:p>
          <a:p>
            <a:endParaRPr lang="en-US" dirty="0"/>
          </a:p>
          <a:p>
            <a:r>
              <a:rPr lang="en-US" dirty="0"/>
              <a:t>Data Link Layer – Bridges and Switches – Physical Addresses</a:t>
            </a:r>
          </a:p>
          <a:p>
            <a:endParaRPr lang="en-US" dirty="0"/>
          </a:p>
          <a:p>
            <a:r>
              <a:rPr lang="en-US" dirty="0"/>
              <a:t>Physical Layer – Repeaters (transceivers) and Hubs -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E2AF9-5832-4F94-9676-788D17BE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7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5FFE-12FB-4247-BFCD-602F9C41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BE479-70F2-4251-A8E2-449C9B4EE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I</a:t>
            </a:r>
            <a:r>
              <a:rPr lang="en-US" dirty="0"/>
              <a:t>nternational </a:t>
            </a:r>
            <a:r>
              <a:rPr lang="en-US" b="1" dirty="0"/>
              <a:t>S</a:t>
            </a:r>
            <a:r>
              <a:rPr lang="en-US" dirty="0"/>
              <a:t>tandards </a:t>
            </a:r>
            <a:r>
              <a:rPr lang="en-US" b="1" dirty="0"/>
              <a:t>O</a:t>
            </a:r>
            <a:r>
              <a:rPr lang="en-US" dirty="0"/>
              <a:t>rganization</a:t>
            </a:r>
          </a:p>
          <a:p>
            <a:pPr marL="0" indent="0" algn="ctr">
              <a:buNone/>
            </a:pPr>
            <a:r>
              <a:rPr lang="en-US" dirty="0"/>
              <a:t>created the</a:t>
            </a:r>
          </a:p>
          <a:p>
            <a:pPr marL="0" indent="0" algn="ctr">
              <a:buNone/>
            </a:pPr>
            <a:r>
              <a:rPr lang="en-US" b="1" dirty="0"/>
              <a:t>O</a:t>
            </a:r>
            <a:r>
              <a:rPr lang="en-US" dirty="0"/>
              <a:t>pen </a:t>
            </a:r>
            <a:r>
              <a:rPr lang="en-US" b="1" dirty="0"/>
              <a:t>S</a:t>
            </a:r>
            <a:r>
              <a:rPr lang="en-US" dirty="0"/>
              <a:t>ystems </a:t>
            </a:r>
            <a:r>
              <a:rPr lang="en-US" b="1" dirty="0"/>
              <a:t>I</a:t>
            </a:r>
            <a:r>
              <a:rPr lang="en-US" dirty="0"/>
              <a:t>nterconnect model</a:t>
            </a:r>
          </a:p>
          <a:p>
            <a:pPr marL="0" indent="0" algn="ctr">
              <a:buNone/>
            </a:pPr>
            <a:r>
              <a:rPr lang="en-US" dirty="0"/>
              <a:t>to solve this interoperability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10B42-5B0B-42A3-9637-EF9421E8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1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D68A-79BF-4D6A-A95B-B590824C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26F8-0314-47AA-A280-785C6581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like a unicorn, in that it does not really exist in real life</a:t>
            </a:r>
          </a:p>
          <a:p>
            <a:r>
              <a:rPr lang="en-US" dirty="0"/>
              <a:t>It is just a model used to describe how networks work</a:t>
            </a:r>
          </a:p>
          <a:p>
            <a:r>
              <a:rPr lang="en-US" dirty="0"/>
              <a:t>We often use it to describe strict layers in networking, that in practice are not that strictly separated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B6580-30F6-47CF-8298-3502F200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5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D091-D194-42E8-B851-9BD08F25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0CD3-5647-4B69-9723-4832FD27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actual name is </a:t>
            </a:r>
            <a:r>
              <a:rPr lang="en-US" b="1" dirty="0"/>
              <a:t>Internet protocol suite</a:t>
            </a:r>
          </a:p>
          <a:p>
            <a:r>
              <a:rPr lang="en-US" dirty="0"/>
              <a:t>It is the conceptual model and set of communications protocols used on the Internet and similar computer networks. It is commonly known as TCP/IP because the original protocols in the suite are the Transmission Control Protocol (TCP) and the Internet Protocol (IP)</a:t>
            </a:r>
          </a:p>
          <a:p>
            <a:r>
              <a:rPr lang="en-US" dirty="0"/>
              <a:t>The Internet protocol suite provides end-to-end data communication specifying how data should be packetized, addressed, transmitted, routed and received.</a:t>
            </a:r>
          </a:p>
          <a:p>
            <a:r>
              <a:rPr lang="en-US" dirty="0"/>
              <a:t>The </a:t>
            </a:r>
            <a:r>
              <a:rPr lang="en-US" b="1" dirty="0"/>
              <a:t>TCP</a:t>
            </a:r>
            <a:r>
              <a:rPr lang="en-US" dirty="0"/>
              <a:t>/</a:t>
            </a:r>
            <a:r>
              <a:rPr lang="en-US" b="1" dirty="0"/>
              <a:t>IP</a:t>
            </a:r>
            <a:r>
              <a:rPr lang="en-US" dirty="0"/>
              <a:t> model, which is realistically the Internet Model, </a:t>
            </a:r>
            <a:r>
              <a:rPr lang="en-US" b="1" dirty="0"/>
              <a:t>came</a:t>
            </a:r>
            <a:r>
              <a:rPr lang="en-US" dirty="0"/>
              <a:t> into existence about 10 years before the </a:t>
            </a:r>
            <a:r>
              <a:rPr lang="en-US" b="1" dirty="0"/>
              <a:t>OSI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07B0A-03B5-4F53-A186-09D68421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5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F33B-F2D7-41CB-886C-2EA5C1E7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BE95-E429-4B05-BEC8-8D043D25A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Originally funded by DARPA (Defense Advanced Research Projects Agency</a:t>
            </a:r>
            <a:r>
              <a:rPr lang="en-US" b="1" dirty="0"/>
              <a:t>)</a:t>
            </a:r>
            <a:r>
              <a:rPr lang="en-US" dirty="0"/>
              <a:t>, an agency of the US Department of Defense</a:t>
            </a:r>
          </a:p>
          <a:p>
            <a:r>
              <a:rPr lang="en-US" dirty="0"/>
              <a:t>Created in the early to mid 1970s</a:t>
            </a:r>
          </a:p>
          <a:p>
            <a:r>
              <a:rPr lang="en-US" dirty="0"/>
              <a:t>Adoption started in the 1980s</a:t>
            </a:r>
          </a:p>
          <a:p>
            <a:r>
              <a:rPr lang="en-US" dirty="0"/>
              <a:t>Emphasizes architectural principles over layering</a:t>
            </a:r>
          </a:p>
          <a:p>
            <a:r>
              <a:rPr lang="en-US" dirty="0"/>
              <a:t>IETF (Internet Engineering Task Force) has stated that Internet protocol and architecture development is not intended to be OSI-compliant. RFC 3439, addressing Internet architecture, contains a section entitled: "Layering Considered Harmful 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F42E7-D451-4082-9405-4C971ACE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8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5E70-DDDC-4CC6-9C1E-D6CC2E42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Around the year 2000, the network wars ended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0697C-C64E-43E3-83A4-267B1508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TCP/IP won</a:t>
            </a:r>
          </a:p>
          <a:p>
            <a:r>
              <a:rPr lang="en-US" dirty="0"/>
              <a:t>TCP/IP is real, and not only conceptual with no implementations</a:t>
            </a:r>
          </a:p>
          <a:p>
            <a:r>
              <a:rPr lang="en-US" dirty="0"/>
              <a:t>TCP/IP is used by Unix and the internet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05FC6-CB00-44EE-9FE0-CF1EEFFF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5691-B13F-408A-8491-747BA14C11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272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1943</Words>
  <Application>Microsoft Office PowerPoint</Application>
  <PresentationFormat>Widescreen</PresentationFormat>
  <Paragraphs>314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Trebuchet MS</vt:lpstr>
      <vt:lpstr>Wingdings</vt:lpstr>
      <vt:lpstr>Wingdings 3</vt:lpstr>
      <vt:lpstr>Facet</vt:lpstr>
      <vt:lpstr>Network Models</vt:lpstr>
      <vt:lpstr>Why were these models created</vt:lpstr>
      <vt:lpstr>There were 4 different types of Ethernet </vt:lpstr>
      <vt:lpstr>The problem </vt:lpstr>
      <vt:lpstr>ISO OSI Model</vt:lpstr>
      <vt:lpstr>OSI Model</vt:lpstr>
      <vt:lpstr>TCP/IP model</vt:lpstr>
      <vt:lpstr>TCP/IP model</vt:lpstr>
      <vt:lpstr>Around the year 2000, the network wars ended</vt:lpstr>
      <vt:lpstr>OSI Model</vt:lpstr>
      <vt:lpstr>OSI Model Layers</vt:lpstr>
      <vt:lpstr>OSI Model – 7. Application Layer</vt:lpstr>
      <vt:lpstr>OSI Model – 6. Presentation Layer</vt:lpstr>
      <vt:lpstr>OSI Model – 5. Session Layer</vt:lpstr>
      <vt:lpstr>OSI Model – 4. Transport Layer</vt:lpstr>
      <vt:lpstr>OSI Model – 3. Network Layer</vt:lpstr>
      <vt:lpstr>OSI Model – 2. Data Link Layer</vt:lpstr>
      <vt:lpstr>OSI Model – 1. Physical Layer</vt:lpstr>
      <vt:lpstr>TCP/IP Model vs OSI Model</vt:lpstr>
      <vt:lpstr>TCP/IP protocols Application Layer (OSI – Application, Presentation, Session)</vt:lpstr>
      <vt:lpstr>TCP/IP protocols Transport Layer (OSI – Transport)</vt:lpstr>
      <vt:lpstr>TCP/IP protocols Internet Layer (OSI – Network)</vt:lpstr>
      <vt:lpstr>TCP/IP protocols Link Layer (OSI – Data Link, Physical)</vt:lpstr>
      <vt:lpstr>Protocol Data Units (PDUs)</vt:lpstr>
      <vt:lpstr>4. Application Layer PDU</vt:lpstr>
      <vt:lpstr>3. Transport Layer PDU</vt:lpstr>
      <vt:lpstr>2. Internet Layer PDU</vt:lpstr>
      <vt:lpstr>1. Link Layer PDU</vt:lpstr>
      <vt:lpstr>PDU Summary</vt:lpstr>
      <vt:lpstr>Layer Addressing</vt:lpstr>
      <vt:lpstr>Application/Transport Layer Addressing</vt:lpstr>
      <vt:lpstr>Internet Layer Addressing</vt:lpstr>
      <vt:lpstr>Link Layer Addressing</vt:lpstr>
      <vt:lpstr>Addressing Summary</vt:lpstr>
      <vt:lpstr>Devices on the different layers</vt:lpstr>
      <vt:lpstr>Physical Layer (OSI model)</vt:lpstr>
      <vt:lpstr>Data Link Layer (OSI model)</vt:lpstr>
      <vt:lpstr>Internet/Network Layer Devices</vt:lpstr>
      <vt:lpstr>Transport Layer Devices</vt:lpstr>
      <vt:lpstr>Application Layer Devices</vt:lpstr>
      <vt:lpstr>Device Summary</vt:lpstr>
      <vt:lpstr>TCP/IP Model vs OSI Model Summary</vt:lpstr>
      <vt:lpstr>PDU Summary</vt:lpstr>
      <vt:lpstr>Addressing Summary</vt:lpstr>
      <vt:lpstr>Device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Models</dc:title>
  <dc:creator>Ilian A. Trifonov</dc:creator>
  <cp:lastModifiedBy>Ilian A. Trifonov</cp:lastModifiedBy>
  <cp:revision>55</cp:revision>
  <dcterms:created xsi:type="dcterms:W3CDTF">2017-06-22T08:54:36Z</dcterms:created>
  <dcterms:modified xsi:type="dcterms:W3CDTF">2017-06-23T09:53:51Z</dcterms:modified>
</cp:coreProperties>
</file>