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09A2E4A-82A6-49B5-B38D-E2ECBA47C347}">
  <a:tblStyle styleId="{409A2E4A-82A6-49B5-B38D-E2ECBA47C34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768ad54434_3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68ad54434_3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768ad54434_3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68ad54434_3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68ad54434_3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68ad54434_3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768ad54434_3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768ad54434_3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768ad54434_3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768ad54434_3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6ddd480dcf_1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6ddd480dcf_1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6ddd480dcf_1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6ddd480dcf_1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6ddd480dcf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6ddd480dcf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6ddd480dcf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6ddd480dcf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6ddd480dcf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ddd480dcf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768ad54434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768ad54434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6ddd480dcf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6ddd480dcf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6ddd480dcf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6ddd480dcf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68ad54434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68ad54434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6ddd480dcf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6ddd480dcf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780900" y="574950"/>
            <a:ext cx="7538400" cy="2199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rgbClr val="F6B26B"/>
                </a:solidFill>
              </a:rPr>
              <a:t>Final Project PSE 2019-2020</a:t>
            </a:r>
            <a:r>
              <a:rPr lang="en">
                <a:solidFill>
                  <a:srgbClr val="F6B26B"/>
                </a:solidFill>
              </a:rPr>
              <a:t> </a:t>
            </a:r>
            <a:endParaRPr>
              <a:solidFill>
                <a:srgbClr val="F6B26B"/>
              </a:solidFill>
            </a:endParaRPr>
          </a:p>
          <a:p>
            <a:pPr indent="0" lvl="0" marL="0" rtl="0" algn="ctr">
              <a:spcBef>
                <a:spcPts val="0"/>
              </a:spcBef>
              <a:spcAft>
                <a:spcPts val="0"/>
              </a:spcAft>
              <a:buNone/>
            </a:pPr>
            <a:r>
              <a:rPr b="1" lang="en">
                <a:solidFill>
                  <a:srgbClr val="F1C232"/>
                </a:solidFill>
              </a:rPr>
              <a:t>Heart Disease Presence Prediction</a:t>
            </a:r>
            <a:endParaRPr b="1">
              <a:solidFill>
                <a:srgbClr val="F1C232"/>
              </a:solidFill>
            </a:endParaRPr>
          </a:p>
        </p:txBody>
      </p:sp>
      <p:sp>
        <p:nvSpPr>
          <p:cNvPr id="55" name="Google Shape;55;p13"/>
          <p:cNvSpPr txBox="1"/>
          <p:nvPr>
            <p:ph idx="1" type="subTitle"/>
          </p:nvPr>
        </p:nvSpPr>
        <p:spPr>
          <a:xfrm>
            <a:off x="311700" y="28761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TEAM H</a:t>
            </a:r>
            <a:endParaRPr sz="2400">
              <a:solidFill>
                <a:srgbClr val="FFFFFF"/>
              </a:solidFill>
            </a:endParaRPr>
          </a:p>
          <a:p>
            <a:pPr indent="0" lvl="0" marL="0" rtl="0" algn="ctr">
              <a:spcBef>
                <a:spcPts val="0"/>
              </a:spcBef>
              <a:spcAft>
                <a:spcPts val="0"/>
              </a:spcAft>
              <a:buNone/>
            </a:pPr>
            <a:r>
              <a:rPr lang="en" sz="2400">
                <a:solidFill>
                  <a:srgbClr val="FFFFFF"/>
                </a:solidFill>
              </a:rPr>
              <a:t>Ilias Chatzistefanidis 2351</a:t>
            </a:r>
            <a:endParaRPr sz="2400">
              <a:solidFill>
                <a:srgbClr val="FFFFFF"/>
              </a:solidFill>
            </a:endParaRPr>
          </a:p>
          <a:p>
            <a:pPr indent="0" lvl="0" marL="0" rtl="0" algn="ctr">
              <a:spcBef>
                <a:spcPts val="0"/>
              </a:spcBef>
              <a:spcAft>
                <a:spcPts val="0"/>
              </a:spcAft>
              <a:buNone/>
            </a:pPr>
            <a:r>
              <a:rPr lang="en" sz="2400">
                <a:solidFill>
                  <a:srgbClr val="FFFFFF"/>
                </a:solidFill>
              </a:rPr>
              <a:t>Argyris Adam 2309</a:t>
            </a:r>
            <a:endParaRPr sz="2400">
              <a:solidFill>
                <a:srgbClr val="FFFFFF"/>
              </a:solidFill>
            </a:endParaRPr>
          </a:p>
          <a:p>
            <a:pPr indent="0" lvl="0" marL="0" rtl="0" algn="ctr">
              <a:spcBef>
                <a:spcPts val="0"/>
              </a:spcBef>
              <a:spcAft>
                <a:spcPts val="0"/>
              </a:spcAft>
              <a:buNone/>
            </a:pPr>
            <a:r>
              <a:rPr lang="en" sz="2400">
                <a:solidFill>
                  <a:srgbClr val="FFFFFF"/>
                </a:solidFill>
              </a:rPr>
              <a:t>Eleni Koutsoni 2371</a:t>
            </a:r>
            <a:endParaRPr sz="2400">
              <a:solidFill>
                <a:srgbClr val="FFFFFF"/>
              </a:solidFill>
            </a:endParaRPr>
          </a:p>
        </p:txBody>
      </p:sp>
      <p:sp>
        <p:nvSpPr>
          <p:cNvPr id="56" name="Google Shape;56;p13"/>
          <p:cNvSpPr/>
          <p:nvPr/>
        </p:nvSpPr>
        <p:spPr>
          <a:xfrm>
            <a:off x="2045425" y="560025"/>
            <a:ext cx="5083500" cy="556200"/>
          </a:xfrm>
          <a:prstGeom prst="rect">
            <a:avLst/>
          </a:prstGeom>
          <a:noFill/>
          <a:ln cap="flat" cmpd="sng" w="38100">
            <a:solidFill>
              <a:srgbClr val="F6B26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    A visualization of our results based on </a:t>
            </a:r>
            <a:r>
              <a:rPr lang="en" sz="2400">
                <a:solidFill>
                  <a:srgbClr val="F6B26B"/>
                </a:solidFill>
              </a:rPr>
              <a:t>testing </a:t>
            </a:r>
            <a:r>
              <a:rPr lang="en" sz="2400">
                <a:solidFill>
                  <a:schemeClr val="dk1"/>
                </a:solidFill>
              </a:rPr>
              <a:t>accuracy</a:t>
            </a:r>
            <a:endParaRPr sz="2400">
              <a:solidFill>
                <a:schemeClr val="dk1"/>
              </a:solidFill>
            </a:endParaRPr>
          </a:p>
          <a:p>
            <a:pPr indent="0" lvl="0" marL="2286000" rtl="0" algn="l">
              <a:spcBef>
                <a:spcPts val="1600"/>
              </a:spcBef>
              <a:spcAft>
                <a:spcPts val="1600"/>
              </a:spcAft>
              <a:buNone/>
            </a:pPr>
            <a:r>
              <a:t/>
            </a:r>
            <a:endParaRPr sz="2400">
              <a:solidFill>
                <a:srgbClr val="FFFFFF"/>
              </a:solidFill>
            </a:endParaRPr>
          </a:p>
        </p:txBody>
      </p:sp>
      <p:sp>
        <p:nvSpPr>
          <p:cNvPr id="123" name="Google Shape;123;p22"/>
          <p:cNvSpPr txBox="1"/>
          <p:nvPr>
            <p:ph type="title"/>
          </p:nvPr>
        </p:nvSpPr>
        <p:spPr>
          <a:xfrm>
            <a:off x="413400" y="333500"/>
            <a:ext cx="8317200" cy="572700"/>
          </a:xfrm>
          <a:prstGeom prst="rect">
            <a:avLst/>
          </a:prstGeom>
        </p:spPr>
        <p:txBody>
          <a:bodyPr anchorCtr="0" anchor="t" bIns="91425" lIns="91425" spcFirstLastPara="1" rIns="91425" wrap="square" tIns="91425">
            <a:noAutofit/>
          </a:bodyPr>
          <a:lstStyle/>
          <a:p>
            <a:pPr indent="457200" lvl="0" marL="1828800" rtl="0" algn="l">
              <a:spcBef>
                <a:spcPts val="0"/>
              </a:spcBef>
              <a:spcAft>
                <a:spcPts val="0"/>
              </a:spcAft>
              <a:buNone/>
            </a:pPr>
            <a:r>
              <a:rPr lang="en">
                <a:solidFill>
                  <a:srgbClr val="F1C232"/>
                </a:solidFill>
              </a:rPr>
              <a:t>Experiments and Results</a:t>
            </a:r>
            <a:endParaRPr>
              <a:solidFill>
                <a:srgbClr val="F1C232"/>
              </a:solidFill>
            </a:endParaRPr>
          </a:p>
        </p:txBody>
      </p:sp>
      <p:pic>
        <p:nvPicPr>
          <p:cNvPr id="124" name="Google Shape;124;p22"/>
          <p:cNvPicPr preferRelativeResize="0"/>
          <p:nvPr/>
        </p:nvPicPr>
        <p:blipFill>
          <a:blip r:embed="rId3">
            <a:alphaModFix/>
          </a:blip>
          <a:stretch>
            <a:fillRect/>
          </a:stretch>
        </p:blipFill>
        <p:spPr>
          <a:xfrm>
            <a:off x="0" y="1962609"/>
            <a:ext cx="9144000" cy="318088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413400" y="333500"/>
            <a:ext cx="8317200" cy="572700"/>
          </a:xfrm>
          <a:prstGeom prst="rect">
            <a:avLst/>
          </a:prstGeom>
        </p:spPr>
        <p:txBody>
          <a:bodyPr anchorCtr="0" anchor="t" bIns="91425" lIns="91425" spcFirstLastPara="1" rIns="91425" wrap="square" tIns="91425">
            <a:noAutofit/>
          </a:bodyPr>
          <a:lstStyle/>
          <a:p>
            <a:pPr indent="457200" lvl="0" marL="1828800" rtl="0" algn="l">
              <a:spcBef>
                <a:spcPts val="0"/>
              </a:spcBef>
              <a:spcAft>
                <a:spcPts val="0"/>
              </a:spcAft>
              <a:buNone/>
            </a:pPr>
            <a:r>
              <a:rPr lang="en">
                <a:solidFill>
                  <a:srgbClr val="F1C232"/>
                </a:solidFill>
              </a:rPr>
              <a:t>Experiments and Results</a:t>
            </a:r>
            <a:endParaRPr>
              <a:solidFill>
                <a:srgbClr val="F1C232"/>
              </a:solidFill>
            </a:endParaRPr>
          </a:p>
        </p:txBody>
      </p:sp>
      <p:pic>
        <p:nvPicPr>
          <p:cNvPr id="130" name="Google Shape;130;p23"/>
          <p:cNvPicPr preferRelativeResize="0"/>
          <p:nvPr/>
        </p:nvPicPr>
        <p:blipFill rotWithShape="1">
          <a:blip r:embed="rId3">
            <a:alphaModFix/>
          </a:blip>
          <a:srcRect b="0" l="0" r="10120" t="2581"/>
          <a:stretch/>
        </p:blipFill>
        <p:spPr>
          <a:xfrm>
            <a:off x="0" y="1312425"/>
            <a:ext cx="3603800" cy="3831075"/>
          </a:xfrm>
          <a:prstGeom prst="rect">
            <a:avLst/>
          </a:prstGeom>
          <a:noFill/>
          <a:ln>
            <a:noFill/>
          </a:ln>
        </p:spPr>
      </p:pic>
      <p:pic>
        <p:nvPicPr>
          <p:cNvPr id="131" name="Google Shape;131;p23"/>
          <p:cNvPicPr preferRelativeResize="0"/>
          <p:nvPr/>
        </p:nvPicPr>
        <p:blipFill rotWithShape="1">
          <a:blip r:embed="rId4">
            <a:alphaModFix/>
          </a:blip>
          <a:srcRect b="0" l="0" r="7672" t="941"/>
          <a:stretch/>
        </p:blipFill>
        <p:spPr>
          <a:xfrm>
            <a:off x="5497150" y="1280138"/>
            <a:ext cx="3646849" cy="3895625"/>
          </a:xfrm>
          <a:prstGeom prst="rect">
            <a:avLst/>
          </a:prstGeom>
          <a:noFill/>
          <a:ln>
            <a:noFill/>
          </a:ln>
        </p:spPr>
      </p:pic>
      <p:sp>
        <p:nvSpPr>
          <p:cNvPr id="132" name="Google Shape;132;p23"/>
          <p:cNvSpPr/>
          <p:nvPr/>
        </p:nvSpPr>
        <p:spPr>
          <a:xfrm>
            <a:off x="2646500" y="1356088"/>
            <a:ext cx="957300" cy="3743700"/>
          </a:xfrm>
          <a:prstGeom prst="flowChartAlternateProcess">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3"/>
          <p:cNvSpPr/>
          <p:nvPr/>
        </p:nvSpPr>
        <p:spPr>
          <a:xfrm>
            <a:off x="7360400" y="1312425"/>
            <a:ext cx="957300" cy="3743700"/>
          </a:xfrm>
          <a:prstGeom prst="flowChartAlternateProcess">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3"/>
          <p:cNvSpPr/>
          <p:nvPr/>
        </p:nvSpPr>
        <p:spPr>
          <a:xfrm>
            <a:off x="4402950" y="2151725"/>
            <a:ext cx="338100" cy="2760300"/>
          </a:xfrm>
          <a:prstGeom prst="downArrow">
            <a:avLst>
              <a:gd fmla="val 50000" name="adj1"/>
              <a:gd fmla="val 50000" name="adj2"/>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3"/>
          <p:cNvSpPr txBox="1"/>
          <p:nvPr/>
        </p:nvSpPr>
        <p:spPr>
          <a:xfrm>
            <a:off x="3708225" y="1312425"/>
            <a:ext cx="1684500" cy="89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CE5CD"/>
                </a:solidFill>
              </a:rPr>
              <a:t>We need to check which methods are more </a:t>
            </a:r>
            <a:r>
              <a:rPr lang="en">
                <a:solidFill>
                  <a:srgbClr val="E69138"/>
                </a:solidFill>
              </a:rPr>
              <a:t>stable.</a:t>
            </a:r>
            <a:endParaRPr>
              <a:solidFill>
                <a:srgbClr val="E69138"/>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240775"/>
            <a:ext cx="8520600" cy="572700"/>
          </a:xfrm>
          <a:prstGeom prst="rect">
            <a:avLst/>
          </a:prstGeom>
        </p:spPr>
        <p:txBody>
          <a:bodyPr anchorCtr="0" anchor="t" bIns="91425" lIns="91425" spcFirstLastPara="1" rIns="91425" wrap="square" tIns="91425">
            <a:noAutofit/>
          </a:bodyPr>
          <a:lstStyle/>
          <a:p>
            <a:pPr indent="457200" lvl="0" marL="1828800" rtl="0" algn="l">
              <a:spcBef>
                <a:spcPts val="0"/>
              </a:spcBef>
              <a:spcAft>
                <a:spcPts val="0"/>
              </a:spcAft>
              <a:buNone/>
            </a:pPr>
            <a:r>
              <a:rPr lang="en">
                <a:solidFill>
                  <a:srgbClr val="F1C232"/>
                </a:solidFill>
              </a:rPr>
              <a:t>Experiments and Results</a:t>
            </a:r>
            <a:endParaRPr>
              <a:solidFill>
                <a:srgbClr val="F1C232"/>
              </a:solidFill>
            </a:endParaRPr>
          </a:p>
          <a:p>
            <a:pPr indent="0" lvl="0" marL="0" rtl="0" algn="l">
              <a:spcBef>
                <a:spcPts val="0"/>
              </a:spcBef>
              <a:spcAft>
                <a:spcPts val="0"/>
              </a:spcAft>
              <a:buNone/>
            </a:pPr>
            <a:r>
              <a:t/>
            </a:r>
            <a:endParaRPr/>
          </a:p>
        </p:txBody>
      </p:sp>
      <p:pic>
        <p:nvPicPr>
          <p:cNvPr id="141" name="Google Shape;141;p24"/>
          <p:cNvPicPr preferRelativeResize="0"/>
          <p:nvPr/>
        </p:nvPicPr>
        <p:blipFill>
          <a:blip r:embed="rId3">
            <a:alphaModFix/>
          </a:blip>
          <a:stretch>
            <a:fillRect/>
          </a:stretch>
        </p:blipFill>
        <p:spPr>
          <a:xfrm>
            <a:off x="4250700" y="990600"/>
            <a:ext cx="4905375" cy="4152900"/>
          </a:xfrm>
          <a:prstGeom prst="rect">
            <a:avLst/>
          </a:prstGeom>
          <a:noFill/>
          <a:ln>
            <a:noFill/>
          </a:ln>
        </p:spPr>
      </p:pic>
      <p:sp>
        <p:nvSpPr>
          <p:cNvPr id="142" name="Google Shape;142;p24"/>
          <p:cNvSpPr txBox="1"/>
          <p:nvPr/>
        </p:nvSpPr>
        <p:spPr>
          <a:xfrm>
            <a:off x="-120900" y="1925025"/>
            <a:ext cx="4371600" cy="2994900"/>
          </a:xfrm>
          <a:prstGeom prst="rect">
            <a:avLst/>
          </a:prstGeom>
          <a:noFill/>
          <a:ln>
            <a:noFill/>
          </a:ln>
        </p:spPr>
        <p:txBody>
          <a:bodyPr anchorCtr="0" anchor="t" bIns="91425" lIns="91425" spcFirstLastPara="1" rIns="91425" wrap="square" tIns="91425">
            <a:noAutofit/>
          </a:bodyPr>
          <a:lstStyle/>
          <a:p>
            <a:pPr indent="457200" lvl="0" marL="457200" rtl="0" algn="l">
              <a:lnSpc>
                <a:spcPct val="115000"/>
              </a:lnSpc>
              <a:spcBef>
                <a:spcPts val="0"/>
              </a:spcBef>
              <a:spcAft>
                <a:spcPts val="0"/>
              </a:spcAft>
              <a:buNone/>
            </a:pPr>
            <a:r>
              <a:rPr lang="en" sz="2400">
                <a:solidFill>
                  <a:srgbClr val="FFFFFF"/>
                </a:solidFill>
              </a:rPr>
              <a:t>S</a:t>
            </a:r>
            <a:r>
              <a:rPr lang="en" sz="2400">
                <a:solidFill>
                  <a:srgbClr val="FFFFFF"/>
                </a:solidFill>
              </a:rPr>
              <a:t>tability equation</a:t>
            </a:r>
            <a:endParaRPr sz="2400">
              <a:solidFill>
                <a:srgbClr val="FFFFFF"/>
              </a:solidFill>
            </a:endParaRPr>
          </a:p>
          <a:p>
            <a:pPr indent="0" lvl="0" marL="457200" rtl="0" algn="l">
              <a:lnSpc>
                <a:spcPct val="115000"/>
              </a:lnSpc>
              <a:spcBef>
                <a:spcPts val="1600"/>
              </a:spcBef>
              <a:spcAft>
                <a:spcPts val="1600"/>
              </a:spcAft>
              <a:buNone/>
            </a:pPr>
            <a:r>
              <a:rPr lang="en" sz="2400">
                <a:solidFill>
                  <a:srgbClr val="F6B26B"/>
                </a:solidFill>
              </a:rPr>
              <a:t>(|score_train - score_test|)</a:t>
            </a:r>
            <a:endParaRPr sz="2400"/>
          </a:p>
        </p:txBody>
      </p:sp>
      <p:sp>
        <p:nvSpPr>
          <p:cNvPr id="143" name="Google Shape;143;p24"/>
          <p:cNvSpPr/>
          <p:nvPr/>
        </p:nvSpPr>
        <p:spPr>
          <a:xfrm>
            <a:off x="241425" y="1822925"/>
            <a:ext cx="3834300" cy="1467000"/>
          </a:xfrm>
          <a:prstGeom prst="rect">
            <a:avLst/>
          </a:prstGeom>
          <a:noFill/>
          <a:ln cap="flat" cmpd="sng" w="28575">
            <a:solidFill>
              <a:srgbClr val="F6B26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4"/>
          <p:cNvSpPr/>
          <p:nvPr/>
        </p:nvSpPr>
        <p:spPr>
          <a:xfrm>
            <a:off x="8188750" y="1030550"/>
            <a:ext cx="872700" cy="4010700"/>
          </a:xfrm>
          <a:prstGeom prst="flowChartAlternateProcess">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57200" lvl="0" marL="2743200" rtl="0" algn="l">
              <a:spcBef>
                <a:spcPts val="0"/>
              </a:spcBef>
              <a:spcAft>
                <a:spcPts val="0"/>
              </a:spcAft>
              <a:buNone/>
            </a:pPr>
            <a:r>
              <a:rPr lang="en">
                <a:solidFill>
                  <a:srgbClr val="F1C232"/>
                </a:solidFill>
              </a:rPr>
              <a:t>Conclusions</a:t>
            </a:r>
            <a:endParaRPr>
              <a:solidFill>
                <a:srgbClr val="F1C232"/>
              </a:solidFill>
            </a:endParaRPr>
          </a:p>
        </p:txBody>
      </p:sp>
      <p:sp>
        <p:nvSpPr>
          <p:cNvPr id="150" name="Google Shape;150;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t/>
            </a:r>
            <a:endParaRPr>
              <a:solidFill>
                <a:srgbClr val="FFFFFF"/>
              </a:solidFill>
            </a:endParaRPr>
          </a:p>
          <a:p>
            <a:pPr indent="0" lvl="0" marL="0" rtl="0" algn="l">
              <a:spcBef>
                <a:spcPts val="1600"/>
              </a:spcBef>
              <a:spcAft>
                <a:spcPts val="1600"/>
              </a:spcAft>
              <a:buNone/>
            </a:pPr>
            <a:r>
              <a:t/>
            </a:r>
            <a:endParaRPr/>
          </a:p>
        </p:txBody>
      </p:sp>
      <p:sp>
        <p:nvSpPr>
          <p:cNvPr id="151" name="Google Shape;151;p25"/>
          <p:cNvSpPr txBox="1"/>
          <p:nvPr>
            <p:ph idx="1" type="body"/>
          </p:nvPr>
        </p:nvSpPr>
        <p:spPr>
          <a:xfrm>
            <a:off x="311700" y="1222350"/>
            <a:ext cx="8520600" cy="344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From the above results we observe that : </a:t>
            </a:r>
            <a:endParaRPr>
              <a:solidFill>
                <a:srgbClr val="FFFFFF"/>
              </a:solidFill>
            </a:endParaRPr>
          </a:p>
          <a:p>
            <a:pPr indent="0" lvl="0" marL="457200" rtl="0" algn="l">
              <a:spcBef>
                <a:spcPts val="1600"/>
              </a:spcBef>
              <a:spcAft>
                <a:spcPts val="0"/>
              </a:spcAft>
              <a:buNone/>
            </a:pPr>
            <a:r>
              <a:rPr lang="en">
                <a:solidFill>
                  <a:srgbClr val="FFFFFF"/>
                </a:solidFill>
              </a:rPr>
              <a:t>In some models the accuracy of the </a:t>
            </a:r>
            <a:r>
              <a:rPr lang="en">
                <a:solidFill>
                  <a:srgbClr val="F6B26B"/>
                </a:solidFill>
              </a:rPr>
              <a:t>training is way greater than the accuracy of testing</a:t>
            </a:r>
            <a:r>
              <a:rPr lang="en">
                <a:solidFill>
                  <a:srgbClr val="FFFFFF"/>
                </a:solidFill>
              </a:rPr>
              <a:t>, this is called </a:t>
            </a:r>
            <a:r>
              <a:rPr lang="en">
                <a:solidFill>
                  <a:srgbClr val="F6B26B"/>
                </a:solidFill>
              </a:rPr>
              <a:t>overfitting</a:t>
            </a:r>
            <a:r>
              <a:rPr lang="en">
                <a:solidFill>
                  <a:srgbClr val="FFFFFF"/>
                </a:solidFill>
              </a:rPr>
              <a:t>. In this case, we can not trust this model in the classification. </a:t>
            </a:r>
            <a:endParaRPr>
              <a:solidFill>
                <a:srgbClr val="FFFFFF"/>
              </a:solidFill>
            </a:endParaRPr>
          </a:p>
          <a:p>
            <a:pPr indent="0" lvl="0" marL="0" rtl="0" algn="l">
              <a:spcBef>
                <a:spcPts val="1600"/>
              </a:spcBef>
              <a:spcAft>
                <a:spcPts val="1600"/>
              </a:spcAft>
              <a:buNone/>
            </a:pPr>
            <a:r>
              <a:rPr lang="en">
                <a:solidFill>
                  <a:srgbClr val="FFFFFF"/>
                </a:solidFill>
              </a:rPr>
              <a:t>Thus, taking into consideration the</a:t>
            </a:r>
            <a:r>
              <a:rPr lang="en" u="sng">
                <a:solidFill>
                  <a:srgbClr val="F6B26B"/>
                </a:solidFill>
              </a:rPr>
              <a:t> </a:t>
            </a:r>
            <a:r>
              <a:rPr lang="en">
                <a:solidFill>
                  <a:srgbClr val="F6B26B"/>
                </a:solidFill>
              </a:rPr>
              <a:t>testing accuracy and minimum reminder of our</a:t>
            </a:r>
            <a:r>
              <a:rPr lang="en">
                <a:solidFill>
                  <a:srgbClr val="FFFFFF"/>
                </a:solidFill>
              </a:rPr>
              <a:t> </a:t>
            </a:r>
            <a:r>
              <a:rPr lang="en">
                <a:solidFill>
                  <a:srgbClr val="F6B26B"/>
                </a:solidFill>
              </a:rPr>
              <a:t>stability equation(|score_train - score_test|)</a:t>
            </a:r>
            <a:r>
              <a:rPr lang="en">
                <a:solidFill>
                  <a:srgbClr val="FFFFFF"/>
                </a:solidFill>
              </a:rPr>
              <a:t> we are able to decide which models are the best for our data.</a:t>
            </a:r>
            <a:endParaRPr>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311700" y="222200"/>
            <a:ext cx="8520600" cy="572700"/>
          </a:xfrm>
          <a:prstGeom prst="rect">
            <a:avLst/>
          </a:prstGeom>
        </p:spPr>
        <p:txBody>
          <a:bodyPr anchorCtr="0" anchor="t" bIns="91425" lIns="91425" spcFirstLastPara="1" rIns="91425" wrap="square" tIns="91425">
            <a:noAutofit/>
          </a:bodyPr>
          <a:lstStyle/>
          <a:p>
            <a:pPr indent="457200" lvl="0" marL="2743200" rtl="0" algn="l">
              <a:spcBef>
                <a:spcPts val="0"/>
              </a:spcBef>
              <a:spcAft>
                <a:spcPts val="0"/>
              </a:spcAft>
              <a:buNone/>
            </a:pPr>
            <a:r>
              <a:rPr lang="en">
                <a:solidFill>
                  <a:srgbClr val="F1C232"/>
                </a:solidFill>
              </a:rPr>
              <a:t>Conclusions</a:t>
            </a:r>
            <a:endParaRPr>
              <a:solidFill>
                <a:srgbClr val="F1C232"/>
              </a:solidFill>
            </a:endParaRPr>
          </a:p>
        </p:txBody>
      </p:sp>
      <p:sp>
        <p:nvSpPr>
          <p:cNvPr id="157" name="Google Shape;157;p26"/>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We conclude that the </a:t>
            </a:r>
            <a:r>
              <a:rPr lang="en">
                <a:solidFill>
                  <a:srgbClr val="F6B26B"/>
                </a:solidFill>
              </a:rPr>
              <a:t>best three models</a:t>
            </a:r>
            <a:r>
              <a:rPr lang="en">
                <a:solidFill>
                  <a:srgbClr val="FFFFFF"/>
                </a:solidFill>
              </a:rPr>
              <a:t> are : </a:t>
            </a:r>
            <a:endParaRPr>
              <a:solidFill>
                <a:srgbClr val="FFFFFF"/>
              </a:solidFill>
            </a:endParaRPr>
          </a:p>
          <a:p>
            <a:pPr indent="0" lvl="0" marL="0" rtl="0" algn="l">
              <a:spcBef>
                <a:spcPts val="1600"/>
              </a:spcBef>
              <a:spcAft>
                <a:spcPts val="1600"/>
              </a:spcAft>
              <a:buNone/>
            </a:pPr>
            <a:r>
              <a:rPr lang="en" u="sng">
                <a:solidFill>
                  <a:srgbClr val="FFD966"/>
                </a:solidFill>
              </a:rPr>
              <a:t>Neural Network Keras</a:t>
            </a:r>
            <a:r>
              <a:rPr lang="en">
                <a:solidFill>
                  <a:srgbClr val="FFD966"/>
                </a:solidFill>
              </a:rPr>
              <a:t>              </a:t>
            </a:r>
            <a:r>
              <a:rPr lang="en" u="sng">
                <a:solidFill>
                  <a:srgbClr val="FFD966"/>
                </a:solidFill>
              </a:rPr>
              <a:t>Logistic Regression</a:t>
            </a:r>
            <a:r>
              <a:rPr lang="en">
                <a:solidFill>
                  <a:srgbClr val="FFD966"/>
                </a:solidFill>
              </a:rPr>
              <a:t>                        </a:t>
            </a:r>
            <a:r>
              <a:rPr lang="en" u="sng">
                <a:solidFill>
                  <a:srgbClr val="FFD966"/>
                </a:solidFill>
              </a:rPr>
              <a:t>Ridge Classifier</a:t>
            </a:r>
            <a:endParaRPr u="sng">
              <a:solidFill>
                <a:srgbClr val="FFD966"/>
              </a:solidFill>
            </a:endParaRPr>
          </a:p>
        </p:txBody>
      </p:sp>
      <p:pic>
        <p:nvPicPr>
          <p:cNvPr id="158" name="Google Shape;158;p26"/>
          <p:cNvPicPr preferRelativeResize="0"/>
          <p:nvPr/>
        </p:nvPicPr>
        <p:blipFill>
          <a:blip r:embed="rId3">
            <a:alphaModFix/>
          </a:blip>
          <a:stretch>
            <a:fillRect/>
          </a:stretch>
        </p:blipFill>
        <p:spPr>
          <a:xfrm>
            <a:off x="0" y="2051825"/>
            <a:ext cx="2803650" cy="3091675"/>
          </a:xfrm>
          <a:prstGeom prst="rect">
            <a:avLst/>
          </a:prstGeom>
          <a:noFill/>
          <a:ln>
            <a:noFill/>
          </a:ln>
        </p:spPr>
      </p:pic>
      <p:pic>
        <p:nvPicPr>
          <p:cNvPr id="159" name="Google Shape;159;p26"/>
          <p:cNvPicPr preferRelativeResize="0"/>
          <p:nvPr/>
        </p:nvPicPr>
        <p:blipFill>
          <a:blip r:embed="rId4">
            <a:alphaModFix/>
          </a:blip>
          <a:stretch>
            <a:fillRect/>
          </a:stretch>
        </p:blipFill>
        <p:spPr>
          <a:xfrm>
            <a:off x="3164000" y="2051825"/>
            <a:ext cx="2881001" cy="3091676"/>
          </a:xfrm>
          <a:prstGeom prst="rect">
            <a:avLst/>
          </a:prstGeom>
          <a:noFill/>
          <a:ln>
            <a:noFill/>
          </a:ln>
        </p:spPr>
      </p:pic>
      <p:pic>
        <p:nvPicPr>
          <p:cNvPr id="160" name="Google Shape;160;p26"/>
          <p:cNvPicPr preferRelativeResize="0"/>
          <p:nvPr/>
        </p:nvPicPr>
        <p:blipFill>
          <a:blip r:embed="rId5">
            <a:alphaModFix/>
          </a:blip>
          <a:stretch>
            <a:fillRect/>
          </a:stretch>
        </p:blipFill>
        <p:spPr>
          <a:xfrm>
            <a:off x="6405350" y="2074988"/>
            <a:ext cx="2803650" cy="304535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pic>
        <p:nvPicPr>
          <p:cNvPr id="165" name="Google Shape;165;p27"/>
          <p:cNvPicPr preferRelativeResize="0"/>
          <p:nvPr/>
        </p:nvPicPr>
        <p:blipFill>
          <a:blip r:embed="rId3">
            <a:alphaModFix/>
          </a:blip>
          <a:stretch>
            <a:fillRect/>
          </a:stretch>
        </p:blipFill>
        <p:spPr>
          <a:xfrm>
            <a:off x="1387600" y="0"/>
            <a:ext cx="6249400" cy="5143500"/>
          </a:xfrm>
          <a:prstGeom prst="rect">
            <a:avLst/>
          </a:prstGeom>
          <a:noFill/>
          <a:ln>
            <a:noFill/>
          </a:ln>
        </p:spPr>
      </p:pic>
      <p:sp>
        <p:nvSpPr>
          <p:cNvPr id="166" name="Google Shape;166;p27"/>
          <p:cNvSpPr/>
          <p:nvPr/>
        </p:nvSpPr>
        <p:spPr>
          <a:xfrm>
            <a:off x="1555950" y="1486663"/>
            <a:ext cx="6032100" cy="307500"/>
          </a:xfrm>
          <a:prstGeom prst="flowChartAlternateProcess">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7"/>
          <p:cNvSpPr/>
          <p:nvPr/>
        </p:nvSpPr>
        <p:spPr>
          <a:xfrm>
            <a:off x="1503750" y="1119275"/>
            <a:ext cx="6032100" cy="307500"/>
          </a:xfrm>
          <a:prstGeom prst="flowChartAlternateProcess">
            <a:avLst/>
          </a:prstGeom>
          <a:noFill/>
          <a:ln cap="flat" cmpd="sng" w="2857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7"/>
          <p:cNvSpPr/>
          <p:nvPr/>
        </p:nvSpPr>
        <p:spPr>
          <a:xfrm>
            <a:off x="1495175" y="1854050"/>
            <a:ext cx="6032100" cy="307500"/>
          </a:xfrm>
          <a:prstGeom prst="flowChartAlternateProcess">
            <a:avLst/>
          </a:prstGeom>
          <a:noFill/>
          <a:ln cap="flat" cmpd="sng" w="28575">
            <a:solidFill>
              <a:srgbClr val="741B4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8"/>
          <p:cNvSpPr txBox="1"/>
          <p:nvPr>
            <p:ph type="ctrTitle"/>
          </p:nvPr>
        </p:nvSpPr>
        <p:spPr>
          <a:xfrm>
            <a:off x="311700" y="68100"/>
            <a:ext cx="8520600" cy="99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1C232"/>
                </a:solidFill>
              </a:rPr>
              <a:t> Thank you for your time!</a:t>
            </a:r>
            <a:endParaRPr>
              <a:solidFill>
                <a:srgbClr val="F1C232"/>
              </a:solidFill>
            </a:endParaRPr>
          </a:p>
        </p:txBody>
      </p:sp>
      <p:sp>
        <p:nvSpPr>
          <p:cNvPr id="174" name="Google Shape;174;p28"/>
          <p:cNvSpPr txBox="1"/>
          <p:nvPr>
            <p:ph idx="4294967295" type="title"/>
          </p:nvPr>
        </p:nvSpPr>
        <p:spPr>
          <a:xfrm>
            <a:off x="122875" y="1062300"/>
            <a:ext cx="8520600" cy="5727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1800">
                <a:solidFill>
                  <a:srgbClr val="E69138"/>
                </a:solidFill>
              </a:rPr>
              <a:t>References</a:t>
            </a:r>
            <a:endParaRPr sz="1800">
              <a:solidFill>
                <a:srgbClr val="E69138"/>
              </a:solidFill>
            </a:endParaRPr>
          </a:p>
        </p:txBody>
      </p:sp>
      <p:sp>
        <p:nvSpPr>
          <p:cNvPr id="175" name="Google Shape;175;p28"/>
          <p:cNvSpPr txBox="1"/>
          <p:nvPr>
            <p:ph idx="4294967295" type="body"/>
          </p:nvPr>
        </p:nvSpPr>
        <p:spPr>
          <a:xfrm>
            <a:off x="311700" y="1408500"/>
            <a:ext cx="8520600" cy="3735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100">
              <a:solidFill>
                <a:srgbClr val="FFFFFF"/>
              </a:solidFill>
            </a:endParaRPr>
          </a:p>
          <a:p>
            <a:pPr indent="-298450" lvl="0" marL="457200" rtl="0" algn="l">
              <a:lnSpc>
                <a:spcPct val="100000"/>
              </a:lnSpc>
              <a:spcBef>
                <a:spcPts val="0"/>
              </a:spcBef>
              <a:spcAft>
                <a:spcPts val="0"/>
              </a:spcAft>
              <a:buClr>
                <a:srgbClr val="FFFFFF"/>
              </a:buClr>
              <a:buSzPts val="1100"/>
              <a:buChar char="●"/>
            </a:pPr>
            <a:r>
              <a:rPr lang="en" sz="1100">
                <a:solidFill>
                  <a:srgbClr val="FFFFFF"/>
                </a:solidFill>
              </a:rPr>
              <a:t>Detrano, R., Janosi, A., Steinbrunn, W., Pfisterer, M., Schmid, J., Sandhu, S., Guppy, K., Lee, S.,  Froelicher,</a:t>
            </a:r>
            <a:endParaRPr sz="1100">
              <a:solidFill>
                <a:srgbClr val="FFFFFF"/>
              </a:solidFill>
            </a:endParaRPr>
          </a:p>
          <a:p>
            <a:pPr indent="0" lvl="0" marL="0" rtl="0" algn="l">
              <a:lnSpc>
                <a:spcPct val="100000"/>
              </a:lnSpc>
              <a:spcBef>
                <a:spcPts val="0"/>
              </a:spcBef>
              <a:spcAft>
                <a:spcPts val="0"/>
              </a:spcAft>
              <a:buNone/>
            </a:pPr>
            <a:r>
              <a:rPr lang="en" sz="1100">
                <a:solidFill>
                  <a:srgbClr val="FFFFFF"/>
                </a:solidFill>
              </a:rPr>
              <a:t>            V. (1989). International application of a new probability algorithm for the diagnosis of coronary artery disease.</a:t>
            </a:r>
            <a:endParaRPr sz="1100">
              <a:solidFill>
                <a:srgbClr val="FFFFFF"/>
              </a:solidFill>
            </a:endParaRPr>
          </a:p>
          <a:p>
            <a:pPr indent="0" lvl="0" marL="0" rtl="0" algn="l">
              <a:lnSpc>
                <a:spcPct val="100000"/>
              </a:lnSpc>
              <a:spcBef>
                <a:spcPts val="0"/>
              </a:spcBef>
              <a:spcAft>
                <a:spcPts val="0"/>
              </a:spcAft>
              <a:buNone/>
            </a:pPr>
            <a:r>
              <a:rPr lang="en" sz="1100">
                <a:solidFill>
                  <a:srgbClr val="FFFFFF"/>
                </a:solidFill>
              </a:rPr>
              <a:t>            American Journal of Cardiology, 64,304–310.</a:t>
            </a:r>
            <a:endParaRPr sz="1100">
              <a:solidFill>
                <a:srgbClr val="FFFFFF"/>
              </a:solidFill>
            </a:endParaRPr>
          </a:p>
          <a:p>
            <a:pPr indent="0" lvl="0" marL="914400" rtl="0" algn="l">
              <a:lnSpc>
                <a:spcPct val="100000"/>
              </a:lnSpc>
              <a:spcBef>
                <a:spcPts val="0"/>
              </a:spcBef>
              <a:spcAft>
                <a:spcPts val="0"/>
              </a:spcAft>
              <a:buNone/>
            </a:pPr>
            <a:r>
              <a:t/>
            </a:r>
            <a:endParaRPr sz="1100">
              <a:solidFill>
                <a:srgbClr val="FFFFFF"/>
              </a:solidFill>
            </a:endParaRPr>
          </a:p>
          <a:p>
            <a:pPr indent="-298450" lvl="0" marL="457200" rtl="0" algn="l">
              <a:lnSpc>
                <a:spcPct val="100000"/>
              </a:lnSpc>
              <a:spcBef>
                <a:spcPts val="0"/>
              </a:spcBef>
              <a:spcAft>
                <a:spcPts val="0"/>
              </a:spcAft>
              <a:buClr>
                <a:srgbClr val="FFFFFF"/>
              </a:buClr>
              <a:buSzPts val="1100"/>
              <a:buChar char="●"/>
            </a:pPr>
            <a:r>
              <a:rPr lang="en" sz="1100">
                <a:solidFill>
                  <a:srgbClr val="FFFFFF"/>
                </a:solidFill>
              </a:rPr>
              <a:t>Jaymin Patel, Prof.TejalUpadhyay, Dr. Samir Patel(2016). Heart Disease Prediction Using Machine learning and</a:t>
            </a:r>
            <a:endParaRPr sz="1100">
              <a:solidFill>
                <a:srgbClr val="FFFFFF"/>
              </a:solidFill>
            </a:endParaRPr>
          </a:p>
          <a:p>
            <a:pPr indent="0" lvl="0" marL="457200" rtl="0" algn="l">
              <a:lnSpc>
                <a:spcPct val="100000"/>
              </a:lnSpc>
              <a:spcBef>
                <a:spcPts val="0"/>
              </a:spcBef>
              <a:spcAft>
                <a:spcPts val="0"/>
              </a:spcAft>
              <a:buNone/>
            </a:pPr>
            <a:r>
              <a:rPr lang="en" sz="1100">
                <a:solidFill>
                  <a:srgbClr val="FFFFFF"/>
                </a:solidFill>
              </a:rPr>
              <a:t> Data Mining Technique.</a:t>
            </a:r>
            <a:endParaRPr sz="1100">
              <a:solidFill>
                <a:srgbClr val="FFFFFF"/>
              </a:solidFill>
            </a:endParaRPr>
          </a:p>
          <a:p>
            <a:pPr indent="0" lvl="0" marL="914400" rtl="0" algn="l">
              <a:lnSpc>
                <a:spcPct val="100000"/>
              </a:lnSpc>
              <a:spcBef>
                <a:spcPts val="0"/>
              </a:spcBef>
              <a:spcAft>
                <a:spcPts val="0"/>
              </a:spcAft>
              <a:buNone/>
            </a:pPr>
            <a:r>
              <a:t/>
            </a:r>
            <a:endParaRPr sz="1100">
              <a:solidFill>
                <a:srgbClr val="FFFFFF"/>
              </a:solidFill>
            </a:endParaRPr>
          </a:p>
          <a:p>
            <a:pPr indent="-298450" lvl="0" marL="457200" rtl="0" algn="l">
              <a:lnSpc>
                <a:spcPct val="100000"/>
              </a:lnSpc>
              <a:spcBef>
                <a:spcPts val="0"/>
              </a:spcBef>
              <a:spcAft>
                <a:spcPts val="0"/>
              </a:spcAft>
              <a:buClr>
                <a:srgbClr val="FFFFFF"/>
              </a:buClr>
              <a:buSzPts val="1100"/>
              <a:buChar char="●"/>
            </a:pPr>
            <a:r>
              <a:rPr lang="en" sz="1100">
                <a:solidFill>
                  <a:srgbClr val="FFFFFF"/>
                </a:solidFill>
              </a:rPr>
              <a:t>S. Valle, W. Li, S.J. Qin Selection of the number of principal components:  the variance of the reconstruction</a:t>
            </a:r>
            <a:endParaRPr sz="1100">
              <a:solidFill>
                <a:srgbClr val="FFFFFF"/>
              </a:solidFill>
            </a:endParaRPr>
          </a:p>
          <a:p>
            <a:pPr indent="0" lvl="0" marL="0" rtl="0" algn="l">
              <a:lnSpc>
                <a:spcPct val="100000"/>
              </a:lnSpc>
              <a:spcBef>
                <a:spcPts val="0"/>
              </a:spcBef>
              <a:spcAft>
                <a:spcPts val="0"/>
              </a:spcAft>
              <a:buNone/>
            </a:pPr>
            <a:r>
              <a:rPr lang="en" sz="1100">
                <a:solidFill>
                  <a:srgbClr val="FFFFFF"/>
                </a:solidFill>
              </a:rPr>
              <a:t>            error criterion with a comparison to other methods Industrial and Engineering Chemistry Research, 38 (1999), pp.</a:t>
            </a:r>
            <a:endParaRPr sz="1100">
              <a:solidFill>
                <a:srgbClr val="FFFFFF"/>
              </a:solidFill>
            </a:endParaRPr>
          </a:p>
          <a:p>
            <a:pPr indent="0" lvl="0" marL="0" rtl="0" algn="l">
              <a:lnSpc>
                <a:spcPct val="100000"/>
              </a:lnSpc>
              <a:spcBef>
                <a:spcPts val="0"/>
              </a:spcBef>
              <a:spcAft>
                <a:spcPts val="0"/>
              </a:spcAft>
              <a:buNone/>
            </a:pPr>
            <a:r>
              <a:rPr lang="en" sz="1100">
                <a:solidFill>
                  <a:srgbClr val="FFFFFF"/>
                </a:solidFill>
              </a:rPr>
              <a:t>            4389-4401</a:t>
            </a:r>
            <a:endParaRPr sz="1100">
              <a:solidFill>
                <a:srgbClr val="FFFFFF"/>
              </a:solidFill>
            </a:endParaRPr>
          </a:p>
          <a:p>
            <a:pPr indent="0" lvl="0" marL="457200" rtl="0" algn="l">
              <a:lnSpc>
                <a:spcPct val="100000"/>
              </a:lnSpc>
              <a:spcBef>
                <a:spcPts val="0"/>
              </a:spcBef>
              <a:spcAft>
                <a:spcPts val="0"/>
              </a:spcAft>
              <a:buNone/>
            </a:pPr>
            <a:r>
              <a:t/>
            </a:r>
            <a:endParaRPr sz="1100">
              <a:solidFill>
                <a:srgbClr val="FFFFFF"/>
              </a:solidFill>
            </a:endParaRPr>
          </a:p>
          <a:p>
            <a:pPr indent="-298450" lvl="0" marL="457200" rtl="0" algn="l">
              <a:lnSpc>
                <a:spcPct val="100000"/>
              </a:lnSpc>
              <a:spcBef>
                <a:spcPts val="0"/>
              </a:spcBef>
              <a:spcAft>
                <a:spcPts val="0"/>
              </a:spcAft>
              <a:buClr>
                <a:srgbClr val="FFFFFF"/>
              </a:buClr>
              <a:buSzPts val="1100"/>
              <a:buChar char="●"/>
            </a:pPr>
            <a:r>
              <a:rPr lang="en" sz="1100">
                <a:solidFill>
                  <a:srgbClr val="FFFFFF"/>
                </a:solidFill>
              </a:rPr>
              <a:t>N. Christianini, J. Shawe-Taylor An Introduction to Support Vector Machines and Other Kernel-Based Learning</a:t>
            </a:r>
            <a:endParaRPr sz="1100">
              <a:solidFill>
                <a:srgbClr val="FFFFFF"/>
              </a:solidFill>
            </a:endParaRPr>
          </a:p>
          <a:p>
            <a:pPr indent="0" lvl="0" marL="0" rtl="0" algn="l">
              <a:lnSpc>
                <a:spcPct val="100000"/>
              </a:lnSpc>
              <a:spcBef>
                <a:spcPts val="0"/>
              </a:spcBef>
              <a:spcAft>
                <a:spcPts val="0"/>
              </a:spcAft>
              <a:buNone/>
            </a:pPr>
            <a:r>
              <a:rPr lang="en" sz="1100">
                <a:solidFill>
                  <a:srgbClr val="FFFFFF"/>
                </a:solidFill>
              </a:rPr>
              <a:t>            Methods, Cambridge university press, UK (2000)</a:t>
            </a:r>
            <a:endParaRPr sz="1100">
              <a:solidFill>
                <a:srgbClr val="FFFFFF"/>
              </a:solidFill>
            </a:endParaRPr>
          </a:p>
          <a:p>
            <a:pPr indent="0" lvl="0" marL="457200" rtl="0" algn="l">
              <a:lnSpc>
                <a:spcPct val="100000"/>
              </a:lnSpc>
              <a:spcBef>
                <a:spcPts val="0"/>
              </a:spcBef>
              <a:spcAft>
                <a:spcPts val="0"/>
              </a:spcAft>
              <a:buNone/>
            </a:pPr>
            <a:r>
              <a:t/>
            </a:r>
            <a:endParaRPr sz="1100">
              <a:solidFill>
                <a:srgbClr val="FFFFFF"/>
              </a:solidFill>
            </a:endParaRPr>
          </a:p>
          <a:p>
            <a:pPr indent="-298450" lvl="0" marL="457200" rtl="0" algn="l">
              <a:lnSpc>
                <a:spcPct val="100000"/>
              </a:lnSpc>
              <a:spcBef>
                <a:spcPts val="0"/>
              </a:spcBef>
              <a:spcAft>
                <a:spcPts val="0"/>
              </a:spcAft>
              <a:buClr>
                <a:srgbClr val="FFFFFF"/>
              </a:buClr>
              <a:buSzPts val="1100"/>
              <a:buChar char="●"/>
            </a:pPr>
            <a:r>
              <a:rPr lang="en" sz="1100">
                <a:solidFill>
                  <a:srgbClr val="FFFFFF"/>
                </a:solidFill>
              </a:rPr>
              <a:t>Burkov, A.: The Hundred-Page Machine Learning Book, Quebec (2019)</a:t>
            </a:r>
            <a:endParaRPr sz="1100">
              <a:solidFill>
                <a:srgbClr val="FFFFFF"/>
              </a:solidFill>
            </a:endParaRPr>
          </a:p>
          <a:p>
            <a:pPr indent="0" lvl="0" marL="457200" rtl="0" algn="l">
              <a:lnSpc>
                <a:spcPct val="100000"/>
              </a:lnSpc>
              <a:spcBef>
                <a:spcPts val="0"/>
              </a:spcBef>
              <a:spcAft>
                <a:spcPts val="0"/>
              </a:spcAft>
              <a:buNone/>
            </a:pPr>
            <a:r>
              <a:t/>
            </a:r>
            <a:endParaRPr sz="1100">
              <a:solidFill>
                <a:srgbClr val="FFFFFF"/>
              </a:solidFill>
            </a:endParaRPr>
          </a:p>
          <a:p>
            <a:pPr indent="-298450" lvl="0" marL="457200" rtl="0" algn="l">
              <a:lnSpc>
                <a:spcPct val="100000"/>
              </a:lnSpc>
              <a:spcBef>
                <a:spcPts val="0"/>
              </a:spcBef>
              <a:spcAft>
                <a:spcPts val="0"/>
              </a:spcAft>
              <a:buClr>
                <a:srgbClr val="FFFFFF"/>
              </a:buClr>
              <a:buSzPts val="1100"/>
              <a:buChar char="●"/>
            </a:pPr>
            <a:r>
              <a:rPr lang="en" sz="1100">
                <a:solidFill>
                  <a:srgbClr val="FFFFFF"/>
                </a:solidFill>
              </a:rPr>
              <a:t>L. Breimann: Random forests Mach. Learn., 45 (2001), pp. 5-32</a:t>
            </a:r>
            <a:endParaRPr sz="1100">
              <a:solidFill>
                <a:srgbClr val="FFFFFF"/>
              </a:solidFill>
            </a:endParaRPr>
          </a:p>
          <a:p>
            <a:pPr indent="0" lvl="0" marL="914400" rtl="0" algn="l">
              <a:lnSpc>
                <a:spcPct val="100000"/>
              </a:lnSpc>
              <a:spcBef>
                <a:spcPts val="0"/>
              </a:spcBef>
              <a:spcAft>
                <a:spcPts val="0"/>
              </a:spcAft>
              <a:buNone/>
            </a:pPr>
            <a:r>
              <a:t/>
            </a:r>
            <a:endParaRPr sz="1100">
              <a:solidFill>
                <a:srgbClr val="FFFFFF"/>
              </a:solidFill>
            </a:endParaRPr>
          </a:p>
          <a:p>
            <a:pPr indent="-298450" lvl="0" marL="457200" rtl="0" algn="l">
              <a:lnSpc>
                <a:spcPct val="100000"/>
              </a:lnSpc>
              <a:spcBef>
                <a:spcPts val="0"/>
              </a:spcBef>
              <a:spcAft>
                <a:spcPts val="0"/>
              </a:spcAft>
              <a:buClr>
                <a:srgbClr val="FFFFFF"/>
              </a:buClr>
              <a:buSzPts val="1100"/>
              <a:buChar char="●"/>
            </a:pPr>
            <a:r>
              <a:rPr lang="en" sz="1100">
                <a:solidFill>
                  <a:srgbClr val="FFFFFF"/>
                </a:solidFill>
              </a:rPr>
              <a:t>Scott Robinson: Introduction to Neural Networks with Scikit-Learn, January 29, 2018</a:t>
            </a:r>
            <a:endParaRPr sz="750">
              <a:solidFill>
                <a:srgbClr val="FFFFFF"/>
              </a:solidFill>
            </a:endParaRPr>
          </a:p>
          <a:p>
            <a:pPr indent="0" lvl="0" marL="45720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763775" y="3345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1C232"/>
                </a:solidFill>
              </a:rPr>
              <a:t>Machine Learning Applications In Healthcare</a:t>
            </a:r>
            <a:endParaRPr>
              <a:solidFill>
                <a:srgbClr val="F1C232"/>
              </a:solidFill>
            </a:endParaRPr>
          </a:p>
          <a:p>
            <a:pPr indent="0" lvl="0" marL="0" rtl="0" algn="l">
              <a:spcBef>
                <a:spcPts val="0"/>
              </a:spcBef>
              <a:spcAft>
                <a:spcPts val="0"/>
              </a:spcAft>
              <a:buNone/>
            </a:pPr>
            <a:r>
              <a:t/>
            </a:r>
            <a:endParaRPr/>
          </a:p>
        </p:txBody>
      </p:sp>
      <p:sp>
        <p:nvSpPr>
          <p:cNvPr id="62" name="Google Shape;62;p14"/>
          <p:cNvSpPr txBox="1"/>
          <p:nvPr>
            <p:ph idx="1" type="body"/>
          </p:nvPr>
        </p:nvSpPr>
        <p:spPr>
          <a:xfrm>
            <a:off x="311700" y="1152475"/>
            <a:ext cx="8520600" cy="349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Machine Learning is used across many spheres around the world. The healthcare industry is no exception. Machine Learning can play an essential role in:</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1. Identifying Diseases and Diagnosis</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2. Drug Discovery and Manufacturing</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3. Personalized Medicine </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4. Machine Learning-based Behavioral Modification </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5. Smart Health Records</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6. Better Radiotherapy </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7. Outbreak Prediction </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Such information, if predicted well in advance, can provide important insights to doctors who can then </a:t>
            </a:r>
            <a:r>
              <a:rPr lang="en">
                <a:solidFill>
                  <a:srgbClr val="F6B26B"/>
                </a:solidFill>
              </a:rPr>
              <a:t>adapt their diagnosis and treatment per patient</a:t>
            </a:r>
            <a:r>
              <a:rPr lang="en">
                <a:solidFill>
                  <a:srgbClr val="FFFFFF"/>
                </a:solidFill>
              </a:rPr>
              <a:t> basis.</a:t>
            </a:r>
            <a:endParaRPr>
              <a:solidFill>
                <a:srgbClr val="FFFFFF"/>
              </a:solidFill>
            </a:endParaRPr>
          </a:p>
        </p:txBody>
      </p:sp>
      <p:pic>
        <p:nvPicPr>
          <p:cNvPr id="63" name="Google Shape;63;p14"/>
          <p:cNvPicPr preferRelativeResize="0"/>
          <p:nvPr/>
        </p:nvPicPr>
        <p:blipFill>
          <a:blip r:embed="rId3">
            <a:alphaModFix/>
          </a:blip>
          <a:stretch>
            <a:fillRect/>
          </a:stretch>
        </p:blipFill>
        <p:spPr>
          <a:xfrm>
            <a:off x="5797200" y="2228150"/>
            <a:ext cx="2785225" cy="1446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83700"/>
            <a:ext cx="8520600" cy="572700"/>
          </a:xfrm>
          <a:prstGeom prst="rect">
            <a:avLst/>
          </a:prstGeom>
        </p:spPr>
        <p:txBody>
          <a:bodyPr anchorCtr="0" anchor="t" bIns="91425" lIns="91425" spcFirstLastPara="1" rIns="91425" wrap="square" tIns="91425">
            <a:noAutofit/>
          </a:bodyPr>
          <a:lstStyle/>
          <a:p>
            <a:pPr indent="0" lvl="0" marL="914400" rtl="0" algn="l">
              <a:spcBef>
                <a:spcPts val="0"/>
              </a:spcBef>
              <a:spcAft>
                <a:spcPts val="0"/>
              </a:spcAft>
              <a:buNone/>
            </a:pPr>
            <a:r>
              <a:rPr lang="en"/>
              <a:t> </a:t>
            </a:r>
            <a:r>
              <a:rPr lang="en">
                <a:solidFill>
                  <a:srgbClr val="F1C232"/>
                </a:solidFill>
              </a:rPr>
              <a:t>The Dataset: UCI Heart Disease Dataset</a:t>
            </a:r>
            <a:endParaRPr>
              <a:solidFill>
                <a:srgbClr val="F1C232"/>
              </a:solidFill>
            </a:endParaRPr>
          </a:p>
          <a:p>
            <a:pPr indent="0" lvl="0" marL="0" rtl="0" algn="l">
              <a:spcBef>
                <a:spcPts val="0"/>
              </a:spcBef>
              <a:spcAft>
                <a:spcPts val="0"/>
              </a:spcAft>
              <a:buNone/>
            </a:pPr>
            <a:r>
              <a:t/>
            </a:r>
            <a:endParaRPr/>
          </a:p>
        </p:txBody>
      </p:sp>
      <p:sp>
        <p:nvSpPr>
          <p:cNvPr id="69" name="Google Shape;69;p15"/>
          <p:cNvSpPr txBox="1"/>
          <p:nvPr/>
        </p:nvSpPr>
        <p:spPr>
          <a:xfrm>
            <a:off x="62475" y="708550"/>
            <a:ext cx="5606400" cy="4187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342900" lvl="0" marL="457200" rtl="0" algn="l">
              <a:spcBef>
                <a:spcPts val="0"/>
              </a:spcBef>
              <a:spcAft>
                <a:spcPts val="0"/>
              </a:spcAft>
              <a:buClr>
                <a:srgbClr val="F6B26B"/>
              </a:buClr>
              <a:buSzPts val="1800"/>
              <a:buChar char="●"/>
            </a:pPr>
            <a:r>
              <a:rPr lang="en" sz="1800">
                <a:solidFill>
                  <a:srgbClr val="F6B26B"/>
                </a:solidFill>
              </a:rPr>
              <a:t>Independent</a:t>
            </a:r>
            <a:r>
              <a:rPr lang="en" sz="1800">
                <a:solidFill>
                  <a:srgbClr val="F1C232"/>
                </a:solidFill>
              </a:rPr>
              <a:t> </a:t>
            </a:r>
            <a:r>
              <a:rPr lang="en" sz="1800">
                <a:solidFill>
                  <a:srgbClr val="F6B26B"/>
                </a:solidFill>
              </a:rPr>
              <a:t>Variables</a:t>
            </a:r>
            <a:endParaRPr sz="1800">
              <a:solidFill>
                <a:srgbClr val="F6B26B"/>
              </a:solidFill>
            </a:endParaRPr>
          </a:p>
          <a:p>
            <a:pPr indent="-317500" lvl="1" marL="914400" rtl="0" algn="l">
              <a:spcBef>
                <a:spcPts val="0"/>
              </a:spcBef>
              <a:spcAft>
                <a:spcPts val="0"/>
              </a:spcAft>
              <a:buClr>
                <a:schemeClr val="dk1"/>
              </a:buClr>
              <a:buSzPts val="1400"/>
              <a:buChar char="○"/>
            </a:pPr>
            <a:r>
              <a:rPr lang="en">
                <a:solidFill>
                  <a:schemeClr val="dk1"/>
                </a:solidFill>
              </a:rPr>
              <a:t>age : age in years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sex : (1 = male ; 0 = female)</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cp : chest pain type</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trestbps : resting blood pressure ( in mm Hg)</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chol : serum cholestoral in mg/dl</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fbs : fasting blood sugar &gt; 120 mg/dl ( 1=True 0 = False)</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restecg : resting electrodiographic results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thalach : maximum heart rate achieved</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exang : exercise induced angina ( 1 = yes ; 0 = no)</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oldpeak : ST depression induced by exercise relative to rest</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slope : the slope of the peak exercise ST segment</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ca : number of major vessels (0-3) colored by flourosopy</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thal : 3 = normal ; 6 = fixed defect; 7 = reversable defect</a:t>
            </a:r>
            <a:endParaRPr>
              <a:solidFill>
                <a:schemeClr val="dk1"/>
              </a:solidFill>
            </a:endParaRPr>
          </a:p>
          <a:p>
            <a:pPr indent="0" lvl="0" marL="0" rtl="0" algn="l">
              <a:spcBef>
                <a:spcPts val="0"/>
              </a:spcBef>
              <a:spcAft>
                <a:spcPts val="0"/>
              </a:spcAft>
              <a:buNone/>
            </a:pPr>
            <a:r>
              <a:t/>
            </a:r>
            <a:endParaRPr>
              <a:solidFill>
                <a:schemeClr val="dk1"/>
              </a:solidFill>
            </a:endParaRPr>
          </a:p>
          <a:p>
            <a:pPr indent="-342900" lvl="0" marL="457200" rtl="0" algn="l">
              <a:spcBef>
                <a:spcPts val="0"/>
              </a:spcBef>
              <a:spcAft>
                <a:spcPts val="0"/>
              </a:spcAft>
              <a:buClr>
                <a:srgbClr val="F6B26B"/>
              </a:buClr>
              <a:buSzPts val="1800"/>
              <a:buChar char="●"/>
            </a:pPr>
            <a:r>
              <a:rPr lang="en" sz="1800">
                <a:solidFill>
                  <a:srgbClr val="F6B26B"/>
                </a:solidFill>
              </a:rPr>
              <a:t>Dependent/Target Variable</a:t>
            </a:r>
            <a:endParaRPr sz="1800">
              <a:solidFill>
                <a:srgbClr val="F6B26B"/>
              </a:solidFill>
            </a:endParaRPr>
          </a:p>
          <a:p>
            <a:pPr indent="-317500" lvl="1" marL="914400" rtl="0" algn="l">
              <a:spcBef>
                <a:spcPts val="0"/>
              </a:spcBef>
              <a:spcAft>
                <a:spcPts val="0"/>
              </a:spcAft>
              <a:buClr>
                <a:schemeClr val="dk1"/>
              </a:buClr>
              <a:buSzPts val="1400"/>
              <a:buChar char="○"/>
            </a:pPr>
            <a:r>
              <a:rPr lang="en">
                <a:solidFill>
                  <a:schemeClr val="dk1"/>
                </a:solidFill>
              </a:rPr>
              <a:t>target : 1 or 0 ( Presence/Absence) </a:t>
            </a:r>
            <a:endParaRPr>
              <a:solidFill>
                <a:schemeClr val="dk1"/>
              </a:solidFill>
            </a:endParaRPr>
          </a:p>
        </p:txBody>
      </p:sp>
      <p:sp>
        <p:nvSpPr>
          <p:cNvPr id="70" name="Google Shape;70;p15"/>
          <p:cNvSpPr txBox="1"/>
          <p:nvPr/>
        </p:nvSpPr>
        <p:spPr>
          <a:xfrm>
            <a:off x="6128000" y="1587250"/>
            <a:ext cx="2704200" cy="18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rPr>
              <a:t>Our goal in this project is to use different Machine Learning algorithms to decide which are </a:t>
            </a:r>
            <a:r>
              <a:rPr lang="en" sz="1500">
                <a:solidFill>
                  <a:srgbClr val="F6B26B"/>
                </a:solidFill>
              </a:rPr>
              <a:t>the best</a:t>
            </a:r>
            <a:r>
              <a:rPr lang="en" sz="1500">
                <a:solidFill>
                  <a:schemeClr val="dk1"/>
                </a:solidFill>
              </a:rPr>
              <a:t> in order to predict the presence/absence of a heart disease in a patient.</a:t>
            </a:r>
            <a:endParaRPr sz="1500">
              <a:solidFill>
                <a:schemeClr val="dk1"/>
              </a:solidFill>
            </a:endParaRPr>
          </a:p>
        </p:txBody>
      </p:sp>
      <p:sp>
        <p:nvSpPr>
          <p:cNvPr id="71" name="Google Shape;71;p15"/>
          <p:cNvSpPr txBox="1"/>
          <p:nvPr/>
        </p:nvSpPr>
        <p:spPr>
          <a:xfrm>
            <a:off x="6170150" y="1064875"/>
            <a:ext cx="2370900" cy="6933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b="1" i="1" lang="en" sz="2000">
                <a:solidFill>
                  <a:srgbClr val="F6B26B"/>
                </a:solidFill>
              </a:rPr>
              <a:t>The Goal</a:t>
            </a:r>
            <a:endParaRPr b="1" i="1" sz="2000">
              <a:solidFill>
                <a:srgbClr val="F6B26B"/>
              </a:solidFill>
            </a:endParaRPr>
          </a:p>
        </p:txBody>
      </p:sp>
      <p:sp>
        <p:nvSpPr>
          <p:cNvPr id="72" name="Google Shape;72;p15"/>
          <p:cNvSpPr/>
          <p:nvPr/>
        </p:nvSpPr>
        <p:spPr>
          <a:xfrm>
            <a:off x="5716250" y="1179775"/>
            <a:ext cx="453900" cy="2250300"/>
          </a:xfrm>
          <a:prstGeom prst="downArrow">
            <a:avLst>
              <a:gd fmla="val 50000" name="adj1"/>
              <a:gd fmla="val 50000" name="adj2"/>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3" name="Google Shape;73;p15"/>
          <p:cNvPicPr preferRelativeResize="0"/>
          <p:nvPr/>
        </p:nvPicPr>
        <p:blipFill>
          <a:blip r:embed="rId3">
            <a:alphaModFix/>
          </a:blip>
          <a:stretch>
            <a:fillRect/>
          </a:stretch>
        </p:blipFill>
        <p:spPr>
          <a:xfrm>
            <a:off x="6292938" y="3514925"/>
            <a:ext cx="2125325" cy="1259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156650" y="271675"/>
            <a:ext cx="3710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F1C232"/>
                </a:solidFill>
              </a:rPr>
              <a:t>PCA Analysis</a:t>
            </a:r>
            <a:endParaRPr sz="3600">
              <a:solidFill>
                <a:srgbClr val="F1C232"/>
              </a:solidFill>
            </a:endParaRPr>
          </a:p>
        </p:txBody>
      </p:sp>
      <p:sp>
        <p:nvSpPr>
          <p:cNvPr id="79" name="Google Shape;79;p16"/>
          <p:cNvSpPr txBox="1"/>
          <p:nvPr>
            <p:ph idx="1" type="body"/>
          </p:nvPr>
        </p:nvSpPr>
        <p:spPr>
          <a:xfrm>
            <a:off x="109500" y="1401575"/>
            <a:ext cx="3864000" cy="347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We need to f</a:t>
            </a:r>
            <a:r>
              <a:rPr lang="en">
                <a:solidFill>
                  <a:srgbClr val="FFFFFF"/>
                </a:solidFill>
              </a:rPr>
              <a:t>ind the best </a:t>
            </a:r>
            <a:r>
              <a:rPr lang="en">
                <a:solidFill>
                  <a:srgbClr val="F6B26B"/>
                </a:solidFill>
              </a:rPr>
              <a:t>low-dimensional</a:t>
            </a:r>
            <a:r>
              <a:rPr lang="en">
                <a:solidFill>
                  <a:srgbClr val="FFFFFF"/>
                </a:solidFill>
              </a:rPr>
              <a:t> representation of the variation</a:t>
            </a:r>
            <a:endParaRPr>
              <a:solidFill>
                <a:srgbClr val="FFFFFF"/>
              </a:solidFill>
            </a:endParaRPr>
          </a:p>
          <a:p>
            <a:pPr indent="0" lvl="0" marL="0" rtl="0" algn="l">
              <a:spcBef>
                <a:spcPts val="1600"/>
              </a:spcBef>
              <a:spcAft>
                <a:spcPts val="0"/>
              </a:spcAft>
              <a:buNone/>
            </a:pPr>
            <a:r>
              <a:t/>
            </a:r>
            <a:endParaRPr>
              <a:solidFill>
                <a:srgbClr val="FFFFFF"/>
              </a:solidFill>
            </a:endParaRPr>
          </a:p>
          <a:p>
            <a:pPr indent="-342900" lvl="0" marL="457200" rtl="0" algn="l">
              <a:spcBef>
                <a:spcPts val="1600"/>
              </a:spcBef>
              <a:spcAft>
                <a:spcPts val="0"/>
              </a:spcAft>
              <a:buClr>
                <a:srgbClr val="FFFFFF"/>
              </a:buClr>
              <a:buSzPts val="1800"/>
              <a:buChar char="➔"/>
            </a:pPr>
            <a:r>
              <a:rPr lang="en">
                <a:solidFill>
                  <a:srgbClr val="FFFFFF"/>
                </a:solidFill>
              </a:rPr>
              <a:t>We will retain </a:t>
            </a:r>
            <a:r>
              <a:rPr lang="en">
                <a:solidFill>
                  <a:srgbClr val="F6B26B"/>
                </a:solidFill>
              </a:rPr>
              <a:t>8 components </a:t>
            </a:r>
            <a:r>
              <a:rPr lang="en">
                <a:solidFill>
                  <a:srgbClr val="FFFFFF"/>
                </a:solidFill>
              </a:rPr>
              <a:t>in order at least </a:t>
            </a:r>
            <a:r>
              <a:rPr lang="en">
                <a:solidFill>
                  <a:srgbClr val="F6B26B"/>
                </a:solidFill>
              </a:rPr>
              <a:t>75% of the variance</a:t>
            </a:r>
            <a:r>
              <a:rPr lang="en">
                <a:solidFill>
                  <a:srgbClr val="FFFFFF"/>
                </a:solidFill>
              </a:rPr>
              <a:t> to be explained</a:t>
            </a:r>
            <a:endParaRPr>
              <a:solidFill>
                <a:srgbClr val="FFFFFF"/>
              </a:solidFill>
            </a:endParaRPr>
          </a:p>
        </p:txBody>
      </p:sp>
      <p:graphicFrame>
        <p:nvGraphicFramePr>
          <p:cNvPr id="80" name="Google Shape;80;p16"/>
          <p:cNvGraphicFramePr/>
          <p:nvPr/>
        </p:nvGraphicFramePr>
        <p:xfrm>
          <a:off x="3973550" y="211175"/>
          <a:ext cx="3000000" cy="3000000"/>
        </p:xfrm>
        <a:graphic>
          <a:graphicData uri="http://schemas.openxmlformats.org/drawingml/2006/table">
            <a:tbl>
              <a:tblPr>
                <a:noFill/>
                <a:tableStyleId>{409A2E4A-82A6-49B5-B38D-E2ECBA47C347}</a:tableStyleId>
              </a:tblPr>
              <a:tblGrid>
                <a:gridCol w="980350"/>
                <a:gridCol w="1209925"/>
                <a:gridCol w="1326825"/>
                <a:gridCol w="1200250"/>
              </a:tblGrid>
              <a:tr h="445525">
                <a:tc>
                  <a:txBody>
                    <a:bodyPr/>
                    <a:lstStyle/>
                    <a:p>
                      <a:pPr indent="0" lvl="0" marL="0" rtl="0" algn="l">
                        <a:spcBef>
                          <a:spcPts val="0"/>
                        </a:spcBef>
                        <a:spcAft>
                          <a:spcPts val="0"/>
                        </a:spcAft>
                        <a:buNone/>
                      </a:pPr>
                      <a:r>
                        <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Sd</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Prop. of Var</a:t>
                      </a:r>
                      <a:endParaRPr>
                        <a:solidFill>
                          <a:srgbClr val="FFFFFF"/>
                        </a:solidFill>
                      </a:endParaRPr>
                    </a:p>
                  </a:txBody>
                  <a:tcPr marT="91425" marB="91425" marR="91425" marL="91425">
                    <a:lnB cap="flat" cmpd="sng" w="9525">
                      <a:solidFill>
                        <a:srgbClr val="DDDDDD"/>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Cum. Prop.</a:t>
                      </a:r>
                      <a:endParaRPr>
                        <a:solidFill>
                          <a:srgbClr val="FFFFFF"/>
                        </a:solidFill>
                      </a:endParaRPr>
                    </a:p>
                  </a:txBody>
                  <a:tcPr marT="91425" marB="91425" marR="91425" marL="91425">
                    <a:lnB cap="flat" cmpd="sng" w="9525">
                      <a:solidFill>
                        <a:srgbClr val="DDDDDD"/>
                      </a:solidFill>
                      <a:prstDash val="solid"/>
                      <a:round/>
                      <a:headEnd len="sm" w="sm" type="none"/>
                      <a:tailEnd len="sm" w="sm" type="none"/>
                    </a:lnB>
                  </a:tcPr>
                </a:tc>
              </a:tr>
              <a:tr h="417950">
                <a:tc>
                  <a:txBody>
                    <a:bodyPr/>
                    <a:lstStyle/>
                    <a:p>
                      <a:pPr indent="0" lvl="0" marL="0" rtl="0" algn="ctr">
                        <a:spcBef>
                          <a:spcPts val="0"/>
                        </a:spcBef>
                        <a:spcAft>
                          <a:spcPts val="0"/>
                        </a:spcAft>
                        <a:buNone/>
                      </a:pPr>
                      <a:r>
                        <a:rPr lang="en" sz="1000">
                          <a:solidFill>
                            <a:srgbClr val="FFFFFF"/>
                          </a:solidFill>
                        </a:rPr>
                        <a:t>PC1</a:t>
                      </a:r>
                      <a:endParaRPr sz="1000"/>
                    </a:p>
                  </a:txBody>
                  <a:tcPr marT="91425" marB="91425" marR="91425" marL="91425"/>
                </a:tc>
                <a:tc>
                  <a:txBody>
                    <a:bodyPr/>
                    <a:lstStyle/>
                    <a:p>
                      <a:pPr indent="0" lvl="0" marL="0" rtl="0" algn="ctr">
                        <a:spcBef>
                          <a:spcPts val="0"/>
                        </a:spcBef>
                        <a:spcAft>
                          <a:spcPts val="0"/>
                        </a:spcAft>
                        <a:buNone/>
                      </a:pPr>
                      <a:r>
                        <a:rPr lang="en" sz="1000">
                          <a:solidFill>
                            <a:srgbClr val="FFFFFF"/>
                          </a:solidFill>
                        </a:rPr>
                        <a:t>1.745632</a:t>
                      </a:r>
                      <a:endParaRPr sz="1000">
                        <a:solidFill>
                          <a:srgbClr val="FFFFFF"/>
                        </a:solidFill>
                      </a:endParaRPr>
                    </a:p>
                  </a:txBody>
                  <a:tcPr marT="91425" marB="91425" marR="91425" marL="91425">
                    <a:lnB cap="flat" cmpd="sng" w="9525">
                      <a:solidFill>
                        <a:srgbClr val="DDDDDD"/>
                      </a:solidFill>
                      <a:prstDash val="solid"/>
                      <a:round/>
                      <a:headEnd len="sm" w="sm" type="none"/>
                      <a:tailEnd len="sm" w="sm" type="none"/>
                    </a:lnB>
                  </a:tcPr>
                </a:tc>
                <a:tc>
                  <a:txBody>
                    <a:bodyPr/>
                    <a:lstStyle/>
                    <a:p>
                      <a:pPr indent="0" lvl="0" marL="0" rtl="0" algn="ctr">
                        <a:lnSpc>
                          <a:spcPct val="142850"/>
                        </a:lnSpc>
                        <a:spcBef>
                          <a:spcPts val="0"/>
                        </a:spcBef>
                        <a:spcAft>
                          <a:spcPts val="1400"/>
                        </a:spcAft>
                        <a:buNone/>
                      </a:pPr>
                      <a:r>
                        <a:rPr lang="en" sz="1000">
                          <a:solidFill>
                            <a:srgbClr val="FFFFFF"/>
                          </a:solidFill>
                        </a:rPr>
                        <a:t>0.217659</a:t>
                      </a:r>
                      <a:endParaRPr sz="1000">
                        <a:solidFill>
                          <a:srgbClr val="FFFFFF"/>
                        </a:solidFill>
                      </a:endParaRPr>
                    </a:p>
                  </a:txBody>
                  <a:tcPr marT="47625" marB="47625" marR="47625" marL="47625">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FFFFFF"/>
                          </a:solidFill>
                        </a:rPr>
                        <a:t>0.217659</a:t>
                      </a:r>
                      <a:endParaRPr sz="1000">
                        <a:solidFill>
                          <a:srgbClr val="FFFFFF"/>
                        </a:solidFill>
                      </a:endParaRPr>
                    </a:p>
                  </a:txBody>
                  <a:tcPr marT="47625" marB="47625" marR="47625" marL="47625">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379300">
                <a:tc>
                  <a:txBody>
                    <a:bodyPr/>
                    <a:lstStyle/>
                    <a:p>
                      <a:pPr indent="0" lvl="0" marL="0" rtl="0" algn="ctr">
                        <a:spcBef>
                          <a:spcPts val="0"/>
                        </a:spcBef>
                        <a:spcAft>
                          <a:spcPts val="0"/>
                        </a:spcAft>
                        <a:buNone/>
                      </a:pPr>
                      <a:r>
                        <a:rPr lang="en" sz="1000">
                          <a:solidFill>
                            <a:srgbClr val="FFFFFF"/>
                          </a:solidFill>
                        </a:rPr>
                        <a:t>PC2</a:t>
                      </a:r>
                      <a:endParaRPr sz="1000">
                        <a:solidFill>
                          <a:srgbClr val="FFFFFF"/>
                        </a:solidFill>
                      </a:endParaRPr>
                    </a:p>
                  </a:txBody>
                  <a:tcPr marT="91425" marB="91425" marR="91425" marL="91425"/>
                </a:tc>
                <a:tc>
                  <a:txBody>
                    <a:bodyPr/>
                    <a:lstStyle/>
                    <a:p>
                      <a:pPr indent="0" lvl="0" marL="0" rtl="0" algn="ctr">
                        <a:lnSpc>
                          <a:spcPct val="142850"/>
                        </a:lnSpc>
                        <a:spcBef>
                          <a:spcPts val="0"/>
                        </a:spcBef>
                        <a:spcAft>
                          <a:spcPts val="1400"/>
                        </a:spcAft>
                        <a:buNone/>
                      </a:pPr>
                      <a:r>
                        <a:rPr lang="en" sz="1000">
                          <a:solidFill>
                            <a:srgbClr val="FFFFFF"/>
                          </a:solidFill>
                        </a:rPr>
                        <a:t>1.330982</a:t>
                      </a:r>
                      <a:endParaRPr sz="1000">
                        <a:solidFill>
                          <a:srgbClr val="FFFFFF"/>
                        </a:solidFill>
                      </a:endParaRPr>
                    </a:p>
                  </a:txBody>
                  <a:tcPr marT="47625" marB="47625" marR="47625" marL="47625">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ctr">
                        <a:lnSpc>
                          <a:spcPct val="142850"/>
                        </a:lnSpc>
                        <a:spcBef>
                          <a:spcPts val="0"/>
                        </a:spcBef>
                        <a:spcAft>
                          <a:spcPts val="1400"/>
                        </a:spcAft>
                        <a:buNone/>
                      </a:pPr>
                      <a:r>
                        <a:rPr lang="en" sz="1000">
                          <a:solidFill>
                            <a:srgbClr val="FFFFFF"/>
                          </a:solidFill>
                        </a:rPr>
                        <a:t>0.126537</a:t>
                      </a:r>
                      <a:endParaRPr sz="1000">
                        <a:solidFill>
                          <a:srgbClr val="FFFFFF"/>
                        </a:solidFill>
                      </a:endParaRPr>
                    </a:p>
                  </a:txBody>
                  <a:tcPr marT="47625" marB="47625" marR="47625" marL="47625">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FFFFFF"/>
                          </a:solidFill>
                        </a:rPr>
                        <a:t>0.344196</a:t>
                      </a:r>
                      <a:endParaRPr sz="1000">
                        <a:solidFill>
                          <a:srgbClr val="FFFFFF"/>
                        </a:solidFill>
                      </a:endParaRPr>
                    </a:p>
                  </a:txBody>
                  <a:tcPr marT="47625" marB="47625" marR="47625" marL="47625">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416125">
                <a:tc>
                  <a:txBody>
                    <a:bodyPr/>
                    <a:lstStyle/>
                    <a:p>
                      <a:pPr indent="0" lvl="0" marL="0" rtl="0" algn="ctr">
                        <a:spcBef>
                          <a:spcPts val="0"/>
                        </a:spcBef>
                        <a:spcAft>
                          <a:spcPts val="0"/>
                        </a:spcAft>
                        <a:buNone/>
                      </a:pPr>
                      <a:r>
                        <a:rPr lang="en" sz="1000">
                          <a:solidFill>
                            <a:srgbClr val="FFFFFF"/>
                          </a:solidFill>
                        </a:rPr>
                        <a:t>PC3</a:t>
                      </a:r>
                      <a:endParaRPr sz="1000">
                        <a:solidFill>
                          <a:srgbClr val="FFFFFF"/>
                        </a:solidFill>
                      </a:endParaRPr>
                    </a:p>
                  </a:txBody>
                  <a:tcPr marT="91425" marB="91425" marR="91425" marL="91425"/>
                </a:tc>
                <a:tc>
                  <a:txBody>
                    <a:bodyPr/>
                    <a:lstStyle/>
                    <a:p>
                      <a:pPr indent="0" lvl="0" marL="0" rtl="0" algn="ctr">
                        <a:lnSpc>
                          <a:spcPct val="142850"/>
                        </a:lnSpc>
                        <a:spcBef>
                          <a:spcPts val="0"/>
                        </a:spcBef>
                        <a:spcAft>
                          <a:spcPts val="1400"/>
                        </a:spcAft>
                        <a:buNone/>
                      </a:pPr>
                      <a:r>
                        <a:rPr lang="en" sz="1000">
                          <a:solidFill>
                            <a:srgbClr val="FFFFFF"/>
                          </a:solidFill>
                        </a:rPr>
                        <a:t>1.106627</a:t>
                      </a:r>
                      <a:endParaRPr sz="1000">
                        <a:solidFill>
                          <a:srgbClr val="FFFFFF"/>
                        </a:solidFill>
                      </a:endParaRPr>
                    </a:p>
                  </a:txBody>
                  <a:tcPr marT="47625" marB="47625" marR="47625" marL="47625">
                    <a:lnT cap="flat" cmpd="sng" w="9525">
                      <a:solidFill>
                        <a:srgbClr val="DDDDDD"/>
                      </a:solidFill>
                      <a:prstDash val="solid"/>
                      <a:round/>
                      <a:headEnd len="sm" w="sm" type="none"/>
                      <a:tailEnd len="sm" w="sm" type="none"/>
                    </a:lnT>
                  </a:tcPr>
                </a:tc>
                <a:tc>
                  <a:txBody>
                    <a:bodyPr/>
                    <a:lstStyle/>
                    <a:p>
                      <a:pPr indent="0" lvl="0" marL="0" rtl="0" algn="ctr">
                        <a:lnSpc>
                          <a:spcPct val="142850"/>
                        </a:lnSpc>
                        <a:spcBef>
                          <a:spcPts val="0"/>
                        </a:spcBef>
                        <a:spcAft>
                          <a:spcPts val="1400"/>
                        </a:spcAft>
                        <a:buNone/>
                      </a:pPr>
                      <a:r>
                        <a:rPr lang="en" sz="1000">
                          <a:solidFill>
                            <a:srgbClr val="FFFFFF"/>
                          </a:solidFill>
                        </a:rPr>
                        <a:t>0.087473</a:t>
                      </a:r>
                      <a:endParaRPr sz="1000">
                        <a:solidFill>
                          <a:srgbClr val="FFFFFF"/>
                        </a:solidFill>
                      </a:endParaRPr>
                    </a:p>
                  </a:txBody>
                  <a:tcPr marT="47625" marB="47625" marR="47625" marL="47625">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FFFFFF"/>
                          </a:solidFill>
                        </a:rPr>
                        <a:t>0.431669</a:t>
                      </a:r>
                      <a:endParaRPr sz="1000">
                        <a:solidFill>
                          <a:srgbClr val="FFFFFF"/>
                        </a:solidFill>
                      </a:endParaRPr>
                    </a:p>
                  </a:txBody>
                  <a:tcPr marT="47625" marB="47625" marR="47625" marL="47625">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416125">
                <a:tc>
                  <a:txBody>
                    <a:bodyPr/>
                    <a:lstStyle/>
                    <a:p>
                      <a:pPr indent="0" lvl="0" marL="0" rtl="0" algn="ctr">
                        <a:spcBef>
                          <a:spcPts val="0"/>
                        </a:spcBef>
                        <a:spcAft>
                          <a:spcPts val="0"/>
                        </a:spcAft>
                        <a:buNone/>
                      </a:pPr>
                      <a:r>
                        <a:rPr lang="en" sz="1000">
                          <a:solidFill>
                            <a:srgbClr val="FFFFFF"/>
                          </a:solidFill>
                        </a:rPr>
                        <a:t>PC4</a:t>
                      </a:r>
                      <a:endParaRPr sz="1000"/>
                    </a:p>
                  </a:txBody>
                  <a:tcPr marT="91425" marB="91425" marR="91425" marL="91425"/>
                </a:tc>
                <a:tc>
                  <a:txBody>
                    <a:bodyPr/>
                    <a:lstStyle/>
                    <a:p>
                      <a:pPr indent="0" lvl="0" marL="0" rtl="0" algn="ctr">
                        <a:spcBef>
                          <a:spcPts val="0"/>
                        </a:spcBef>
                        <a:spcAft>
                          <a:spcPts val="0"/>
                        </a:spcAft>
                        <a:buNone/>
                      </a:pPr>
                      <a:r>
                        <a:rPr lang="en" sz="1000">
                          <a:solidFill>
                            <a:srgbClr val="FFFFFF"/>
                          </a:solidFill>
                        </a:rPr>
                        <a:t>1.089366</a:t>
                      </a:r>
                      <a:endParaRPr sz="1000">
                        <a:solidFill>
                          <a:srgbClr val="FFFFFF"/>
                        </a:solidFill>
                      </a:endParaRPr>
                    </a:p>
                  </a:txBody>
                  <a:tcPr marT="91425" marB="91425" marR="91425" marL="91425">
                    <a:lnB cap="flat" cmpd="sng" w="9525">
                      <a:solidFill>
                        <a:srgbClr val="DDDDDD"/>
                      </a:solidFill>
                      <a:prstDash val="solid"/>
                      <a:round/>
                      <a:headEnd len="sm" w="sm" type="none"/>
                      <a:tailEnd len="sm" w="sm" type="none"/>
                    </a:lnB>
                  </a:tcPr>
                </a:tc>
                <a:tc>
                  <a:txBody>
                    <a:bodyPr/>
                    <a:lstStyle/>
                    <a:p>
                      <a:pPr indent="0" lvl="0" marL="0" rtl="0" algn="ctr">
                        <a:lnSpc>
                          <a:spcPct val="142850"/>
                        </a:lnSpc>
                        <a:spcBef>
                          <a:spcPts val="0"/>
                        </a:spcBef>
                        <a:spcAft>
                          <a:spcPts val="1400"/>
                        </a:spcAft>
                        <a:buNone/>
                      </a:pPr>
                      <a:r>
                        <a:rPr lang="en" sz="1000">
                          <a:solidFill>
                            <a:srgbClr val="FFFFFF"/>
                          </a:solidFill>
                        </a:rPr>
                        <a:t>0.084766</a:t>
                      </a:r>
                      <a:endParaRPr sz="1000">
                        <a:solidFill>
                          <a:srgbClr val="FFFFFF"/>
                        </a:solidFill>
                      </a:endParaRPr>
                    </a:p>
                  </a:txBody>
                  <a:tcPr marT="47625" marB="47625" marR="47625" marL="47625">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FFFFFF"/>
                          </a:solidFill>
                        </a:rPr>
                        <a:t>0.516435</a:t>
                      </a:r>
                      <a:endParaRPr sz="1000">
                        <a:solidFill>
                          <a:srgbClr val="FFFFFF"/>
                        </a:solidFill>
                      </a:endParaRPr>
                    </a:p>
                  </a:txBody>
                  <a:tcPr marT="47625" marB="47625" marR="47625" marL="47625">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416125">
                <a:tc>
                  <a:txBody>
                    <a:bodyPr/>
                    <a:lstStyle/>
                    <a:p>
                      <a:pPr indent="0" lvl="0" marL="0" rtl="0" algn="ctr">
                        <a:spcBef>
                          <a:spcPts val="0"/>
                        </a:spcBef>
                        <a:spcAft>
                          <a:spcPts val="0"/>
                        </a:spcAft>
                        <a:buNone/>
                      </a:pPr>
                      <a:r>
                        <a:rPr lang="en" sz="1000">
                          <a:solidFill>
                            <a:srgbClr val="FFFFFF"/>
                          </a:solidFill>
                        </a:rPr>
                        <a:t>PC5</a:t>
                      </a:r>
                      <a:endParaRPr sz="1000"/>
                    </a:p>
                  </a:txBody>
                  <a:tcPr marT="91425" marB="91425" marR="91425" marL="91425"/>
                </a:tc>
                <a:tc>
                  <a:txBody>
                    <a:bodyPr/>
                    <a:lstStyle/>
                    <a:p>
                      <a:pPr indent="0" lvl="0" marL="0" rtl="0" algn="ctr">
                        <a:lnSpc>
                          <a:spcPct val="142850"/>
                        </a:lnSpc>
                        <a:spcBef>
                          <a:spcPts val="0"/>
                        </a:spcBef>
                        <a:spcAft>
                          <a:spcPts val="1400"/>
                        </a:spcAft>
                        <a:buNone/>
                      </a:pPr>
                      <a:r>
                        <a:rPr lang="en" sz="1000">
                          <a:solidFill>
                            <a:srgbClr val="FFFFFF"/>
                          </a:solidFill>
                        </a:rPr>
                        <a:t>1.055375</a:t>
                      </a:r>
                      <a:endParaRPr sz="1000">
                        <a:solidFill>
                          <a:srgbClr val="FFFFFF"/>
                        </a:solidFill>
                      </a:endParaRPr>
                    </a:p>
                  </a:txBody>
                  <a:tcPr marT="47625" marB="47625" marR="47625" marL="47625">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ctr">
                        <a:lnSpc>
                          <a:spcPct val="142850"/>
                        </a:lnSpc>
                        <a:spcBef>
                          <a:spcPts val="0"/>
                        </a:spcBef>
                        <a:spcAft>
                          <a:spcPts val="1400"/>
                        </a:spcAft>
                        <a:buNone/>
                      </a:pPr>
                      <a:r>
                        <a:rPr lang="en" sz="1000">
                          <a:solidFill>
                            <a:srgbClr val="FFFFFF"/>
                          </a:solidFill>
                        </a:rPr>
                        <a:t>0.079558</a:t>
                      </a:r>
                      <a:endParaRPr sz="1000">
                        <a:solidFill>
                          <a:srgbClr val="FFFFFF"/>
                        </a:solidFill>
                      </a:endParaRPr>
                    </a:p>
                  </a:txBody>
                  <a:tcPr marT="47625" marB="47625" marR="47625" marL="47625">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FFFFFF"/>
                          </a:solidFill>
                        </a:rPr>
                        <a:t>0.595993</a:t>
                      </a:r>
                      <a:endParaRPr sz="1000">
                        <a:solidFill>
                          <a:srgbClr val="FFFFFF"/>
                        </a:solidFill>
                      </a:endParaRPr>
                    </a:p>
                  </a:txBody>
                  <a:tcPr marT="47625" marB="47625" marR="47625" marL="47625">
                    <a:lnT cap="flat" cmpd="sng" w="9525">
                      <a:solidFill>
                        <a:srgbClr val="DDDDDD"/>
                      </a:solidFill>
                      <a:prstDash val="solid"/>
                      <a:round/>
                      <a:headEnd len="sm" w="sm" type="none"/>
                      <a:tailEnd len="sm" w="sm" type="none"/>
                    </a:lnT>
                  </a:tcPr>
                </a:tc>
              </a:tr>
              <a:tr h="416125">
                <a:tc>
                  <a:txBody>
                    <a:bodyPr/>
                    <a:lstStyle/>
                    <a:p>
                      <a:pPr indent="0" lvl="0" marL="0" rtl="0" algn="ctr">
                        <a:spcBef>
                          <a:spcPts val="0"/>
                        </a:spcBef>
                        <a:spcAft>
                          <a:spcPts val="0"/>
                        </a:spcAft>
                        <a:buNone/>
                      </a:pPr>
                      <a:r>
                        <a:rPr lang="en" sz="1000">
                          <a:solidFill>
                            <a:srgbClr val="FFFFFF"/>
                          </a:solidFill>
                        </a:rPr>
                        <a:t>PC6</a:t>
                      </a:r>
                      <a:endParaRPr sz="1000"/>
                    </a:p>
                  </a:txBody>
                  <a:tcPr marT="91425" marB="91425" marR="91425" marL="91425"/>
                </a:tc>
                <a:tc>
                  <a:txBody>
                    <a:bodyPr/>
                    <a:lstStyle/>
                    <a:p>
                      <a:pPr indent="0" lvl="0" marL="0" rtl="0" algn="ctr">
                        <a:lnSpc>
                          <a:spcPct val="142850"/>
                        </a:lnSpc>
                        <a:spcBef>
                          <a:spcPts val="0"/>
                        </a:spcBef>
                        <a:spcAft>
                          <a:spcPts val="1400"/>
                        </a:spcAft>
                        <a:buNone/>
                      </a:pPr>
                      <a:r>
                        <a:rPr lang="en" sz="1000">
                          <a:solidFill>
                            <a:srgbClr val="FFFFFF"/>
                          </a:solidFill>
                        </a:rPr>
                        <a:t>0.985119</a:t>
                      </a:r>
                      <a:endParaRPr sz="1000">
                        <a:solidFill>
                          <a:srgbClr val="FFFFFF"/>
                        </a:solidFill>
                      </a:endParaRPr>
                    </a:p>
                  </a:txBody>
                  <a:tcPr marT="47625" marB="47625" marR="47625" marL="47625">
                    <a:lnT cap="flat" cmpd="sng" w="9525">
                      <a:solidFill>
                        <a:srgbClr val="DDDDDD"/>
                      </a:solidFill>
                      <a:prstDash val="solid"/>
                      <a:round/>
                      <a:headEnd len="sm" w="sm" type="none"/>
                      <a:tailEnd len="sm" w="sm" type="none"/>
                    </a:lnT>
                  </a:tcPr>
                </a:tc>
                <a:tc>
                  <a:txBody>
                    <a:bodyPr/>
                    <a:lstStyle/>
                    <a:p>
                      <a:pPr indent="0" lvl="0" marL="0" rtl="0" algn="ctr">
                        <a:spcBef>
                          <a:spcPts val="0"/>
                        </a:spcBef>
                        <a:spcAft>
                          <a:spcPts val="0"/>
                        </a:spcAft>
                        <a:buNone/>
                      </a:pPr>
                      <a:r>
                        <a:rPr lang="en" sz="1000">
                          <a:solidFill>
                            <a:srgbClr val="FFFFFF"/>
                          </a:solidFill>
                        </a:rPr>
                        <a:t>0.069319</a:t>
                      </a:r>
                      <a:endParaRPr sz="1000">
                        <a:solidFill>
                          <a:srgbClr val="FFFFFF"/>
                        </a:solidFill>
                      </a:endParaRPr>
                    </a:p>
                  </a:txBody>
                  <a:tcPr marT="47625" marB="47625" marR="47625" marL="47625">
                    <a:lnT cap="flat" cmpd="sng" w="9525">
                      <a:solidFill>
                        <a:srgbClr val="DDDDDD"/>
                      </a:solidFill>
                      <a:prstDash val="solid"/>
                      <a:round/>
                      <a:headEnd len="sm" w="sm" type="none"/>
                      <a:tailEnd len="sm" w="sm" type="none"/>
                    </a:lnT>
                  </a:tcPr>
                </a:tc>
                <a:tc>
                  <a:txBody>
                    <a:bodyPr/>
                    <a:lstStyle/>
                    <a:p>
                      <a:pPr indent="0" lvl="0" marL="0" rtl="0" algn="ctr">
                        <a:spcBef>
                          <a:spcPts val="0"/>
                        </a:spcBef>
                        <a:spcAft>
                          <a:spcPts val="0"/>
                        </a:spcAft>
                        <a:buNone/>
                      </a:pPr>
                      <a:r>
                        <a:rPr lang="en" sz="1000">
                          <a:solidFill>
                            <a:srgbClr val="FFFFFF"/>
                          </a:solidFill>
                        </a:rPr>
                        <a:t>0.665311</a:t>
                      </a:r>
                      <a:endParaRPr sz="1000">
                        <a:solidFill>
                          <a:srgbClr val="FFFFFF"/>
                        </a:solidFill>
                      </a:endParaRPr>
                    </a:p>
                  </a:txBody>
                  <a:tcPr marT="91425" marB="91425" marR="91425" marL="91425"/>
                </a:tc>
              </a:tr>
              <a:tr h="378425">
                <a:tc>
                  <a:txBody>
                    <a:bodyPr/>
                    <a:lstStyle/>
                    <a:p>
                      <a:pPr indent="0" lvl="0" marL="0" rtl="0" algn="ctr">
                        <a:spcBef>
                          <a:spcPts val="0"/>
                        </a:spcBef>
                        <a:spcAft>
                          <a:spcPts val="0"/>
                        </a:spcAft>
                        <a:buNone/>
                      </a:pPr>
                      <a:r>
                        <a:rPr lang="en" sz="1000">
                          <a:solidFill>
                            <a:srgbClr val="FFFFFF"/>
                          </a:solidFill>
                        </a:rPr>
                        <a:t>PC7</a:t>
                      </a:r>
                      <a:endParaRPr sz="1000"/>
                    </a:p>
                  </a:txBody>
                  <a:tcPr marT="91425" marB="91425" marR="91425" marL="91425"/>
                </a:tc>
                <a:tc>
                  <a:txBody>
                    <a:bodyPr/>
                    <a:lstStyle/>
                    <a:p>
                      <a:pPr indent="0" lvl="0" marL="0" rtl="0" algn="ctr">
                        <a:spcBef>
                          <a:spcPts val="0"/>
                        </a:spcBef>
                        <a:spcAft>
                          <a:spcPts val="0"/>
                        </a:spcAft>
                        <a:buNone/>
                      </a:pPr>
                      <a:r>
                        <a:rPr lang="en" sz="1000">
                          <a:solidFill>
                            <a:srgbClr val="FFFFFF"/>
                          </a:solidFill>
                        </a:rPr>
                        <a:t>0.957320</a:t>
                      </a:r>
                      <a:endParaRPr sz="1000">
                        <a:solidFill>
                          <a:srgbClr val="FFFFFF"/>
                        </a:solidFill>
                      </a:endParaRPr>
                    </a:p>
                  </a:txBody>
                  <a:tcPr marT="91425" marB="91425" marR="91425" marL="91425">
                    <a:lnB cap="flat" cmpd="sng" w="9525">
                      <a:solidFill>
                        <a:srgbClr val="DDDDDD"/>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FFFFFF"/>
                          </a:solidFill>
                        </a:rPr>
                        <a:t>0.065462</a:t>
                      </a:r>
                      <a:endParaRPr sz="1000">
                        <a:solidFill>
                          <a:srgbClr val="FFFFFF"/>
                        </a:solidFill>
                      </a:endParaRPr>
                    </a:p>
                  </a:txBody>
                  <a:tcPr marT="91425" marB="91425" marR="91425" marL="91425">
                    <a:lnB cap="flat" cmpd="sng" w="9525">
                      <a:solidFill>
                        <a:srgbClr val="DDDDDD"/>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FFFFFF"/>
                          </a:solidFill>
                        </a:rPr>
                        <a:t>0.730773</a:t>
                      </a:r>
                      <a:endParaRPr sz="1000">
                        <a:solidFill>
                          <a:srgbClr val="FFFFFF"/>
                        </a:solidFill>
                      </a:endParaRPr>
                    </a:p>
                  </a:txBody>
                  <a:tcPr marT="91425" marB="91425" marR="91425" marL="91425">
                    <a:lnB cap="flat" cmpd="sng" w="9525">
                      <a:solidFill>
                        <a:srgbClr val="DDDDDD"/>
                      </a:solidFill>
                      <a:prstDash val="solid"/>
                      <a:round/>
                      <a:headEnd len="sm" w="sm" type="none"/>
                      <a:tailEnd len="sm" w="sm" type="none"/>
                    </a:lnB>
                  </a:tcPr>
                </a:tc>
              </a:tr>
              <a:tr h="418100">
                <a:tc>
                  <a:txBody>
                    <a:bodyPr/>
                    <a:lstStyle/>
                    <a:p>
                      <a:pPr indent="0" lvl="0" marL="0" rtl="0" algn="ctr">
                        <a:spcBef>
                          <a:spcPts val="0"/>
                        </a:spcBef>
                        <a:spcAft>
                          <a:spcPts val="0"/>
                        </a:spcAft>
                        <a:buNone/>
                      </a:pPr>
                      <a:r>
                        <a:rPr lang="en">
                          <a:solidFill>
                            <a:srgbClr val="FF0000"/>
                          </a:solidFill>
                        </a:rPr>
                        <a:t>PC8</a:t>
                      </a:r>
                      <a:endParaRPr>
                        <a:solidFill>
                          <a:srgbClr val="FF0000"/>
                        </a:solidFill>
                      </a:endParaRPr>
                    </a:p>
                  </a:txBody>
                  <a:tcPr marT="91425" marB="91425" marR="91425" marL="91425"/>
                </a:tc>
                <a:tc>
                  <a:txBody>
                    <a:bodyPr/>
                    <a:lstStyle/>
                    <a:p>
                      <a:pPr indent="0" lvl="0" marL="0" rtl="0" algn="ctr">
                        <a:lnSpc>
                          <a:spcPct val="142850"/>
                        </a:lnSpc>
                        <a:spcBef>
                          <a:spcPts val="0"/>
                        </a:spcBef>
                        <a:spcAft>
                          <a:spcPts val="1400"/>
                        </a:spcAft>
                        <a:buNone/>
                      </a:pPr>
                      <a:r>
                        <a:rPr lang="en" sz="1000">
                          <a:solidFill>
                            <a:srgbClr val="FFFFFF"/>
                          </a:solidFill>
                        </a:rPr>
                        <a:t>0.901881</a:t>
                      </a:r>
                      <a:endParaRPr sz="1000">
                        <a:solidFill>
                          <a:srgbClr val="FFFFFF"/>
                        </a:solidFill>
                      </a:endParaRPr>
                    </a:p>
                  </a:txBody>
                  <a:tcPr marT="47625" marB="47625" marR="47625" marL="47625">
                    <a:lnT cap="flat" cmpd="sng" w="9525">
                      <a:solidFill>
                        <a:srgbClr val="DDDDDD"/>
                      </a:solidFill>
                      <a:prstDash val="solid"/>
                      <a:round/>
                      <a:headEnd len="sm" w="sm" type="none"/>
                      <a:tailEnd len="sm" w="sm" type="none"/>
                    </a:lnT>
                  </a:tcPr>
                </a:tc>
                <a:tc>
                  <a:txBody>
                    <a:bodyPr/>
                    <a:lstStyle/>
                    <a:p>
                      <a:pPr indent="0" lvl="0" marL="0" rtl="0" algn="ctr">
                        <a:lnSpc>
                          <a:spcPct val="142850"/>
                        </a:lnSpc>
                        <a:spcBef>
                          <a:spcPts val="0"/>
                        </a:spcBef>
                        <a:spcAft>
                          <a:spcPts val="1400"/>
                        </a:spcAft>
                        <a:buNone/>
                      </a:pPr>
                      <a:r>
                        <a:rPr lang="en" sz="1000">
                          <a:solidFill>
                            <a:srgbClr val="FFFFFF"/>
                          </a:solidFill>
                        </a:rPr>
                        <a:t>0.058099</a:t>
                      </a:r>
                      <a:endParaRPr sz="1000">
                        <a:solidFill>
                          <a:srgbClr val="FFFFFF"/>
                        </a:solidFill>
                      </a:endParaRPr>
                    </a:p>
                  </a:txBody>
                  <a:tcPr marT="47625" marB="47625" marR="47625" marL="47625">
                    <a:lnT cap="flat" cmpd="sng" w="9525">
                      <a:solidFill>
                        <a:srgbClr val="DDDDDD"/>
                      </a:solidFill>
                      <a:prstDash val="solid"/>
                      <a:round/>
                      <a:headEnd len="sm" w="sm" type="none"/>
                      <a:tailEnd len="sm" w="sm" type="none"/>
                    </a:lnT>
                  </a:tcPr>
                </a:tc>
                <a:tc>
                  <a:txBody>
                    <a:bodyPr/>
                    <a:lstStyle/>
                    <a:p>
                      <a:pPr indent="0" lvl="0" marL="0" rtl="0" algn="ctr">
                        <a:spcBef>
                          <a:spcPts val="0"/>
                        </a:spcBef>
                        <a:spcAft>
                          <a:spcPts val="0"/>
                        </a:spcAft>
                        <a:buNone/>
                      </a:pPr>
                      <a:r>
                        <a:rPr lang="en">
                          <a:solidFill>
                            <a:srgbClr val="FF0000"/>
                          </a:solidFill>
                        </a:rPr>
                        <a:t>0.788872</a:t>
                      </a:r>
                      <a:endParaRPr>
                        <a:solidFill>
                          <a:srgbClr val="FF0000"/>
                        </a:solidFill>
                      </a:endParaRPr>
                    </a:p>
                  </a:txBody>
                  <a:tcPr marT="47625" marB="47625" marR="47625" marL="47625">
                    <a:lnT cap="flat" cmpd="sng" w="9525">
                      <a:solidFill>
                        <a:srgbClr val="DDDDDD"/>
                      </a:solidFill>
                      <a:prstDash val="solid"/>
                      <a:round/>
                      <a:headEnd len="sm" w="sm" type="none"/>
                      <a:tailEnd len="sm" w="sm" type="none"/>
                    </a:lnT>
                  </a:tcPr>
                </a:tc>
              </a:tr>
              <a:tr h="358125">
                <a:tc>
                  <a:txBody>
                    <a:bodyPr/>
                    <a:lstStyle/>
                    <a:p>
                      <a:pPr indent="0" lvl="0" marL="0" rtl="0" algn="ctr">
                        <a:spcBef>
                          <a:spcPts val="0"/>
                        </a:spcBef>
                        <a:spcAft>
                          <a:spcPts val="0"/>
                        </a:spcAft>
                        <a:buNone/>
                      </a:pPr>
                      <a:r>
                        <a:rPr lang="en" sz="1000">
                          <a:solidFill>
                            <a:srgbClr val="FFFFFF"/>
                          </a:solidFill>
                        </a:rPr>
                        <a:t>PC9</a:t>
                      </a:r>
                      <a:endParaRPr sz="1000"/>
                    </a:p>
                  </a:txBody>
                  <a:tcPr marT="91425" marB="91425" marR="91425" marL="91425"/>
                </a:tc>
                <a:tc>
                  <a:txBody>
                    <a:bodyPr/>
                    <a:lstStyle/>
                    <a:p>
                      <a:pPr indent="0" lvl="0" marL="0" rtl="0" algn="ctr">
                        <a:spcBef>
                          <a:spcPts val="0"/>
                        </a:spcBef>
                        <a:spcAft>
                          <a:spcPts val="0"/>
                        </a:spcAft>
                        <a:buNone/>
                      </a:pPr>
                      <a:r>
                        <a:rPr lang="en" sz="1000">
                          <a:solidFill>
                            <a:srgbClr val="FFFFFF"/>
                          </a:solidFill>
                        </a:rPr>
                        <a:t>0.864518</a:t>
                      </a:r>
                      <a:endParaRPr sz="1000">
                        <a:solidFill>
                          <a:srgbClr val="FFFFFF"/>
                        </a:solidFill>
                      </a:endParaRPr>
                    </a:p>
                  </a:txBody>
                  <a:tcPr marT="91425" marB="91425" marR="91425" marL="91425"/>
                </a:tc>
                <a:tc>
                  <a:txBody>
                    <a:bodyPr/>
                    <a:lstStyle/>
                    <a:p>
                      <a:pPr indent="0" lvl="0" marL="0" rtl="0" algn="ctr">
                        <a:spcBef>
                          <a:spcPts val="0"/>
                        </a:spcBef>
                        <a:spcAft>
                          <a:spcPts val="0"/>
                        </a:spcAft>
                        <a:buNone/>
                      </a:pPr>
                      <a:r>
                        <a:rPr lang="en" sz="1000">
                          <a:solidFill>
                            <a:srgbClr val="FFFFFF"/>
                          </a:solidFill>
                        </a:rPr>
                        <a:t>0.053385</a:t>
                      </a:r>
                      <a:endParaRPr sz="1000">
                        <a:solidFill>
                          <a:srgbClr val="FFFFFF"/>
                        </a:solidFill>
                      </a:endParaRPr>
                    </a:p>
                  </a:txBody>
                  <a:tcPr marT="91425" marB="91425" marR="91425" marL="91425"/>
                </a:tc>
                <a:tc>
                  <a:txBody>
                    <a:bodyPr/>
                    <a:lstStyle/>
                    <a:p>
                      <a:pPr indent="0" lvl="0" marL="0" rtl="0" algn="ctr">
                        <a:spcBef>
                          <a:spcPts val="0"/>
                        </a:spcBef>
                        <a:spcAft>
                          <a:spcPts val="0"/>
                        </a:spcAft>
                        <a:buNone/>
                      </a:pPr>
                      <a:r>
                        <a:rPr lang="en" sz="1000">
                          <a:solidFill>
                            <a:srgbClr val="FFFFFF"/>
                          </a:solidFill>
                        </a:rPr>
                        <a:t>0.842257</a:t>
                      </a:r>
                      <a:endParaRPr sz="1000">
                        <a:solidFill>
                          <a:srgbClr val="FFFFFF"/>
                        </a:solidFill>
                      </a:endParaRPr>
                    </a:p>
                  </a:txBody>
                  <a:tcPr marT="91425" marB="91425" marR="91425" marL="91425"/>
                </a:tc>
              </a:tr>
            </a:tbl>
          </a:graphicData>
        </a:graphic>
      </p:graphicFrame>
      <p:sp>
        <p:nvSpPr>
          <p:cNvPr id="81" name="Google Shape;81;p16"/>
          <p:cNvSpPr/>
          <p:nvPr/>
        </p:nvSpPr>
        <p:spPr>
          <a:xfrm>
            <a:off x="7343875" y="-43050"/>
            <a:ext cx="1527000" cy="4649100"/>
          </a:xfrm>
          <a:prstGeom prst="ellipse">
            <a:avLst/>
          </a:prstGeom>
          <a:no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6"/>
          <p:cNvSpPr/>
          <p:nvPr/>
        </p:nvSpPr>
        <p:spPr>
          <a:xfrm>
            <a:off x="8573700" y="3628500"/>
            <a:ext cx="570300" cy="162600"/>
          </a:xfrm>
          <a:prstGeom prst="leftArrow">
            <a:avLst>
              <a:gd fmla="val 50000" name="adj1"/>
              <a:gd fmla="val 50000" name="adj2"/>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1611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F1C232"/>
                </a:solidFill>
              </a:rPr>
              <a:t>Methods</a:t>
            </a:r>
            <a:endParaRPr sz="3600">
              <a:solidFill>
                <a:srgbClr val="F1C232"/>
              </a:solidFill>
            </a:endParaRPr>
          </a:p>
        </p:txBody>
      </p:sp>
      <p:sp>
        <p:nvSpPr>
          <p:cNvPr id="88" name="Google Shape;88;p17"/>
          <p:cNvSpPr txBox="1"/>
          <p:nvPr>
            <p:ph idx="1" type="body"/>
          </p:nvPr>
        </p:nvSpPr>
        <p:spPr>
          <a:xfrm>
            <a:off x="311700" y="876775"/>
            <a:ext cx="4021200" cy="387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6B26B"/>
                </a:solidFill>
              </a:rPr>
              <a:t>We first consider traditional ML methods:</a:t>
            </a:r>
            <a:r>
              <a:rPr lang="en">
                <a:solidFill>
                  <a:srgbClr val="FFFFFF"/>
                </a:solidFill>
              </a:rPr>
              <a:t> </a:t>
            </a:r>
            <a:endParaRPr>
              <a:solidFill>
                <a:srgbClr val="FFFFFF"/>
              </a:solidFill>
            </a:endParaRPr>
          </a:p>
          <a:p>
            <a:pPr indent="-342900" lvl="0" marL="457200" rtl="0" algn="l">
              <a:spcBef>
                <a:spcPts val="1600"/>
              </a:spcBef>
              <a:spcAft>
                <a:spcPts val="0"/>
              </a:spcAft>
              <a:buClr>
                <a:srgbClr val="FFFFFF"/>
              </a:buClr>
              <a:buSzPts val="1800"/>
              <a:buAutoNum type="arabicPeriod"/>
            </a:pPr>
            <a:r>
              <a:rPr lang="en">
                <a:solidFill>
                  <a:srgbClr val="FFFFFF"/>
                </a:solidFill>
              </a:rPr>
              <a:t> Multiple Linear Regression</a:t>
            </a:r>
            <a:endParaRPr>
              <a:solidFill>
                <a:srgbClr val="FFFFFF"/>
              </a:solidFill>
            </a:endParaRPr>
          </a:p>
          <a:p>
            <a:pPr indent="-342900" lvl="0" marL="457200" rtl="0" algn="l">
              <a:spcBef>
                <a:spcPts val="0"/>
              </a:spcBef>
              <a:spcAft>
                <a:spcPts val="0"/>
              </a:spcAft>
              <a:buClr>
                <a:srgbClr val="FFFFFF"/>
              </a:buClr>
              <a:buSzPts val="1800"/>
              <a:buAutoNum type="arabicPeriod"/>
            </a:pPr>
            <a:r>
              <a:rPr lang="en">
                <a:solidFill>
                  <a:srgbClr val="FFFFFF"/>
                </a:solidFill>
              </a:rPr>
              <a:t> Logistic Regression</a:t>
            </a:r>
            <a:endParaRPr>
              <a:solidFill>
                <a:srgbClr val="FFFFFF"/>
              </a:solidFill>
            </a:endParaRPr>
          </a:p>
          <a:p>
            <a:pPr indent="-342900" lvl="0" marL="457200" rtl="0" algn="l">
              <a:spcBef>
                <a:spcPts val="0"/>
              </a:spcBef>
              <a:spcAft>
                <a:spcPts val="0"/>
              </a:spcAft>
              <a:buClr>
                <a:srgbClr val="FFFFFF"/>
              </a:buClr>
              <a:buSzPts val="1800"/>
              <a:buAutoNum type="arabicPeriod"/>
            </a:pPr>
            <a:r>
              <a:rPr lang="en">
                <a:solidFill>
                  <a:srgbClr val="FFFFFF"/>
                </a:solidFill>
              </a:rPr>
              <a:t> Ridge Classifier</a:t>
            </a:r>
            <a:endParaRPr>
              <a:solidFill>
                <a:srgbClr val="FFFFFF"/>
              </a:solidFill>
            </a:endParaRPr>
          </a:p>
          <a:p>
            <a:pPr indent="-342900" lvl="0" marL="457200" rtl="0" algn="l">
              <a:spcBef>
                <a:spcPts val="0"/>
              </a:spcBef>
              <a:spcAft>
                <a:spcPts val="0"/>
              </a:spcAft>
              <a:buClr>
                <a:srgbClr val="FFFFFF"/>
              </a:buClr>
              <a:buSzPts val="1800"/>
              <a:buAutoNum type="arabicPeriod"/>
            </a:pPr>
            <a:r>
              <a:rPr lang="en">
                <a:solidFill>
                  <a:srgbClr val="FFFFFF"/>
                </a:solidFill>
              </a:rPr>
              <a:t> K-Nearest Neighbours Classifier</a:t>
            </a:r>
            <a:endParaRPr>
              <a:solidFill>
                <a:srgbClr val="FFFFFF"/>
              </a:solidFill>
            </a:endParaRPr>
          </a:p>
          <a:p>
            <a:pPr indent="-342900" lvl="0" marL="457200" rtl="0" algn="l">
              <a:spcBef>
                <a:spcPts val="0"/>
              </a:spcBef>
              <a:spcAft>
                <a:spcPts val="0"/>
              </a:spcAft>
              <a:buClr>
                <a:srgbClr val="FFFFFF"/>
              </a:buClr>
              <a:buSzPts val="1800"/>
              <a:buAutoNum type="arabicPeriod"/>
            </a:pPr>
            <a:r>
              <a:rPr lang="en">
                <a:solidFill>
                  <a:srgbClr val="FFFFFF"/>
                </a:solidFill>
              </a:rPr>
              <a:t> Support Vector Machine (SVM)</a:t>
            </a:r>
            <a:endParaRPr>
              <a:solidFill>
                <a:srgbClr val="FFFFFF"/>
              </a:solidFill>
            </a:endParaRPr>
          </a:p>
          <a:p>
            <a:pPr indent="-342900" lvl="0" marL="457200" rtl="0" algn="l">
              <a:spcBef>
                <a:spcPts val="0"/>
              </a:spcBef>
              <a:spcAft>
                <a:spcPts val="0"/>
              </a:spcAft>
              <a:buClr>
                <a:srgbClr val="FFFFFF"/>
              </a:buClr>
              <a:buSzPts val="1800"/>
              <a:buAutoNum type="arabicPeriod"/>
            </a:pPr>
            <a:r>
              <a:rPr lang="en">
                <a:solidFill>
                  <a:srgbClr val="FFFFFF"/>
                </a:solidFill>
              </a:rPr>
              <a:t> Kernel SVM</a:t>
            </a:r>
            <a:endParaRPr>
              <a:solidFill>
                <a:srgbClr val="FFFFFF"/>
              </a:solidFill>
            </a:endParaRPr>
          </a:p>
          <a:p>
            <a:pPr indent="-342900" lvl="0" marL="457200" rtl="0" algn="l">
              <a:spcBef>
                <a:spcPts val="0"/>
              </a:spcBef>
              <a:spcAft>
                <a:spcPts val="0"/>
              </a:spcAft>
              <a:buClr>
                <a:srgbClr val="FFFFFF"/>
              </a:buClr>
              <a:buSzPts val="1800"/>
              <a:buAutoNum type="arabicPeriod"/>
            </a:pPr>
            <a:r>
              <a:rPr lang="en">
                <a:solidFill>
                  <a:srgbClr val="FFFFFF"/>
                </a:solidFill>
              </a:rPr>
              <a:t> Naive Bayes Algorithm</a:t>
            </a:r>
            <a:endParaRPr>
              <a:solidFill>
                <a:srgbClr val="FFFFFF"/>
              </a:solidFill>
            </a:endParaRPr>
          </a:p>
          <a:p>
            <a:pPr indent="-342900" lvl="0" marL="457200" rtl="0" algn="l">
              <a:spcBef>
                <a:spcPts val="0"/>
              </a:spcBef>
              <a:spcAft>
                <a:spcPts val="0"/>
              </a:spcAft>
              <a:buClr>
                <a:srgbClr val="FFFFFF"/>
              </a:buClr>
              <a:buSzPts val="1800"/>
              <a:buAutoNum type="arabicPeriod"/>
            </a:pPr>
            <a:r>
              <a:rPr lang="en">
                <a:solidFill>
                  <a:srgbClr val="FFFFFF"/>
                </a:solidFill>
              </a:rPr>
              <a:t> Decision Tree Classifier</a:t>
            </a:r>
            <a:endParaRPr>
              <a:solidFill>
                <a:srgbClr val="FFFFFF"/>
              </a:solidFill>
            </a:endParaRPr>
          </a:p>
          <a:p>
            <a:pPr indent="-342900" lvl="0" marL="457200" rtl="0" algn="l">
              <a:spcBef>
                <a:spcPts val="0"/>
              </a:spcBef>
              <a:spcAft>
                <a:spcPts val="0"/>
              </a:spcAft>
              <a:buClr>
                <a:srgbClr val="FFFFFF"/>
              </a:buClr>
              <a:buSzPts val="1800"/>
              <a:buAutoNum type="arabicPeriod"/>
            </a:pPr>
            <a:r>
              <a:rPr lang="en">
                <a:solidFill>
                  <a:srgbClr val="FFFFFF"/>
                </a:solidFill>
              </a:rPr>
              <a:t> Random Forest Classifier </a:t>
            </a:r>
            <a:endParaRPr>
              <a:solidFill>
                <a:srgbClr val="FFFFFF"/>
              </a:solidFill>
            </a:endParaRPr>
          </a:p>
          <a:p>
            <a:pPr indent="0" lvl="0" marL="457200" rtl="0" algn="l">
              <a:spcBef>
                <a:spcPts val="1600"/>
              </a:spcBef>
              <a:spcAft>
                <a:spcPts val="1600"/>
              </a:spcAft>
              <a:buNone/>
            </a:pPr>
            <a:r>
              <a:t/>
            </a:r>
            <a:endParaRPr/>
          </a:p>
        </p:txBody>
      </p:sp>
      <p:sp>
        <p:nvSpPr>
          <p:cNvPr id="89" name="Google Shape;89;p17"/>
          <p:cNvSpPr txBox="1"/>
          <p:nvPr/>
        </p:nvSpPr>
        <p:spPr>
          <a:xfrm>
            <a:off x="4713225" y="876775"/>
            <a:ext cx="4230300" cy="203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rgbClr val="F6B26B"/>
                </a:solidFill>
              </a:rPr>
              <a:t>We then employ deep learning and train two neural networks:</a:t>
            </a:r>
            <a:endParaRPr b="1" sz="1800">
              <a:solidFill>
                <a:srgbClr val="F6B26B"/>
              </a:solidFill>
            </a:endParaRPr>
          </a:p>
          <a:p>
            <a:pPr indent="-342900" lvl="0" marL="457200" rtl="0" algn="l">
              <a:lnSpc>
                <a:spcPct val="115000"/>
              </a:lnSpc>
              <a:spcBef>
                <a:spcPts val="1600"/>
              </a:spcBef>
              <a:spcAft>
                <a:spcPts val="0"/>
              </a:spcAft>
              <a:buClr>
                <a:srgbClr val="FFFFFF"/>
              </a:buClr>
              <a:buSzPts val="1800"/>
              <a:buAutoNum type="arabicPeriod"/>
            </a:pPr>
            <a:r>
              <a:rPr lang="en" sz="1800">
                <a:solidFill>
                  <a:srgbClr val="FFFFFF"/>
                </a:solidFill>
              </a:rPr>
              <a:t>MLPClassifier (Multilayer Perceptron Classifier)</a:t>
            </a:r>
            <a:endParaRPr sz="1800">
              <a:solidFill>
                <a:srgbClr val="FFFFFF"/>
              </a:solidFill>
            </a:endParaRPr>
          </a:p>
          <a:p>
            <a:pPr indent="-342900" lvl="0" marL="457200" rtl="0" algn="l">
              <a:lnSpc>
                <a:spcPct val="115000"/>
              </a:lnSpc>
              <a:spcBef>
                <a:spcPts val="0"/>
              </a:spcBef>
              <a:spcAft>
                <a:spcPts val="0"/>
              </a:spcAft>
              <a:buClr>
                <a:srgbClr val="FFFFFF"/>
              </a:buClr>
              <a:buSzPts val="1800"/>
              <a:buAutoNum type="arabicPeriod"/>
            </a:pPr>
            <a:r>
              <a:rPr lang="en" sz="1800">
                <a:solidFill>
                  <a:srgbClr val="FFFFFF"/>
                </a:solidFill>
              </a:rPr>
              <a:t>Keras Neural Network</a:t>
            </a:r>
            <a:endParaRPr sz="1800">
              <a:solidFill>
                <a:srgbClr val="FFFFFF"/>
              </a:solidFill>
            </a:endParaRPr>
          </a:p>
        </p:txBody>
      </p:sp>
      <p:pic>
        <p:nvPicPr>
          <p:cNvPr id="90" name="Google Shape;90;p17"/>
          <p:cNvPicPr preferRelativeResize="0"/>
          <p:nvPr/>
        </p:nvPicPr>
        <p:blipFill>
          <a:blip r:embed="rId3">
            <a:alphaModFix/>
          </a:blip>
          <a:stretch>
            <a:fillRect/>
          </a:stretch>
        </p:blipFill>
        <p:spPr>
          <a:xfrm>
            <a:off x="5314876" y="3056725"/>
            <a:ext cx="3027000" cy="1671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graphicFrame>
        <p:nvGraphicFramePr>
          <p:cNvPr id="95" name="Google Shape;95;p18"/>
          <p:cNvGraphicFramePr/>
          <p:nvPr/>
        </p:nvGraphicFramePr>
        <p:xfrm>
          <a:off x="952500" y="455250"/>
          <a:ext cx="3000000" cy="3000000"/>
        </p:xfrm>
        <a:graphic>
          <a:graphicData uri="http://schemas.openxmlformats.org/drawingml/2006/table">
            <a:tbl>
              <a:tblPr>
                <a:noFill/>
                <a:tableStyleId>{409A2E4A-82A6-49B5-B38D-E2ECBA47C347}</a:tableStyleId>
              </a:tblPr>
              <a:tblGrid>
                <a:gridCol w="2391625"/>
                <a:gridCol w="4847375"/>
              </a:tblGrid>
              <a:tr h="381000">
                <a:tc>
                  <a:txBody>
                    <a:bodyPr/>
                    <a:lstStyle/>
                    <a:p>
                      <a:pPr indent="0" lvl="0" marL="0" rtl="0" algn="l">
                        <a:spcBef>
                          <a:spcPts val="0"/>
                        </a:spcBef>
                        <a:spcAft>
                          <a:spcPts val="0"/>
                        </a:spcAft>
                        <a:buNone/>
                      </a:pPr>
                      <a:r>
                        <a:rPr lang="en">
                          <a:solidFill>
                            <a:srgbClr val="F6B26B"/>
                          </a:solidFill>
                        </a:rPr>
                        <a:t>Multiple Linear Regression</a:t>
                      </a:r>
                      <a:endParaRPr>
                        <a:solidFill>
                          <a:srgbClr val="F6B26B"/>
                        </a:solidFill>
                      </a:endParaRPr>
                    </a:p>
                  </a:txBody>
                  <a:tcPr marT="91425" marB="91425" marR="91425" marL="91425"/>
                </a:tc>
                <a:tc>
                  <a:txBody>
                    <a:bodyPr/>
                    <a:lstStyle/>
                    <a:p>
                      <a:pPr indent="0" lvl="0" marL="0" rtl="0" algn="l">
                        <a:spcBef>
                          <a:spcPts val="0"/>
                        </a:spcBef>
                        <a:spcAft>
                          <a:spcPts val="0"/>
                        </a:spcAft>
                        <a:buNone/>
                      </a:pPr>
                      <a:r>
                        <a:rPr lang="en" sz="1000">
                          <a:solidFill>
                            <a:srgbClr val="FFFFFF"/>
                          </a:solidFill>
                        </a:rPr>
                        <a:t>Assumes that the relationship between the dependent variable y and the p-vector of regressors x is </a:t>
                      </a:r>
                      <a:r>
                        <a:rPr b="1" lang="en" sz="1000">
                          <a:solidFill>
                            <a:srgbClr val="F6B26B"/>
                          </a:solidFill>
                        </a:rPr>
                        <a:t>linear</a:t>
                      </a:r>
                      <a:r>
                        <a:rPr lang="en" sz="1000">
                          <a:solidFill>
                            <a:srgbClr val="F6B26B"/>
                          </a:solidFill>
                        </a:rPr>
                        <a:t>.</a:t>
                      </a:r>
                      <a:endParaRPr sz="1000">
                        <a:solidFill>
                          <a:srgbClr val="F6B26B"/>
                        </a:solidFill>
                      </a:endParaRPr>
                    </a:p>
                  </a:txBody>
                  <a:tcPr marT="91425" marB="91425" marR="91425" marL="91425"/>
                </a:tc>
              </a:tr>
              <a:tr h="381000">
                <a:tc>
                  <a:txBody>
                    <a:bodyPr/>
                    <a:lstStyle/>
                    <a:p>
                      <a:pPr indent="0" lvl="0" marL="0" rtl="0" algn="l">
                        <a:spcBef>
                          <a:spcPts val="0"/>
                        </a:spcBef>
                        <a:spcAft>
                          <a:spcPts val="0"/>
                        </a:spcAft>
                        <a:buNone/>
                      </a:pPr>
                      <a:r>
                        <a:rPr lang="en">
                          <a:solidFill>
                            <a:srgbClr val="F6B26B"/>
                          </a:solidFill>
                        </a:rPr>
                        <a:t>Logistic Regression</a:t>
                      </a:r>
                      <a:endParaRPr>
                        <a:solidFill>
                          <a:srgbClr val="F6B26B"/>
                        </a:solidFill>
                      </a:endParaRPr>
                    </a:p>
                  </a:txBody>
                  <a:tcPr marT="91425" marB="91425" marR="91425" marL="91425"/>
                </a:tc>
                <a:tc>
                  <a:txBody>
                    <a:bodyPr/>
                    <a:lstStyle/>
                    <a:p>
                      <a:pPr indent="0" lvl="0" marL="0" rtl="0" algn="l">
                        <a:spcBef>
                          <a:spcPts val="0"/>
                        </a:spcBef>
                        <a:spcAft>
                          <a:spcPts val="0"/>
                        </a:spcAft>
                        <a:buNone/>
                      </a:pPr>
                      <a:r>
                        <a:rPr lang="en" sz="1000">
                          <a:solidFill>
                            <a:srgbClr val="FFFFFF"/>
                          </a:solidFill>
                        </a:rPr>
                        <a:t>Predicts outcome that takes </a:t>
                      </a:r>
                      <a:r>
                        <a:rPr lang="en" sz="1000">
                          <a:solidFill>
                            <a:srgbClr val="F6B26B"/>
                          </a:solidFill>
                        </a:rPr>
                        <a:t>only 2 values better </a:t>
                      </a:r>
                      <a:r>
                        <a:rPr lang="en" sz="1000">
                          <a:solidFill>
                            <a:srgbClr val="FFFFFF"/>
                          </a:solidFill>
                        </a:rPr>
                        <a:t>than Linear Regression using a sigmoid function</a:t>
                      </a:r>
                      <a:endParaRPr sz="1000">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6B26B"/>
                          </a:solidFill>
                        </a:rPr>
                        <a:t>Ridge Classifier</a:t>
                      </a:r>
                      <a:endParaRPr>
                        <a:solidFill>
                          <a:srgbClr val="F6B26B"/>
                        </a:solidFill>
                      </a:endParaRPr>
                    </a:p>
                  </a:txBody>
                  <a:tcPr marT="91425" marB="91425" marR="91425" marL="91425"/>
                </a:tc>
                <a:tc>
                  <a:txBody>
                    <a:bodyPr/>
                    <a:lstStyle/>
                    <a:p>
                      <a:pPr indent="0" lvl="0" marL="0" rtl="0" algn="l">
                        <a:spcBef>
                          <a:spcPts val="0"/>
                        </a:spcBef>
                        <a:spcAft>
                          <a:spcPts val="0"/>
                        </a:spcAft>
                        <a:buNone/>
                      </a:pPr>
                      <a:r>
                        <a:rPr lang="en" sz="1000">
                          <a:solidFill>
                            <a:srgbClr val="FFFFFF"/>
                          </a:solidFill>
                        </a:rPr>
                        <a:t>Useful to mitigate the problem of </a:t>
                      </a:r>
                      <a:r>
                        <a:rPr lang="en" sz="1000">
                          <a:solidFill>
                            <a:srgbClr val="F6B26B"/>
                          </a:solidFill>
                        </a:rPr>
                        <a:t>multicollinearity</a:t>
                      </a:r>
                      <a:r>
                        <a:rPr lang="en" sz="1000">
                          <a:solidFill>
                            <a:srgbClr val="FFFFFF"/>
                          </a:solidFill>
                        </a:rPr>
                        <a:t> in linear regression, which commonly occurs in models with large numbers of parameters,in exchange for a tolerable amount of bias.</a:t>
                      </a:r>
                      <a:endParaRPr sz="1000">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6B26B"/>
                          </a:solidFill>
                        </a:rPr>
                        <a:t>k-NN</a:t>
                      </a:r>
                      <a:endParaRPr>
                        <a:solidFill>
                          <a:srgbClr val="F6B26B"/>
                        </a:solidFill>
                      </a:endParaRPr>
                    </a:p>
                  </a:txBody>
                  <a:tcPr marT="91425" marB="91425" marR="91425" marL="91425"/>
                </a:tc>
                <a:tc>
                  <a:txBody>
                    <a:bodyPr/>
                    <a:lstStyle/>
                    <a:p>
                      <a:pPr indent="0" lvl="0" marL="0" rtl="0" algn="l">
                        <a:spcBef>
                          <a:spcPts val="0"/>
                        </a:spcBef>
                        <a:spcAft>
                          <a:spcPts val="0"/>
                        </a:spcAft>
                        <a:buNone/>
                      </a:pPr>
                      <a:r>
                        <a:rPr lang="en" sz="1000">
                          <a:solidFill>
                            <a:srgbClr val="FFFFFF"/>
                          </a:solidFill>
                        </a:rPr>
                        <a:t>A learning algorithm that calculates the closeness of two examples by a </a:t>
                      </a:r>
                      <a:r>
                        <a:rPr lang="en" sz="1000">
                          <a:solidFill>
                            <a:srgbClr val="F6B26B"/>
                          </a:solidFill>
                        </a:rPr>
                        <a:t>distance function. </a:t>
                      </a:r>
                      <a:r>
                        <a:rPr lang="en" sz="1000">
                          <a:solidFill>
                            <a:srgbClr val="FFFFFF"/>
                          </a:solidFill>
                        </a:rPr>
                        <a:t>(Euclidean distance, Negative cos similarity, Chebychev ...)</a:t>
                      </a:r>
                      <a:endParaRPr sz="1000">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6B26B"/>
                          </a:solidFill>
                        </a:rPr>
                        <a:t>SVM</a:t>
                      </a:r>
                      <a:endParaRPr>
                        <a:solidFill>
                          <a:srgbClr val="F6B26B"/>
                        </a:solidFill>
                      </a:endParaRPr>
                    </a:p>
                  </a:txBody>
                  <a:tcPr marT="91425" marB="91425" marR="91425" marL="91425"/>
                </a:tc>
                <a:tc>
                  <a:txBody>
                    <a:bodyPr/>
                    <a:lstStyle/>
                    <a:p>
                      <a:pPr indent="0" lvl="0" marL="0" rtl="0" algn="l">
                        <a:spcBef>
                          <a:spcPts val="0"/>
                        </a:spcBef>
                        <a:spcAft>
                          <a:spcPts val="0"/>
                        </a:spcAft>
                        <a:buNone/>
                      </a:pPr>
                      <a:r>
                        <a:rPr lang="en" sz="1000">
                          <a:solidFill>
                            <a:srgbClr val="FFFFFF"/>
                          </a:solidFill>
                        </a:rPr>
                        <a:t>It relies on the definition of </a:t>
                      </a:r>
                      <a:r>
                        <a:rPr lang="en" sz="1000">
                          <a:solidFill>
                            <a:srgbClr val="F6B26B"/>
                          </a:solidFill>
                        </a:rPr>
                        <a:t>hyperplanes</a:t>
                      </a:r>
                      <a:r>
                        <a:rPr lang="en" sz="1000">
                          <a:solidFill>
                            <a:srgbClr val="FFFFFF"/>
                          </a:solidFill>
                        </a:rPr>
                        <a:t> and the definition of a </a:t>
                      </a:r>
                      <a:r>
                        <a:rPr lang="en" sz="1000">
                          <a:solidFill>
                            <a:srgbClr val="F6B26B"/>
                          </a:solidFill>
                        </a:rPr>
                        <a:t>margin(hard or soft)</a:t>
                      </a:r>
                      <a:r>
                        <a:rPr lang="en" sz="1000">
                          <a:solidFill>
                            <a:srgbClr val="FFFFFF"/>
                          </a:solidFill>
                        </a:rPr>
                        <a:t> which separates classes of variables.</a:t>
                      </a:r>
                      <a:endParaRPr sz="1000">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6B26B"/>
                          </a:solidFill>
                        </a:rPr>
                        <a:t>Kernel SVM</a:t>
                      </a:r>
                      <a:endParaRPr>
                        <a:solidFill>
                          <a:srgbClr val="F6B26B"/>
                        </a:solidFill>
                      </a:endParaRPr>
                    </a:p>
                  </a:txBody>
                  <a:tcPr marT="91425" marB="91425" marR="91425" marL="91425"/>
                </a:tc>
                <a:tc>
                  <a:txBody>
                    <a:bodyPr/>
                    <a:lstStyle/>
                    <a:p>
                      <a:pPr indent="0" lvl="0" marL="0" rtl="0" algn="l">
                        <a:spcBef>
                          <a:spcPts val="0"/>
                        </a:spcBef>
                        <a:spcAft>
                          <a:spcPts val="0"/>
                        </a:spcAft>
                        <a:buNone/>
                      </a:pPr>
                      <a:r>
                        <a:rPr lang="en" sz="1000">
                          <a:solidFill>
                            <a:srgbClr val="F6B26B"/>
                          </a:solidFill>
                        </a:rPr>
                        <a:t>Mathematical functions</a:t>
                      </a:r>
                      <a:r>
                        <a:rPr lang="en" sz="1000">
                          <a:solidFill>
                            <a:srgbClr val="FFFFFF"/>
                          </a:solidFill>
                        </a:rPr>
                        <a:t> that are defined as the kernel.(linear, nonlinear, polynomial, radial basis function (RBF), and sigmoid)</a:t>
                      </a:r>
                      <a:endParaRPr sz="1000">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6B26B"/>
                          </a:solidFill>
                        </a:rPr>
                        <a:t>Naive Bayes Algorithm</a:t>
                      </a:r>
                      <a:endParaRPr>
                        <a:solidFill>
                          <a:srgbClr val="F6B26B"/>
                        </a:solidFill>
                      </a:endParaRPr>
                    </a:p>
                  </a:txBody>
                  <a:tcPr marT="91425" marB="91425" marR="91425" marL="91425"/>
                </a:tc>
                <a:tc>
                  <a:txBody>
                    <a:bodyPr/>
                    <a:lstStyle/>
                    <a:p>
                      <a:pPr indent="0" lvl="0" marL="0" rtl="0" algn="l">
                        <a:spcBef>
                          <a:spcPts val="0"/>
                        </a:spcBef>
                        <a:spcAft>
                          <a:spcPts val="0"/>
                        </a:spcAft>
                        <a:buNone/>
                      </a:pPr>
                      <a:r>
                        <a:rPr lang="en" sz="1000">
                          <a:solidFill>
                            <a:srgbClr val="FFFFFF"/>
                          </a:solidFill>
                        </a:rPr>
                        <a:t>Simple "probabilistic classifier" based on applying </a:t>
                      </a:r>
                      <a:r>
                        <a:rPr lang="en" sz="1000">
                          <a:solidFill>
                            <a:srgbClr val="F6B26B"/>
                          </a:solidFill>
                        </a:rPr>
                        <a:t>Bayes' theorem</a:t>
                      </a:r>
                      <a:r>
                        <a:rPr lang="en" sz="1000">
                          <a:solidFill>
                            <a:srgbClr val="FFFFFF"/>
                          </a:solidFill>
                        </a:rPr>
                        <a:t> with strong (naïve) independence assumptions between the features.</a:t>
                      </a:r>
                      <a:endParaRPr sz="1000">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6B26B"/>
                          </a:solidFill>
                        </a:rPr>
                        <a:t>Decision Tree Classifier</a:t>
                      </a:r>
                      <a:endParaRPr>
                        <a:solidFill>
                          <a:srgbClr val="F6B26B"/>
                        </a:solidFill>
                      </a:endParaRPr>
                    </a:p>
                  </a:txBody>
                  <a:tcPr marT="91425" marB="91425" marR="91425" marL="91425"/>
                </a:tc>
                <a:tc>
                  <a:txBody>
                    <a:bodyPr/>
                    <a:lstStyle/>
                    <a:p>
                      <a:pPr indent="0" lvl="0" marL="0" rtl="0" algn="l">
                        <a:spcBef>
                          <a:spcPts val="0"/>
                        </a:spcBef>
                        <a:spcAft>
                          <a:spcPts val="0"/>
                        </a:spcAft>
                        <a:buNone/>
                      </a:pPr>
                      <a:r>
                        <a:rPr lang="en" sz="1000">
                          <a:solidFill>
                            <a:srgbClr val="FFFFFF"/>
                          </a:solidFill>
                        </a:rPr>
                        <a:t>A decision tree is an </a:t>
                      </a:r>
                      <a:r>
                        <a:rPr lang="en" sz="1000">
                          <a:solidFill>
                            <a:srgbClr val="F6B26B"/>
                          </a:solidFill>
                        </a:rPr>
                        <a:t>acyclic graph</a:t>
                      </a:r>
                      <a:r>
                        <a:rPr lang="en" sz="1000">
                          <a:solidFill>
                            <a:srgbClr val="FFFFFF"/>
                          </a:solidFill>
                        </a:rPr>
                        <a:t> that can be used to make decisions.</a:t>
                      </a:r>
                      <a:endParaRPr sz="1000">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6B26B"/>
                          </a:solidFill>
                        </a:rPr>
                        <a:t>Random Forest Classifier</a:t>
                      </a:r>
                      <a:endParaRPr>
                        <a:solidFill>
                          <a:srgbClr val="F6B26B"/>
                        </a:solidFill>
                      </a:endParaRPr>
                    </a:p>
                  </a:txBody>
                  <a:tcPr marT="91425" marB="91425" marR="91425" marL="91425"/>
                </a:tc>
                <a:tc>
                  <a:txBody>
                    <a:bodyPr/>
                    <a:lstStyle/>
                    <a:p>
                      <a:pPr indent="0" lvl="0" marL="0" rtl="0" algn="l">
                        <a:spcBef>
                          <a:spcPts val="0"/>
                        </a:spcBef>
                        <a:spcAft>
                          <a:spcPts val="0"/>
                        </a:spcAft>
                        <a:buNone/>
                      </a:pPr>
                      <a:r>
                        <a:rPr lang="en" sz="1050">
                          <a:solidFill>
                            <a:srgbClr val="FFFFFF"/>
                          </a:solidFill>
                        </a:rPr>
                        <a:t>After training, we have </a:t>
                      </a:r>
                      <a:r>
                        <a:rPr lang="en" sz="1050">
                          <a:solidFill>
                            <a:srgbClr val="F6B26B"/>
                          </a:solidFill>
                        </a:rPr>
                        <a:t>B decision trees</a:t>
                      </a:r>
                      <a:r>
                        <a:rPr lang="en" sz="1050">
                          <a:solidFill>
                            <a:srgbClr val="FFFFFF"/>
                          </a:solidFill>
                        </a:rPr>
                        <a:t>. The prediction for a new example x is obtained as the </a:t>
                      </a:r>
                      <a:r>
                        <a:rPr lang="en" sz="1050">
                          <a:solidFill>
                            <a:srgbClr val="F6B26B"/>
                          </a:solidFill>
                        </a:rPr>
                        <a:t>average</a:t>
                      </a:r>
                      <a:r>
                        <a:rPr lang="en" sz="1050">
                          <a:solidFill>
                            <a:srgbClr val="FFFFFF"/>
                          </a:solidFill>
                        </a:rPr>
                        <a:t> of B predictions,</a:t>
                      </a:r>
                      <a:r>
                        <a:rPr lang="en" sz="1050">
                          <a:solidFill>
                            <a:srgbClr val="F6B26B"/>
                          </a:solidFill>
                        </a:rPr>
                        <a:t> avoiding overfitting</a:t>
                      </a:r>
                      <a:endParaRPr>
                        <a:solidFill>
                          <a:srgbClr val="F6B26B"/>
                        </a:solidFill>
                      </a:endParaRPr>
                    </a:p>
                  </a:txBody>
                  <a:tcPr marT="91425" marB="91425" marR="91425" marL="91425"/>
                </a:tc>
              </a:tr>
            </a:tbl>
          </a:graphicData>
        </a:graphic>
      </p:graphicFrame>
      <p:sp>
        <p:nvSpPr>
          <p:cNvPr id="96" name="Google Shape;96;p18"/>
          <p:cNvSpPr txBox="1"/>
          <p:nvPr/>
        </p:nvSpPr>
        <p:spPr>
          <a:xfrm>
            <a:off x="1469550" y="49875"/>
            <a:ext cx="6204900" cy="30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1C232"/>
                </a:solidFill>
              </a:rPr>
              <a:t>An insight to our traditional methods</a:t>
            </a:r>
            <a:endParaRPr sz="1800">
              <a:solidFill>
                <a:srgbClr val="F1C23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138000" y="120625"/>
            <a:ext cx="5565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1C232"/>
                </a:solidFill>
              </a:rPr>
              <a:t>An insight to our Neural Networks</a:t>
            </a:r>
            <a:endParaRPr/>
          </a:p>
        </p:txBody>
      </p:sp>
      <p:graphicFrame>
        <p:nvGraphicFramePr>
          <p:cNvPr id="102" name="Google Shape;102;p19"/>
          <p:cNvGraphicFramePr/>
          <p:nvPr/>
        </p:nvGraphicFramePr>
        <p:xfrm>
          <a:off x="1010400" y="3619575"/>
          <a:ext cx="3000000" cy="3000000"/>
        </p:xfrm>
        <a:graphic>
          <a:graphicData uri="http://schemas.openxmlformats.org/drawingml/2006/table">
            <a:tbl>
              <a:tblPr>
                <a:noFill/>
                <a:tableStyleId>{409A2E4A-82A6-49B5-B38D-E2ECBA47C347}</a:tableStyleId>
              </a:tblPr>
              <a:tblGrid>
                <a:gridCol w="2355800"/>
                <a:gridCol w="4883200"/>
              </a:tblGrid>
              <a:tr h="531300">
                <a:tc>
                  <a:txBody>
                    <a:bodyPr/>
                    <a:lstStyle/>
                    <a:p>
                      <a:pPr indent="0" lvl="0" marL="0" rtl="0" algn="l">
                        <a:spcBef>
                          <a:spcPts val="0"/>
                        </a:spcBef>
                        <a:spcAft>
                          <a:spcPts val="0"/>
                        </a:spcAft>
                        <a:buNone/>
                      </a:pPr>
                      <a:r>
                        <a:rPr lang="en">
                          <a:solidFill>
                            <a:srgbClr val="F6B26B"/>
                          </a:solidFill>
                        </a:rPr>
                        <a:t>MLP Classifier</a:t>
                      </a:r>
                      <a:endParaRPr>
                        <a:solidFill>
                          <a:srgbClr val="F6B26B"/>
                        </a:solidFill>
                      </a:endParaRPr>
                    </a:p>
                  </a:txBody>
                  <a:tcPr marT="91425" marB="91425" marR="91425" marL="91425"/>
                </a:tc>
                <a:tc>
                  <a:txBody>
                    <a:bodyPr/>
                    <a:lstStyle/>
                    <a:p>
                      <a:pPr indent="0" lvl="0" marL="0" rtl="0" algn="l">
                        <a:spcBef>
                          <a:spcPts val="0"/>
                        </a:spcBef>
                        <a:spcAft>
                          <a:spcPts val="0"/>
                        </a:spcAft>
                        <a:buNone/>
                      </a:pPr>
                      <a:r>
                        <a:rPr lang="en" sz="1200">
                          <a:solidFill>
                            <a:srgbClr val="FFFFFF"/>
                          </a:solidFill>
                        </a:rPr>
                        <a:t>Artificial neural network that works efficiently with </a:t>
                      </a:r>
                      <a:r>
                        <a:rPr lang="en" sz="1200">
                          <a:solidFill>
                            <a:srgbClr val="F6B26B"/>
                          </a:solidFill>
                        </a:rPr>
                        <a:t>non-linearly</a:t>
                      </a:r>
                      <a:r>
                        <a:rPr lang="en" sz="1200">
                          <a:solidFill>
                            <a:srgbClr val="FFFFFF"/>
                          </a:solidFill>
                        </a:rPr>
                        <a:t> separable data.</a:t>
                      </a:r>
                      <a:endParaRPr sz="1200">
                        <a:solidFill>
                          <a:srgbClr val="FFFFFF"/>
                        </a:solidFill>
                      </a:endParaRPr>
                    </a:p>
                  </a:txBody>
                  <a:tcPr marT="91425" marB="91425" marR="91425" marL="91425"/>
                </a:tc>
              </a:tr>
              <a:tr h="714750">
                <a:tc>
                  <a:txBody>
                    <a:bodyPr/>
                    <a:lstStyle/>
                    <a:p>
                      <a:pPr indent="0" lvl="0" marL="0" rtl="0" algn="l">
                        <a:spcBef>
                          <a:spcPts val="0"/>
                        </a:spcBef>
                        <a:spcAft>
                          <a:spcPts val="0"/>
                        </a:spcAft>
                        <a:buNone/>
                      </a:pPr>
                      <a:r>
                        <a:rPr lang="en">
                          <a:solidFill>
                            <a:srgbClr val="F6B26B"/>
                          </a:solidFill>
                        </a:rPr>
                        <a:t>Keras Neural Network</a:t>
                      </a:r>
                      <a:endParaRPr>
                        <a:solidFill>
                          <a:srgbClr val="F6B26B"/>
                        </a:solidFill>
                      </a:endParaRPr>
                    </a:p>
                  </a:txBody>
                  <a:tcPr marT="91425" marB="91425" marR="91425" marL="91425"/>
                </a:tc>
                <a:tc>
                  <a:txBody>
                    <a:bodyPr/>
                    <a:lstStyle/>
                    <a:p>
                      <a:pPr indent="0" lvl="0" marL="0" rtl="0" algn="l">
                        <a:spcBef>
                          <a:spcPts val="0"/>
                        </a:spcBef>
                        <a:spcAft>
                          <a:spcPts val="0"/>
                        </a:spcAft>
                        <a:buNone/>
                      </a:pPr>
                      <a:r>
                        <a:rPr lang="en" sz="1200">
                          <a:solidFill>
                            <a:srgbClr val="FFFFFF"/>
                          </a:solidFill>
                        </a:rPr>
                        <a:t>A powerful </a:t>
                      </a:r>
                      <a:r>
                        <a:rPr lang="en" sz="1200">
                          <a:solidFill>
                            <a:srgbClr val="F6B26B"/>
                          </a:solidFill>
                        </a:rPr>
                        <a:t>Python library</a:t>
                      </a:r>
                      <a:r>
                        <a:rPr lang="en" sz="1200">
                          <a:solidFill>
                            <a:srgbClr val="FFFFFF"/>
                          </a:solidFill>
                        </a:rPr>
                        <a:t> for developing and evaluating deep learning models. It wraps the efficient numerical computation libraries </a:t>
                      </a:r>
                      <a:r>
                        <a:rPr lang="en" sz="1200">
                          <a:solidFill>
                            <a:srgbClr val="F6B26B"/>
                          </a:solidFill>
                        </a:rPr>
                        <a:t>Theano</a:t>
                      </a:r>
                      <a:r>
                        <a:rPr lang="en" sz="1200">
                          <a:solidFill>
                            <a:srgbClr val="FFFFFF"/>
                          </a:solidFill>
                        </a:rPr>
                        <a:t> and </a:t>
                      </a:r>
                      <a:r>
                        <a:rPr lang="en" sz="1200">
                          <a:solidFill>
                            <a:srgbClr val="F6B26B"/>
                          </a:solidFill>
                        </a:rPr>
                        <a:t>TensorFlow</a:t>
                      </a:r>
                      <a:r>
                        <a:rPr lang="en" sz="1200">
                          <a:solidFill>
                            <a:srgbClr val="FFFFFF"/>
                          </a:solidFill>
                        </a:rPr>
                        <a:t>.</a:t>
                      </a:r>
                      <a:endParaRPr sz="1200">
                        <a:solidFill>
                          <a:srgbClr val="FFFFFF"/>
                        </a:solidFill>
                      </a:endParaRPr>
                    </a:p>
                  </a:txBody>
                  <a:tcPr marT="91425" marB="91425" marR="91425" marL="91425"/>
                </a:tc>
              </a:tr>
            </a:tbl>
          </a:graphicData>
        </a:graphic>
      </p:graphicFrame>
      <p:sp>
        <p:nvSpPr>
          <p:cNvPr id="103" name="Google Shape;103;p19"/>
          <p:cNvSpPr txBox="1"/>
          <p:nvPr/>
        </p:nvSpPr>
        <p:spPr>
          <a:xfrm>
            <a:off x="138000" y="693325"/>
            <a:ext cx="5936700" cy="26145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rgbClr val="FFFFFF"/>
              </a:buClr>
              <a:buSzPts val="1300"/>
              <a:buChar char="➔"/>
            </a:pPr>
            <a:r>
              <a:rPr lang="en" sz="1300">
                <a:solidFill>
                  <a:srgbClr val="FFFFFF"/>
                </a:solidFill>
              </a:rPr>
              <a:t>An artificial neural network is a combination of multiple neurons connected creating a network that has :</a:t>
            </a:r>
            <a:endParaRPr sz="1300">
              <a:solidFill>
                <a:srgbClr val="FFFFFF"/>
              </a:solidFill>
            </a:endParaRPr>
          </a:p>
          <a:p>
            <a:pPr indent="-311150" lvl="1" marL="914400" rtl="0" algn="l">
              <a:spcBef>
                <a:spcPts val="0"/>
              </a:spcBef>
              <a:spcAft>
                <a:spcPts val="0"/>
              </a:spcAft>
              <a:buClr>
                <a:srgbClr val="FFFFFF"/>
              </a:buClr>
              <a:buSzPts val="1300"/>
              <a:buChar char="◆"/>
            </a:pPr>
            <a:r>
              <a:rPr lang="en" sz="1300">
                <a:solidFill>
                  <a:srgbClr val="FFFFFF"/>
                </a:solidFill>
              </a:rPr>
              <a:t>input layer</a:t>
            </a:r>
            <a:endParaRPr sz="1300">
              <a:solidFill>
                <a:srgbClr val="FFFFFF"/>
              </a:solidFill>
            </a:endParaRPr>
          </a:p>
          <a:p>
            <a:pPr indent="-311150" lvl="1" marL="914400" rtl="0" algn="l">
              <a:spcBef>
                <a:spcPts val="0"/>
              </a:spcBef>
              <a:spcAft>
                <a:spcPts val="0"/>
              </a:spcAft>
              <a:buClr>
                <a:srgbClr val="FFFFFF"/>
              </a:buClr>
              <a:buSzPts val="1300"/>
              <a:buChar char="◆"/>
            </a:pPr>
            <a:r>
              <a:rPr lang="en" sz="1300">
                <a:solidFill>
                  <a:srgbClr val="FFFFFF"/>
                </a:solidFill>
              </a:rPr>
              <a:t>one or more hidden layers</a:t>
            </a:r>
            <a:endParaRPr sz="1300">
              <a:solidFill>
                <a:srgbClr val="FFFFFF"/>
              </a:solidFill>
            </a:endParaRPr>
          </a:p>
          <a:p>
            <a:pPr indent="-311150" lvl="1" marL="914400" rtl="0" algn="l">
              <a:spcBef>
                <a:spcPts val="0"/>
              </a:spcBef>
              <a:spcAft>
                <a:spcPts val="0"/>
              </a:spcAft>
              <a:buClr>
                <a:srgbClr val="FFFFFF"/>
              </a:buClr>
              <a:buSzPts val="1300"/>
              <a:buChar char="◆"/>
            </a:pPr>
            <a:r>
              <a:rPr lang="en" sz="1300">
                <a:solidFill>
                  <a:srgbClr val="FFFFFF"/>
                </a:solidFill>
              </a:rPr>
              <a:t>output layer</a:t>
            </a:r>
            <a:endParaRPr sz="1300">
              <a:solidFill>
                <a:srgbClr val="FFFFFF"/>
              </a:solidFill>
            </a:endParaRPr>
          </a:p>
          <a:p>
            <a:pPr indent="0" lvl="0" marL="914400" rtl="0" algn="l">
              <a:spcBef>
                <a:spcPts val="0"/>
              </a:spcBef>
              <a:spcAft>
                <a:spcPts val="0"/>
              </a:spcAft>
              <a:buNone/>
            </a:pPr>
            <a:r>
              <a:t/>
            </a:r>
            <a:endParaRPr sz="1300">
              <a:solidFill>
                <a:srgbClr val="FFFFFF"/>
              </a:solidFill>
            </a:endParaRPr>
          </a:p>
          <a:p>
            <a:pPr indent="-311150" lvl="0" marL="457200" rtl="0" algn="l">
              <a:spcBef>
                <a:spcPts val="0"/>
              </a:spcBef>
              <a:spcAft>
                <a:spcPts val="0"/>
              </a:spcAft>
              <a:buClr>
                <a:srgbClr val="FFFFFF"/>
              </a:buClr>
              <a:buSzPts val="1300"/>
              <a:buChar char="➔"/>
            </a:pPr>
            <a:r>
              <a:rPr lang="en" sz="1300">
                <a:solidFill>
                  <a:srgbClr val="FFFFFF"/>
                </a:solidFill>
              </a:rPr>
              <a:t>We work through each layer of our network calculating the outputs for each neuron. All of the outputs from one layer become inputs to the neurons on the next layer. This process is called </a:t>
            </a:r>
            <a:r>
              <a:rPr b="1" lang="en" sz="1300">
                <a:solidFill>
                  <a:srgbClr val="E69138"/>
                </a:solidFill>
              </a:rPr>
              <a:t>forward propagation</a:t>
            </a:r>
            <a:r>
              <a:rPr lang="en" sz="1300">
                <a:solidFill>
                  <a:srgbClr val="E69138"/>
                </a:solidFill>
              </a:rPr>
              <a:t>.</a:t>
            </a:r>
            <a:endParaRPr sz="1300">
              <a:solidFill>
                <a:srgbClr val="E69138"/>
              </a:solidFill>
            </a:endParaRPr>
          </a:p>
          <a:p>
            <a:pPr indent="0" lvl="0" marL="457200" rtl="0" algn="l">
              <a:spcBef>
                <a:spcPts val="0"/>
              </a:spcBef>
              <a:spcAft>
                <a:spcPts val="0"/>
              </a:spcAft>
              <a:buNone/>
            </a:pPr>
            <a:r>
              <a:t/>
            </a:r>
            <a:endParaRPr sz="1300">
              <a:solidFill>
                <a:srgbClr val="E69138"/>
              </a:solidFill>
            </a:endParaRPr>
          </a:p>
          <a:p>
            <a:pPr indent="-311150" lvl="0" marL="457200" rtl="0" algn="l">
              <a:spcBef>
                <a:spcPts val="0"/>
              </a:spcBef>
              <a:spcAft>
                <a:spcPts val="0"/>
              </a:spcAft>
              <a:buClr>
                <a:srgbClr val="FFFFFF"/>
              </a:buClr>
              <a:buSzPts val="1300"/>
              <a:buChar char="➔"/>
            </a:pPr>
            <a:r>
              <a:rPr lang="en" sz="1300">
                <a:solidFill>
                  <a:srgbClr val="FFFFFF"/>
                </a:solidFill>
              </a:rPr>
              <a:t>We propagate error backwards from the output back into the network to update our weights. This is called </a:t>
            </a:r>
            <a:r>
              <a:rPr b="1" lang="en" sz="1300">
                <a:solidFill>
                  <a:srgbClr val="E69138"/>
                </a:solidFill>
              </a:rPr>
              <a:t>backpropagation</a:t>
            </a:r>
            <a:r>
              <a:rPr lang="en" sz="1300">
                <a:solidFill>
                  <a:srgbClr val="FFFFFF"/>
                </a:solidFill>
              </a:rPr>
              <a:t>.</a:t>
            </a:r>
            <a:endParaRPr sz="1300">
              <a:solidFill>
                <a:srgbClr val="FFFFFF"/>
              </a:solidFill>
            </a:endParaRPr>
          </a:p>
        </p:txBody>
      </p:sp>
      <p:pic>
        <p:nvPicPr>
          <p:cNvPr id="104" name="Google Shape;104;p19"/>
          <p:cNvPicPr preferRelativeResize="0"/>
          <p:nvPr/>
        </p:nvPicPr>
        <p:blipFill>
          <a:blip r:embed="rId3">
            <a:alphaModFix/>
          </a:blip>
          <a:stretch>
            <a:fillRect/>
          </a:stretch>
        </p:blipFill>
        <p:spPr>
          <a:xfrm>
            <a:off x="6118175" y="466250"/>
            <a:ext cx="2662925" cy="2105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2982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1C232"/>
                </a:solidFill>
              </a:rPr>
              <a:t>Workflow</a:t>
            </a:r>
            <a:endParaRPr>
              <a:solidFill>
                <a:srgbClr val="F1C232"/>
              </a:solidFill>
            </a:endParaRPr>
          </a:p>
        </p:txBody>
      </p:sp>
      <p:pic>
        <p:nvPicPr>
          <p:cNvPr id="110" name="Google Shape;110;p20"/>
          <p:cNvPicPr preferRelativeResize="0"/>
          <p:nvPr/>
        </p:nvPicPr>
        <p:blipFill>
          <a:blip r:embed="rId3">
            <a:alphaModFix/>
          </a:blip>
          <a:stretch>
            <a:fillRect/>
          </a:stretch>
        </p:blipFill>
        <p:spPr>
          <a:xfrm>
            <a:off x="152400" y="1023325"/>
            <a:ext cx="8839201" cy="3651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rgbClr val="FFFFFF"/>
                </a:solidFill>
              </a:rPr>
              <a:t>    A visualization of our results b</a:t>
            </a:r>
            <a:r>
              <a:rPr lang="en" sz="2400">
                <a:solidFill>
                  <a:srgbClr val="FFFFFF"/>
                </a:solidFill>
              </a:rPr>
              <a:t>ased on </a:t>
            </a:r>
            <a:r>
              <a:rPr lang="en" sz="2400">
                <a:solidFill>
                  <a:srgbClr val="F6B26B"/>
                </a:solidFill>
              </a:rPr>
              <a:t>training</a:t>
            </a:r>
            <a:r>
              <a:rPr lang="en" sz="2400">
                <a:solidFill>
                  <a:srgbClr val="FFFFFF"/>
                </a:solidFill>
              </a:rPr>
              <a:t> </a:t>
            </a:r>
            <a:r>
              <a:rPr lang="en" sz="2400">
                <a:solidFill>
                  <a:srgbClr val="FFFFFF"/>
                </a:solidFill>
              </a:rPr>
              <a:t>accuracy</a:t>
            </a:r>
            <a:endParaRPr sz="2400">
              <a:solidFill>
                <a:srgbClr val="FFFFFF"/>
              </a:solidFill>
            </a:endParaRPr>
          </a:p>
        </p:txBody>
      </p:sp>
      <p:sp>
        <p:nvSpPr>
          <p:cNvPr id="116" name="Google Shape;116;p21"/>
          <p:cNvSpPr txBox="1"/>
          <p:nvPr>
            <p:ph type="title"/>
          </p:nvPr>
        </p:nvSpPr>
        <p:spPr>
          <a:xfrm>
            <a:off x="413400" y="333500"/>
            <a:ext cx="8317200" cy="572700"/>
          </a:xfrm>
          <a:prstGeom prst="rect">
            <a:avLst/>
          </a:prstGeom>
        </p:spPr>
        <p:txBody>
          <a:bodyPr anchorCtr="0" anchor="t" bIns="91425" lIns="91425" spcFirstLastPara="1" rIns="91425" wrap="square" tIns="91425">
            <a:noAutofit/>
          </a:bodyPr>
          <a:lstStyle/>
          <a:p>
            <a:pPr indent="457200" lvl="0" marL="1828800" rtl="0" algn="l">
              <a:spcBef>
                <a:spcPts val="0"/>
              </a:spcBef>
              <a:spcAft>
                <a:spcPts val="0"/>
              </a:spcAft>
              <a:buNone/>
            </a:pPr>
            <a:r>
              <a:rPr lang="en">
                <a:solidFill>
                  <a:srgbClr val="F1C232"/>
                </a:solidFill>
              </a:rPr>
              <a:t>Experiments and Results</a:t>
            </a:r>
            <a:endParaRPr>
              <a:solidFill>
                <a:srgbClr val="F1C232"/>
              </a:solidFill>
            </a:endParaRPr>
          </a:p>
        </p:txBody>
      </p:sp>
      <p:pic>
        <p:nvPicPr>
          <p:cNvPr id="117" name="Google Shape;117;p21"/>
          <p:cNvPicPr preferRelativeResize="0"/>
          <p:nvPr/>
        </p:nvPicPr>
        <p:blipFill>
          <a:blip r:embed="rId3">
            <a:alphaModFix/>
          </a:blip>
          <a:stretch>
            <a:fillRect/>
          </a:stretch>
        </p:blipFill>
        <p:spPr>
          <a:xfrm>
            <a:off x="0" y="1822907"/>
            <a:ext cx="9144000" cy="332058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