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9" d="100"/>
          <a:sy n="109" d="100"/>
        </p:scale>
        <p:origin x="61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κεφαλίδας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Θέση ημερομηνίας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57BFAC6-DA79-42ED-9EA8-B9E95C7EDFB2}" type="datetimeFigureOut">
              <a:rPr lang="en-US" smtClean="0"/>
              <a:t>1/12/2024</a:t>
            </a:fld>
            <a:endParaRPr lang="en-US"/>
          </a:p>
        </p:txBody>
      </p:sp>
      <p:sp>
        <p:nvSpPr>
          <p:cNvPr id="4" name="Θέση εικόνας διαφάνειας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Θέση σημειώσεων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6" name="Θέση υποσέλιδου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Θέση αριθμού διαφάνειας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AB9005-7E5C-426B-8AC5-45356DBCA71C}" type="slidenum">
              <a:rPr lang="en-US" smtClean="0"/>
              <a:t>‹#›</a:t>
            </a:fld>
            <a:endParaRPr lang="en-US"/>
          </a:p>
        </p:txBody>
      </p:sp>
    </p:spTree>
    <p:extLst>
      <p:ext uri="{BB962C8B-B14F-4D97-AF65-F5344CB8AC3E}">
        <p14:creationId xmlns:p14="http://schemas.microsoft.com/office/powerpoint/2010/main" val="3235467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Ονομάζεται από τα τρία κύρια συστατικά που εμφανίζονται συνήθως σε αυτό το τμήμα του ΗΚΓ: Κύμα Q: Η αρχική προς τα κάτω εκτροπή του συμπλέγματος QRS. Κύμα R: Η ανοδική απόκλιση ή η κορυφή του συμπλέγματος QRS. Κύμα S: Η ακόλουθη προς τα κάτω εκτροπή μετά το κύμα R.</a:t>
            </a:r>
            <a:endParaRPr lang="en-US" dirty="0"/>
          </a:p>
        </p:txBody>
      </p:sp>
      <p:sp>
        <p:nvSpPr>
          <p:cNvPr id="4" name="Θέση αριθμού διαφάνειας 3"/>
          <p:cNvSpPr>
            <a:spLocks noGrp="1"/>
          </p:cNvSpPr>
          <p:nvPr>
            <p:ph type="sldNum" sz="quarter" idx="10"/>
          </p:nvPr>
        </p:nvSpPr>
        <p:spPr/>
        <p:txBody>
          <a:bodyPr/>
          <a:lstStyle/>
          <a:p>
            <a:fld id="{1BAB9005-7E5C-426B-8AC5-45356DBCA71C}" type="slidenum">
              <a:rPr lang="en-US" smtClean="0"/>
              <a:t>2</a:t>
            </a:fld>
            <a:endParaRPr lang="en-US"/>
          </a:p>
        </p:txBody>
      </p:sp>
    </p:spTree>
    <p:extLst>
      <p:ext uri="{BB962C8B-B14F-4D97-AF65-F5344CB8AC3E}">
        <p14:creationId xmlns:p14="http://schemas.microsoft.com/office/powerpoint/2010/main" val="25926894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Θέση εικόνας διαφάνειας 1"/>
          <p:cNvSpPr>
            <a:spLocks noGrp="1" noRot="1" noChangeAspect="1"/>
          </p:cNvSpPr>
          <p:nvPr>
            <p:ph type="sldImg"/>
          </p:nvPr>
        </p:nvSpPr>
        <p:spPr/>
      </p:sp>
      <p:sp>
        <p:nvSpPr>
          <p:cNvPr id="3" name="Θέση σημειώσεων 2"/>
          <p:cNvSpPr>
            <a:spLocks noGrp="1"/>
          </p:cNvSpPr>
          <p:nvPr>
            <p:ph type="body" idx="1"/>
          </p:nvPr>
        </p:nvSpPr>
        <p:spPr/>
        <p:txBody>
          <a:bodyPr/>
          <a:lstStyle/>
          <a:p>
            <a:r>
              <a:rPr lang="el-GR" dirty="0" smtClean="0"/>
              <a:t>Μέθοδος υλοποίησης</a:t>
            </a:r>
            <a:r>
              <a:rPr lang="en-US" dirty="0" smtClean="0"/>
              <a:t>:</a:t>
            </a:r>
            <a:r>
              <a:rPr lang="en-US" baseline="0" dirty="0" smtClean="0"/>
              <a:t> Poincare Geometry</a:t>
            </a:r>
            <a:endParaRPr lang="en-US" dirty="0"/>
          </a:p>
        </p:txBody>
      </p:sp>
      <p:sp>
        <p:nvSpPr>
          <p:cNvPr id="4" name="Θέση αριθμού διαφάνειας 3"/>
          <p:cNvSpPr>
            <a:spLocks noGrp="1"/>
          </p:cNvSpPr>
          <p:nvPr>
            <p:ph type="sldNum" sz="quarter" idx="10"/>
          </p:nvPr>
        </p:nvSpPr>
        <p:spPr/>
        <p:txBody>
          <a:bodyPr/>
          <a:lstStyle/>
          <a:p>
            <a:fld id="{1BAB9005-7E5C-426B-8AC5-45356DBCA71C}" type="slidenum">
              <a:rPr lang="en-US" smtClean="0"/>
              <a:t>5</a:t>
            </a:fld>
            <a:endParaRPr lang="en-US"/>
          </a:p>
        </p:txBody>
      </p:sp>
    </p:spTree>
    <p:extLst>
      <p:ext uri="{BB962C8B-B14F-4D97-AF65-F5344CB8AC3E}">
        <p14:creationId xmlns:p14="http://schemas.microsoft.com/office/powerpoint/2010/main" val="1772401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1524000" y="1122363"/>
            <a:ext cx="9144000" cy="2387600"/>
          </a:xfrm>
        </p:spPr>
        <p:txBody>
          <a:bodyPr anchor="b"/>
          <a:lstStyle>
            <a:lvl1pPr algn="ctr">
              <a:defRPr sz="6000"/>
            </a:lvl1pPr>
          </a:lstStyle>
          <a:p>
            <a:r>
              <a:rPr lang="el-GR" smtClean="0"/>
              <a:t>Στυλ κύριου τίτλου</a:t>
            </a:r>
            <a:endParaRPr lang="en-US"/>
          </a:p>
        </p:txBody>
      </p:sp>
      <p:sp>
        <p:nvSpPr>
          <p:cNvPr id="3" name="Υπότιτλος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smtClean="0"/>
              <a:t>Κάντε κλικ για να επεξεργαστείτε τον υπότιτλο του υποδείγματος</a:t>
            </a:r>
            <a:endParaRPr lang="en-US"/>
          </a:p>
        </p:txBody>
      </p:sp>
      <p:sp>
        <p:nvSpPr>
          <p:cNvPr id="4" name="Θέση ημερομηνίας 3"/>
          <p:cNvSpPr>
            <a:spLocks noGrp="1"/>
          </p:cNvSpPr>
          <p:nvPr>
            <p:ph type="dt" sz="half" idx="10"/>
          </p:nvPr>
        </p:nvSpPr>
        <p:spPr/>
        <p:txBody>
          <a:bodyPr/>
          <a:lstStyle/>
          <a:p>
            <a:fld id="{F3C43792-D932-4281-823C-44F796075783}" type="datetimeFigureOut">
              <a:rPr lang="en-US" smtClean="0"/>
              <a:t>1/11/2024</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10530651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F3C43792-D932-4281-823C-44F796075783}" type="datetimeFigureOut">
              <a:rPr lang="en-US" smtClean="0"/>
              <a:t>1/11/2024</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3072984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8724900" y="365125"/>
            <a:ext cx="2628900" cy="5811838"/>
          </a:xfrm>
        </p:spPr>
        <p:txBody>
          <a:bodyPr vert="eaVert"/>
          <a:lstStyle/>
          <a:p>
            <a:r>
              <a:rPr lang="el-GR" smtClean="0"/>
              <a:t>Στυλ κύριου τίτλου</a:t>
            </a:r>
            <a:endParaRPr lang="en-US"/>
          </a:p>
        </p:txBody>
      </p:sp>
      <p:sp>
        <p:nvSpPr>
          <p:cNvPr id="3" name="Θέση κατακόρυφου κειμένου 2"/>
          <p:cNvSpPr>
            <a:spLocks noGrp="1"/>
          </p:cNvSpPr>
          <p:nvPr>
            <p:ph type="body" orient="vert" idx="1"/>
          </p:nvPr>
        </p:nvSpPr>
        <p:spPr>
          <a:xfrm>
            <a:off x="838200" y="365125"/>
            <a:ext cx="7734300" cy="5811838"/>
          </a:xfrm>
        </p:spPr>
        <p:txBody>
          <a:bodyPr vert="eaVert"/>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F3C43792-D932-4281-823C-44F796075783}" type="datetimeFigureOut">
              <a:rPr lang="en-US" smtClean="0"/>
              <a:t>1/11/2024</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30863985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idx="1"/>
          </p:nvPr>
        </p:nvSpPr>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10"/>
          </p:nvPr>
        </p:nvSpPr>
        <p:spPr/>
        <p:txBody>
          <a:bodyPr/>
          <a:lstStyle/>
          <a:p>
            <a:fld id="{F3C43792-D932-4281-823C-44F796075783}" type="datetimeFigureOut">
              <a:rPr lang="en-US" smtClean="0"/>
              <a:t>1/11/2024</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3212879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831850" y="1709738"/>
            <a:ext cx="10515600" cy="2852737"/>
          </a:xfrm>
        </p:spPr>
        <p:txBody>
          <a:bodyPr anchor="b"/>
          <a:lstStyle>
            <a:lvl1pPr>
              <a:defRPr sz="6000"/>
            </a:lvl1pPr>
          </a:lstStyle>
          <a:p>
            <a:r>
              <a:rPr lang="el-GR" smtClean="0"/>
              <a:t>Στυλ κύριου τίτλου</a:t>
            </a:r>
            <a:endParaRPr lang="en-US"/>
          </a:p>
        </p:txBody>
      </p:sp>
      <p:sp>
        <p:nvSpPr>
          <p:cNvPr id="3" name="Θέση κειμένου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smtClean="0"/>
              <a:t>Επεξεργασία στυλ υποδείγματος κειμένου</a:t>
            </a:r>
          </a:p>
        </p:txBody>
      </p:sp>
      <p:sp>
        <p:nvSpPr>
          <p:cNvPr id="4" name="Θέση ημερομηνίας 3"/>
          <p:cNvSpPr>
            <a:spLocks noGrp="1"/>
          </p:cNvSpPr>
          <p:nvPr>
            <p:ph type="dt" sz="half" idx="10"/>
          </p:nvPr>
        </p:nvSpPr>
        <p:spPr/>
        <p:txBody>
          <a:bodyPr/>
          <a:lstStyle/>
          <a:p>
            <a:fld id="{F3C43792-D932-4281-823C-44F796075783}" type="datetimeFigureOut">
              <a:rPr lang="en-US" smtClean="0"/>
              <a:t>1/11/2024</a:t>
            </a:fld>
            <a:endParaRPr lang="en-US"/>
          </a:p>
        </p:txBody>
      </p:sp>
      <p:sp>
        <p:nvSpPr>
          <p:cNvPr id="5" name="Θέση υποσέλιδου 4"/>
          <p:cNvSpPr>
            <a:spLocks noGrp="1"/>
          </p:cNvSpPr>
          <p:nvPr>
            <p:ph type="ftr" sz="quarter" idx="11"/>
          </p:nvPr>
        </p:nvSpPr>
        <p:spPr/>
        <p:txBody>
          <a:bodyPr/>
          <a:lstStyle/>
          <a:p>
            <a:endParaRPr lang="en-US"/>
          </a:p>
        </p:txBody>
      </p:sp>
      <p:sp>
        <p:nvSpPr>
          <p:cNvPr id="6" name="Θέση αριθμού διαφάνειας 5"/>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23387676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περιεχομένου 2"/>
          <p:cNvSpPr>
            <a:spLocks noGrp="1"/>
          </p:cNvSpPr>
          <p:nvPr>
            <p:ph sz="half" idx="1"/>
          </p:nvPr>
        </p:nvSpPr>
        <p:spPr>
          <a:xfrm>
            <a:off x="838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περιεχομένου 3"/>
          <p:cNvSpPr>
            <a:spLocks noGrp="1"/>
          </p:cNvSpPr>
          <p:nvPr>
            <p:ph sz="half" idx="2"/>
          </p:nvPr>
        </p:nvSpPr>
        <p:spPr>
          <a:xfrm>
            <a:off x="6172200" y="1825625"/>
            <a:ext cx="5181600" cy="435133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ημερομηνίας 4"/>
          <p:cNvSpPr>
            <a:spLocks noGrp="1"/>
          </p:cNvSpPr>
          <p:nvPr>
            <p:ph type="dt" sz="half" idx="10"/>
          </p:nvPr>
        </p:nvSpPr>
        <p:spPr/>
        <p:txBody>
          <a:bodyPr/>
          <a:lstStyle/>
          <a:p>
            <a:fld id="{F3C43792-D932-4281-823C-44F796075783}" type="datetimeFigureOut">
              <a:rPr lang="en-US" smtClean="0"/>
              <a:t>1/11/2024</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1048524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365125"/>
            <a:ext cx="10515600" cy="1325563"/>
          </a:xfrm>
        </p:spPr>
        <p:txBody>
          <a:bodyPr/>
          <a:lstStyle/>
          <a:p>
            <a:r>
              <a:rPr lang="el-GR" smtClean="0"/>
              <a:t>Στυλ κύριου τίτλου</a:t>
            </a:r>
            <a:endParaRPr lang="en-US"/>
          </a:p>
        </p:txBody>
      </p:sp>
      <p:sp>
        <p:nvSpPr>
          <p:cNvPr id="3" name="Θέση κειμένου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4" name="Θέση περιεχομένου 3"/>
          <p:cNvSpPr>
            <a:spLocks noGrp="1"/>
          </p:cNvSpPr>
          <p:nvPr>
            <p:ph sz="half" idx="2"/>
          </p:nvPr>
        </p:nvSpPr>
        <p:spPr>
          <a:xfrm>
            <a:off x="839788" y="2505075"/>
            <a:ext cx="5157787"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5" name="Θέση κειμένου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Επεξεργασία στυλ υποδείγματος κειμένου</a:t>
            </a:r>
          </a:p>
        </p:txBody>
      </p:sp>
      <p:sp>
        <p:nvSpPr>
          <p:cNvPr id="6" name="Θέση περιεχομένου 5"/>
          <p:cNvSpPr>
            <a:spLocks noGrp="1"/>
          </p:cNvSpPr>
          <p:nvPr>
            <p:ph sz="quarter" idx="4"/>
          </p:nvPr>
        </p:nvSpPr>
        <p:spPr>
          <a:xfrm>
            <a:off x="6172200" y="2505075"/>
            <a:ext cx="5183188" cy="3684588"/>
          </a:xfrm>
        </p:spPr>
        <p:txBody>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7" name="Θέση ημερομηνίας 6"/>
          <p:cNvSpPr>
            <a:spLocks noGrp="1"/>
          </p:cNvSpPr>
          <p:nvPr>
            <p:ph type="dt" sz="half" idx="10"/>
          </p:nvPr>
        </p:nvSpPr>
        <p:spPr/>
        <p:txBody>
          <a:bodyPr/>
          <a:lstStyle/>
          <a:p>
            <a:fld id="{F3C43792-D932-4281-823C-44F796075783}" type="datetimeFigureOut">
              <a:rPr lang="en-US" smtClean="0"/>
              <a:t>1/11/2024</a:t>
            </a:fld>
            <a:endParaRPr lang="en-US"/>
          </a:p>
        </p:txBody>
      </p:sp>
      <p:sp>
        <p:nvSpPr>
          <p:cNvPr id="8" name="Θέση υποσέλιδου 7"/>
          <p:cNvSpPr>
            <a:spLocks noGrp="1"/>
          </p:cNvSpPr>
          <p:nvPr>
            <p:ph type="ftr" sz="quarter" idx="11"/>
          </p:nvPr>
        </p:nvSpPr>
        <p:spPr/>
        <p:txBody>
          <a:bodyPr/>
          <a:lstStyle/>
          <a:p>
            <a:endParaRPr lang="en-US"/>
          </a:p>
        </p:txBody>
      </p:sp>
      <p:sp>
        <p:nvSpPr>
          <p:cNvPr id="9" name="Θέση αριθμού διαφάνειας 8"/>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4753660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n-US"/>
          </a:p>
        </p:txBody>
      </p:sp>
      <p:sp>
        <p:nvSpPr>
          <p:cNvPr id="3" name="Θέση ημερομηνίας 2"/>
          <p:cNvSpPr>
            <a:spLocks noGrp="1"/>
          </p:cNvSpPr>
          <p:nvPr>
            <p:ph type="dt" sz="half" idx="10"/>
          </p:nvPr>
        </p:nvSpPr>
        <p:spPr/>
        <p:txBody>
          <a:bodyPr/>
          <a:lstStyle/>
          <a:p>
            <a:fld id="{F3C43792-D932-4281-823C-44F796075783}" type="datetimeFigureOut">
              <a:rPr lang="en-US" smtClean="0"/>
              <a:t>1/11/2024</a:t>
            </a:fld>
            <a:endParaRPr lang="en-US"/>
          </a:p>
        </p:txBody>
      </p:sp>
      <p:sp>
        <p:nvSpPr>
          <p:cNvPr id="4" name="Θέση υποσέλιδου 3"/>
          <p:cNvSpPr>
            <a:spLocks noGrp="1"/>
          </p:cNvSpPr>
          <p:nvPr>
            <p:ph type="ftr" sz="quarter" idx="11"/>
          </p:nvPr>
        </p:nvSpPr>
        <p:spPr/>
        <p:txBody>
          <a:bodyPr/>
          <a:lstStyle/>
          <a:p>
            <a:endParaRPr lang="en-US"/>
          </a:p>
        </p:txBody>
      </p:sp>
      <p:sp>
        <p:nvSpPr>
          <p:cNvPr id="5" name="Θέση αριθμού διαφάνειας 4"/>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231527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F3C43792-D932-4281-823C-44F796075783}" type="datetimeFigureOut">
              <a:rPr lang="en-US" smtClean="0"/>
              <a:t>1/11/2024</a:t>
            </a:fld>
            <a:endParaRPr lang="en-US"/>
          </a:p>
        </p:txBody>
      </p:sp>
      <p:sp>
        <p:nvSpPr>
          <p:cNvPr id="3" name="Θέση υποσέλιδου 2"/>
          <p:cNvSpPr>
            <a:spLocks noGrp="1"/>
          </p:cNvSpPr>
          <p:nvPr>
            <p:ph type="ftr" sz="quarter" idx="11"/>
          </p:nvPr>
        </p:nvSpPr>
        <p:spPr/>
        <p:txBody>
          <a:bodyPr/>
          <a:lstStyle/>
          <a:p>
            <a:endParaRPr lang="en-US"/>
          </a:p>
        </p:txBody>
      </p:sp>
      <p:sp>
        <p:nvSpPr>
          <p:cNvPr id="4" name="Θέση αριθμού διαφάνειας 3"/>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2921775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περιεχομένου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F3C43792-D932-4281-823C-44F796075783}" type="datetimeFigureOut">
              <a:rPr lang="en-US" smtClean="0"/>
              <a:t>1/11/2024</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42924017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839788" y="457200"/>
            <a:ext cx="3932237" cy="1600200"/>
          </a:xfrm>
        </p:spPr>
        <p:txBody>
          <a:bodyPr anchor="b"/>
          <a:lstStyle>
            <a:lvl1pPr>
              <a:defRPr sz="3200"/>
            </a:lvl1pPr>
          </a:lstStyle>
          <a:p>
            <a:r>
              <a:rPr lang="el-GR" smtClean="0"/>
              <a:t>Στυλ κύριου τίτλου</a:t>
            </a:r>
            <a:endParaRPr lang="en-US"/>
          </a:p>
        </p:txBody>
      </p:sp>
      <p:sp>
        <p:nvSpPr>
          <p:cNvPr id="3" name="Θέση εικόνας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Θέση κειμένου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smtClean="0"/>
              <a:t>Επεξεργασία στυλ υποδείγματος κειμένου</a:t>
            </a:r>
          </a:p>
        </p:txBody>
      </p:sp>
      <p:sp>
        <p:nvSpPr>
          <p:cNvPr id="5" name="Θέση ημερομηνίας 4"/>
          <p:cNvSpPr>
            <a:spLocks noGrp="1"/>
          </p:cNvSpPr>
          <p:nvPr>
            <p:ph type="dt" sz="half" idx="10"/>
          </p:nvPr>
        </p:nvSpPr>
        <p:spPr/>
        <p:txBody>
          <a:bodyPr/>
          <a:lstStyle/>
          <a:p>
            <a:fld id="{F3C43792-D932-4281-823C-44F796075783}" type="datetimeFigureOut">
              <a:rPr lang="en-US" smtClean="0"/>
              <a:t>1/11/2024</a:t>
            </a:fld>
            <a:endParaRPr lang="en-US"/>
          </a:p>
        </p:txBody>
      </p:sp>
      <p:sp>
        <p:nvSpPr>
          <p:cNvPr id="6" name="Θέση υποσέλιδου 5"/>
          <p:cNvSpPr>
            <a:spLocks noGrp="1"/>
          </p:cNvSpPr>
          <p:nvPr>
            <p:ph type="ftr" sz="quarter" idx="11"/>
          </p:nvPr>
        </p:nvSpPr>
        <p:spPr/>
        <p:txBody>
          <a:bodyPr/>
          <a:lstStyle/>
          <a:p>
            <a:endParaRPr lang="en-US"/>
          </a:p>
        </p:txBody>
      </p:sp>
      <p:sp>
        <p:nvSpPr>
          <p:cNvPr id="7" name="Θέση αριθμού διαφάνειας 6"/>
          <p:cNvSpPr>
            <a:spLocks noGrp="1"/>
          </p:cNvSpPr>
          <p:nvPr>
            <p:ph type="sldNum" sz="quarter" idx="12"/>
          </p:nvPr>
        </p:nvSpPr>
        <p:spPr/>
        <p:txBody>
          <a:bodyPr/>
          <a:lstStyle/>
          <a:p>
            <a:fld id="{DE8D38D3-BF64-475E-9B79-AF6855D8E17D}" type="slidenum">
              <a:rPr lang="en-US" smtClean="0"/>
              <a:t>‹#›</a:t>
            </a:fld>
            <a:endParaRPr lang="en-US"/>
          </a:p>
        </p:txBody>
      </p:sp>
    </p:spTree>
    <p:extLst>
      <p:ext uri="{BB962C8B-B14F-4D97-AF65-F5344CB8AC3E}">
        <p14:creationId xmlns:p14="http://schemas.microsoft.com/office/powerpoint/2010/main" val="1643396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l-GR" smtClean="0"/>
              <a:t>Στυλ κύριου τίτλου</a:t>
            </a:r>
            <a:endParaRPr lang="en-US"/>
          </a:p>
        </p:txBody>
      </p:sp>
      <p:sp>
        <p:nvSpPr>
          <p:cNvPr id="3" name="Θέση κειμένου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l-GR" smtClean="0"/>
              <a:t>Επεξεργασία 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n-US"/>
          </a:p>
        </p:txBody>
      </p:sp>
      <p:sp>
        <p:nvSpPr>
          <p:cNvPr id="4" name="Θέση ημερομηνίας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3C43792-D932-4281-823C-44F796075783}" type="datetimeFigureOut">
              <a:rPr lang="en-US" smtClean="0"/>
              <a:t>1/11/2024</a:t>
            </a:fld>
            <a:endParaRPr lang="en-US"/>
          </a:p>
        </p:txBody>
      </p:sp>
      <p:sp>
        <p:nvSpPr>
          <p:cNvPr id="5" name="Θέση υποσέλιδου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Θέση αριθμού διαφάνειας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8D38D3-BF64-475E-9B79-AF6855D8E17D}" type="slidenum">
              <a:rPr lang="en-US" smtClean="0"/>
              <a:t>‹#›</a:t>
            </a:fld>
            <a:endParaRPr lang="en-US"/>
          </a:p>
        </p:txBody>
      </p:sp>
    </p:spTree>
    <p:extLst>
      <p:ext uri="{BB962C8B-B14F-4D97-AF65-F5344CB8AC3E}">
        <p14:creationId xmlns:p14="http://schemas.microsoft.com/office/powerpoint/2010/main" val="4253813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p:txBody>
          <a:bodyPr/>
          <a:lstStyle/>
          <a:p>
            <a:r>
              <a:rPr lang="el-GR" dirty="0" smtClean="0"/>
              <a:t>Μάθημα</a:t>
            </a:r>
            <a:r>
              <a:rPr lang="en-US" dirty="0" smtClean="0"/>
              <a:t>:</a:t>
            </a:r>
            <a:r>
              <a:rPr lang="el-GR" dirty="0" smtClean="0"/>
              <a:t>Ψηφιακή Επεξεργασία Σήματος</a:t>
            </a:r>
            <a:endParaRPr lang="en-US" dirty="0"/>
          </a:p>
        </p:txBody>
      </p:sp>
      <p:sp>
        <p:nvSpPr>
          <p:cNvPr id="3" name="Υπότιτλος 2"/>
          <p:cNvSpPr>
            <a:spLocks noGrp="1"/>
          </p:cNvSpPr>
          <p:nvPr>
            <p:ph type="subTitle" idx="1"/>
          </p:nvPr>
        </p:nvSpPr>
        <p:spPr/>
        <p:txBody>
          <a:bodyPr/>
          <a:lstStyle/>
          <a:p>
            <a:r>
              <a:rPr lang="el-GR" dirty="0" smtClean="0"/>
              <a:t>Θέμα εργασίας</a:t>
            </a:r>
            <a:r>
              <a:rPr lang="en-US" dirty="0" smtClean="0"/>
              <a:t>:</a:t>
            </a:r>
            <a:r>
              <a:rPr lang="el-GR" dirty="0" smtClean="0"/>
              <a:t>Ανάλυση καρδιακών ρυθμών </a:t>
            </a:r>
          </a:p>
          <a:p>
            <a:r>
              <a:rPr lang="el-GR" dirty="0" err="1" smtClean="0"/>
              <a:t>Παπαθανασίου</a:t>
            </a:r>
            <a:r>
              <a:rPr lang="el-GR" dirty="0" smtClean="0"/>
              <a:t> Κωνσταντίνος</a:t>
            </a:r>
          </a:p>
          <a:p>
            <a:r>
              <a:rPr lang="el-GR" dirty="0" err="1" smtClean="0"/>
              <a:t>Σταθάκος</a:t>
            </a:r>
            <a:r>
              <a:rPr lang="el-GR" dirty="0" smtClean="0"/>
              <a:t> Ηλίας</a:t>
            </a:r>
            <a:endParaRPr lang="en-US" dirty="0"/>
          </a:p>
        </p:txBody>
      </p:sp>
    </p:spTree>
    <p:extLst>
      <p:ext uri="{BB962C8B-B14F-4D97-AF65-F5344CB8AC3E}">
        <p14:creationId xmlns:p14="http://schemas.microsoft.com/office/powerpoint/2010/main" val="97120313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3600" dirty="0" smtClean="0"/>
              <a:t>Εισαγωγικό κομμάτι</a:t>
            </a:r>
            <a:endParaRPr lang="en-US" sz="3600" dirty="0"/>
          </a:p>
        </p:txBody>
      </p:sp>
      <p:sp>
        <p:nvSpPr>
          <p:cNvPr id="3" name="Θέση περιεχομένου 2"/>
          <p:cNvSpPr>
            <a:spLocks noGrp="1"/>
          </p:cNvSpPr>
          <p:nvPr>
            <p:ph idx="1"/>
          </p:nvPr>
        </p:nvSpPr>
        <p:spPr>
          <a:xfrm>
            <a:off x="365760" y="1825625"/>
            <a:ext cx="5569527" cy="4351338"/>
          </a:xfrm>
        </p:spPr>
        <p:txBody>
          <a:bodyPr>
            <a:normAutofit fontScale="92500" lnSpcReduction="20000"/>
          </a:bodyPr>
          <a:lstStyle/>
          <a:p>
            <a:pPr algn="just"/>
            <a:r>
              <a:rPr lang="el-GR" sz="2000" dirty="0" smtClean="0"/>
              <a:t>HRV ορίζεται ως, η μεταβλητότητα καρδιακού ρυθμού. Είναι ένα μέτρο της διακύμανσης του χρόνου μεταξύ των διαδοχικών καρδιακών παλμών. Ενώ ο καρδιακός σας ρυθμός είναι ο αριθμός των καρδιακών παλμών ανά λεπτό, το HRV εξετάζει τη συγκεκριμένη χρονική στιγμή μεταξύ των διαδοχικών καρδιακών παλμών. </a:t>
            </a:r>
            <a:endParaRPr lang="en-US" sz="2000" dirty="0" smtClean="0"/>
          </a:p>
          <a:p>
            <a:pPr algn="just"/>
            <a:r>
              <a:rPr lang="el-GR" sz="2000" dirty="0" smtClean="0"/>
              <a:t>Το σύμπλεγμα QRS είναι ένα μέρος της </a:t>
            </a:r>
            <a:r>
              <a:rPr lang="el-GR" sz="2000" dirty="0" err="1" smtClean="0"/>
              <a:t>κυματομορφής</a:t>
            </a:r>
            <a:r>
              <a:rPr lang="el-GR" sz="2000" dirty="0" smtClean="0"/>
              <a:t> του ηλεκτροκαρδιογραφήματος (ΗΚΓ ή ΗΚΓ) που αντιπροσωπεύει την ηλεκτρική δραστηριότητα που σχετίζεται με τη συστολή των κοιλιών της καρδιάς. </a:t>
            </a:r>
          </a:p>
          <a:p>
            <a:pPr algn="just"/>
            <a:r>
              <a:rPr lang="el-GR" sz="2000" dirty="0" smtClean="0"/>
              <a:t>το "RR" αναφέρεται στο διάστημα R-R, το οποίο είναι ο χρόνος μεταξύ των διαδοχικών κυμάτων R στο ηλεκτροκαρδιογράφημα (ΗΚΓ ή ΗΚΓ). Το κύμα R αντιστοιχεί στην κορυφή του συμπλέγματος QRS, που αντιπροσωπεύει την ηλεκτρική </a:t>
            </a:r>
            <a:r>
              <a:rPr lang="el-GR" sz="2000" dirty="0" err="1" smtClean="0"/>
              <a:t>εκπόλωση</a:t>
            </a:r>
            <a:r>
              <a:rPr lang="el-GR" sz="2000" dirty="0" smtClean="0"/>
              <a:t> των κοιλιών στην καρδιά.</a:t>
            </a:r>
          </a:p>
          <a:p>
            <a:pPr algn="just"/>
            <a:endParaRPr lang="en-US" sz="2000" dirty="0"/>
          </a:p>
        </p:txBody>
      </p:sp>
      <p:pic>
        <p:nvPicPr>
          <p:cNvPr id="6" name="Εικόνα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66557" y="317364"/>
            <a:ext cx="4495339" cy="2528628"/>
          </a:xfrm>
          <a:prstGeom prst="rect">
            <a:avLst/>
          </a:prstGeom>
        </p:spPr>
      </p:pic>
      <p:sp>
        <p:nvSpPr>
          <p:cNvPr id="7" name="Κάτω βέλος 6"/>
          <p:cNvSpPr/>
          <p:nvPr/>
        </p:nvSpPr>
        <p:spPr>
          <a:xfrm>
            <a:off x="8548711" y="3016320"/>
            <a:ext cx="931025" cy="61514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Εικόνα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95403" y="3801790"/>
            <a:ext cx="4237643" cy="2732418"/>
          </a:xfrm>
          <a:prstGeom prst="rect">
            <a:avLst/>
          </a:prstGeom>
        </p:spPr>
      </p:pic>
    </p:spTree>
    <p:extLst>
      <p:ext uri="{BB962C8B-B14F-4D97-AF65-F5344CB8AC3E}">
        <p14:creationId xmlns:p14="http://schemas.microsoft.com/office/powerpoint/2010/main" val="34939438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normAutofit/>
          </a:bodyPr>
          <a:lstStyle/>
          <a:p>
            <a:r>
              <a:rPr lang="el-GR" sz="3600" dirty="0" smtClean="0"/>
              <a:t>Πως σχετίζεται το</a:t>
            </a:r>
            <a:r>
              <a:rPr lang="en-US" sz="3600" dirty="0" smtClean="0"/>
              <a:t> </a:t>
            </a:r>
            <a:r>
              <a:rPr lang="el-GR" sz="3600" dirty="0" smtClean="0"/>
              <a:t>σύμπλεγμα </a:t>
            </a:r>
            <a:r>
              <a:rPr lang="en-US" sz="3600" dirty="0" smtClean="0"/>
              <a:t>QRS </a:t>
            </a:r>
            <a:r>
              <a:rPr lang="el-GR" sz="3600" dirty="0" smtClean="0"/>
              <a:t>και το </a:t>
            </a:r>
            <a:r>
              <a:rPr lang="en-US" sz="3600" dirty="0" smtClean="0"/>
              <a:t>RR </a:t>
            </a:r>
            <a:r>
              <a:rPr lang="el-GR" sz="3600" dirty="0" smtClean="0"/>
              <a:t>με το </a:t>
            </a:r>
            <a:r>
              <a:rPr lang="en-US" sz="3600" dirty="0" smtClean="0"/>
              <a:t>HRV</a:t>
            </a:r>
            <a:endParaRPr lang="en-US" sz="3600" dirty="0"/>
          </a:p>
        </p:txBody>
      </p:sp>
      <p:sp>
        <p:nvSpPr>
          <p:cNvPr id="3" name="Θέση περιεχομένου 2"/>
          <p:cNvSpPr>
            <a:spLocks noGrp="1"/>
          </p:cNvSpPr>
          <p:nvPr>
            <p:ph idx="1"/>
          </p:nvPr>
        </p:nvSpPr>
        <p:spPr/>
        <p:txBody>
          <a:bodyPr>
            <a:normAutofit/>
          </a:bodyPr>
          <a:lstStyle/>
          <a:p>
            <a:endParaRPr lang="en-US" sz="2000" dirty="0"/>
          </a:p>
        </p:txBody>
      </p:sp>
    </p:spTree>
    <p:extLst>
      <p:ext uri="{BB962C8B-B14F-4D97-AF65-F5344CB8AC3E}">
        <p14:creationId xmlns:p14="http://schemas.microsoft.com/office/powerpoint/2010/main" val="20909510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Βάση Δεδομένων </a:t>
            </a:r>
            <a:r>
              <a:rPr lang="en-US" b="1" dirty="0" smtClean="0"/>
              <a:t>FANTASIA</a:t>
            </a:r>
            <a:endParaRPr lang="en-US" b="1" dirty="0"/>
          </a:p>
        </p:txBody>
      </p:sp>
      <p:sp>
        <p:nvSpPr>
          <p:cNvPr id="3" name="Θέση περιεχομένου 2"/>
          <p:cNvSpPr>
            <a:spLocks noGrp="1"/>
          </p:cNvSpPr>
          <p:nvPr>
            <p:ph idx="1"/>
          </p:nvPr>
        </p:nvSpPr>
        <p:spPr>
          <a:xfrm>
            <a:off x="838200" y="1825625"/>
            <a:ext cx="4472354" cy="4351338"/>
          </a:xfrm>
        </p:spPr>
        <p:txBody>
          <a:bodyPr>
            <a:normAutofit/>
          </a:bodyPr>
          <a:lstStyle/>
          <a:p>
            <a:pPr algn="just"/>
            <a:r>
              <a:rPr lang="el-GR" sz="2000" dirty="0" smtClean="0"/>
              <a:t>Η συγκεκριμένη βάση αποτελείται από καταγραφές ΗΚΓ και αναπνοής, με σχολιασμούς παλμών, από 20 νεαρά άτομα και 20 ηλικιωμένα άτομα, όλα αυστηρά ελεγμένα ως υγιή, σε </a:t>
            </a:r>
            <a:r>
              <a:rPr lang="el-GR" sz="2000" dirty="0" err="1" smtClean="0"/>
              <a:t>φλεβοκομβικό</a:t>
            </a:r>
            <a:r>
              <a:rPr lang="el-GR" sz="2000" dirty="0" smtClean="0"/>
              <a:t> ρυθμό σε κατάσταση ηρεμίας (δύο ώρες το καθένα). Οι μισές από τις εγγραφές περιλαμβάνουν επίσης (μη βαθμονομημένα) συνεχή μη επεμβατικά σήματα αρτηριακής πίεσης.</a:t>
            </a:r>
            <a:endParaRPr lang="en-US" sz="2000" dirty="0"/>
          </a:p>
        </p:txBody>
      </p:sp>
      <p:pic>
        <p:nvPicPr>
          <p:cNvPr id="4" name="Εικόνα 3"/>
          <p:cNvPicPr>
            <a:picLocks noChangeAspect="1"/>
          </p:cNvPicPr>
          <p:nvPr/>
        </p:nvPicPr>
        <p:blipFill>
          <a:blip r:embed="rId2"/>
          <a:stretch>
            <a:fillRect/>
          </a:stretch>
        </p:blipFill>
        <p:spPr>
          <a:xfrm>
            <a:off x="6150613" y="1825626"/>
            <a:ext cx="5203187" cy="4351338"/>
          </a:xfrm>
          <a:prstGeom prst="rect">
            <a:avLst/>
          </a:prstGeom>
        </p:spPr>
      </p:pic>
    </p:spTree>
    <p:extLst>
      <p:ext uri="{BB962C8B-B14F-4D97-AF65-F5344CB8AC3E}">
        <p14:creationId xmlns:p14="http://schemas.microsoft.com/office/powerpoint/2010/main" val="18155558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n-US" b="1" baseline="0" dirty="0" smtClean="0"/>
              <a:t>Poincare Geometry</a:t>
            </a:r>
            <a:endParaRPr lang="en-US" b="1" dirty="0"/>
          </a:p>
        </p:txBody>
      </p:sp>
      <p:sp>
        <p:nvSpPr>
          <p:cNvPr id="3" name="Θέση περιεχομένου 2"/>
          <p:cNvSpPr>
            <a:spLocks noGrp="1"/>
          </p:cNvSpPr>
          <p:nvPr>
            <p:ph idx="1"/>
          </p:nvPr>
        </p:nvSpPr>
        <p:spPr>
          <a:xfrm>
            <a:off x="838200" y="1582615"/>
            <a:ext cx="4384431" cy="4594348"/>
          </a:xfrm>
        </p:spPr>
        <p:txBody>
          <a:bodyPr>
            <a:noAutofit/>
          </a:bodyPr>
          <a:lstStyle/>
          <a:p>
            <a:pPr algn="just"/>
            <a:r>
              <a:rPr lang="el-GR" sz="1600" dirty="0" smtClean="0"/>
              <a:t>Τα διαγράμματα </a:t>
            </a:r>
            <a:r>
              <a:rPr lang="el-GR" sz="1600" dirty="0" err="1" smtClean="0"/>
              <a:t>Poincaré</a:t>
            </a:r>
            <a:r>
              <a:rPr lang="el-GR" sz="1600" dirty="0" smtClean="0"/>
              <a:t> είναι ένας τύπος γεωμετρικής αναπαράστασης που χρησιμοποιείται στην ανάλυση της μεταβλητότητας του καρδιακού ρυθμού (HRV). Παρέχουν έναν οπτικό και ποσοτικό τρόπο αξιολόγησης των προτύπων και της δυναμικής στη μεταβλητότητα των διαδοχικών διαστημάτων RR (ή διαστημάτων NN).</a:t>
            </a:r>
          </a:p>
          <a:p>
            <a:pPr algn="just"/>
            <a:r>
              <a:rPr lang="el-GR" sz="1600" dirty="0" smtClean="0"/>
              <a:t>Η χρήση των διαγραμμάτων </a:t>
            </a:r>
            <a:r>
              <a:rPr lang="el-GR" sz="1600" dirty="0" err="1" smtClean="0"/>
              <a:t>Poincaré</a:t>
            </a:r>
            <a:r>
              <a:rPr lang="el-GR" sz="1600" dirty="0" smtClean="0"/>
              <a:t> στην ανάλυση HRV είναι μόνο μια γεωμετρική μέθοδος μεταξύ πολλών άλλων. Αυτές οι μέθοδοι στοχεύουν να συλλάβουν και να ερμηνεύσουν τη σύνθετη δυναμική των διακυμάνσεων του καρδιακού ρυθμού, παρέχοντας πολύτιμες πληροφορίες σχετικά με την επίδραση του αυτόνομου νευρικού συστήματος στην καρδιά. Οι ερευνητές και οι κλινικοί γιατροί χρησιμοποιούν αυτά τα εργαλεία για να αποκτήσουν γνώσεις σχετικά με την καρδιαγγειακή υγεία και τη ρύθμιση του αυτόνομου συστήματος.</a:t>
            </a:r>
            <a:endParaRPr lang="en-US" sz="1600" dirty="0"/>
          </a:p>
        </p:txBody>
      </p:sp>
      <p:pic>
        <p:nvPicPr>
          <p:cNvPr id="6" name="Εικόνα 5"/>
          <p:cNvPicPr>
            <a:picLocks noChangeAspect="1"/>
          </p:cNvPicPr>
          <p:nvPr/>
        </p:nvPicPr>
        <p:blipFill>
          <a:blip r:embed="rId3"/>
          <a:stretch>
            <a:fillRect/>
          </a:stretch>
        </p:blipFill>
        <p:spPr>
          <a:xfrm>
            <a:off x="6400799" y="1227432"/>
            <a:ext cx="5020407" cy="4949531"/>
          </a:xfrm>
          <a:prstGeom prst="rect">
            <a:avLst/>
          </a:prstGeom>
        </p:spPr>
      </p:pic>
    </p:spTree>
    <p:extLst>
      <p:ext uri="{BB962C8B-B14F-4D97-AF65-F5344CB8AC3E}">
        <p14:creationId xmlns:p14="http://schemas.microsoft.com/office/powerpoint/2010/main" val="38386636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Πως ερμηνεύεται το διάγραμμα </a:t>
            </a:r>
            <a:endParaRPr lang="en-US" dirty="0"/>
          </a:p>
        </p:txBody>
      </p:sp>
      <p:sp>
        <p:nvSpPr>
          <p:cNvPr id="3" name="Θέση περιεχομένου 2"/>
          <p:cNvSpPr>
            <a:spLocks noGrp="1"/>
          </p:cNvSpPr>
          <p:nvPr>
            <p:ph idx="1"/>
          </p:nvPr>
        </p:nvSpPr>
        <p:spPr>
          <a:xfrm>
            <a:off x="838200" y="1825625"/>
            <a:ext cx="5079023" cy="4351338"/>
          </a:xfrm>
        </p:spPr>
        <p:txBody>
          <a:bodyPr>
            <a:normAutofit fontScale="47500" lnSpcReduction="20000"/>
          </a:bodyPr>
          <a:lstStyle/>
          <a:p>
            <a:pPr marL="514350" indent="-514350">
              <a:buFont typeface="+mj-lt"/>
              <a:buAutoNum type="arabicPeriod"/>
            </a:pPr>
            <a:r>
              <a:rPr lang="el-GR" dirty="0" smtClean="0"/>
              <a:t>Σχηματισμός </a:t>
            </a:r>
            <a:r>
              <a:rPr lang="en-US" b="1" dirty="0" err="1" smtClean="0"/>
              <a:t>Poincaré</a:t>
            </a:r>
            <a:r>
              <a:rPr lang="en-US" b="1" dirty="0" smtClean="0"/>
              <a:t> Plot </a:t>
            </a:r>
            <a:r>
              <a:rPr lang="el-GR" dirty="0" smtClean="0"/>
              <a:t>:</a:t>
            </a:r>
          </a:p>
          <a:p>
            <a:r>
              <a:rPr lang="el-GR" dirty="0" smtClean="0"/>
              <a:t>       </a:t>
            </a:r>
            <a:r>
              <a:rPr lang="el-GR" dirty="0" smtClean="0"/>
              <a:t> Στον άξονα x, σχεδιάζετε το τρέχον διάστημα RR.</a:t>
            </a:r>
          </a:p>
          <a:p>
            <a:r>
              <a:rPr lang="el-GR" dirty="0" smtClean="0"/>
              <a:t>     	   Στον άξονα y, σχεδιάζετε το επόμενο διάστημα RR</a:t>
            </a:r>
            <a:r>
              <a:rPr lang="el-GR" dirty="0" smtClean="0"/>
              <a:t>	.</a:t>
            </a:r>
          </a:p>
          <a:p>
            <a:endParaRPr lang="el-GR" dirty="0" smtClean="0"/>
          </a:p>
          <a:p>
            <a:pPr marL="0" indent="0">
              <a:buNone/>
            </a:pPr>
            <a:r>
              <a:rPr lang="el-GR" dirty="0" smtClean="0"/>
              <a:t>    Μοτίβα στην πλοκή του </a:t>
            </a:r>
            <a:r>
              <a:rPr lang="el-GR" dirty="0" err="1" smtClean="0"/>
              <a:t>Πουανκαρέ</a:t>
            </a:r>
            <a:r>
              <a:rPr lang="el-GR" dirty="0" smtClean="0"/>
              <a:t>:</a:t>
            </a:r>
          </a:p>
          <a:p>
            <a:r>
              <a:rPr lang="el-GR" dirty="0" smtClean="0"/>
              <a:t>        	Το σχήμα της γραφικής παράστασης που προκύπτει 	μπορεί να αποκαλύψει ορισμένα μοτίβα στο HRV.</a:t>
            </a:r>
          </a:p>
          <a:p>
            <a:r>
              <a:rPr lang="el-GR" dirty="0" smtClean="0"/>
              <a:t>       	 Επιμήκεις ή ελλειπτικές ομάδες μπορεί να προτείνουν 	συγκεκριμένους τύπους μεταβλητότητας.</a:t>
            </a:r>
          </a:p>
          <a:p>
            <a:endParaRPr lang="el-GR" dirty="0" smtClean="0"/>
          </a:p>
          <a:p>
            <a:r>
              <a:rPr lang="el-GR" dirty="0" smtClean="0"/>
              <a:t>    Μέτρα από την πλοκή </a:t>
            </a:r>
            <a:r>
              <a:rPr lang="el-GR" dirty="0" err="1" smtClean="0"/>
              <a:t>Poincaré</a:t>
            </a:r>
            <a:r>
              <a:rPr lang="el-GR" dirty="0" smtClean="0"/>
              <a:t>:</a:t>
            </a:r>
          </a:p>
          <a:p>
            <a:r>
              <a:rPr lang="el-GR" dirty="0" smtClean="0"/>
              <a:t>        SD1 (Τυπική απόκλιση 1): Αντιπροσωπεύει την τυπική απόκλιση των σημείων που είναι κάθετα στη γραμμή ταυτότητας (η γραμμή υπό γωνία 45 μοιρών).</a:t>
            </a:r>
          </a:p>
          <a:p>
            <a:r>
              <a:rPr lang="el-GR" dirty="0" smtClean="0"/>
              <a:t>        SD2 (Τυπική απόκλιση 2): Αντιπροσωπεύει την τυπική απόκλιση των σημείων κατά μήκος της γραμμής ταυτότητας.</a:t>
            </a:r>
          </a:p>
          <a:p>
            <a:pPr marL="0" indent="0">
              <a:buNone/>
            </a:pPr>
            <a:endParaRPr lang="en-US" dirty="0"/>
          </a:p>
        </p:txBody>
      </p:sp>
      <p:pic>
        <p:nvPicPr>
          <p:cNvPr id="4" name="Εικόνα 3"/>
          <p:cNvPicPr>
            <a:picLocks noChangeAspect="1"/>
          </p:cNvPicPr>
          <p:nvPr/>
        </p:nvPicPr>
        <p:blipFill>
          <a:blip r:embed="rId2"/>
          <a:stretch>
            <a:fillRect/>
          </a:stretch>
        </p:blipFill>
        <p:spPr>
          <a:xfrm>
            <a:off x="7308972" y="1825625"/>
            <a:ext cx="3781425" cy="3667125"/>
          </a:xfrm>
          <a:prstGeom prst="rect">
            <a:avLst/>
          </a:prstGeom>
        </p:spPr>
      </p:pic>
    </p:spTree>
    <p:extLst>
      <p:ext uri="{BB962C8B-B14F-4D97-AF65-F5344CB8AC3E}">
        <p14:creationId xmlns:p14="http://schemas.microsoft.com/office/powerpoint/2010/main" val="36405676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Κώδικας</a:t>
            </a:r>
            <a:r>
              <a:rPr lang="en-US" dirty="0" smtClean="0"/>
              <a:t> </a:t>
            </a:r>
            <a:r>
              <a:rPr lang="el-GR" dirty="0" smtClean="0"/>
              <a:t>συνάρτησης </a:t>
            </a:r>
            <a:r>
              <a:rPr lang="en-US" dirty="0" smtClean="0"/>
              <a:t>PG (vol.1)</a:t>
            </a:r>
            <a:endParaRPr lang="en-US" dirty="0"/>
          </a:p>
        </p:txBody>
      </p:sp>
      <p:sp>
        <p:nvSpPr>
          <p:cNvPr id="3" name="Θέση περιεχομένου 2"/>
          <p:cNvSpPr>
            <a:spLocks noGrp="1"/>
          </p:cNvSpPr>
          <p:nvPr>
            <p:ph idx="1"/>
          </p:nvPr>
        </p:nvSpPr>
        <p:spPr>
          <a:xfrm>
            <a:off x="838200" y="1825625"/>
            <a:ext cx="4744915" cy="4351338"/>
          </a:xfrm>
        </p:spPr>
        <p:txBody>
          <a:bodyPr>
            <a:normAutofit/>
          </a:bodyPr>
          <a:lstStyle/>
          <a:p>
            <a:r>
              <a:rPr lang="el-GR" sz="2000" dirty="0" smtClean="0"/>
              <a:t>Γραμμές</a:t>
            </a:r>
            <a:r>
              <a:rPr lang="en-US" sz="2000" dirty="0"/>
              <a:t> </a:t>
            </a:r>
            <a:r>
              <a:rPr lang="en-US" sz="2000" dirty="0" smtClean="0"/>
              <a:t>3</a:t>
            </a:r>
            <a:r>
              <a:rPr lang="el-GR" sz="2000" dirty="0" smtClean="0"/>
              <a:t>-6</a:t>
            </a:r>
            <a:r>
              <a:rPr lang="en-US" sz="2000" dirty="0" smtClean="0"/>
              <a:t>: </a:t>
            </a:r>
            <a:r>
              <a:rPr lang="el-GR" sz="2000" dirty="0" smtClean="0"/>
              <a:t>Δήλωση μεταβλητών</a:t>
            </a:r>
            <a:endParaRPr lang="en-US" sz="2000" dirty="0" smtClean="0"/>
          </a:p>
          <a:p>
            <a:endParaRPr lang="en-US" sz="2000" dirty="0"/>
          </a:p>
          <a:p>
            <a:endParaRPr lang="el-GR" sz="2000" dirty="0" smtClean="0"/>
          </a:p>
          <a:p>
            <a:r>
              <a:rPr lang="el-GR" sz="2000" dirty="0" smtClean="0"/>
              <a:t>9-15</a:t>
            </a:r>
            <a:r>
              <a:rPr lang="en-US" sz="2000" dirty="0" smtClean="0"/>
              <a:t>: </a:t>
            </a:r>
            <a:r>
              <a:rPr lang="el-GR" sz="2000" dirty="0" smtClean="0"/>
              <a:t>Υπολογισμός μέσου όρου και </a:t>
            </a:r>
            <a:r>
              <a:rPr lang="en-US" sz="2000" dirty="0" smtClean="0"/>
              <a:t>lowest beat</a:t>
            </a:r>
          </a:p>
          <a:p>
            <a:endParaRPr lang="en-US" sz="2000" dirty="0"/>
          </a:p>
          <a:p>
            <a:endParaRPr lang="el-GR" sz="2000" dirty="0" smtClean="0"/>
          </a:p>
          <a:p>
            <a:r>
              <a:rPr lang="el-GR" sz="2000" dirty="0" smtClean="0"/>
              <a:t>18</a:t>
            </a:r>
            <a:r>
              <a:rPr lang="en-US" sz="2000" dirty="0" smtClean="0"/>
              <a:t>: </a:t>
            </a:r>
            <a:r>
              <a:rPr lang="el-GR" sz="2000" dirty="0" smtClean="0"/>
              <a:t>Υπολογισμός Τυπικής Απόκλισης</a:t>
            </a:r>
            <a:endParaRPr lang="en-US" sz="2000" dirty="0" smtClean="0"/>
          </a:p>
          <a:p>
            <a:endParaRPr lang="el-GR" sz="2000" dirty="0" smtClean="0"/>
          </a:p>
          <a:p>
            <a:r>
              <a:rPr lang="el-GR" sz="2000" dirty="0" smtClean="0"/>
              <a:t>21-23</a:t>
            </a:r>
            <a:r>
              <a:rPr lang="en-US" sz="2000" dirty="0" smtClean="0"/>
              <a:t>: </a:t>
            </a:r>
            <a:r>
              <a:rPr lang="el-GR" sz="2000" dirty="0" smtClean="0"/>
              <a:t>Δημιουργία συνάρτησης </a:t>
            </a:r>
            <a:r>
              <a:rPr lang="en-US" sz="2000" dirty="0" smtClean="0"/>
              <a:t>y = -x</a:t>
            </a:r>
            <a:endParaRPr lang="en-US" sz="2000" dirty="0"/>
          </a:p>
        </p:txBody>
      </p:sp>
      <p:sp>
        <p:nvSpPr>
          <p:cNvPr id="6" name="Αριστερό βέλος 5"/>
          <p:cNvSpPr/>
          <p:nvPr/>
        </p:nvSpPr>
        <p:spPr>
          <a:xfrm>
            <a:off x="5858287" y="3559907"/>
            <a:ext cx="849923" cy="580293"/>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Εικόνα 7"/>
          <p:cNvPicPr>
            <a:picLocks noChangeAspect="1"/>
          </p:cNvPicPr>
          <p:nvPr/>
        </p:nvPicPr>
        <p:blipFill>
          <a:blip r:embed="rId2"/>
          <a:stretch>
            <a:fillRect/>
          </a:stretch>
        </p:blipFill>
        <p:spPr>
          <a:xfrm>
            <a:off x="6983382" y="1825625"/>
            <a:ext cx="3686765" cy="4048858"/>
          </a:xfrm>
          <a:prstGeom prst="rect">
            <a:avLst/>
          </a:prstGeom>
        </p:spPr>
      </p:pic>
    </p:spTree>
    <p:extLst>
      <p:ext uri="{BB962C8B-B14F-4D97-AF65-F5344CB8AC3E}">
        <p14:creationId xmlns:p14="http://schemas.microsoft.com/office/powerpoint/2010/main" val="37109083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Κώδικας</a:t>
            </a:r>
            <a:r>
              <a:rPr lang="en-US" dirty="0" smtClean="0"/>
              <a:t> </a:t>
            </a:r>
            <a:r>
              <a:rPr lang="el-GR" dirty="0" smtClean="0"/>
              <a:t>συνάρτησης </a:t>
            </a:r>
            <a:r>
              <a:rPr lang="en-US" dirty="0" smtClean="0"/>
              <a:t>PG (vol.2)</a:t>
            </a:r>
            <a:endParaRPr lang="en-US" dirty="0"/>
          </a:p>
        </p:txBody>
      </p:sp>
      <p:sp>
        <p:nvSpPr>
          <p:cNvPr id="3" name="Θέση περιεχομένου 2"/>
          <p:cNvSpPr>
            <a:spLocks noGrp="1"/>
          </p:cNvSpPr>
          <p:nvPr>
            <p:ph idx="1"/>
          </p:nvPr>
        </p:nvSpPr>
        <p:spPr>
          <a:xfrm>
            <a:off x="838199" y="1825625"/>
            <a:ext cx="4595447" cy="4351338"/>
          </a:xfrm>
        </p:spPr>
        <p:txBody>
          <a:bodyPr>
            <a:normAutofit/>
          </a:bodyPr>
          <a:lstStyle/>
          <a:p>
            <a:r>
              <a:rPr lang="en-US" sz="2000" dirty="0" smtClean="0"/>
              <a:t>27: </a:t>
            </a:r>
            <a:r>
              <a:rPr lang="el-GR" sz="2000" dirty="0" smtClean="0"/>
              <a:t>Τοποθέτηση ρυθμών σε σχέση με τον επόμενο</a:t>
            </a:r>
          </a:p>
          <a:p>
            <a:r>
              <a:rPr lang="el-GR" sz="2000" dirty="0" smtClean="0"/>
              <a:t>29</a:t>
            </a:r>
            <a:r>
              <a:rPr lang="en-US" sz="2000" dirty="0" smtClean="0"/>
              <a:t>: plot y = x</a:t>
            </a:r>
          </a:p>
          <a:p>
            <a:r>
              <a:rPr lang="en-US" sz="2000" dirty="0" smtClean="0"/>
              <a:t>31: plot y = -x</a:t>
            </a:r>
          </a:p>
          <a:p>
            <a:r>
              <a:rPr lang="en-US" sz="2000" dirty="0" smtClean="0"/>
              <a:t>38: </a:t>
            </a:r>
            <a:r>
              <a:rPr lang="el-GR" sz="2000" dirty="0" smtClean="0"/>
              <a:t>Τοποθέτηση σημείου Μέσου όρου</a:t>
            </a:r>
          </a:p>
          <a:p>
            <a:r>
              <a:rPr lang="el-GR" sz="2000" dirty="0" smtClean="0"/>
              <a:t>43-4</a:t>
            </a:r>
            <a:r>
              <a:rPr lang="en-US" sz="2000" dirty="0" smtClean="0"/>
              <a:t>7: </a:t>
            </a:r>
            <a:r>
              <a:rPr lang="el-GR" sz="2000" dirty="0" smtClean="0"/>
              <a:t>Ρύθμιση αρχικών παραμέτρων έλλειψης</a:t>
            </a:r>
          </a:p>
          <a:p>
            <a:r>
              <a:rPr lang="el-GR" sz="2000" dirty="0" smtClean="0"/>
              <a:t>50-51</a:t>
            </a:r>
            <a:r>
              <a:rPr lang="en-US" sz="2000" dirty="0" smtClean="0"/>
              <a:t>: </a:t>
            </a:r>
            <a:r>
              <a:rPr lang="el-GR" sz="2000" dirty="0" smtClean="0"/>
              <a:t>Περιστροφή έλλειψης</a:t>
            </a:r>
          </a:p>
          <a:p>
            <a:r>
              <a:rPr lang="el-GR" sz="2000" dirty="0" smtClean="0"/>
              <a:t>54</a:t>
            </a:r>
            <a:r>
              <a:rPr lang="en-US" sz="2000" dirty="0" smtClean="0"/>
              <a:t>: Plot </a:t>
            </a:r>
            <a:r>
              <a:rPr lang="el-GR" sz="2000" dirty="0" smtClean="0"/>
              <a:t>έλλειψης</a:t>
            </a:r>
            <a:endParaRPr lang="en-US" sz="2000" dirty="0"/>
          </a:p>
        </p:txBody>
      </p:sp>
      <p:pic>
        <p:nvPicPr>
          <p:cNvPr id="5" name="Εικόνα 4"/>
          <p:cNvPicPr>
            <a:picLocks noChangeAspect="1"/>
          </p:cNvPicPr>
          <p:nvPr/>
        </p:nvPicPr>
        <p:blipFill>
          <a:blip r:embed="rId2"/>
          <a:stretch>
            <a:fillRect/>
          </a:stretch>
        </p:blipFill>
        <p:spPr>
          <a:xfrm>
            <a:off x="6388721" y="2033465"/>
            <a:ext cx="4965079" cy="3935657"/>
          </a:xfrm>
          <a:prstGeom prst="rect">
            <a:avLst/>
          </a:prstGeom>
        </p:spPr>
      </p:pic>
      <p:sp>
        <p:nvSpPr>
          <p:cNvPr id="6" name="Αριστερό βέλος 5"/>
          <p:cNvSpPr/>
          <p:nvPr/>
        </p:nvSpPr>
        <p:spPr>
          <a:xfrm>
            <a:off x="5581472" y="3438585"/>
            <a:ext cx="659423" cy="56270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83163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Κώδικας</a:t>
            </a:r>
            <a:r>
              <a:rPr lang="en-US" dirty="0" smtClean="0"/>
              <a:t> </a:t>
            </a:r>
            <a:r>
              <a:rPr lang="el-GR" dirty="0" smtClean="0"/>
              <a:t>συνάρτησης </a:t>
            </a:r>
            <a:r>
              <a:rPr lang="en-US" dirty="0" err="1" smtClean="0"/>
              <a:t>fantasia_PG</a:t>
            </a:r>
            <a:endParaRPr lang="en-US" dirty="0"/>
          </a:p>
        </p:txBody>
      </p:sp>
      <p:sp>
        <p:nvSpPr>
          <p:cNvPr id="3" name="Θέση περιεχομένου 2"/>
          <p:cNvSpPr>
            <a:spLocks noGrp="1"/>
          </p:cNvSpPr>
          <p:nvPr>
            <p:ph idx="1"/>
          </p:nvPr>
        </p:nvSpPr>
        <p:spPr>
          <a:xfrm>
            <a:off x="838200" y="1825625"/>
            <a:ext cx="4322885" cy="4351338"/>
          </a:xfrm>
        </p:spPr>
        <p:txBody>
          <a:bodyPr>
            <a:normAutofit/>
          </a:bodyPr>
          <a:lstStyle/>
          <a:p>
            <a:r>
              <a:rPr lang="el-GR" sz="2000" dirty="0" smtClean="0"/>
              <a:t>3-18</a:t>
            </a:r>
            <a:r>
              <a:rPr lang="en-US" sz="2000" dirty="0" smtClean="0"/>
              <a:t>: </a:t>
            </a:r>
            <a:r>
              <a:rPr lang="el-GR" sz="2000" dirty="0" smtClean="0"/>
              <a:t>Επαναληπτικός βρόγχος ανάγνωσης </a:t>
            </a:r>
            <a:r>
              <a:rPr lang="en-US" sz="2000" dirty="0" smtClean="0"/>
              <a:t>txt </a:t>
            </a:r>
            <a:r>
              <a:rPr lang="el-GR" sz="2000" dirty="0" smtClean="0"/>
              <a:t>αρχείων και καταχώρησής τους στην συνάρτηση </a:t>
            </a:r>
            <a:r>
              <a:rPr lang="en-US" sz="2000" dirty="0" smtClean="0"/>
              <a:t>PG</a:t>
            </a:r>
            <a:endParaRPr lang="en-US" sz="2000" dirty="0"/>
          </a:p>
        </p:txBody>
      </p:sp>
      <p:pic>
        <p:nvPicPr>
          <p:cNvPr id="4" name="Εικόνα 3"/>
          <p:cNvPicPr>
            <a:picLocks noChangeAspect="1"/>
          </p:cNvPicPr>
          <p:nvPr/>
        </p:nvPicPr>
        <p:blipFill>
          <a:blip r:embed="rId2"/>
          <a:stretch>
            <a:fillRect/>
          </a:stretch>
        </p:blipFill>
        <p:spPr>
          <a:xfrm>
            <a:off x="6096000" y="2078281"/>
            <a:ext cx="5482559" cy="3715850"/>
          </a:xfrm>
          <a:prstGeom prst="rect">
            <a:avLst/>
          </a:prstGeom>
        </p:spPr>
      </p:pic>
    </p:spTree>
    <p:extLst>
      <p:ext uri="{BB962C8B-B14F-4D97-AF65-F5344CB8AC3E}">
        <p14:creationId xmlns:p14="http://schemas.microsoft.com/office/powerpoint/2010/main" val="2079693072"/>
      </p:ext>
    </p:extLst>
  </p:cSld>
  <p:clrMapOvr>
    <a:masterClrMapping/>
  </p:clrMapOvr>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622</Words>
  <Application>Microsoft Office PowerPoint</Application>
  <PresentationFormat>Ευρεία οθόνη</PresentationFormat>
  <Paragraphs>50</Paragraphs>
  <Slides>9</Slides>
  <Notes>2</Notes>
  <HiddenSlides>1</HiddenSlides>
  <MMClips>0</MMClips>
  <ScaleCrop>false</ScaleCrop>
  <HeadingPairs>
    <vt:vector size="6" baseType="variant">
      <vt:variant>
        <vt:lpstr>Γραμματοσειρές που χρησιμοποιούνται</vt:lpstr>
      </vt:variant>
      <vt:variant>
        <vt:i4>3</vt:i4>
      </vt:variant>
      <vt:variant>
        <vt:lpstr>Θέμα</vt:lpstr>
      </vt:variant>
      <vt:variant>
        <vt:i4>1</vt:i4>
      </vt:variant>
      <vt:variant>
        <vt:lpstr>Τίτλοι διαφανειών</vt:lpstr>
      </vt:variant>
      <vt:variant>
        <vt:i4>9</vt:i4>
      </vt:variant>
    </vt:vector>
  </HeadingPairs>
  <TitlesOfParts>
    <vt:vector size="13" baseType="lpstr">
      <vt:lpstr>Arial</vt:lpstr>
      <vt:lpstr>Calibri</vt:lpstr>
      <vt:lpstr>Calibri Light</vt:lpstr>
      <vt:lpstr>Θέμα του Office</vt:lpstr>
      <vt:lpstr>Μάθημα:Ψηφιακή Επεξεργασία Σήματος</vt:lpstr>
      <vt:lpstr>Εισαγωγικό κομμάτι</vt:lpstr>
      <vt:lpstr>Πως σχετίζεται το σύμπλεγμα QRS και το RR με το HRV</vt:lpstr>
      <vt:lpstr>Βάση Δεδομένων FANTASIA</vt:lpstr>
      <vt:lpstr>Poincare Geometry</vt:lpstr>
      <vt:lpstr>Πως ερμηνεύεται το διάγραμμα </vt:lpstr>
      <vt:lpstr>Κώδικας συνάρτησης PG (vol.1)</vt:lpstr>
      <vt:lpstr>Κώδικας συνάρτησης PG (vol.2)</vt:lpstr>
      <vt:lpstr>Κώδικας συνάρτησης fantasia_PG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Παρουσίαση του PowerPoint</dc:title>
  <dc:creator>LAPTOP4</dc:creator>
  <cp:lastModifiedBy>LAPTOP4</cp:lastModifiedBy>
  <cp:revision>15</cp:revision>
  <dcterms:created xsi:type="dcterms:W3CDTF">2024-01-11T21:38:24Z</dcterms:created>
  <dcterms:modified xsi:type="dcterms:W3CDTF">2024-01-12T21:04:23Z</dcterms:modified>
</cp:coreProperties>
</file>