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6" autoAdjust="0"/>
    <p:restoredTop sz="94744" autoAdjust="0"/>
  </p:normalViewPr>
  <p:slideViewPr>
    <p:cSldViewPr snapToGrid="0" snapToObjects="1">
      <p:cViewPr varScale="1">
        <p:scale>
          <a:sx n="155" d="100"/>
          <a:sy n="155" d="100"/>
        </p:scale>
        <p:origin x="1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2810" y="480060"/>
            <a:ext cx="3568844" cy="2674620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s-CO" sz="5000"/>
              <a:t>p_adres, Parte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809" y="3477006"/>
            <a:ext cx="3568844" cy="1179576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/>
            <a:br/>
            <a:r>
              <a:t>Ilich H. De La Hoz Siegler</a:t>
            </a:r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7A13E-6FAA-DC3D-70A6-020D74AB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4" r="24857"/>
          <a:stretch/>
        </p:blipFill>
        <p:spPr>
          <a:xfrm>
            <a:off x="20" y="10"/>
            <a:ext cx="4581100" cy="51434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0856" y="3306950"/>
            <a:ext cx="3182112" cy="13716"/>
          </a:xfrm>
          <a:custGeom>
            <a:avLst/>
            <a:gdLst>
              <a:gd name="connsiteX0" fmla="*/ 0 w 3182112"/>
              <a:gd name="connsiteY0" fmla="*/ 0 h 13716"/>
              <a:gd name="connsiteX1" fmla="*/ 636422 w 3182112"/>
              <a:gd name="connsiteY1" fmla="*/ 0 h 13716"/>
              <a:gd name="connsiteX2" fmla="*/ 1241024 w 3182112"/>
              <a:gd name="connsiteY2" fmla="*/ 0 h 13716"/>
              <a:gd name="connsiteX3" fmla="*/ 1845625 w 3182112"/>
              <a:gd name="connsiteY3" fmla="*/ 0 h 13716"/>
              <a:gd name="connsiteX4" fmla="*/ 2545690 w 3182112"/>
              <a:gd name="connsiteY4" fmla="*/ 0 h 13716"/>
              <a:gd name="connsiteX5" fmla="*/ 3182112 w 3182112"/>
              <a:gd name="connsiteY5" fmla="*/ 0 h 13716"/>
              <a:gd name="connsiteX6" fmla="*/ 3182112 w 3182112"/>
              <a:gd name="connsiteY6" fmla="*/ 13716 h 13716"/>
              <a:gd name="connsiteX7" fmla="*/ 2545690 w 3182112"/>
              <a:gd name="connsiteY7" fmla="*/ 13716 h 13716"/>
              <a:gd name="connsiteX8" fmla="*/ 2004731 w 3182112"/>
              <a:gd name="connsiteY8" fmla="*/ 13716 h 13716"/>
              <a:gd name="connsiteX9" fmla="*/ 1400129 w 3182112"/>
              <a:gd name="connsiteY9" fmla="*/ 13716 h 13716"/>
              <a:gd name="connsiteX10" fmla="*/ 795528 w 3182112"/>
              <a:gd name="connsiteY10" fmla="*/ 13716 h 13716"/>
              <a:gd name="connsiteX11" fmla="*/ 0 w 3182112"/>
              <a:gd name="connsiteY11" fmla="*/ 13716 h 13716"/>
              <a:gd name="connsiteX12" fmla="*/ 0 w 3182112"/>
              <a:gd name="connsiteY12" fmla="*/ 0 h 13716"/>
              <a:gd name="connsiteX0" fmla="*/ 0 w 3182112"/>
              <a:gd name="connsiteY0" fmla="*/ 0 h 13716"/>
              <a:gd name="connsiteX1" fmla="*/ 572780 w 3182112"/>
              <a:gd name="connsiteY1" fmla="*/ 0 h 13716"/>
              <a:gd name="connsiteX2" fmla="*/ 1272845 w 3182112"/>
              <a:gd name="connsiteY2" fmla="*/ 0 h 13716"/>
              <a:gd name="connsiteX3" fmla="*/ 1813804 w 3182112"/>
              <a:gd name="connsiteY3" fmla="*/ 0 h 13716"/>
              <a:gd name="connsiteX4" fmla="*/ 2354763 w 3182112"/>
              <a:gd name="connsiteY4" fmla="*/ 0 h 13716"/>
              <a:gd name="connsiteX5" fmla="*/ 3182112 w 3182112"/>
              <a:gd name="connsiteY5" fmla="*/ 0 h 13716"/>
              <a:gd name="connsiteX6" fmla="*/ 3182112 w 3182112"/>
              <a:gd name="connsiteY6" fmla="*/ 13716 h 13716"/>
              <a:gd name="connsiteX7" fmla="*/ 2577511 w 3182112"/>
              <a:gd name="connsiteY7" fmla="*/ 13716 h 13716"/>
              <a:gd name="connsiteX8" fmla="*/ 1972909 w 3182112"/>
              <a:gd name="connsiteY8" fmla="*/ 13716 h 13716"/>
              <a:gd name="connsiteX9" fmla="*/ 1368308 w 3182112"/>
              <a:gd name="connsiteY9" fmla="*/ 13716 h 13716"/>
              <a:gd name="connsiteX10" fmla="*/ 668244 w 3182112"/>
              <a:gd name="connsiteY10" fmla="*/ 13716 h 13716"/>
              <a:gd name="connsiteX11" fmla="*/ 0 w 3182112"/>
              <a:gd name="connsiteY11" fmla="*/ 13716 h 13716"/>
              <a:gd name="connsiteX12" fmla="*/ 0 w 318211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112" h="13716" fill="none" extrusionOk="0">
                <a:moveTo>
                  <a:pt x="0" y="0"/>
                </a:moveTo>
                <a:cubicBezTo>
                  <a:pt x="167097" y="-35215"/>
                  <a:pt x="386995" y="-47353"/>
                  <a:pt x="636422" y="0"/>
                </a:cubicBezTo>
                <a:cubicBezTo>
                  <a:pt x="915721" y="14911"/>
                  <a:pt x="978814" y="-9181"/>
                  <a:pt x="1241024" y="0"/>
                </a:cubicBezTo>
                <a:cubicBezTo>
                  <a:pt x="1523940" y="31894"/>
                  <a:pt x="1606328" y="-11705"/>
                  <a:pt x="1845625" y="0"/>
                </a:cubicBezTo>
                <a:cubicBezTo>
                  <a:pt x="2102898" y="-3011"/>
                  <a:pt x="2397984" y="13955"/>
                  <a:pt x="2545690" y="0"/>
                </a:cubicBezTo>
                <a:cubicBezTo>
                  <a:pt x="2705364" y="3313"/>
                  <a:pt x="2935432" y="4386"/>
                  <a:pt x="3182112" y="0"/>
                </a:cubicBezTo>
                <a:cubicBezTo>
                  <a:pt x="3181721" y="5201"/>
                  <a:pt x="3183349" y="10378"/>
                  <a:pt x="3182112" y="13716"/>
                </a:cubicBezTo>
                <a:cubicBezTo>
                  <a:pt x="2885361" y="25235"/>
                  <a:pt x="2846304" y="18388"/>
                  <a:pt x="2545690" y="13716"/>
                </a:cubicBezTo>
                <a:cubicBezTo>
                  <a:pt x="2296262" y="27882"/>
                  <a:pt x="2267101" y="-7104"/>
                  <a:pt x="2004731" y="13716"/>
                </a:cubicBezTo>
                <a:cubicBezTo>
                  <a:pt x="1806517" y="15840"/>
                  <a:pt x="1671861" y="-33003"/>
                  <a:pt x="1400129" y="13716"/>
                </a:cubicBezTo>
                <a:cubicBezTo>
                  <a:pt x="1147502" y="43209"/>
                  <a:pt x="1063563" y="16014"/>
                  <a:pt x="795528" y="13716"/>
                </a:cubicBezTo>
                <a:cubicBezTo>
                  <a:pt x="531348" y="14487"/>
                  <a:pt x="307978" y="-3834"/>
                  <a:pt x="0" y="13716"/>
                </a:cubicBezTo>
                <a:cubicBezTo>
                  <a:pt x="1191" y="9973"/>
                  <a:pt x="174" y="5212"/>
                  <a:pt x="0" y="0"/>
                </a:cubicBezTo>
                <a:close/>
              </a:path>
              <a:path w="3182112" h="13716" stroke="0" extrusionOk="0">
                <a:moveTo>
                  <a:pt x="0" y="0"/>
                </a:moveTo>
                <a:cubicBezTo>
                  <a:pt x="224974" y="-3076"/>
                  <a:pt x="336129" y="12250"/>
                  <a:pt x="572780" y="0"/>
                </a:cubicBezTo>
                <a:cubicBezTo>
                  <a:pt x="802270" y="-6413"/>
                  <a:pt x="1081077" y="-35613"/>
                  <a:pt x="1272845" y="0"/>
                </a:cubicBezTo>
                <a:cubicBezTo>
                  <a:pt x="1483194" y="13818"/>
                  <a:pt x="1709890" y="10279"/>
                  <a:pt x="1813804" y="0"/>
                </a:cubicBezTo>
                <a:cubicBezTo>
                  <a:pt x="1932692" y="-21191"/>
                  <a:pt x="2099661" y="51120"/>
                  <a:pt x="2354763" y="0"/>
                </a:cubicBezTo>
                <a:cubicBezTo>
                  <a:pt x="2613656" y="-59585"/>
                  <a:pt x="2864372" y="-2700"/>
                  <a:pt x="3182112" y="0"/>
                </a:cubicBezTo>
                <a:cubicBezTo>
                  <a:pt x="3182905" y="4595"/>
                  <a:pt x="3182270" y="8613"/>
                  <a:pt x="3182112" y="13716"/>
                </a:cubicBezTo>
                <a:cubicBezTo>
                  <a:pt x="2942487" y="10500"/>
                  <a:pt x="2716398" y="10550"/>
                  <a:pt x="2577511" y="13716"/>
                </a:cubicBezTo>
                <a:cubicBezTo>
                  <a:pt x="2427349" y="4974"/>
                  <a:pt x="2116759" y="19341"/>
                  <a:pt x="1972909" y="13716"/>
                </a:cubicBezTo>
                <a:cubicBezTo>
                  <a:pt x="1839235" y="-11453"/>
                  <a:pt x="1610337" y="-13394"/>
                  <a:pt x="1368308" y="13716"/>
                </a:cubicBezTo>
                <a:cubicBezTo>
                  <a:pt x="1126976" y="-10873"/>
                  <a:pt x="974871" y="-4870"/>
                  <a:pt x="668244" y="13716"/>
                </a:cubicBezTo>
                <a:cubicBezTo>
                  <a:pt x="348457" y="13580"/>
                  <a:pt x="256623" y="5554"/>
                  <a:pt x="0" y="13716"/>
                </a:cubicBezTo>
                <a:cubicBezTo>
                  <a:pt x="-606" y="10029"/>
                  <a:pt x="-66" y="6665"/>
                  <a:pt x="0" y="0"/>
                </a:cubicBezTo>
                <a:close/>
              </a:path>
              <a:path w="3182112" h="13716" fill="none" stroke="0" extrusionOk="0">
                <a:moveTo>
                  <a:pt x="0" y="0"/>
                </a:moveTo>
                <a:cubicBezTo>
                  <a:pt x="172613" y="-24909"/>
                  <a:pt x="357564" y="-7371"/>
                  <a:pt x="636422" y="0"/>
                </a:cubicBezTo>
                <a:cubicBezTo>
                  <a:pt x="914248" y="21219"/>
                  <a:pt x="954289" y="-16703"/>
                  <a:pt x="1241024" y="0"/>
                </a:cubicBezTo>
                <a:cubicBezTo>
                  <a:pt x="1510135" y="4876"/>
                  <a:pt x="1604042" y="8738"/>
                  <a:pt x="1845625" y="0"/>
                </a:cubicBezTo>
                <a:cubicBezTo>
                  <a:pt x="2080119" y="20374"/>
                  <a:pt x="2361338" y="20926"/>
                  <a:pt x="2545690" y="0"/>
                </a:cubicBezTo>
                <a:cubicBezTo>
                  <a:pt x="2688348" y="-15245"/>
                  <a:pt x="2879596" y="10087"/>
                  <a:pt x="3182112" y="0"/>
                </a:cubicBezTo>
                <a:cubicBezTo>
                  <a:pt x="3182600" y="4891"/>
                  <a:pt x="3182590" y="9504"/>
                  <a:pt x="3182112" y="13716"/>
                </a:cubicBezTo>
                <a:cubicBezTo>
                  <a:pt x="2874389" y="35512"/>
                  <a:pt x="2836312" y="13235"/>
                  <a:pt x="2545690" y="13716"/>
                </a:cubicBezTo>
                <a:cubicBezTo>
                  <a:pt x="2277674" y="-12666"/>
                  <a:pt x="2165305" y="18152"/>
                  <a:pt x="2004731" y="13716"/>
                </a:cubicBezTo>
                <a:cubicBezTo>
                  <a:pt x="1902847" y="-1888"/>
                  <a:pt x="1683658" y="-9791"/>
                  <a:pt x="1400129" y="13716"/>
                </a:cubicBezTo>
                <a:cubicBezTo>
                  <a:pt x="1159937" y="22664"/>
                  <a:pt x="1072890" y="11166"/>
                  <a:pt x="795528" y="13716"/>
                </a:cubicBezTo>
                <a:cubicBezTo>
                  <a:pt x="525743" y="22166"/>
                  <a:pt x="338536" y="-17181"/>
                  <a:pt x="0" y="13716"/>
                </a:cubicBezTo>
                <a:cubicBezTo>
                  <a:pt x="-446" y="11213"/>
                  <a:pt x="68" y="59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3182112"/>
                      <a:gd name="connsiteY0" fmla="*/ 0 h 13716"/>
                      <a:gd name="connsiteX1" fmla="*/ 636422 w 3182112"/>
                      <a:gd name="connsiteY1" fmla="*/ 0 h 13716"/>
                      <a:gd name="connsiteX2" fmla="*/ 1241024 w 3182112"/>
                      <a:gd name="connsiteY2" fmla="*/ 0 h 13716"/>
                      <a:gd name="connsiteX3" fmla="*/ 1845625 w 3182112"/>
                      <a:gd name="connsiteY3" fmla="*/ 0 h 13716"/>
                      <a:gd name="connsiteX4" fmla="*/ 2545690 w 3182112"/>
                      <a:gd name="connsiteY4" fmla="*/ 0 h 13716"/>
                      <a:gd name="connsiteX5" fmla="*/ 3182112 w 3182112"/>
                      <a:gd name="connsiteY5" fmla="*/ 0 h 13716"/>
                      <a:gd name="connsiteX6" fmla="*/ 3182112 w 3182112"/>
                      <a:gd name="connsiteY6" fmla="*/ 13716 h 13716"/>
                      <a:gd name="connsiteX7" fmla="*/ 2545690 w 3182112"/>
                      <a:gd name="connsiteY7" fmla="*/ 13716 h 13716"/>
                      <a:gd name="connsiteX8" fmla="*/ 2004731 w 3182112"/>
                      <a:gd name="connsiteY8" fmla="*/ 13716 h 13716"/>
                      <a:gd name="connsiteX9" fmla="*/ 1400129 w 3182112"/>
                      <a:gd name="connsiteY9" fmla="*/ 13716 h 13716"/>
                      <a:gd name="connsiteX10" fmla="*/ 795528 w 3182112"/>
                      <a:gd name="connsiteY10" fmla="*/ 13716 h 13716"/>
                      <a:gd name="connsiteX11" fmla="*/ 0 w 3182112"/>
                      <a:gd name="connsiteY11" fmla="*/ 13716 h 13716"/>
                      <a:gd name="connsiteX12" fmla="*/ 0 w 3182112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112" h="13716" fill="none" extrusionOk="0">
                        <a:moveTo>
                          <a:pt x="0" y="0"/>
                        </a:moveTo>
                        <a:cubicBezTo>
                          <a:pt x="149227" y="9811"/>
                          <a:pt x="361579" y="-25608"/>
                          <a:pt x="636422" y="0"/>
                        </a:cubicBezTo>
                        <a:cubicBezTo>
                          <a:pt x="911265" y="25608"/>
                          <a:pt x="969922" y="-15588"/>
                          <a:pt x="1241024" y="0"/>
                        </a:cubicBezTo>
                        <a:cubicBezTo>
                          <a:pt x="1512126" y="15588"/>
                          <a:pt x="1611937" y="-6343"/>
                          <a:pt x="1845625" y="0"/>
                        </a:cubicBezTo>
                        <a:cubicBezTo>
                          <a:pt x="2079313" y="6343"/>
                          <a:pt x="2390997" y="18445"/>
                          <a:pt x="2545690" y="0"/>
                        </a:cubicBezTo>
                        <a:cubicBezTo>
                          <a:pt x="2700383" y="-18445"/>
                          <a:pt x="2898553" y="-25854"/>
                          <a:pt x="3182112" y="0"/>
                        </a:cubicBezTo>
                        <a:cubicBezTo>
                          <a:pt x="3181906" y="4954"/>
                          <a:pt x="3182788" y="9587"/>
                          <a:pt x="3182112" y="13716"/>
                        </a:cubicBezTo>
                        <a:cubicBezTo>
                          <a:pt x="2882016" y="27940"/>
                          <a:pt x="2839678" y="11281"/>
                          <a:pt x="2545690" y="13716"/>
                        </a:cubicBezTo>
                        <a:cubicBezTo>
                          <a:pt x="2251702" y="16151"/>
                          <a:pt x="2152589" y="10425"/>
                          <a:pt x="2004731" y="13716"/>
                        </a:cubicBezTo>
                        <a:cubicBezTo>
                          <a:pt x="1856873" y="17007"/>
                          <a:pt x="1653555" y="508"/>
                          <a:pt x="1400129" y="13716"/>
                        </a:cubicBezTo>
                        <a:cubicBezTo>
                          <a:pt x="1146703" y="26924"/>
                          <a:pt x="1067656" y="13617"/>
                          <a:pt x="795528" y="13716"/>
                        </a:cubicBezTo>
                        <a:cubicBezTo>
                          <a:pt x="523400" y="13815"/>
                          <a:pt x="318441" y="-3554"/>
                          <a:pt x="0" y="13716"/>
                        </a:cubicBezTo>
                        <a:cubicBezTo>
                          <a:pt x="289" y="10556"/>
                          <a:pt x="295" y="5843"/>
                          <a:pt x="0" y="0"/>
                        </a:cubicBezTo>
                        <a:close/>
                      </a:path>
                      <a:path w="3182112" h="13716" stroke="0" extrusionOk="0">
                        <a:moveTo>
                          <a:pt x="0" y="0"/>
                        </a:moveTo>
                        <a:cubicBezTo>
                          <a:pt x="215562" y="1260"/>
                          <a:pt x="336090" y="6473"/>
                          <a:pt x="572780" y="0"/>
                        </a:cubicBezTo>
                        <a:cubicBezTo>
                          <a:pt x="809470" y="-6473"/>
                          <a:pt x="1080729" y="-23038"/>
                          <a:pt x="1272845" y="0"/>
                        </a:cubicBezTo>
                        <a:cubicBezTo>
                          <a:pt x="1464961" y="23038"/>
                          <a:pt x="1699922" y="1589"/>
                          <a:pt x="1813804" y="0"/>
                        </a:cubicBezTo>
                        <a:cubicBezTo>
                          <a:pt x="1927686" y="-1589"/>
                          <a:pt x="2116547" y="7184"/>
                          <a:pt x="2354763" y="0"/>
                        </a:cubicBezTo>
                        <a:cubicBezTo>
                          <a:pt x="2592979" y="-7184"/>
                          <a:pt x="2863919" y="3952"/>
                          <a:pt x="3182112" y="0"/>
                        </a:cubicBezTo>
                        <a:cubicBezTo>
                          <a:pt x="3182258" y="4569"/>
                          <a:pt x="3182252" y="8247"/>
                          <a:pt x="3182112" y="13716"/>
                        </a:cubicBezTo>
                        <a:cubicBezTo>
                          <a:pt x="2938288" y="11466"/>
                          <a:pt x="2724925" y="24508"/>
                          <a:pt x="2577511" y="13716"/>
                        </a:cubicBezTo>
                        <a:cubicBezTo>
                          <a:pt x="2430097" y="2924"/>
                          <a:pt x="2119926" y="43134"/>
                          <a:pt x="1972909" y="13716"/>
                        </a:cubicBezTo>
                        <a:cubicBezTo>
                          <a:pt x="1825892" y="-15702"/>
                          <a:pt x="1597470" y="39246"/>
                          <a:pt x="1368308" y="13716"/>
                        </a:cubicBezTo>
                        <a:cubicBezTo>
                          <a:pt x="1139146" y="-11814"/>
                          <a:pt x="981628" y="14107"/>
                          <a:pt x="668244" y="13716"/>
                        </a:cubicBezTo>
                        <a:cubicBezTo>
                          <a:pt x="354860" y="13325"/>
                          <a:pt x="259749" y="-4361"/>
                          <a:pt x="0" y="13716"/>
                        </a:cubicBezTo>
                        <a:cubicBezTo>
                          <a:pt x="-39" y="9734"/>
                          <a:pt x="-18" y="64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_adres_files/figure-pptx/unnamed-chunk-8-1.png"/>
          <p:cNvPicPr>
            <a:picLocks noGrp="1" noChangeAspect="1"/>
          </p:cNvPicPr>
          <p:nvPr/>
        </p:nvPicPr>
        <p:blipFill rotWithShape="1">
          <a:blip r:embed="rId2"/>
          <a:srcRect l="5923" r="5187" b="-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3987930"/>
            <a:ext cx="8408194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Cálculos 7 : p_money y p_healthy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_adres_files/figure-pptx/unnamed-chunk-9-1.png"/>
          <p:cNvPicPr>
            <a:picLocks noGrp="1" noChangeAspect="1"/>
          </p:cNvPicPr>
          <p:nvPr/>
        </p:nvPicPr>
        <p:blipFill rotWithShape="1">
          <a:blip r:embed="rId2"/>
          <a:srcRect l="11111" r="-2" b="-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90106"/>
            <a:ext cx="9144000" cy="552413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3987930"/>
            <a:ext cx="8408194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700">
                <a:solidFill>
                  <a:schemeClr val="tx1">
                    <a:lumMod val="85000"/>
                    <a:lumOff val="15000"/>
                  </a:schemeClr>
                </a:solidFill>
              </a:rPr>
              <a:t>Cálculos 8 : p_money y p_healthy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931487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1139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Graph on document with pen">
            <a:extLst>
              <a:ext uri="{FF2B5EF4-FFF2-40B4-BE49-F238E27FC236}">
                <a16:creationId xmlns:a16="http://schemas.microsoft.com/office/drawing/2014/main" id="{ED8C3951-4953-A319-ADC6-ACB164966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/>
          <a:stretch/>
        </p:blipFill>
        <p:spPr>
          <a:xfrm>
            <a:off x="20" y="10"/>
            <a:ext cx="7252212" cy="51434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273843"/>
            <a:ext cx="2866642" cy="1424934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s-CO" sz="3000"/>
              <a:t>Cálculos 9 : p_money y p_healthy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1825650"/>
            <a:ext cx="2866642" cy="2807072"/>
          </a:xfrm>
        </p:spPr>
        <p:txBody>
          <a:bodyPr>
            <a:normAutofit/>
          </a:bodyPr>
          <a:lstStyle/>
          <a:p>
            <a:pPr lvl="0" indent="0">
              <a:lnSpc>
                <a:spcPct val="90000"/>
              </a:lnSpc>
              <a:buNone/>
            </a:pPr>
            <a:r>
              <a:rPr lang="es-CO" sz="1400">
                <a:latin typeface="Courier"/>
              </a:rPr>
              <a:t>
Call:
lm(formula = p_healthy ~ p_money, data = db_archivo3, na.action = na.exclude)
Coefficients:
(Intercept)      p_money  
    0.73108      0.09512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s-CO" sz="3000"/>
              <a:t>Cálculos 10 : p_money y p_healthy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20501593-F32F-C157-AE9F-6628D12E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5" r="33822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1807372"/>
            <a:ext cx="5098904" cy="2778913"/>
          </a:xfrm>
        </p:spPr>
        <p:txBody>
          <a:bodyPr>
            <a:normAutofit/>
          </a:bodyPr>
          <a:lstStyle/>
          <a:p>
            <a:pPr lvl="0" indent="0">
              <a:lnSpc>
                <a:spcPct val="90000"/>
              </a:lnSpc>
              <a:buNone/>
            </a:pPr>
            <a:r>
              <a:rPr lang="es-CO" sz="800">
                <a:latin typeface="Courier"/>
              </a:rPr>
              <a:t>
Call:
lm(formula = p_healthy ~ p_money, data = db_archivo3, na.action = na.exclude)
Residuals:
    Min      1Q  Median      3Q     Max 
-0.8262  0.1738  0.1738  0.2689  0.2689 
Coefficients:
             Estimate Std. Error t value Pr(&gt;|t|)    
(Intercept) 0.7310780  0.0009545  765.92   &lt;2e-16 ***
p_money     0.0951172  0.0011867   80.15   &lt;2e-16 ***
---
Signif. codes:  0 '***' 0.001 '**' 0.01 '*' 0.05 '.' 0.1 ' ' 1
Residual standard error: 0.4029 on 504585 degrees of freedom
  (73 observations deleted due to missingness)
Multiple R-squared:  0.01257,   Adjusted R-squared:  0.01257 
F-statistic:  6424 on 1 and 504585 DF,  p-value: &lt; 2.2e-16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95974-97DC-473A-15A5-46C442B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089" y="668655"/>
            <a:ext cx="3442120" cy="1183731"/>
          </a:xfrm>
        </p:spPr>
        <p:txBody>
          <a:bodyPr>
            <a:normAutofit/>
          </a:bodyPr>
          <a:lstStyle/>
          <a:p>
            <a:r>
              <a:rPr lang="es-CO" sz="3000"/>
              <a:t>Observaciones</a:t>
            </a:r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47183178-AB24-B3C2-9B4E-4F3F2C450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1" r="21177"/>
          <a:stretch/>
        </p:blipFill>
        <p:spPr>
          <a:xfrm>
            <a:off x="20" y="10"/>
            <a:ext cx="5124486" cy="51434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800B9-C2F7-84F2-8412-049ABF7B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89" y="1972620"/>
            <a:ext cx="3442118" cy="2499367"/>
          </a:xfrm>
        </p:spPr>
        <p:txBody>
          <a:bodyPr>
            <a:normAutofit/>
          </a:bodyPr>
          <a:lstStyle/>
          <a:p>
            <a:r>
              <a:rPr lang="es-CO" sz="1500" dirty="0"/>
              <a:t>El modelo es un ejercicio básico</a:t>
            </a:r>
          </a:p>
          <a:p>
            <a:r>
              <a:rPr lang="es-CO" sz="1500" dirty="0"/>
              <a:t>El modelo tiene sesgos internos.</a:t>
            </a:r>
          </a:p>
          <a:p>
            <a:r>
              <a:rPr lang="es-CO" sz="1500" dirty="0"/>
              <a:t>El modelo probablemente no resuelve.</a:t>
            </a:r>
          </a:p>
          <a:p>
            <a:r>
              <a:rPr lang="es-CO" sz="1500" dirty="0"/>
              <a:t>El modelo resalta que es necesario fortalecer la salud y los ingresos para poder tener una buena calidad de vida.</a:t>
            </a:r>
          </a:p>
        </p:txBody>
      </p:sp>
    </p:spTree>
    <p:extLst>
      <p:ext uri="{BB962C8B-B14F-4D97-AF65-F5344CB8AC3E}">
        <p14:creationId xmlns:p14="http://schemas.microsoft.com/office/powerpoint/2010/main" val="254004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sobre fondo claro">
            <a:extLst>
              <a:ext uri="{FF2B5EF4-FFF2-40B4-BE49-F238E27FC236}">
                <a16:creationId xmlns:a16="http://schemas.microsoft.com/office/drawing/2014/main" id="{22FF50B8-35A2-7972-5980-1BF2A640D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7" r="3609"/>
          <a:stretch/>
        </p:blipFill>
        <p:spPr>
          <a:xfrm>
            <a:off x="20" y="10"/>
            <a:ext cx="5124486" cy="51434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4EC72-799B-2DF5-FE99-F3AEDDBD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089" y="1972620"/>
            <a:ext cx="3442118" cy="2499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5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715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162799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261648"/>
            <a:ext cx="7288583" cy="118233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s-CO" sz="3000">
                <a:solidFill>
                  <a:srgbClr val="FFFFFF"/>
                </a:solidFill>
              </a:rPr>
              <a:t>Summary of the dataset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42934"/>
              </p:ext>
            </p:extLst>
          </p:nvPr>
        </p:nvGraphicFramePr>
        <p:xfrm>
          <a:off x="1947090" y="1961984"/>
          <a:ext cx="5267776" cy="276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Descriptions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Value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Sample size (nrow)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504660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variables (ncol)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74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numeric/integer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9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factor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0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text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63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logical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2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identifier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0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date variables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0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No. of zero variance variables (uniform)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1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Percentage of variables having complete cases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21.62%(16%)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% of variables having &gt;0% and &lt;50% missing cases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20.27% (15)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% of variables having &gt;=50% and &lt;90% missing cases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27.03%(20)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64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% of variables having &gt;=90% missing cases</a:t>
                      </a:r>
                    </a:p>
                  </a:txBody>
                  <a:tcPr marL="44920" marR="44920" marT="22460" marB="2246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CO" sz="700"/>
                        <a:t>31.08% (23)</a:t>
                      </a:r>
                    </a:p>
                  </a:txBody>
                  <a:tcPr marL="44920" marR="44920" marT="22460" marB="2246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0"/>
            <a:ext cx="9144000" cy="5149390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451308"/>
            <a:ext cx="5086350" cy="10040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Pregunta</a:t>
            </a:r>
          </a:p>
        </p:txBody>
      </p:sp>
      <p:pic>
        <p:nvPicPr>
          <p:cNvPr id="5" name="Picture 4" descr="Manos ancianas con algunas monedas">
            <a:extLst>
              <a:ext uri="{FF2B5EF4-FFF2-40B4-BE49-F238E27FC236}">
                <a16:creationId xmlns:a16="http://schemas.microsoft.com/office/drawing/2014/main" id="{A9C4DA0A-7953-F28D-E307-B8DE0DD1A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9" r="42186"/>
          <a:stretch/>
        </p:blipFill>
        <p:spPr>
          <a:xfrm>
            <a:off x="20" y="10"/>
            <a:ext cx="2816049" cy="51434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51468"/>
            <a:ext cx="5086350" cy="2925548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s-CO" sz="1500"/>
              <a:t>¿ Qué factores influyen en la calidad de vida ?</a:t>
            </a:r>
          </a:p>
          <a:p>
            <a:pPr marL="0" lvl="0" indent="0">
              <a:buNone/>
            </a:pPr>
            <a:r>
              <a:rPr lang="es-CO" sz="1500"/>
              <a:t>La calidad de vida es fundamentalmente </a:t>
            </a:r>
            <a:r>
              <a:rPr lang="es-CO" sz="1500" b="1"/>
              <a:t>salud física</a:t>
            </a:r>
            <a:r>
              <a:rPr lang="es-CO" sz="1500"/>
              <a:t> y un factor clave para disfrutar el máximo de esa salud es el </a:t>
            </a:r>
            <a:r>
              <a:rPr lang="es-CO" sz="1500" b="1"/>
              <a:t>dinero</a:t>
            </a:r>
            <a:r>
              <a:rPr lang="es-CO" sz="1500"/>
              <a:t>.</a:t>
            </a:r>
          </a:p>
          <a:p>
            <a:pPr marL="0" lvl="0" indent="0">
              <a:buNone/>
            </a:pPr>
            <a:r>
              <a:rPr lang="es-CO" sz="1500"/>
              <a:t>Como la calidad de vida no depende de un modelo de vida ideal externo, sino de vivir en función de aquello que verdaderamente valoramos/amamos. </a:t>
            </a:r>
          </a:p>
          <a:p>
            <a:pPr marL="0" lvl="0" indent="0">
              <a:buNone/>
            </a:pPr>
            <a:r>
              <a:rPr lang="es-CO" sz="1500"/>
              <a:t>Entonces usaremos Percepción de </a:t>
            </a:r>
            <a:r>
              <a:rPr lang="es-CO" sz="1500" b="1"/>
              <a:t>salud física</a:t>
            </a:r>
            <a:r>
              <a:rPr lang="es-CO" sz="1500"/>
              <a:t> y de </a:t>
            </a:r>
            <a:r>
              <a:rPr lang="es-CO" sz="1500" b="1"/>
              <a:t>suficiencia de dinero.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411348"/>
            <a:ext cx="5098906" cy="1256717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s-CO" sz="3000"/>
              <a:t>Cálculos 1 : Percepciones ajustadas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0FC460BA-30AE-20DE-5412-975DF77AA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38" r="22717"/>
          <a:stretch/>
        </p:blipFill>
        <p:spPr>
          <a:xfrm>
            <a:off x="20" y="10"/>
            <a:ext cx="3147352" cy="51434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1807372"/>
            <a:ext cx="5098904" cy="277891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s-CO" sz="1500"/>
              <a:t>Las percepciones ya interiorizan y ponderan lo que es importante para cada individuo.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s-CO" sz="1500"/>
              <a:t>p_money = dplyr::case_when(percepcion_suficiencia_ingresos_p9090 == “Alcanza para cubrir gastos mínimos”| percepcion_suficiencia_ingresos_p9090 == “Cubre más que gastos mínimos” ~ 1, percepcion_suficiencia_ingresos_p9090 == “No alcanza para cubrir gastos mínimos” ~ 0),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s-CO" sz="1500"/>
              <a:t>p_healthy= dplyr::case_when(estado_salud_general_p6127 == “1. Muy bueno”| estado_salud_general_p6127 == “2. Bueno”~1, estado_salud_general_p6127 == “3. Regular”| estado_salud_general_p6127 == “4. Malo”~0)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Cálculos 2 : Calidad de vida (qol)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7376" y="1804420"/>
            <a:ext cx="4316172" cy="2398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Calidad de vida (qol) = percepción de salud * percepción de suficiencia de dinero.</a:t>
            </a: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qol = p_healthy*p_money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525272"/>
              </p:ext>
            </p:extLst>
          </p:nvPr>
        </p:nvGraphicFramePr>
        <p:xfrm>
          <a:off x="801097" y="2034579"/>
          <a:ext cx="2907130" cy="75057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1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Qol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2013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2014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2016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marL="0" marR="33211" marT="13284" marB="99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Buena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39559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40366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38200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44808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38522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15096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53148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Mala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34608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32789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29344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31191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35790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11404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59762</a:t>
                      </a:r>
                    </a:p>
                  </a:txBody>
                  <a:tcPr marL="0" marR="33211" marT="13284" marB="99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068" y="376238"/>
            <a:ext cx="3296505" cy="12871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Cálculos 3 : p_money y p_healthy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794437" y="1984441"/>
            <a:ext cx="3326041" cy="278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table1. salud y dinero</a:t>
            </a:r>
          </a:p>
        </p:txBody>
      </p: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94545"/>
              </p:ext>
            </p:extLst>
          </p:nvPr>
        </p:nvGraphicFramePr>
        <p:xfrm>
          <a:off x="209357" y="1771822"/>
          <a:ext cx="3916221" cy="159985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81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35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b="0" cap="none" spc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b="0" cap="none" spc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b="0" cap="none" spc="0">
                          <a:solidFill>
                            <a:schemeClr val="bg1"/>
                          </a:solidFill>
                        </a:rPr>
                        <a:t>Overall, N = 504,587</a:t>
                      </a:r>
                      <a:r>
                        <a:rPr sz="1000" b="0" cap="none" spc="0" baseline="300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b="0" cap="none" spc="0">
                          <a:solidFill>
                            <a:schemeClr val="bg1"/>
                          </a:solidFill>
                        </a:rPr>
                        <a:t>p_money</a:t>
                      </a: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000" b="0" cap="none" spc="0">
                          <a:solidFill>
                            <a:schemeClr val="bg1"/>
                          </a:solidFill>
                        </a:rPr>
                        <a:t>p-value</a:t>
                      </a:r>
                      <a:r>
                        <a:rPr sz="1000" b="0" cap="none" spc="0" baseline="300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5486" marR="55486" marT="55486" marB="2774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70"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, N = 178,152</a:t>
                      </a:r>
                      <a:r>
                        <a:rPr sz="7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, N = 326,435</a:t>
                      </a:r>
                      <a:r>
                        <a:rPr sz="7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p_healthy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504,587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399,942 (79%)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130,243 (73%)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269,699 (83%)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39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 n (%)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cap="none" spc="0" baseline="30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sz="700" cap="none" spc="0">
                          <a:solidFill>
                            <a:schemeClr val="tx1"/>
                          </a:solidFill>
                        </a:rPr>
                        <a:t> Pearson’s Chi-squared test</a:t>
                      </a: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5486" marR="55486" marT="55486" marB="2774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8605"/>
            <a:ext cx="7886700" cy="706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Cálculos 4 : p_money y p_healthy</a:t>
            </a:r>
          </a:p>
        </p:txBody>
      </p:sp>
      <p:pic>
        <p:nvPicPr>
          <p:cNvPr id="3" name="Picture 1" descr="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6001" y="417891"/>
            <a:ext cx="6011996" cy="3471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556043"/>
            <a:ext cx="2591866" cy="1212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Cálculos 5 : p_money y p_healthy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7519" y="1900107"/>
            <a:ext cx="2591866" cy="25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table2. QoL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51435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195619"/>
              </p:ext>
            </p:extLst>
          </p:nvPr>
        </p:nvGraphicFramePr>
        <p:xfrm>
          <a:off x="3740754" y="780754"/>
          <a:ext cx="4792014" cy="35889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5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266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QoL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95% CI</a:t>
                      </a:r>
                      <a:r>
                        <a:rPr sz="700" b="0" cap="none" spc="0" baseline="30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QoL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95% CI</a:t>
                      </a:r>
                      <a:r>
                        <a:rPr sz="700" b="0" cap="none" spc="0" baseline="30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p-value</a:t>
                      </a:r>
                      <a:r>
                        <a:rPr sz="700" b="0" cap="none" spc="0" baseline="30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700" b="0" cap="none" spc="0">
                          <a:solidFill>
                            <a:schemeClr val="tx1"/>
                          </a:solidFill>
                        </a:rPr>
                        <a:t>q-value</a:t>
                      </a:r>
                      <a:r>
                        <a:rPr sz="700" b="0" cap="none" spc="0" baseline="300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1095" marR="21095" marT="21095" marB="421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42"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b="1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, N = 234,888</a:t>
                      </a: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, N = 269,699</a:t>
                      </a: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p_money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56,736 (24%)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24%, 24%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269,699 (100%)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100%, 100%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p_healthy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130,243 (55%)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55%, 56%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269,699 (100%)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100%, 100%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ano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2012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34,608 (15%)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15%, 15%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39,559 (15%)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15%, 15%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2013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32,789 (14%)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14%, 14%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40,366 (15%)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15%, 15%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2014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29,344 (12%)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12%, 13%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38,200 (14%)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14%, 14%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2015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31,191 (13%)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13%, 13%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44,808 (17%)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16%, 17%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2016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35,790 (15%)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15%, 15%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38,522 (14%)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14%, 14%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2017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11,404 (4.9%)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4.8%, 4.9%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15,096 (5.6%)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5.5%, 5.7%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    2018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59,762 (25%)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25%, 26%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53,148 (20%)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20%, 20%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br>
                        <a:rPr sz="600" cap="none" spc="0">
                          <a:solidFill>
                            <a:schemeClr val="tx1"/>
                          </a:solidFill>
                        </a:rPr>
                      </a:br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54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 n (%)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54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 CI = Confidence Interval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54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 Pearson’s Chi-squared test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600" cap="none" spc="0" baseline="300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sz="600" cap="none" spc="0">
                          <a:solidFill>
                            <a:schemeClr val="tx1"/>
                          </a:solidFill>
                        </a:rPr>
                        <a:t> False discovery rate correction for multiple testing</a:t>
                      </a: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095" marR="21095" marT="21095" marB="421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Cálculos 6 : p_money y p_healthy</a:t>
            </a:r>
          </a:p>
        </p:txBody>
      </p:sp>
      <p:pic>
        <p:nvPicPr>
          <p:cNvPr id="3" name="Picture 1" descr="p_adr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2878" y="1474719"/>
            <a:ext cx="6678241" cy="333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1028</Words>
  <Application>Microsoft Macintosh PowerPoint</Application>
  <PresentationFormat>Presentación en pantalla (16:9)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p_adres, Parte 4</vt:lpstr>
      <vt:lpstr>Summary of the dataset</vt:lpstr>
      <vt:lpstr>Pregunta</vt:lpstr>
      <vt:lpstr>Cálculos 1 : Percepciones ajustadas</vt:lpstr>
      <vt:lpstr>Cálculos 2 : Calidad de vida (qol)</vt:lpstr>
      <vt:lpstr>Cálculos 3 : p_money y p_healthy</vt:lpstr>
      <vt:lpstr>Cálculos 4 : p_money y p_healthy</vt:lpstr>
      <vt:lpstr>Cálculos 5 : p_money y p_healthy</vt:lpstr>
      <vt:lpstr>Cálculos 6 : p_money y p_healthy</vt:lpstr>
      <vt:lpstr>Cálculos 7 : p_money y p_healthy</vt:lpstr>
      <vt:lpstr>Cálculos 8 : p_money y p_healthy</vt:lpstr>
      <vt:lpstr>Cálculos 9 : p_money y p_healthy</vt:lpstr>
      <vt:lpstr>Cálculos 10 : p_money y p_healthy</vt:lpstr>
      <vt:lpstr>Observaciones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p_adres, Parte 4</dc:title>
  <dc:creator>Ilich H. De La Hoz Siegler</dc:creator>
  <cp:keywords/>
  <cp:lastModifiedBy>ilich De La Hoz</cp:lastModifiedBy>
  <cp:revision>2</cp:revision>
  <dcterms:created xsi:type="dcterms:W3CDTF">2024-02-05T00:38:41Z</dcterms:created>
  <dcterms:modified xsi:type="dcterms:W3CDTF">2024-02-05T00:48:18Z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