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178" r:id="rId2"/>
    <p:sldId id="117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44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55013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5006327"/>
            <a:ext cx="7245199" cy="178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917344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6" y="3676908"/>
            <a:ext cx="1372964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107546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2453" y="180381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54901" y="64177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54" y="4966578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48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595670"/>
            <a:ext cx="2162704" cy="553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smtClean="0"/>
              <a:t>Ильичева Светлана</a:t>
            </a:r>
          </a:p>
          <a:p>
            <a:r>
              <a:rPr lang="ru-RU" sz="1000" dirty="0" smtClean="0"/>
              <a:t>Сбор требований, построение </a:t>
            </a:r>
            <a:r>
              <a:rPr lang="ru-RU" sz="1000" dirty="0" err="1" smtClean="0"/>
              <a:t>дашборда</a:t>
            </a:r>
            <a:r>
              <a:rPr lang="ru-RU" sz="1000" dirty="0" smtClean="0"/>
              <a:t>, тестирование</a:t>
            </a:r>
          </a:p>
          <a:p>
            <a:endParaRPr lang="ru-RU" sz="1000" dirty="0"/>
          </a:p>
          <a:p>
            <a:r>
              <a:rPr lang="en-US" sz="1000" dirty="0" err="1" smtClean="0"/>
              <a:t>Karpov.Inn</a:t>
            </a:r>
            <a:endParaRPr lang="en-US" sz="1000" dirty="0" smtClean="0"/>
          </a:p>
          <a:p>
            <a:r>
              <a:rPr lang="ru-RU" sz="1000" dirty="0" smtClean="0"/>
              <a:t>Сбор и предоставление данных, тестирование, заказчик</a:t>
            </a:r>
          </a:p>
          <a:p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57278" y="613097"/>
            <a:ext cx="2246038" cy="13743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50" dirty="0"/>
              <a:t>Подразделение занимается работой с предоставляемыми отелями, поиском инвестиций в них и улучшениями вариантов их бронирования</a:t>
            </a:r>
            <a:r>
              <a:rPr lang="ru-RU" sz="1050" dirty="0" smtClean="0"/>
              <a:t>.</a:t>
            </a:r>
            <a:endParaRPr lang="en-US" sz="1050" dirty="0" smtClean="0"/>
          </a:p>
          <a:p>
            <a:endParaRPr lang="en-US" sz="1050" dirty="0"/>
          </a:p>
          <a:p>
            <a:r>
              <a:rPr lang="ru-RU" sz="1050" dirty="0" smtClean="0"/>
              <a:t>Менеджер </a:t>
            </a:r>
            <a:r>
              <a:rPr lang="ru-RU" sz="1050" dirty="0"/>
              <a:t>отвечает за открытие/закрытие новых отелей, анализ заполняемости текущих, оптимизацию их бронирования. Руководитель осуществляет контроль за </a:t>
            </a:r>
            <a:r>
              <a:rPr lang="ru-RU" sz="1050" dirty="0" smtClean="0"/>
              <a:t>показателями менеджеров</a:t>
            </a:r>
            <a:r>
              <a:rPr lang="ru-RU" sz="1050" dirty="0" smtClean="0"/>
              <a:t>.</a:t>
            </a:r>
            <a:endParaRPr lang="en-US" sz="1050" dirty="0"/>
          </a:p>
          <a:p>
            <a:endParaRPr lang="en-US" sz="1050" dirty="0" smtClean="0"/>
          </a:p>
          <a:p>
            <a:r>
              <a:rPr lang="ru-RU" sz="1050" dirty="0" smtClean="0"/>
              <a:t>Необходим </a:t>
            </a:r>
            <a:r>
              <a:rPr lang="ru-RU" sz="1050" dirty="0"/>
              <a:t>общий </a:t>
            </a:r>
            <a:r>
              <a:rPr lang="ru-RU" sz="1050" dirty="0" err="1"/>
              <a:t>дашборд</a:t>
            </a:r>
            <a:r>
              <a:rPr lang="ru-RU" sz="1050" dirty="0"/>
              <a:t>, который показывал бы общее состояние метрик по отелям и каналам бронирования, а также список прибыльных бронирований</a:t>
            </a:r>
            <a:r>
              <a:rPr lang="ru-RU" sz="1050" dirty="0" smtClean="0"/>
              <a:t>.</a:t>
            </a:r>
            <a:endParaRPr lang="en-US" sz="1050" dirty="0" smtClean="0"/>
          </a:p>
          <a:p>
            <a:endParaRPr lang="ru-RU" sz="1050" dirty="0"/>
          </a:p>
          <a:p>
            <a:r>
              <a:rPr lang="ru-RU" sz="1050" dirty="0"/>
              <a:t>В настоящее время приходится еженедельно вручную извлекать данные из базы данных и компилировать их для еженедельных собраний</a:t>
            </a:r>
            <a:r>
              <a:rPr lang="ru-RU" sz="1050" dirty="0" smtClean="0"/>
              <a:t>.</a:t>
            </a:r>
            <a:endParaRPr lang="en-US" sz="1050" dirty="0" smtClean="0"/>
          </a:p>
          <a:p>
            <a:endParaRPr lang="ru-RU" sz="1050" dirty="0"/>
          </a:p>
          <a:p>
            <a:r>
              <a:rPr lang="ru-RU" sz="1050" dirty="0"/>
              <a:t>Разработать </a:t>
            </a:r>
            <a:r>
              <a:rPr lang="ru-RU" sz="1050" dirty="0" err="1"/>
              <a:t>дашборд</a:t>
            </a:r>
            <a:r>
              <a:rPr lang="ru-RU" sz="1050" dirty="0"/>
              <a:t> необходимо до 11 сентября 2024 года.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9795576" y="581002"/>
            <a:ext cx="2330016" cy="1015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100" dirty="0" err="1"/>
              <a:t>Дашбордом</a:t>
            </a:r>
            <a:r>
              <a:rPr lang="ru-RU" sz="1100" dirty="0"/>
              <a:t> будут пользоваться</a:t>
            </a:r>
            <a:r>
              <a:rPr lang="ru-RU" sz="1100" dirty="0" smtClean="0"/>
              <a:t>:</a:t>
            </a:r>
            <a:endParaRPr lang="en-US" sz="1100" dirty="0" smtClean="0"/>
          </a:p>
          <a:p>
            <a:endParaRPr lang="ru-RU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dirty="0"/>
              <a:t>руководитель – осуществляет контроль за общим состоянием бизнеса,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dirty="0"/>
              <a:t>менеджеры каналов бронирования – на основании </a:t>
            </a:r>
            <a:r>
              <a:rPr lang="ru-RU" sz="1100" b="1" dirty="0"/>
              <a:t>анализа каналов бронирования</a:t>
            </a:r>
            <a:r>
              <a:rPr lang="ru-RU" sz="1100" dirty="0"/>
              <a:t> ищут способы расширения каналов или закрытия существующих, в зависимости от выручки и заявок, которые они генерируют,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dirty="0"/>
              <a:t>менеджеры отелей – на основании </a:t>
            </a:r>
            <a:r>
              <a:rPr lang="ru-RU" sz="1100" b="1" dirty="0"/>
              <a:t>количества бронирований и выручки по отелям</a:t>
            </a:r>
            <a:r>
              <a:rPr lang="ru-RU" sz="1100" dirty="0"/>
              <a:t> принимают решение о дополнительных инвестициях в них или о поиске отелей похожего типа.</a:t>
            </a:r>
          </a:p>
          <a:p>
            <a:endParaRPr lang="en-US" sz="11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4914748" y="5338054"/>
            <a:ext cx="7210844" cy="14970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1. Состояние основных метрик (выручка от бронирований, количество бронирований, средняя стоимость номеров, среднее время пребывания) и отклонения неделя к неделе и месяц к </a:t>
            </a:r>
            <a:r>
              <a:rPr lang="ru-RU" sz="1000" dirty="0" smtClean="0"/>
              <a:t>месяцу по </a:t>
            </a:r>
            <a:r>
              <a:rPr lang="ru-RU" sz="1000" dirty="0"/>
              <a:t>отелям и каналам бронирования.</a:t>
            </a:r>
          </a:p>
          <a:p>
            <a:r>
              <a:rPr lang="ru-RU" sz="1000" dirty="0"/>
              <a:t>2</a:t>
            </a:r>
            <a:r>
              <a:rPr lang="ru-RU" sz="1000" dirty="0" smtClean="0"/>
              <a:t>. </a:t>
            </a:r>
            <a:r>
              <a:rPr lang="ru-RU" sz="1000" dirty="0"/>
              <a:t>Фильтрация на весь </a:t>
            </a:r>
            <a:r>
              <a:rPr lang="ru-RU" sz="1000" dirty="0" err="1"/>
              <a:t>дашборд</a:t>
            </a:r>
            <a:r>
              <a:rPr lang="ru-RU" sz="1000" dirty="0"/>
              <a:t> по дате (</a:t>
            </a:r>
            <a:r>
              <a:rPr lang="ru-RU" sz="1000" dirty="0" err="1"/>
              <a:t>date</a:t>
            </a:r>
            <a:r>
              <a:rPr lang="ru-RU" sz="1000" dirty="0"/>
              <a:t>), отелю (</a:t>
            </a:r>
            <a:r>
              <a:rPr lang="ru-RU" sz="1000" dirty="0" err="1"/>
              <a:t>property</a:t>
            </a:r>
            <a:r>
              <a:rPr lang="ru-RU" sz="1000" dirty="0"/>
              <a:t>) и типу комнаты (</a:t>
            </a:r>
            <a:r>
              <a:rPr lang="ru-RU" sz="1000" dirty="0" err="1"/>
              <a:t>room_type</a:t>
            </a:r>
            <a:r>
              <a:rPr lang="ru-RU" sz="1000" dirty="0"/>
              <a:t>) и каналу бронирования.</a:t>
            </a:r>
          </a:p>
          <a:p>
            <a:r>
              <a:rPr lang="ru-RU" sz="1000" dirty="0"/>
              <a:t>3</a:t>
            </a:r>
            <a:r>
              <a:rPr lang="ru-RU" sz="1000" smtClean="0"/>
              <a:t>. </a:t>
            </a:r>
            <a:r>
              <a:rPr lang="ru-RU" sz="1000" dirty="0"/>
              <a:t>Какие бронирования по отелям являются самыми прибыльными? Необходима основная информация по этим бронированиям </a:t>
            </a:r>
            <a:r>
              <a:rPr lang="ru-RU" sz="1000" dirty="0" smtClean="0"/>
              <a:t>– </a:t>
            </a:r>
            <a:r>
              <a:rPr lang="ru-RU" sz="1000" dirty="0" err="1" smtClean="0"/>
              <a:t>id</a:t>
            </a:r>
            <a:r>
              <a:rPr lang="ru-RU" sz="1000" dirty="0"/>
              <a:t> </a:t>
            </a:r>
            <a:r>
              <a:rPr lang="ru-RU" sz="1000" dirty="0" smtClean="0"/>
              <a:t>и </a:t>
            </a:r>
            <a:r>
              <a:rPr lang="ru-RU" sz="1000" dirty="0"/>
              <a:t>канал бронирования, количество дней пребывания, средняя стоимость за номер и т.д.</a:t>
            </a:r>
          </a:p>
          <a:p>
            <a:r>
              <a:rPr lang="ru-RU" sz="1000" dirty="0"/>
              <a:t>После просмотра </a:t>
            </a:r>
            <a:r>
              <a:rPr lang="ru-RU" sz="1000" dirty="0" err="1"/>
              <a:t>дашборда</a:t>
            </a:r>
            <a:r>
              <a:rPr lang="ru-RU" sz="1000" dirty="0"/>
              <a:t> принимается решение о состоянии каждого отеля и необходимости плотной работы с ним: рекламные кампании, анализ удовлетворенности посетителей в них для более детального анализа. При анализе каналов делаются выводы о необходимости подключений большего количества </a:t>
            </a:r>
            <a:r>
              <a:rPr lang="ru-RU" sz="1000" dirty="0" err="1"/>
              <a:t>тревел</a:t>
            </a:r>
            <a:r>
              <a:rPr lang="ru-RU" sz="1000" dirty="0"/>
              <a:t>-агентств или собственных расширении </a:t>
            </a:r>
            <a:r>
              <a:rPr lang="ru-RU" sz="1000" dirty="0" err="1"/>
              <a:t>колл</a:t>
            </a:r>
            <a:r>
              <a:rPr lang="ru-RU" sz="1000" dirty="0"/>
              <a:t>-центров.</a:t>
            </a:r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68745" y="3018437"/>
            <a:ext cx="2250095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50" dirty="0" err="1"/>
              <a:t>Дашбордом</a:t>
            </a:r>
            <a:r>
              <a:rPr lang="ru-RU" sz="1050" dirty="0"/>
              <a:t> будут пользоваться: </a:t>
            </a:r>
            <a:endParaRPr lang="en-US" sz="1050" dirty="0" smtClean="0"/>
          </a:p>
          <a:p>
            <a:endParaRPr lang="ru-RU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050" dirty="0"/>
              <a:t>каждую неделю по понедельникам для отслеживания основных метрик как «</a:t>
            </a:r>
            <a:r>
              <a:rPr lang="ru-RU" sz="1050" dirty="0" err="1"/>
              <a:t>health</a:t>
            </a:r>
            <a:r>
              <a:rPr lang="ru-RU" sz="1050" dirty="0"/>
              <a:t> </a:t>
            </a:r>
            <a:r>
              <a:rPr lang="ru-RU" sz="1050" dirty="0" err="1"/>
              <a:t>check</a:t>
            </a:r>
            <a:r>
              <a:rPr lang="ru-RU" sz="1050" dirty="0"/>
              <a:t>»,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050" dirty="0"/>
              <a:t>раз в месяц для стратегического планирования.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78991" y="2232103"/>
            <a:ext cx="2250095" cy="1314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ru-RU" sz="1000" dirty="0" smtClean="0"/>
              <a:t>Данные представлены в файле </a:t>
            </a:r>
            <a:r>
              <a:rPr lang="en-US" sz="1000" dirty="0"/>
              <a:t>Hospitality.csv</a:t>
            </a:r>
            <a:r>
              <a:rPr lang="ru-RU" sz="1000" dirty="0" smtClean="0"/>
              <a:t>. Структура данных описана на слайде ниже.</a:t>
            </a:r>
            <a:endParaRPr lang="ru-RU" sz="10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537374" y="444790"/>
            <a:ext cx="2330016" cy="903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Блок «Основные </a:t>
            </a:r>
            <a:r>
              <a:rPr lang="en-US" sz="1000" b="1" dirty="0"/>
              <a:t>KPI</a:t>
            </a:r>
            <a:r>
              <a:rPr lang="ru-RU" sz="1000" b="1" dirty="0" smtClean="0"/>
              <a:t>».</a:t>
            </a:r>
            <a:r>
              <a:rPr lang="en-US" sz="1000" b="1" dirty="0" smtClean="0"/>
              <a:t> </a:t>
            </a:r>
            <a:r>
              <a:rPr lang="ru-RU" sz="1000" dirty="0" err="1" smtClean="0"/>
              <a:t>Фактоиды</a:t>
            </a:r>
            <a:r>
              <a:rPr lang="ru-RU" sz="1000" dirty="0" smtClean="0"/>
              <a:t>.</a:t>
            </a:r>
            <a:r>
              <a:rPr lang="ru-RU" sz="1000" b="1" dirty="0" smtClean="0"/>
              <a:t> </a:t>
            </a:r>
            <a:r>
              <a:rPr lang="ru-RU" sz="1000" dirty="0"/>
              <a:t>Отражает основную информацию о состоянии бизнеса, показывает процентное отклонение в разрезе детализации </a:t>
            </a:r>
            <a:r>
              <a:rPr lang="en-US" sz="1000" dirty="0" err="1"/>
              <a:t>WoW</a:t>
            </a:r>
            <a:r>
              <a:rPr lang="en-US" sz="1000" dirty="0"/>
              <a:t> </a:t>
            </a:r>
            <a:r>
              <a:rPr lang="ru-RU" sz="1000" dirty="0"/>
              <a:t>и </a:t>
            </a:r>
            <a:r>
              <a:rPr lang="en-US" sz="1000" dirty="0" err="1"/>
              <a:t>MoM</a:t>
            </a:r>
            <a:r>
              <a:rPr lang="ru-RU" sz="1000" dirty="0"/>
              <a:t>.</a:t>
            </a:r>
          </a:p>
          <a:p>
            <a:r>
              <a:rPr lang="ru-RU" sz="1000" b="1" dirty="0"/>
              <a:t>Блок фильтров. </a:t>
            </a:r>
            <a:r>
              <a:rPr lang="ru-RU" sz="1000" dirty="0"/>
              <a:t>Обеспечивает фильтрацию по дате, отелю, каналу бронирования, типу комнаты. Также добавлена фильтрация по детализации – </a:t>
            </a:r>
            <a:r>
              <a:rPr lang="en-US" sz="1000" dirty="0" err="1"/>
              <a:t>WoW</a:t>
            </a:r>
            <a:r>
              <a:rPr lang="en-US" sz="1000" dirty="0"/>
              <a:t> </a:t>
            </a:r>
            <a:r>
              <a:rPr lang="ru-RU" sz="1000" dirty="0"/>
              <a:t>или </a:t>
            </a:r>
            <a:r>
              <a:rPr lang="en-US" sz="1000" dirty="0" err="1"/>
              <a:t>MoM</a:t>
            </a:r>
            <a:r>
              <a:rPr lang="ru-RU" sz="1000" dirty="0"/>
              <a:t>.</a:t>
            </a:r>
          </a:p>
          <a:p>
            <a:r>
              <a:rPr lang="ru-RU" sz="1000" b="1" dirty="0"/>
              <a:t>Блок «Динамика по основным метрикам». </a:t>
            </a:r>
            <a:r>
              <a:rPr lang="ru-RU" sz="1000" dirty="0" smtClean="0"/>
              <a:t>4 </a:t>
            </a:r>
            <a:r>
              <a:rPr lang="ru-RU" sz="1000" dirty="0" err="1" smtClean="0"/>
              <a:t>лайнчарта</a:t>
            </a:r>
            <a:r>
              <a:rPr lang="ru-RU" sz="1000" dirty="0" smtClean="0"/>
              <a:t> – разница во времени в процентах по сравнению с предыдущим периодом (неделей или месяцем), каждый отвечает за свою метрику.</a:t>
            </a:r>
            <a:endParaRPr lang="ru-RU" sz="1000" b="1" dirty="0"/>
          </a:p>
          <a:p>
            <a:r>
              <a:rPr lang="ru-RU" sz="1000" b="1" dirty="0"/>
              <a:t>Блок «Самые прибыльные бронирования». </a:t>
            </a:r>
            <a:r>
              <a:rPr lang="ru-RU" sz="1000" dirty="0" smtClean="0"/>
              <a:t>Таблица. Представлен </a:t>
            </a:r>
            <a:r>
              <a:rPr lang="ru-RU" sz="1000" dirty="0"/>
              <a:t>в табличном варианте, показывает </a:t>
            </a:r>
            <a:r>
              <a:rPr lang="en-US" sz="1000" dirty="0"/>
              <a:t>id</a:t>
            </a:r>
            <a:r>
              <a:rPr lang="ru-RU" sz="1000" dirty="0"/>
              <a:t> самых прибыльных бронирований в разрезе по отелям.</a:t>
            </a:r>
          </a:p>
        </p:txBody>
      </p:sp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2" y="595670"/>
            <a:ext cx="209275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dirty="0" smtClean="0"/>
              <a:t>Проверяем, закрыты ли все вопросы и учтены ли требования из пункта 5.</a:t>
            </a:r>
          </a:p>
          <a:p>
            <a:r>
              <a:rPr lang="ru-RU" dirty="0" smtClean="0"/>
              <a:t>Показываем </a:t>
            </a:r>
            <a:r>
              <a:rPr lang="ru-RU" dirty="0" err="1" smtClean="0"/>
              <a:t>дашборд</a:t>
            </a:r>
            <a:r>
              <a:rPr lang="ru-RU" dirty="0" smtClean="0"/>
              <a:t> заказчику (руководителю, ) – наблюдаем за тем, как они </a:t>
            </a:r>
            <a:r>
              <a:rPr lang="ru-RU" dirty="0" err="1" smtClean="0"/>
              <a:t>дашбордом</a:t>
            </a:r>
            <a:r>
              <a:rPr lang="ru-RU" dirty="0" smtClean="0"/>
              <a:t> пользуются, легко ли ориентироваться в </a:t>
            </a:r>
            <a:r>
              <a:rPr lang="ru-RU" dirty="0" err="1" smtClean="0"/>
              <a:t>дашборде</a:t>
            </a:r>
            <a:r>
              <a:rPr lang="ru-RU" dirty="0" smtClean="0"/>
              <a:t> и проводить анализ.</a:t>
            </a:r>
          </a:p>
          <a:p>
            <a:endParaRPr lang="ru-RU" dirty="0"/>
          </a:p>
          <a:p>
            <a:r>
              <a:rPr lang="ru-RU" dirty="0" smtClean="0"/>
              <a:t>ОС будем собирать устно и в чате в </a:t>
            </a:r>
            <a:r>
              <a:rPr lang="ru-RU" dirty="0" err="1" smtClean="0"/>
              <a:t>телеграме</a:t>
            </a:r>
            <a:r>
              <a:rPr lang="ru-RU" dirty="0" smtClean="0"/>
              <a:t> (сообщения, опросы).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6" y="4151352"/>
            <a:ext cx="4511199" cy="25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05690"/>
            <a:ext cx="10515600" cy="552994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1600" dirty="0" smtClean="0"/>
              <a:t>Структура данных:</a:t>
            </a:r>
          </a:p>
          <a:p>
            <a:pPr lvl="0"/>
            <a:endParaRPr lang="ru-RU" sz="1600" dirty="0"/>
          </a:p>
          <a:p>
            <a:pPr lvl="0"/>
            <a:r>
              <a:rPr lang="ru-RU" sz="1600" dirty="0" err="1" smtClean="0"/>
              <a:t>avg_room_rate</a:t>
            </a:r>
            <a:r>
              <a:rPr lang="ru-RU" sz="1600" dirty="0"/>
              <a:t>: средняя стоимость номера в $ (числовое значение);</a:t>
            </a:r>
          </a:p>
          <a:p>
            <a:pPr lvl="0"/>
            <a:r>
              <a:rPr lang="ru-RU" sz="1600" dirty="0" err="1"/>
              <a:t>reservation_id</a:t>
            </a:r>
            <a:r>
              <a:rPr lang="ru-RU" sz="1600" dirty="0"/>
              <a:t>: идентификатор бронирования (уникальный идентификатор);</a:t>
            </a:r>
          </a:p>
          <a:p>
            <a:pPr lvl="0"/>
            <a:r>
              <a:rPr lang="ru-RU" sz="1600" dirty="0" err="1"/>
              <a:t>date</a:t>
            </a:r>
            <a:r>
              <a:rPr lang="ru-RU" sz="1600" dirty="0"/>
              <a:t>: дата записи (дата);</a:t>
            </a:r>
          </a:p>
          <a:p>
            <a:pPr lvl="0"/>
            <a:r>
              <a:rPr lang="ru-RU" sz="1600" dirty="0" err="1"/>
              <a:t>check_in_date</a:t>
            </a:r>
            <a:r>
              <a:rPr lang="ru-RU" sz="1600" dirty="0"/>
              <a:t>: дата заезда (дата и время);</a:t>
            </a:r>
          </a:p>
          <a:p>
            <a:pPr lvl="0"/>
            <a:r>
              <a:rPr lang="ru-RU" sz="1600" dirty="0" err="1"/>
              <a:t>property</a:t>
            </a:r>
            <a:r>
              <a:rPr lang="ru-RU" sz="1600" dirty="0"/>
              <a:t>: отель (текстовое значение);</a:t>
            </a:r>
          </a:p>
          <a:p>
            <a:pPr lvl="0"/>
            <a:r>
              <a:rPr lang="ru-RU" sz="1600" dirty="0" err="1"/>
              <a:t>booking_channel</a:t>
            </a:r>
            <a:r>
              <a:rPr lang="ru-RU" sz="1600" dirty="0"/>
              <a:t>: канал бронирования (текстовое значение);</a:t>
            </a:r>
          </a:p>
          <a:p>
            <a:pPr lvl="0"/>
            <a:r>
              <a:rPr lang="ru-RU" sz="1600" dirty="0" err="1"/>
              <a:t>stay_duration</a:t>
            </a:r>
            <a:r>
              <a:rPr lang="ru-RU" sz="1600" dirty="0"/>
              <a:t>: длительность пребывания (числовое значение, например, количество дней);</a:t>
            </a:r>
          </a:p>
          <a:p>
            <a:pPr lvl="0"/>
            <a:r>
              <a:rPr lang="ru-RU" sz="1600" dirty="0" err="1"/>
              <a:t>adults</a:t>
            </a:r>
            <a:r>
              <a:rPr lang="ru-RU" sz="1600" dirty="0"/>
              <a:t>: количество взрослых гостей (целое число);</a:t>
            </a:r>
          </a:p>
          <a:p>
            <a:pPr lvl="0"/>
            <a:r>
              <a:rPr lang="ru-RU" sz="1600" dirty="0" err="1"/>
              <a:t>children</a:t>
            </a:r>
            <a:r>
              <a:rPr lang="ru-RU" sz="1600" dirty="0"/>
              <a:t>: количество детей (целое число);</a:t>
            </a:r>
          </a:p>
          <a:p>
            <a:pPr lvl="0"/>
            <a:r>
              <a:rPr lang="ru-RU" sz="1600" dirty="0" err="1"/>
              <a:t>room_type</a:t>
            </a:r>
            <a:r>
              <a:rPr lang="ru-RU" sz="1600" dirty="0"/>
              <a:t>: тип комнаты (текстовое значение);</a:t>
            </a:r>
          </a:p>
          <a:p>
            <a:pPr lvl="0"/>
            <a:r>
              <a:rPr lang="ru-RU" sz="1600" dirty="0" err="1"/>
              <a:t>special_requests_flag</a:t>
            </a:r>
            <a:r>
              <a:rPr lang="ru-RU" sz="1600" dirty="0"/>
              <a:t>: флаг особых запросов (логическое значение, например, </a:t>
            </a:r>
            <a:r>
              <a:rPr lang="ru-RU" sz="1600" dirty="0" err="1"/>
              <a:t>true</a:t>
            </a:r>
            <a:r>
              <a:rPr lang="ru-RU" sz="1600" dirty="0"/>
              <a:t>/</a:t>
            </a:r>
            <a:r>
              <a:rPr lang="ru-RU" sz="1600" dirty="0" err="1"/>
              <a:t>false</a:t>
            </a:r>
            <a:r>
              <a:rPr lang="ru-RU" sz="1600" dirty="0"/>
              <a:t>);</a:t>
            </a:r>
          </a:p>
          <a:p>
            <a:pPr lvl="0"/>
            <a:r>
              <a:rPr lang="ru-RU" sz="1600" dirty="0" err="1"/>
              <a:t>reservation_status</a:t>
            </a:r>
            <a:r>
              <a:rPr lang="ru-RU" sz="1600" dirty="0"/>
              <a:t>: статус бронирования (текстовое значение);</a:t>
            </a:r>
          </a:p>
          <a:p>
            <a:pPr lvl="0"/>
            <a:r>
              <a:rPr lang="ru-RU" sz="1600" dirty="0" err="1"/>
              <a:t>advanced_booking</a:t>
            </a:r>
            <a:r>
              <a:rPr lang="ru-RU" sz="1600" dirty="0"/>
              <a:t>: флаг продвинутого бронирования (логическое значение, например, </a:t>
            </a:r>
            <a:r>
              <a:rPr lang="ru-RU" sz="1600" dirty="0" err="1"/>
              <a:t>true</a:t>
            </a:r>
            <a:r>
              <a:rPr lang="ru-RU" sz="1600" dirty="0"/>
              <a:t>/</a:t>
            </a:r>
            <a:r>
              <a:rPr lang="ru-RU" sz="1600" dirty="0" err="1"/>
              <a:t>false</a:t>
            </a:r>
            <a:r>
              <a:rPr lang="ru-RU" sz="1600" dirty="0"/>
              <a:t>);</a:t>
            </a:r>
          </a:p>
          <a:p>
            <a:pPr lvl="0"/>
            <a:r>
              <a:rPr lang="ru-RU" sz="1600" dirty="0" err="1"/>
              <a:t>rate_type</a:t>
            </a:r>
            <a:r>
              <a:rPr lang="ru-RU" sz="1600" dirty="0"/>
              <a:t>: тип тарифа (текстовое значение</a:t>
            </a:r>
            <a:r>
              <a:rPr lang="ru-RU" sz="1600" dirty="0" smtClean="0"/>
              <a:t>).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5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678</Words>
  <Application>Microsoft Office PowerPoint</Application>
  <PresentationFormat>Широкоэкранный</PresentationFormat>
  <Paragraphs>63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User</cp:lastModifiedBy>
  <cp:revision>20</cp:revision>
  <dcterms:created xsi:type="dcterms:W3CDTF">2020-07-15T16:28:51Z</dcterms:created>
  <dcterms:modified xsi:type="dcterms:W3CDTF">2024-08-30T13:59:00Z</dcterms:modified>
</cp:coreProperties>
</file>