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908" y="-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107D-5086-4801-9BE8-2FC5B062210A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5486-35D7-4E60-B0C9-44E876296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17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107D-5086-4801-9BE8-2FC5B062210A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5486-35D7-4E60-B0C9-44E876296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98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107D-5086-4801-9BE8-2FC5B062210A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5486-35D7-4E60-B0C9-44E876296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4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107D-5086-4801-9BE8-2FC5B062210A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5486-35D7-4E60-B0C9-44E876296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79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107D-5086-4801-9BE8-2FC5B062210A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5486-35D7-4E60-B0C9-44E876296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21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107D-5086-4801-9BE8-2FC5B062210A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5486-35D7-4E60-B0C9-44E876296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64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107D-5086-4801-9BE8-2FC5B062210A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5486-35D7-4E60-B0C9-44E876296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25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107D-5086-4801-9BE8-2FC5B062210A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5486-35D7-4E60-B0C9-44E876296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0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107D-5086-4801-9BE8-2FC5B062210A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5486-35D7-4E60-B0C9-44E876296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75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107D-5086-4801-9BE8-2FC5B062210A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5486-35D7-4E60-B0C9-44E876296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03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107D-5086-4801-9BE8-2FC5B062210A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5486-35D7-4E60-B0C9-44E876296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3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0107D-5086-4801-9BE8-2FC5B062210A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5486-35D7-4E60-B0C9-44E876296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89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/>
          <p:cNvGrpSpPr/>
          <p:nvPr/>
        </p:nvGrpSpPr>
        <p:grpSpPr>
          <a:xfrm>
            <a:off x="596522" y="1187992"/>
            <a:ext cx="5664957" cy="4150518"/>
            <a:chOff x="419550" y="236869"/>
            <a:chExt cx="5664957" cy="4150518"/>
          </a:xfrm>
        </p:grpSpPr>
        <p:grpSp>
          <p:nvGrpSpPr>
            <p:cNvPr id="15" name="Agrupar 14"/>
            <p:cNvGrpSpPr/>
            <p:nvPr/>
          </p:nvGrpSpPr>
          <p:grpSpPr>
            <a:xfrm>
              <a:off x="419550" y="611815"/>
              <a:ext cx="5664957" cy="3775572"/>
              <a:chOff x="419550" y="611815"/>
              <a:chExt cx="5664957" cy="3775572"/>
            </a:xfrm>
          </p:grpSpPr>
          <p:pic>
            <p:nvPicPr>
              <p:cNvPr id="6" name="Imagem 5"/>
              <p:cNvPicPr>
                <a:picLocks noChangeAspect="1"/>
              </p:cNvPicPr>
              <p:nvPr/>
            </p:nvPicPr>
            <p:blipFill rotWithShape="1">
              <a:blip r:embed="rId2"/>
              <a:srcRect l="7120" b="10074"/>
              <a:stretch/>
            </p:blipFill>
            <p:spPr>
              <a:xfrm>
                <a:off x="773493" y="611815"/>
                <a:ext cx="5311014" cy="3416015"/>
              </a:xfrm>
              <a:prstGeom prst="rect">
                <a:avLst/>
              </a:prstGeom>
            </p:spPr>
          </p:pic>
          <p:sp>
            <p:nvSpPr>
              <p:cNvPr id="7" name="CaixaDeTexto 6"/>
              <p:cNvSpPr txBox="1"/>
              <p:nvPr/>
            </p:nvSpPr>
            <p:spPr>
              <a:xfrm>
                <a:off x="2636520" y="4125777"/>
                <a:ext cx="158496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CaixaDeTexto 7"/>
              <p:cNvSpPr txBox="1"/>
              <p:nvPr/>
            </p:nvSpPr>
            <p:spPr>
              <a:xfrm>
                <a:off x="419550" y="1826940"/>
                <a:ext cx="353943" cy="985763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pt-BR" sz="1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 </a:t>
                </a:r>
                <a:r>
                  <a:rPr lang="pt-BR" sz="1100" noProof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CFU/mL</a:t>
                </a:r>
                <a:endParaRPr lang="pt-BR" sz="1100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CaixaDeTexto 8"/>
            <p:cNvSpPr txBox="1"/>
            <p:nvPr/>
          </p:nvSpPr>
          <p:spPr>
            <a:xfrm>
              <a:off x="2411390" y="236869"/>
              <a:ext cx="20352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Resistance to gastric juices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CaixaDeTexto 11"/>
          <p:cNvSpPr txBox="1"/>
          <p:nvPr/>
        </p:nvSpPr>
        <p:spPr>
          <a:xfrm>
            <a:off x="0" y="5284969"/>
            <a:ext cx="2124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T0 – time 0 h.</a:t>
            </a: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Agrupar 15"/>
          <p:cNvGrpSpPr/>
          <p:nvPr/>
        </p:nvGrpSpPr>
        <p:grpSpPr>
          <a:xfrm>
            <a:off x="596775" y="6415329"/>
            <a:ext cx="5664451" cy="3816510"/>
            <a:chOff x="419549" y="5061329"/>
            <a:chExt cx="5664451" cy="3816510"/>
          </a:xfrm>
        </p:grpSpPr>
        <p:pic>
          <p:nvPicPr>
            <p:cNvPr id="10" name="Imagem 9"/>
            <p:cNvPicPr>
              <a:picLocks/>
            </p:cNvPicPr>
            <p:nvPr/>
          </p:nvPicPr>
          <p:blipFill rotWithShape="1">
            <a:blip r:embed="rId3"/>
            <a:srcRect l="6244" b="8294"/>
            <a:stretch/>
          </p:blipFill>
          <p:spPr>
            <a:xfrm>
              <a:off x="774000" y="5199829"/>
              <a:ext cx="5310000" cy="3416400"/>
            </a:xfrm>
            <a:prstGeom prst="rect">
              <a:avLst/>
            </a:prstGeom>
          </p:spPr>
        </p:pic>
        <p:sp>
          <p:nvSpPr>
            <p:cNvPr id="11" name="CaixaDeTexto 10"/>
            <p:cNvSpPr txBox="1"/>
            <p:nvPr/>
          </p:nvSpPr>
          <p:spPr>
            <a:xfrm>
              <a:off x="2187587" y="5061329"/>
              <a:ext cx="2482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Resistance to intestinal juices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636520" y="8616229"/>
              <a:ext cx="15849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Condition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19549" y="6415147"/>
              <a:ext cx="353943" cy="98576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pt-BR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 </a:t>
              </a:r>
              <a:r>
                <a:rPr lang="pt-BR" sz="1100" noProof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CFU/mL</a:t>
              </a:r>
              <a:endParaRPr lang="pt-BR" sz="1100" noProof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0" y="10276245"/>
            <a:ext cx="392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T0 – time 0 h; +BS –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bile</a:t>
            </a:r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salt</a:t>
            </a:r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-BS –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bile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salt</a:t>
            </a:r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96523" y="385011"/>
            <a:ext cx="566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S2. R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esistance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25 lactic acid bacteria to simulated gastric (low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 values) and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intestinal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(± bile salts)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juices.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71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71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Isadora Lieske</dc:creator>
  <cp:lastModifiedBy>Isadora Lieske</cp:lastModifiedBy>
  <cp:revision>7</cp:revision>
  <dcterms:created xsi:type="dcterms:W3CDTF">2025-02-19T14:04:44Z</dcterms:created>
  <dcterms:modified xsi:type="dcterms:W3CDTF">2025-06-06T14:59:28Z</dcterms:modified>
</cp:coreProperties>
</file>