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020" autoAdjust="0"/>
    <p:restoredTop sz="94660"/>
  </p:normalViewPr>
  <p:slideViewPr>
    <p:cSldViewPr snapToGrid="0">
      <p:cViewPr>
        <p:scale>
          <a:sx n="80" d="100"/>
          <a:sy n="80" d="100"/>
        </p:scale>
        <p:origin x="1284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1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8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4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79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21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64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5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0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75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03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107D-5086-4801-9BE8-2FC5B062210A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5486-35D7-4E60-B0C9-44E8762963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8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596522" y="1187992"/>
            <a:ext cx="5664957" cy="4150518"/>
            <a:chOff x="419550" y="236869"/>
            <a:chExt cx="5664957" cy="4150518"/>
          </a:xfrm>
        </p:grpSpPr>
        <p:grpSp>
          <p:nvGrpSpPr>
            <p:cNvPr id="15" name="Agrupar 14"/>
            <p:cNvGrpSpPr/>
            <p:nvPr/>
          </p:nvGrpSpPr>
          <p:grpSpPr>
            <a:xfrm>
              <a:off x="419550" y="611815"/>
              <a:ext cx="5664957" cy="3775572"/>
              <a:chOff x="419550" y="611815"/>
              <a:chExt cx="5664957" cy="3775572"/>
            </a:xfrm>
          </p:grpSpPr>
          <p:pic>
            <p:nvPicPr>
              <p:cNvPr id="6" name="Imagem 5"/>
              <p:cNvPicPr>
                <a:picLocks noChangeAspect="1"/>
              </p:cNvPicPr>
              <p:nvPr/>
            </p:nvPicPr>
            <p:blipFill rotWithShape="1">
              <a:blip r:embed="rId2"/>
              <a:srcRect l="7120" b="10074"/>
              <a:stretch/>
            </p:blipFill>
            <p:spPr>
              <a:xfrm>
                <a:off x="773493" y="611815"/>
                <a:ext cx="5311014" cy="3416015"/>
              </a:xfrm>
              <a:prstGeom prst="rect">
                <a:avLst/>
              </a:prstGeom>
            </p:spPr>
          </p:pic>
          <p:sp>
            <p:nvSpPr>
              <p:cNvPr id="7" name="CaixaDeTexto 6"/>
              <p:cNvSpPr txBox="1"/>
              <p:nvPr/>
            </p:nvSpPr>
            <p:spPr>
              <a:xfrm>
                <a:off x="2636520" y="4125777"/>
                <a:ext cx="15849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</a:t>
                </a:r>
              </a:p>
            </p:txBody>
          </p:sp>
          <p:sp>
            <p:nvSpPr>
              <p:cNvPr id="8" name="CaixaDeTexto 7"/>
              <p:cNvSpPr txBox="1"/>
              <p:nvPr/>
            </p:nvSpPr>
            <p:spPr>
              <a:xfrm>
                <a:off x="419550" y="1826940"/>
                <a:ext cx="353943" cy="98576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pt-B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</a:t>
                </a:r>
                <a:r>
                  <a:rPr lang="pt-BR" sz="1100" noProof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CFU/mL</a:t>
                </a:r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2411390" y="236869"/>
              <a:ext cx="20352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Resistance to gastric juices</a:t>
              </a:r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0" y="5284969"/>
            <a:ext cx="2124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T0 – time 0 h.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596775" y="6415329"/>
            <a:ext cx="5664451" cy="3816510"/>
            <a:chOff x="419549" y="5061329"/>
            <a:chExt cx="5664451" cy="3816510"/>
          </a:xfrm>
        </p:grpSpPr>
        <p:pic>
          <p:nvPicPr>
            <p:cNvPr id="10" name="Imagem 9"/>
            <p:cNvPicPr>
              <a:picLocks/>
            </p:cNvPicPr>
            <p:nvPr/>
          </p:nvPicPr>
          <p:blipFill rotWithShape="1">
            <a:blip r:embed="rId3"/>
            <a:srcRect l="6244" b="8294"/>
            <a:stretch/>
          </p:blipFill>
          <p:spPr>
            <a:xfrm>
              <a:off x="774000" y="5199829"/>
              <a:ext cx="5310000" cy="3416400"/>
            </a:xfrm>
            <a:prstGeom prst="rect">
              <a:avLst/>
            </a:prstGeom>
          </p:spPr>
        </p:pic>
        <p:sp>
          <p:nvSpPr>
            <p:cNvPr id="11" name="CaixaDeTexto 10"/>
            <p:cNvSpPr txBox="1"/>
            <p:nvPr/>
          </p:nvSpPr>
          <p:spPr>
            <a:xfrm>
              <a:off x="2187587" y="5061329"/>
              <a:ext cx="2482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Resistance to intestinal juices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2636520" y="8616229"/>
              <a:ext cx="1584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Condition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19549" y="6415147"/>
              <a:ext cx="353943" cy="98576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</a:t>
              </a:r>
              <a:r>
                <a:rPr lang="pt-BR" sz="1100" noProof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CFU/mL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0" y="10276245"/>
            <a:ext cx="558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T0 – time 0 h; +BS –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Intestinal juice with bile salts</a:t>
            </a: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-BS – Intestinal </a:t>
            </a:r>
            <a:r>
              <a:rPr lang="pt-B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juice</a:t>
            </a: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salts</a:t>
            </a: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6523" y="385011"/>
            <a:ext cx="566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S2. R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esistance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25 lactic acid bacteria strains to simulated gastric (low pH values) and intestinal (± bile salts) conditions.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1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Isadora Lieske</dc:creator>
  <cp:lastModifiedBy>Isadora Lieske</cp:lastModifiedBy>
  <cp:revision>8</cp:revision>
  <dcterms:created xsi:type="dcterms:W3CDTF">2025-02-19T14:04:44Z</dcterms:created>
  <dcterms:modified xsi:type="dcterms:W3CDTF">2025-07-16T15:14:19Z</dcterms:modified>
</cp:coreProperties>
</file>