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  <p:sldMasterId id="2147483719" r:id="rId2"/>
  </p:sldMasterIdLst>
  <p:notesMasterIdLst>
    <p:notesMasterId r:id="rId12"/>
  </p:notesMasterIdLst>
  <p:sldIdLst>
    <p:sldId id="256" r:id="rId3"/>
    <p:sldId id="257" r:id="rId4"/>
    <p:sldId id="262" r:id="rId5"/>
    <p:sldId id="266" r:id="rId6"/>
    <p:sldId id="259" r:id="rId7"/>
    <p:sldId id="261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3E3"/>
    <a:srgbClr val="86BBE6"/>
    <a:srgbClr val="7EA428"/>
    <a:srgbClr val="A2D03C"/>
    <a:srgbClr val="ACEE27"/>
    <a:srgbClr val="86C82E"/>
    <a:srgbClr val="77CE28"/>
    <a:srgbClr val="AED54B"/>
    <a:srgbClr val="90BD2D"/>
    <a:srgbClr val="719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96305" autoAdjust="0"/>
  </p:normalViewPr>
  <p:slideViewPr>
    <p:cSldViewPr snapToGrid="0">
      <p:cViewPr varScale="1">
        <p:scale>
          <a:sx n="106" d="100"/>
          <a:sy n="106" d="100"/>
        </p:scale>
        <p:origin x="126" y="150"/>
      </p:cViewPr>
      <p:guideLst/>
    </p:cSldViewPr>
  </p:slideViewPr>
  <p:outlineViewPr>
    <p:cViewPr>
      <p:scale>
        <a:sx n="33" d="100"/>
        <a:sy n="33" d="100"/>
      </p:scale>
      <p:origin x="0" y="-38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F268-DAAB-4A79-90CC-52F9224369D1}" type="datetimeFigureOut">
              <a:rPr lang="bg-BG" smtClean="0"/>
              <a:t>26.11.2018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6026-AF80-47D0-95C2-C00D68A3A69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68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6026-AF80-47D0-95C2-C00D68A3A69A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66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7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9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2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1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66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78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83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8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1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2038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733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94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3268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662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92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25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1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7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5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32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4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Знакови низове в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92794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>
                <a:solidFill>
                  <a:schemeClr val="bg1"/>
                </a:solidFill>
              </a:rPr>
              <a:t>Деклариране, създаване и инициализиране на текстови величини.</a:t>
            </a:r>
          </a:p>
          <a:p>
            <a:r>
              <a:rPr lang="ru-RU" b="1" i="1" dirty="0">
                <a:solidFill>
                  <a:schemeClr val="bg1"/>
                </a:solidFill>
              </a:rPr>
              <a:t>Масив от низове.</a:t>
            </a:r>
          </a:p>
          <a:p>
            <a:r>
              <a:rPr lang="ru-RU" b="1" i="1" dirty="0">
                <a:solidFill>
                  <a:schemeClr val="bg1"/>
                </a:solidFill>
              </a:rPr>
              <a:t>Основни методи на класа String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bg-BG" b="1" i="1" dirty="0">
                <a:solidFill>
                  <a:schemeClr val="bg1"/>
                </a:solidFill>
              </a:rPr>
              <a:t>за </a:t>
            </a:r>
            <a:r>
              <a:rPr lang="ru-RU" b="1" i="1" dirty="0">
                <a:solidFill>
                  <a:schemeClr val="bg1"/>
                </a:solidFill>
              </a:rPr>
              <a:t>Текстообработка.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580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8824"/>
            <a:ext cx="9404723" cy="1400530"/>
          </a:xfrm>
        </p:spPr>
        <p:txBody>
          <a:bodyPr/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sz="3600" dirty="0" smtClean="0"/>
              <a:t>Символен </a:t>
            </a:r>
            <a:r>
              <a:rPr lang="en-US" sz="3600" dirty="0" smtClean="0"/>
              <a:t>(</a:t>
            </a:r>
            <a:r>
              <a:rPr lang="bg-BG" sz="3600" dirty="0" smtClean="0"/>
              <a:t>знаков</a:t>
            </a:r>
            <a:r>
              <a:rPr lang="en-US" sz="3600" dirty="0" smtClean="0"/>
              <a:t>)</a:t>
            </a:r>
            <a:r>
              <a:rPr lang="bg-BG" sz="3600" dirty="0" smtClean="0"/>
              <a:t> низ.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3600" dirty="0" smtClean="0"/>
              <a:t>Класът</a:t>
            </a:r>
            <a:r>
              <a:rPr lang="en-US" sz="3600" dirty="0" smtClean="0">
                <a:solidFill>
                  <a:srgbClr val="0033CC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bg-BG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55" y="2429115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Символният </a:t>
            </a:r>
            <a:r>
              <a:rPr lang="ru-RU" dirty="0">
                <a:solidFill>
                  <a:schemeClr val="bg1"/>
                </a:solidFill>
              </a:rPr>
              <a:t>низ е последователност от символи, записана на даден адрес в паметта.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променливите от тип char можем да запишем само един символ. Когато е необходимо да обработваме повече от един символ на помощ идват низовете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ru-RU" dirty="0" smtClean="0">
              <a:solidFill>
                <a:schemeClr val="bg1"/>
              </a:solidFill>
            </a:endParaRPr>
          </a:p>
          <a:p>
            <a:pPr algn="just"/>
            <a:r>
              <a:rPr lang="bg-BG" dirty="0">
                <a:solidFill>
                  <a:schemeClr val="bg1"/>
                </a:solidFill>
              </a:rPr>
              <a:t>Класът</a:t>
            </a:r>
            <a:r>
              <a:rPr lang="bg-BG" dirty="0"/>
              <a:t> </a:t>
            </a:r>
            <a:r>
              <a:rPr lang="en-US" b="1" i="1" dirty="0" err="1">
                <a:solidFill>
                  <a:srgbClr val="79B3E3"/>
                </a:solidFill>
              </a:rPr>
              <a:t>System.String</a:t>
            </a:r>
            <a:r>
              <a:rPr lang="en-US" dirty="0"/>
              <a:t> </a:t>
            </a:r>
            <a:r>
              <a:rPr lang="bg-BG" dirty="0">
                <a:solidFill>
                  <a:schemeClr val="bg1"/>
                </a:solidFill>
              </a:rPr>
              <a:t>позволява обработка на символни низове в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За декларация на низовете </a:t>
            </a:r>
            <a:r>
              <a:rPr lang="bg-BG" dirty="0" smtClean="0">
                <a:solidFill>
                  <a:schemeClr val="bg1"/>
                </a:solidFill>
              </a:rPr>
              <a:t>се използва служебната </a:t>
            </a:r>
            <a:r>
              <a:rPr lang="bg-BG" dirty="0">
                <a:solidFill>
                  <a:schemeClr val="bg1"/>
                </a:solidFill>
              </a:rPr>
              <a:t>дума</a:t>
            </a:r>
            <a:r>
              <a:rPr lang="bg-BG" dirty="0"/>
              <a:t> </a:t>
            </a:r>
            <a:r>
              <a:rPr lang="en-US" sz="28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bg-BG" sz="24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bg-B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5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16063" y="1455467"/>
            <a:ext cx="4852988" cy="461146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ru-RU" sz="1400" dirty="0" smtClean="0">
                <a:solidFill>
                  <a:schemeClr val="bg1"/>
                </a:solidFill>
              </a:rPr>
              <a:t>Вътрешното представяне на класа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ru-RU" sz="1400" dirty="0" smtClean="0"/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е съвсем просто – масив от символи. Можем да избегнем използването на класа, като декларираме масив от тип</a:t>
            </a:r>
            <a:r>
              <a:rPr lang="ru-RU" sz="1400" dirty="0" smtClean="0"/>
              <a:t> </a:t>
            </a:r>
            <a:r>
              <a:rPr lang="ru-RU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ru-RU" sz="1400" dirty="0" smtClean="0"/>
              <a:t> </a:t>
            </a:r>
            <a:r>
              <a:rPr lang="ru-RU" sz="1400" dirty="0" smtClean="0">
                <a:solidFill>
                  <a:schemeClr val="bg1"/>
                </a:solidFill>
              </a:rPr>
              <a:t>и запълним елементите на масива символ по символ.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     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masiv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</a:t>
            </a:r>
            <a:r>
              <a:rPr lang="bg-BG" sz="1200" dirty="0">
                <a:latin typeface="Baskerville Old Face" panose="02020602080505020303" pitchFamily="18" charset="0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new</a:t>
            </a:r>
            <a:r>
              <a:rPr lang="bg-BG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char[</a:t>
            </a:r>
            <a:r>
              <a:rPr lang="bg-BG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дължина</a:t>
            </a:r>
            <a:r>
              <a:rPr lang="en-US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на</a:t>
            </a:r>
            <a:r>
              <a:rPr lang="en-US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масива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]</a:t>
            </a:r>
          </a:p>
          <a:p>
            <a:pPr marL="0" indent="0" algn="just">
              <a:buNone/>
            </a:pPr>
            <a:endParaRPr lang="en-US" sz="1600" dirty="0"/>
          </a:p>
          <a:p>
            <a:r>
              <a:rPr lang="ru-RU" sz="1600" dirty="0" smtClean="0">
                <a:solidFill>
                  <a:schemeClr val="bg1"/>
                </a:solidFill>
              </a:rPr>
              <a:t>Представянето </a:t>
            </a:r>
            <a:r>
              <a:rPr lang="ru-RU" sz="1600" dirty="0">
                <a:solidFill>
                  <a:schemeClr val="bg1"/>
                </a:solidFill>
              </a:rPr>
              <a:t>на съдържанието в символния низ изглежда по подобен начин: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31039" y="215363"/>
            <a:ext cx="3241561" cy="575000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just"/>
            <a:r>
              <a:rPr lang="ru-RU" sz="2400" dirty="0" smtClean="0">
                <a:solidFill>
                  <a:srgbClr val="C00000"/>
                </a:solidFill>
              </a:rPr>
              <a:t>Недостатъците </a:t>
            </a:r>
            <a:r>
              <a:rPr lang="ru-RU" sz="2400" dirty="0">
                <a:solidFill>
                  <a:srgbClr val="C0000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C00000"/>
                </a:solidFill>
              </a:rPr>
              <a:t>1.  Запълването на масива става символ по символ, а не наведнъж.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C00000"/>
                </a:solidFill>
              </a:rPr>
              <a:t>2.  Трябва да знаем колко дълъг ще е текстът, за да сме наясно дали ще се побере в заделеното място за масива.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C00000"/>
                </a:solidFill>
              </a:rPr>
              <a:t>3.  Обработката на текстовото съдържание става ръчно</a:t>
            </a:r>
            <a:r>
              <a:rPr lang="ru-RU" sz="2400" dirty="0" smtClean="0">
                <a:solidFill>
                  <a:srgbClr val="C00000"/>
                </a:solidFill>
              </a:rPr>
              <a:t>.</a:t>
            </a:r>
            <a:endParaRPr lang="ru-RU" sz="2400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34412"/>
              </p:ext>
            </p:extLst>
          </p:nvPr>
        </p:nvGraphicFramePr>
        <p:xfrm>
          <a:off x="1074287" y="5525405"/>
          <a:ext cx="4341357" cy="43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</a:tblGrid>
              <a:tr h="439965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3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4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25" y="416904"/>
            <a:ext cx="3664063" cy="1813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67" y="416904"/>
            <a:ext cx="2287177" cy="22871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812971" y="631371"/>
            <a:ext cx="0" cy="56823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94" y="3730974"/>
            <a:ext cx="2287177" cy="22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72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125"/>
          </a:xfrm>
        </p:spPr>
        <p:txBody>
          <a:bodyPr/>
          <a:lstStyle/>
          <a:p>
            <a:r>
              <a:rPr lang="bg-BG" dirty="0" smtClean="0"/>
              <a:t>Масив от низове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6127"/>
            <a:ext cx="8084231" cy="4872273"/>
          </a:xfrm>
        </p:spPr>
        <p:txBody>
          <a:bodyPr>
            <a:normAutofit/>
          </a:bodyPr>
          <a:lstStyle/>
          <a:p>
            <a:r>
              <a:rPr lang="bg-BG" dirty="0" smtClean="0"/>
              <a:t>Както при останалите типове данни, масив може да бъде деклариран и от тип </a:t>
            </a:r>
            <a:r>
              <a:rPr lang="en-US" dirty="0" smtClean="0"/>
              <a:t>string</a:t>
            </a:r>
            <a:r>
              <a:rPr lang="bg-BG" dirty="0" smtClean="0"/>
              <a:t>:</a:t>
            </a: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Въвеждане: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r>
              <a:rPr lang="bg-BG" dirty="0" smtClean="0"/>
              <a:t>Извеждане: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466265" y="1723632"/>
            <a:ext cx="346747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400" dirty="0"/>
              <a:t>[] </a:t>
            </a:r>
            <a:r>
              <a:rPr lang="en-US" sz="1400" dirty="0" err="1" smtClean="0"/>
              <a:t>strMasiv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new</a:t>
            </a:r>
            <a:r>
              <a:rPr lang="en-US" sz="1400" dirty="0"/>
              <a:t> 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[5</a:t>
            </a:r>
            <a:r>
              <a:rPr lang="en-US" sz="1400" dirty="0"/>
              <a:t>];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7878" y="2994468"/>
            <a:ext cx="5395865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for</a:t>
            </a:r>
            <a:r>
              <a:rPr lang="en-US" sz="1400" dirty="0">
                <a:latin typeface="Baskerville Old Face" panose="02020602080505020303" pitchFamily="18" charset="0"/>
              </a:rPr>
              <a:t> (</a:t>
            </a:r>
            <a:r>
              <a:rPr lang="en-US" sz="1400" dirty="0" err="1">
                <a:solidFill>
                  <a:srgbClr val="013DFF"/>
                </a:solidFill>
                <a:latin typeface="Baskerville Old Face" panose="02020602080505020303" pitchFamily="18" charset="0"/>
              </a:rPr>
              <a:t>int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 = 0;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 &lt; 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strMasiv.Length</a:t>
            </a:r>
            <a:r>
              <a:rPr lang="en-US" sz="1400" dirty="0">
                <a:latin typeface="Baskerville Old Face" panose="02020602080505020303" pitchFamily="18" charset="0"/>
              </a:rPr>
              <a:t>;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++)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{</a:t>
            </a:r>
          </a:p>
          <a:p>
            <a:pPr lvl="1"/>
            <a:r>
              <a:rPr lang="en-US" sz="1400" dirty="0">
                <a:latin typeface="Baskerville Old Face" panose="02020602080505020303" pitchFamily="18" charset="0"/>
              </a:rPr>
              <a:t>	</a:t>
            </a:r>
            <a:r>
              <a:rPr lang="en-US" sz="1400" dirty="0" err="1">
                <a:solidFill>
                  <a:srgbClr val="297FC3"/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400" dirty="0" err="1">
                <a:latin typeface="Baskerville Old Face" panose="02020602080505020303" pitchFamily="18" charset="0"/>
              </a:rPr>
              <a:t>.WriteLine</a:t>
            </a:r>
            <a:r>
              <a:rPr lang="en-US" sz="14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($“input </a:t>
            </a:r>
            <a:r>
              <a:rPr lang="en-US" sz="1400" dirty="0" err="1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strMasiv</a:t>
            </a:r>
            <a:r>
              <a:rPr lang="en-US" sz="14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[</a:t>
            </a:r>
            <a:r>
              <a:rPr lang="en-US" sz="1400" dirty="0" smtClean="0">
                <a:latin typeface="Baskerville Old Face" panose="02020602080505020303" pitchFamily="18" charset="0"/>
              </a:rPr>
              <a:t>{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}</a:t>
            </a:r>
            <a:r>
              <a:rPr lang="en-US" sz="1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]: "</a:t>
            </a:r>
            <a:r>
              <a:rPr lang="en-US" sz="1400" dirty="0">
                <a:latin typeface="Baskerville Old Face" panose="02020602080505020303" pitchFamily="18" charset="0"/>
              </a:rPr>
              <a:t>);</a:t>
            </a:r>
          </a:p>
          <a:p>
            <a:pPr lvl="1"/>
            <a:r>
              <a:rPr lang="en-US" sz="1400" dirty="0">
                <a:latin typeface="Baskerville Old Face" panose="02020602080505020303" pitchFamily="18" charset="0"/>
              </a:rPr>
              <a:t>	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strMasiv</a:t>
            </a:r>
            <a:r>
              <a:rPr lang="en-US" sz="1400" dirty="0" smtClean="0">
                <a:latin typeface="Baskerville Old Face" panose="02020602080505020303" pitchFamily="18" charset="0"/>
              </a:rPr>
              <a:t>[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] = </a:t>
            </a:r>
            <a:r>
              <a:rPr lang="en-US" sz="1400" dirty="0" err="1">
                <a:solidFill>
                  <a:srgbClr val="297FC3"/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400" dirty="0" err="1">
                <a:latin typeface="Baskerville Old Face" panose="02020602080505020303" pitchFamily="18" charset="0"/>
              </a:rPr>
              <a:t>.ReadLine</a:t>
            </a:r>
            <a:r>
              <a:rPr lang="en-US" sz="1400" dirty="0">
                <a:latin typeface="Baskerville Old Face" panose="02020602080505020303" pitchFamily="18" charset="0"/>
              </a:rPr>
              <a:t>(); </a:t>
            </a:r>
            <a:endParaRPr lang="bg-BG" sz="1400" dirty="0"/>
          </a:p>
          <a:p>
            <a:r>
              <a:rPr lang="en-US" sz="1400" dirty="0" smtClean="0">
                <a:latin typeface="Baskerville Old Face" panose="02020602080505020303" pitchFamily="18" charset="0"/>
              </a:rPr>
              <a:t>}</a:t>
            </a:r>
            <a:endParaRPr lang="bg-BG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37877" y="5078848"/>
            <a:ext cx="5395865" cy="9848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3DFF"/>
                </a:solidFill>
              </a:rPr>
              <a:t>for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13DFF"/>
                </a:solidFill>
              </a:rPr>
              <a:t>int</a:t>
            </a:r>
            <a:r>
              <a:rPr lang="en-US" sz="1400" dirty="0">
                <a:solidFill>
                  <a:srgbClr val="013DFF"/>
                </a:solidFill>
              </a:rPr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 smtClean="0"/>
              <a:t>strMasiv.Length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 smtClean="0"/>
              <a:t>++)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297FC3"/>
                </a:solidFill>
              </a:rPr>
              <a:t>Console</a:t>
            </a:r>
            <a:r>
              <a:rPr lang="en-US" sz="1400" dirty="0" err="1" smtClean="0"/>
              <a:t>.WriteLine</a:t>
            </a:r>
            <a:r>
              <a:rPr lang="en-US" sz="1400" dirty="0" smtClean="0"/>
              <a:t>(</a:t>
            </a:r>
            <a:r>
              <a:rPr lang="en-US" sz="1400" dirty="0" err="1" smtClean="0"/>
              <a:t>strMasiv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/>
              <a:t>]); </a:t>
            </a:r>
            <a:endParaRPr lang="en-US" sz="1400" dirty="0" smtClean="0"/>
          </a:p>
          <a:p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36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7030A0"/>
            </a:gs>
            <a:gs pos="0">
              <a:schemeClr val="accent4">
                <a:lumMod val="50000"/>
              </a:schemeClr>
            </a:gs>
            <a:gs pos="47000">
              <a:srgbClr val="4F17B5"/>
            </a:gs>
            <a:gs pos="61000">
              <a:srgbClr val="432BD3"/>
            </a:gs>
            <a:gs pos="80000">
              <a:schemeClr val="accent4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Основни методи на класа String.</a:t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Сравняване на </a:t>
            </a:r>
            <a:r>
              <a:rPr lang="bg-BG" b="1" dirty="0" smtClean="0"/>
              <a:t>низове. </a:t>
            </a:r>
            <a:r>
              <a:rPr lang="bg-BG" dirty="0"/>
              <a:t>методът </a:t>
            </a:r>
            <a:r>
              <a:rPr lang="en-US" b="1" dirty="0"/>
              <a:t>Equals</a:t>
            </a:r>
            <a:r>
              <a:rPr lang="en-US" b="1" dirty="0" smtClean="0"/>
              <a:t>(…).</a:t>
            </a:r>
            <a:endParaRPr lang="en-US" b="1" dirty="0"/>
          </a:p>
          <a:p>
            <a:endParaRPr lang="en-US" b="1" dirty="0" smtClean="0"/>
          </a:p>
          <a:p>
            <a:endParaRPr lang="bg-BG" b="1" dirty="0" smtClean="0"/>
          </a:p>
          <a:p>
            <a:endParaRPr lang="en-US" b="1" dirty="0" smtClean="0"/>
          </a:p>
          <a:p>
            <a:r>
              <a:rPr lang="ru-RU" b="1" dirty="0" smtClean="0"/>
              <a:t>Сравняване на низове по азбучен ред. </a:t>
            </a:r>
            <a:r>
              <a:rPr lang="bg-BG" dirty="0"/>
              <a:t>методът </a:t>
            </a:r>
            <a:r>
              <a:rPr lang="en-US" b="1" dirty="0" err="1"/>
              <a:t>CompareTo</a:t>
            </a:r>
            <a:r>
              <a:rPr lang="en-US" b="1" dirty="0"/>
              <a:t>(…)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0835" y="3315211"/>
            <a:ext cx="53598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word1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word2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(word1.Equals(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(word1.Equals(word2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0835" y="5197078"/>
            <a:ext cx="53598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score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score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scary 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"scary"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score.CompareTo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(scary));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(score));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(scary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5301" y="3561432"/>
            <a:ext cx="217687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Console output: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True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False</a:t>
            </a:r>
            <a:endParaRPr lang="en-US" sz="16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65301" y="5443299"/>
            <a:ext cx="2176871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Console output: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1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-1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32978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7030A0"/>
            </a:gs>
            <a:gs pos="0">
              <a:schemeClr val="accent4">
                <a:lumMod val="50000"/>
              </a:schemeClr>
            </a:gs>
            <a:gs pos="53000">
              <a:srgbClr val="431CB0"/>
            </a:gs>
            <a:gs pos="68000">
              <a:schemeClr val="accent4">
                <a:lumMod val="75000"/>
              </a:schemeClr>
            </a:gs>
            <a:gs pos="93000">
              <a:schemeClr val="accent4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86214" y="2000383"/>
            <a:ext cx="4819650" cy="3640137"/>
          </a:xfrm>
        </p:spPr>
        <p:txBody>
          <a:bodyPr>
            <a:normAutofit/>
          </a:bodyPr>
          <a:lstStyle/>
          <a:p>
            <a:r>
              <a:rPr lang="bg-BG" b="1" dirty="0"/>
              <a:t>Долепване на низове (конкатенация)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6096001" y="2112155"/>
            <a:ext cx="5194300" cy="1773238"/>
          </a:xfrm>
        </p:spPr>
        <p:txBody>
          <a:bodyPr/>
          <a:lstStyle/>
          <a:p>
            <a:r>
              <a:rPr lang="ru-RU" b="1" dirty="0"/>
              <a:t>Замяна на подниз с друг</a:t>
            </a:r>
            <a:r>
              <a:rPr lang="bg-BG" b="1" dirty="0"/>
              <a:t>. Методът </a:t>
            </a:r>
            <a:r>
              <a:rPr lang="en-US" b="1" dirty="0"/>
              <a:t>Replace()</a:t>
            </a:r>
            <a:r>
              <a:rPr lang="bg-BG" b="1" dirty="0"/>
              <a:t>.</a:t>
            </a:r>
          </a:p>
          <a:p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557530" y="3346784"/>
            <a:ext cx="5522908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doc 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"Hello, </a:t>
            </a:r>
            <a:r>
              <a:rPr lang="en-US" sz="16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some@gmail</a:t>
            </a:r>
            <a:r>
              <a:rPr lang="bg-BG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com, you 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have been using some@gmail.com in your registration."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doc 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doc.Replace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"some@gmail.com"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“ilievn1999@gmail.com"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(doc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448" y="3346784"/>
            <a:ext cx="3745021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greet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"Hello, 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name 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"reader!"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result = </a:t>
            </a:r>
            <a:r>
              <a:rPr lang="en-US" sz="1600" dirty="0" err="1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.Concat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(greet, name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//string 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result = greet + name ;</a:t>
            </a:r>
            <a:endParaRPr lang="en-US" sz="16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Double Wave 12"/>
          <p:cNvSpPr/>
          <p:nvPr/>
        </p:nvSpPr>
        <p:spPr>
          <a:xfrm>
            <a:off x="-87086" y="-277380"/>
            <a:ext cx="12279087" cy="1904999"/>
          </a:xfrm>
          <a:prstGeom prst="doubleWave">
            <a:avLst>
              <a:gd name="adj1" fmla="val 6250"/>
              <a:gd name="adj2" fmla="val 178"/>
            </a:avLst>
          </a:prstGeom>
          <a:gradFill flip="none" rotWithShape="1">
            <a:gsLst>
              <a:gs pos="28000">
                <a:srgbClr val="86C82E">
                  <a:lumMod val="85000"/>
                  <a:lumOff val="15000"/>
                </a:srgbClr>
              </a:gs>
              <a:gs pos="0">
                <a:schemeClr val="accent1"/>
              </a:gs>
              <a:gs pos="65000">
                <a:srgbClr val="90BD2D">
                  <a:lumMod val="87000"/>
                  <a:lumOff val="13000"/>
                </a:srgbClr>
              </a:gs>
              <a:gs pos="88000">
                <a:schemeClr val="accent1">
                  <a:lumMod val="90000"/>
                </a:schemeClr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6557530" y="5099448"/>
            <a:ext cx="4172583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Console output:</a:t>
            </a:r>
          </a:p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Hello, </a:t>
            </a:r>
            <a:r>
              <a:rPr lang="en-US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ilievn1999@gmail.com, </a:t>
            </a:r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you have been </a:t>
            </a:r>
            <a:r>
              <a:rPr lang="en-US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using ilievn1999@gmail.com </a:t>
            </a:r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in your registration.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8" y="4474742"/>
            <a:ext cx="4204067" cy="21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  <p:bldP spid="5" grpId="0" animBg="1"/>
      <p:bldP spid="6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9C5ACE"/>
            </a:gs>
            <a:gs pos="0">
              <a:schemeClr val="accent4">
                <a:lumMod val="50000"/>
              </a:schemeClr>
            </a:gs>
            <a:gs pos="57000">
              <a:srgbClr val="7A369C"/>
            </a:gs>
            <a:gs pos="75000">
              <a:srgbClr val="9848C0"/>
            </a:gs>
            <a:gs pos="93000">
              <a:schemeClr val="accent4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185057"/>
            <a:ext cx="8947150" cy="5159829"/>
          </a:xfrm>
        </p:spPr>
        <p:txBody>
          <a:bodyPr/>
          <a:lstStyle/>
          <a:p>
            <a:r>
              <a:rPr lang="ru-RU" b="1" dirty="0" smtClean="0"/>
              <a:t>Разцепване </a:t>
            </a:r>
            <a:r>
              <a:rPr lang="ru-RU" b="1" dirty="0"/>
              <a:t>на низ по </a:t>
            </a:r>
            <a:r>
              <a:rPr lang="ru-RU" b="1" dirty="0" smtClean="0"/>
              <a:t>разделител</a:t>
            </a:r>
            <a:r>
              <a:rPr lang="en-US" b="1" dirty="0" smtClean="0"/>
              <a:t>/</a:t>
            </a:r>
            <a:r>
              <a:rPr lang="bg-BG" b="1" dirty="0" smtClean="0"/>
              <a:t>и.</a:t>
            </a:r>
            <a:r>
              <a:rPr lang="en-US" b="1" dirty="0" smtClean="0"/>
              <a:t> </a:t>
            </a:r>
            <a:r>
              <a:rPr lang="bg-BG" b="1" dirty="0"/>
              <a:t>Методът </a:t>
            </a:r>
            <a:r>
              <a:rPr lang="en-US" b="1" dirty="0"/>
              <a:t>Split(…)</a:t>
            </a:r>
            <a:r>
              <a:rPr lang="bg-BG" b="1" dirty="0" smtClean="0"/>
              <a:t>.</a:t>
            </a:r>
          </a:p>
          <a:p>
            <a:endParaRPr lang="bg-BG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7405" y="5165238"/>
            <a:ext cx="6330850" cy="8600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Amstel </a:t>
            </a:r>
            <a:r>
              <a:rPr lang="en-US" sz="16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Zagorka,Tuborg.Becks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separators = 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new 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{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','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' '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'.'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};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beersArr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listOfBeers.Split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(separators);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404" y="3274840"/>
            <a:ext cx="6330851" cy="61555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dirty="0"/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"Amstel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Zagorka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Tuborg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Becks"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 smtClean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beersArr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listOfBeers.Split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(‘ ‘);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loud 1"/>
          <p:cNvSpPr/>
          <p:nvPr/>
        </p:nvSpPr>
        <p:spPr>
          <a:xfrm>
            <a:off x="-685800" y="-762001"/>
            <a:ext cx="8708571" cy="1984376"/>
          </a:xfrm>
          <a:prstGeom prst="cloud">
            <a:avLst/>
          </a:prstGeom>
          <a:gradFill flip="none" rotWithShape="1">
            <a:gsLst>
              <a:gs pos="37000">
                <a:srgbClr val="AED54B">
                  <a:lumMod val="87000"/>
                  <a:lumOff val="13000"/>
                </a:srgbClr>
              </a:gs>
              <a:gs pos="59000">
                <a:srgbClr val="8EB92D">
                  <a:lumMod val="87000"/>
                  <a:lumOff val="13000"/>
                </a:srgbClr>
              </a:gs>
              <a:gs pos="70000">
                <a:srgbClr val="80A729">
                  <a:lumMod val="87000"/>
                  <a:lumOff val="13000"/>
                </a:srgbClr>
              </a:gs>
              <a:gs pos="90000">
                <a:srgbClr val="7EA428"/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loud 5"/>
          <p:cNvSpPr/>
          <p:nvPr/>
        </p:nvSpPr>
        <p:spPr>
          <a:xfrm>
            <a:off x="6023406" y="-754076"/>
            <a:ext cx="7315200" cy="1869918"/>
          </a:xfrm>
          <a:prstGeom prst="cloud">
            <a:avLst/>
          </a:prstGeom>
          <a:gradFill flip="none" rotWithShape="1">
            <a:gsLst>
              <a:gs pos="37000">
                <a:srgbClr val="AED54B">
                  <a:lumMod val="87000"/>
                  <a:lumOff val="13000"/>
                </a:srgbClr>
              </a:gs>
              <a:gs pos="59000">
                <a:srgbClr val="8EB92D">
                  <a:lumMod val="87000"/>
                  <a:lumOff val="13000"/>
                </a:srgbClr>
              </a:gs>
              <a:gs pos="70000">
                <a:srgbClr val="80A729">
                  <a:lumMod val="87000"/>
                  <a:lumOff val="13000"/>
                </a:srgbClr>
              </a:gs>
              <a:gs pos="90000">
                <a:srgbClr val="7EA428"/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96" y="2917609"/>
            <a:ext cx="812754" cy="1219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57" y="2805076"/>
            <a:ext cx="1444196" cy="1444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32" y="2805076"/>
            <a:ext cx="651784" cy="1444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31687" y="2845480"/>
            <a:ext cx="435239" cy="1296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1" y="4838749"/>
            <a:ext cx="812754" cy="1219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87" y="4743405"/>
            <a:ext cx="1444196" cy="14441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4885" y="4801883"/>
            <a:ext cx="435240" cy="129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4726216"/>
            <a:ext cx="651784" cy="14441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73936" y="2647146"/>
            <a:ext cx="5218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[ ][ ][ ][ ] </a:t>
            </a:r>
            <a:endParaRPr lang="bg-BG" sz="9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1" y="1327783"/>
            <a:ext cx="812754" cy="12191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87" y="1232439"/>
            <a:ext cx="1444196" cy="14441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4885" y="1306308"/>
            <a:ext cx="435239" cy="12964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22" y="1232439"/>
            <a:ext cx="651784" cy="14441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70733" y="5019153"/>
            <a:ext cx="2110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,  .</a:t>
            </a:r>
            <a:endParaRPr lang="bg-BG" sz="8000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4" idx="3"/>
          </p:cNvCxnSpPr>
          <p:nvPr/>
        </p:nvCxnSpPr>
        <p:spPr>
          <a:xfrm flipV="1">
            <a:off x="10781397" y="4476086"/>
            <a:ext cx="730241" cy="1204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275761" y="1222375"/>
            <a:ext cx="3228953" cy="14542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7315676" y="4726547"/>
            <a:ext cx="3228953" cy="14542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36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EA0000"/>
            </a:gs>
            <a:gs pos="0">
              <a:srgbClr val="FFC000"/>
            </a:gs>
            <a:gs pos="45000">
              <a:srgbClr val="6124DA"/>
            </a:gs>
            <a:gs pos="67000">
              <a:srgbClr val="4F17B5"/>
            </a:gs>
            <a:gs pos="87000">
              <a:srgbClr val="432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52463" y="434566"/>
            <a:ext cx="3963305" cy="776983"/>
          </a:xfrm>
          <a:solidFill>
            <a:srgbClr val="0070C0"/>
          </a:solidFill>
        </p:spPr>
        <p:txBody>
          <a:bodyPr/>
          <a:lstStyle/>
          <a:p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Използване на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(…)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16"/>
          </p:nvPr>
        </p:nvSpPr>
        <p:spPr>
          <a:xfrm>
            <a:off x="652463" y="1274994"/>
            <a:ext cx="3973858" cy="1631168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String.Format(…) е статичен метод, чрез който можем да форматираме текст и други данни по шаблон (форматиращ низ).</a:t>
            </a:r>
            <a:endParaRPr lang="bg-BG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132040" y="434567"/>
            <a:ext cx="3227984" cy="776982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bg-BG" sz="2000" b="1" dirty="0">
                <a:solidFill>
                  <a:schemeClr val="tx1">
                    <a:lumMod val="95000"/>
                  </a:schemeClr>
                </a:solidFill>
              </a:rPr>
              <a:t>Преобразуване към числови типове</a:t>
            </a: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17"/>
          </p:nvPr>
        </p:nvSpPr>
        <p:spPr>
          <a:xfrm>
            <a:off x="7130453" y="1274994"/>
            <a:ext cx="3229571" cy="1631168"/>
          </a:xfrm>
          <a:solidFill>
            <a:schemeClr val="accent6">
              <a:lumMod val="50000"/>
            </a:schemeClr>
          </a:solidFill>
        </p:spPr>
        <p:txBody>
          <a:bodyPr>
            <a:normAutofit fontScale="6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b="1" dirty="0"/>
          </a:p>
          <a:p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22" name="TextBox 21"/>
          <p:cNvSpPr txBox="1"/>
          <p:nvPr/>
        </p:nvSpPr>
        <p:spPr>
          <a:xfrm>
            <a:off x="652464" y="4170629"/>
            <a:ext cx="488825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DateTime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date </a:t>
            </a:r>
            <a:r>
              <a:rPr lang="en-US" sz="1200" dirty="0">
                <a:latin typeface="Baskerville Old Face" panose="02020602080505020303" pitchFamily="18" charset="0"/>
              </a:rPr>
              <a:t>=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DateTime</a:t>
            </a:r>
            <a:r>
              <a:rPr lang="en-US" sz="1200" dirty="0" err="1">
                <a:latin typeface="Baskerville Old Face" panose="02020602080505020303" pitchFamily="18" charset="0"/>
              </a:rPr>
              <a:t>.Now</a:t>
            </a:r>
            <a:r>
              <a:rPr lang="en-US" sz="1200" dirty="0" smtClean="0">
                <a:latin typeface="Baskerville Old Face" panose="02020602080505020303" pitchFamily="18" charset="0"/>
              </a:rPr>
              <a:t>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>
                <a:latin typeface="Baskerville Old Face" panose="02020602080505020303" pitchFamily="18" charset="0"/>
              </a:rPr>
              <a:t> name = 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“Nikolay </a:t>
            </a:r>
            <a:r>
              <a:rPr lang="en-US" sz="1200" dirty="0" err="1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Iliev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200" dirty="0" smtClean="0">
                <a:latin typeface="Baskerville Old Face" panose="02020602080505020303" pitchFamily="18" charset="0"/>
              </a:rPr>
              <a:t>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>
                <a:latin typeface="Baskerville Old Face" panose="02020602080505020303" pitchFamily="18" charset="0"/>
              </a:rPr>
              <a:t> task = 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“Presenting about string in C#"</a:t>
            </a:r>
            <a:r>
              <a:rPr lang="en-US" sz="1200" dirty="0" smtClean="0">
                <a:latin typeface="Baskerville Old Face" panose="02020602080505020303" pitchFamily="18" charset="0"/>
              </a:rPr>
              <a:t>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>
                <a:latin typeface="Baskerville Old Face" panose="02020602080505020303" pitchFamily="18" charset="0"/>
              </a:rPr>
              <a:t> location = 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“Plovdiv university 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‘</a:t>
            </a:r>
            <a:r>
              <a:rPr lang="en-US" sz="1200" dirty="0" err="1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Paisii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 err="1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Hilendarski</a:t>
            </a:r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’</a:t>
            </a:r>
            <a:r>
              <a:rPr lang="en-US" sz="1200" dirty="0" smtClean="0">
                <a:latin typeface="Baskerville Old Face" panose="02020602080505020303" pitchFamily="18" charset="0"/>
              </a:rPr>
              <a:t>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>
                <a:latin typeface="Baskerville Old Face" panose="02020602080505020303" pitchFamily="18" charset="0"/>
              </a:rPr>
              <a:t> 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>
                <a:latin typeface="Baskerville Old Face" panose="02020602080505020303" pitchFamily="18" charset="0"/>
              </a:rPr>
              <a:t> =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200" dirty="0" err="1">
                <a:latin typeface="Baskerville Old Face" panose="02020602080505020303" pitchFamily="18" charset="0"/>
              </a:rPr>
              <a:t>.Format</a:t>
            </a:r>
            <a:r>
              <a:rPr lang="en-US" sz="1200" dirty="0" smtClean="0">
                <a:latin typeface="Baskerville Old Face" panose="02020602080505020303" pitchFamily="18" charset="0"/>
              </a:rPr>
              <a:t>(</a:t>
            </a:r>
          </a:p>
          <a:p>
            <a:r>
              <a:rPr lang="en-US" sz="12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      "Today is {0:dd.MM.yyyy} and {1} is {2} in {3}."</a:t>
            </a:r>
            <a:r>
              <a:rPr lang="en-US" sz="1200" dirty="0" smtClean="0">
                <a:latin typeface="Baskerville Old Face" panose="02020602080505020303" pitchFamily="18" charset="0"/>
              </a:rPr>
              <a:t>, date</a:t>
            </a:r>
            <a:r>
              <a:rPr lang="en-US" sz="1200" dirty="0">
                <a:latin typeface="Baskerville Old Face" panose="02020602080505020303" pitchFamily="18" charset="0"/>
              </a:rPr>
              <a:t>, name, task, location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200" dirty="0" err="1">
                <a:latin typeface="Baskerville Old Face" panose="02020602080505020303" pitchFamily="18" charset="0"/>
              </a:rPr>
              <a:t>.WriteLine</a:t>
            </a:r>
            <a:r>
              <a:rPr lang="en-US" sz="1200" dirty="0">
                <a:latin typeface="Baskerville Old Face" panose="02020602080505020303" pitchFamily="18" charset="0"/>
              </a:rPr>
              <a:t>(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// Output: Today is 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27.11.2018</a:t>
            </a:r>
            <a:r>
              <a:rPr lang="en-US" sz="1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and 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Nikolay </a:t>
            </a:r>
            <a:r>
              <a:rPr lang="en-US" sz="1200" i="1" u="sng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Iliev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is </a:t>
            </a:r>
            <a:r>
              <a:rPr lang="en-US" sz="1200" i="1" u="sng" dirty="0">
                <a:solidFill>
                  <a:srgbClr val="92D050"/>
                </a:solidFill>
                <a:latin typeface="Baskerville Old Face" panose="02020602080505020303" pitchFamily="18" charset="0"/>
              </a:rPr>
              <a:t>Presenting about string in 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C#</a:t>
            </a:r>
            <a:r>
              <a:rPr lang="en-US" sz="1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in </a:t>
            </a:r>
            <a:r>
              <a:rPr lang="en-US" sz="1200" i="1" u="sng" dirty="0">
                <a:solidFill>
                  <a:srgbClr val="92D050"/>
                </a:solidFill>
                <a:latin typeface="Baskerville Old Face" panose="02020602080505020303" pitchFamily="18" charset="0"/>
              </a:rPr>
              <a:t>Plovdiv university 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‘</a:t>
            </a:r>
            <a:r>
              <a:rPr lang="en-US" sz="1200" i="1" u="sng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Paisii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i="1" u="sng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Hilendarski</a:t>
            </a:r>
            <a:r>
              <a:rPr lang="en-US" sz="1200" i="1" u="sng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’</a:t>
            </a:r>
            <a:r>
              <a:rPr lang="en-US" sz="12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.</a:t>
            </a:r>
            <a:endParaRPr lang="bg-BG" dirty="0">
              <a:solidFill>
                <a:srgbClr val="92D050"/>
              </a:solidFill>
            </a:endParaRPr>
          </a:p>
        </p:txBody>
      </p:sp>
      <p:cxnSp>
        <p:nvCxnSpPr>
          <p:cNvPr id="24" name="Straight Arrow Connector 23"/>
          <p:cNvCxnSpPr>
            <a:stCxn id="19" idx="2"/>
            <a:endCxn id="22" idx="0"/>
          </p:cNvCxnSpPr>
          <p:nvPr/>
        </p:nvCxnSpPr>
        <p:spPr>
          <a:xfrm>
            <a:off x="2639392" y="2906162"/>
            <a:ext cx="457201" cy="126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32040" y="1475025"/>
            <a:ext cx="3227984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400" dirty="0">
                <a:latin typeface="Baskerville Old Face" panose="02020602080505020303" pitchFamily="18" charset="0"/>
              </a:rPr>
              <a:t> text = </a:t>
            </a:r>
            <a:r>
              <a:rPr lang="en-US" sz="1400" dirty="0">
                <a:solidFill>
                  <a:srgbClr val="FFC000"/>
                </a:solidFill>
                <a:latin typeface="Baskerville Old Face" panose="02020602080505020303" pitchFamily="18" charset="0"/>
              </a:rPr>
              <a:t>"53"</a:t>
            </a:r>
            <a:r>
              <a:rPr lang="en-US" sz="1400" dirty="0">
                <a:latin typeface="Baskerville Old Face" panose="02020602080505020303" pitchFamily="18" charset="0"/>
              </a:rPr>
              <a:t>;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int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400" dirty="0" err="1">
                <a:latin typeface="Baskerville Old Face" panose="02020602080505020303" pitchFamily="18" charset="0"/>
              </a:rPr>
              <a:t>intValue</a:t>
            </a:r>
            <a:r>
              <a:rPr lang="en-US" sz="1400" dirty="0">
                <a:latin typeface="Baskerville Old Face" panose="02020602080505020303" pitchFamily="18" charset="0"/>
              </a:rPr>
              <a:t> = </a:t>
            </a:r>
            <a:r>
              <a:rPr lang="en-US" sz="14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int</a:t>
            </a:r>
            <a:r>
              <a:rPr lang="en-US" sz="1400" dirty="0" err="1">
                <a:latin typeface="Baskerville Old Face" panose="02020602080505020303" pitchFamily="18" charset="0"/>
              </a:rPr>
              <a:t>.Parse</a:t>
            </a:r>
            <a:r>
              <a:rPr lang="en-US" sz="1400" dirty="0">
                <a:latin typeface="Baskerville Old Face" panose="02020602080505020303" pitchFamily="18" charset="0"/>
              </a:rPr>
              <a:t>(text</a:t>
            </a:r>
            <a:r>
              <a:rPr lang="en-US" sz="1400" dirty="0" smtClean="0"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double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doubleValue</a:t>
            </a:r>
            <a:r>
              <a:rPr lang="en-US" sz="1400" dirty="0" smtClean="0">
                <a:latin typeface="Baskerville Old Face" panose="02020602080505020303" pitchFamily="18" charset="0"/>
              </a:rPr>
              <a:t> </a:t>
            </a:r>
            <a:r>
              <a:rPr lang="en-US" sz="1400" dirty="0">
                <a:latin typeface="Baskerville Old Face" panose="02020602080505020303" pitchFamily="18" charset="0"/>
              </a:rPr>
              <a:t>= </a:t>
            </a:r>
            <a:r>
              <a:rPr lang="en-US" sz="1400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double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.Parse</a:t>
            </a:r>
            <a:r>
              <a:rPr lang="en-US" sz="1400" dirty="0" smtClean="0">
                <a:latin typeface="Baskerville Old Face" panose="02020602080505020303" pitchFamily="18" charset="0"/>
              </a:rPr>
              <a:t>(text);</a:t>
            </a:r>
            <a:endParaRPr lang="en-US" sz="1400" dirty="0">
              <a:latin typeface="Baskerville Old Face" panose="02020602080505020303" pitchFamily="18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// </a:t>
            </a:r>
            <a:r>
              <a:rPr lang="en-US" sz="1400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intValue</a:t>
            </a:r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= </a:t>
            </a:r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53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// </a:t>
            </a:r>
            <a:r>
              <a:rPr lang="en-US" sz="1400" dirty="0" err="1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doubleValue</a:t>
            </a:r>
            <a:r>
              <a:rPr lang="en-US" sz="1400" dirty="0" smtClean="0">
                <a:solidFill>
                  <a:srgbClr val="92D050"/>
                </a:solidFill>
                <a:latin typeface="Baskerville Old Face" panose="02020602080505020303" pitchFamily="18" charset="0"/>
              </a:rPr>
              <a:t> = 53</a:t>
            </a:r>
            <a:endParaRPr lang="en-US" sz="14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20" grpId="0" uiExpand="1" build="p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rgbClr val="EA0000"/>
            </a:gs>
            <a:gs pos="14000">
              <a:srgbClr val="FFC000"/>
            </a:gs>
            <a:gs pos="77000">
              <a:srgbClr val="6124DA"/>
            </a:gs>
            <a:gs pos="91000">
              <a:srgbClr val="4F17B5"/>
            </a:gs>
            <a:gs pos="100000">
              <a:srgbClr val="432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742" y="0"/>
            <a:ext cx="12072257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Благодаря за вниманието!</a:t>
            </a:r>
            <a:endParaRPr lang="bg-BG" b="1" dirty="0">
              <a:solidFill>
                <a:schemeClr val="accent5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Надявам се да съм бил полезен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! </a:t>
            </a:r>
            <a:endParaRPr lang="bg-BG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bg-BG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Изготвил:</a:t>
            </a:r>
          </a:p>
          <a:p>
            <a:pPr marL="0" indent="0" algn="ctr">
              <a:buNone/>
            </a:pPr>
            <a:r>
              <a:rPr lang="bg-BG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Николай Илиев</a:t>
            </a:r>
            <a:endParaRPr lang="en-US" b="1" dirty="0" smtClean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rgbClr val="92D050"/>
                </a:solidFill>
                <a:latin typeface="Book Antiqua" panose="02040602050305030304" pitchFamily="18" charset="0"/>
              </a:rPr>
              <a:t>Източници:</a:t>
            </a:r>
          </a:p>
          <a:p>
            <a:pPr marL="0" indent="0" algn="ctr">
              <a:buNone/>
            </a:pPr>
            <a:r>
              <a:rPr lang="ru-RU" dirty="0">
                <a:latin typeface="Book Antiqua" panose="02040602050305030304" pitchFamily="18" charset="0"/>
              </a:rPr>
              <a:t> </a:t>
            </a:r>
            <a:r>
              <a:rPr lang="en-US" b="1" i="1" dirty="0" smtClean="0">
                <a:solidFill>
                  <a:srgbClr val="92D050"/>
                </a:solidFill>
                <a:latin typeface="Book Antiqua" panose="02040602050305030304" pitchFamily="18" charset="0"/>
              </a:rPr>
              <a:t>http</a:t>
            </a:r>
            <a:r>
              <a:rPr lang="en-US" b="1" i="1" dirty="0">
                <a:solidFill>
                  <a:srgbClr val="92D050"/>
                </a:solidFill>
                <a:latin typeface="Book Antiqua" panose="02040602050305030304" pitchFamily="18" charset="0"/>
              </a:rPr>
              <a:t>://www.introprogramming.info</a:t>
            </a:r>
            <a:endParaRPr lang="bg-BG" b="1" i="1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10" y="3199726"/>
            <a:ext cx="3809524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1469</TotalTime>
  <Words>388</Words>
  <Application>Microsoft Office PowerPoint</Application>
  <PresentationFormat>Widescreen</PresentationFormat>
  <Paragraphs>124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Adobe Kaiti Std R</vt:lpstr>
      <vt:lpstr>Arial</vt:lpstr>
      <vt:lpstr>Baskerville Old Face</vt:lpstr>
      <vt:lpstr>Book Antiqua</vt:lpstr>
      <vt:lpstr>Calibri</vt:lpstr>
      <vt:lpstr>Century Gothic</vt:lpstr>
      <vt:lpstr>Trebuchet MS</vt:lpstr>
      <vt:lpstr>Wingdings</vt:lpstr>
      <vt:lpstr>Wingdings 2</vt:lpstr>
      <vt:lpstr>Wingdings 3</vt:lpstr>
      <vt:lpstr>Quotable</vt:lpstr>
      <vt:lpstr>Facet</vt:lpstr>
      <vt:lpstr>Знакови низове в C#</vt:lpstr>
      <vt:lpstr> Символен (знаков) низ. Класът System.String.</vt:lpstr>
      <vt:lpstr>PowerPoint Presentation</vt:lpstr>
      <vt:lpstr>Масив от низове</vt:lpstr>
      <vt:lpstr>Основни методи на класа String.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Знакови низове в C#</dc:title>
  <dc:creator>Vilito</dc:creator>
  <cp:lastModifiedBy>Vilito</cp:lastModifiedBy>
  <cp:revision>75</cp:revision>
  <dcterms:created xsi:type="dcterms:W3CDTF">2018-11-11T15:58:08Z</dcterms:created>
  <dcterms:modified xsi:type="dcterms:W3CDTF">2018-11-26T19:03:54Z</dcterms:modified>
</cp:coreProperties>
</file>