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59" r:id="rId6"/>
    <p:sldId id="261" r:id="rId7"/>
    <p:sldId id="263" r:id="rId8"/>
    <p:sldId id="265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FF268-DAAB-4A79-90CC-52F9224369D1}" type="datetimeFigureOut">
              <a:rPr lang="bg-BG" smtClean="0"/>
              <a:t>14.11.2018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D6026-AF80-47D0-95C2-C00D68A3A69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168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D6026-AF80-47D0-95C2-C00D68A3A69A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661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ome@gmail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Знакови низове в </a:t>
            </a:r>
            <a:r>
              <a:rPr lang="en-US" dirty="0" smtClean="0"/>
              <a:t>C#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Деклариране, създаване и инициализиране на текстови величини.</a:t>
            </a:r>
          </a:p>
          <a:p>
            <a:r>
              <a:rPr lang="ru-RU" dirty="0"/>
              <a:t>Основни методи на класа String.</a:t>
            </a:r>
          </a:p>
          <a:p>
            <a:r>
              <a:rPr lang="ru-RU" dirty="0"/>
              <a:t>Текстообработка. Масив от низове.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1580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 smtClean="0">
                <a:solidFill>
                  <a:schemeClr val="tx1">
                    <a:lumMod val="85000"/>
                  </a:schemeClr>
                </a:solidFill>
              </a:rPr>
              <a:t>Благодаря за вниманието!</a:t>
            </a:r>
          </a:p>
          <a:p>
            <a:pPr algn="ctr"/>
            <a:endParaRPr lang="bg-BG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bg-BG" dirty="0" smtClean="0">
                <a:solidFill>
                  <a:schemeClr val="tx1">
                    <a:lumMod val="85000"/>
                  </a:schemeClr>
                </a:solidFill>
              </a:rPr>
              <a:t>Надявам се да съм бил полезен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endParaRPr lang="bg-BG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endParaRPr lang="bg-BG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bg-BG" dirty="0" smtClean="0">
                <a:solidFill>
                  <a:schemeClr val="tx1">
                    <a:lumMod val="85000"/>
                  </a:schemeClr>
                </a:solidFill>
              </a:rPr>
              <a:t>Изготвил:</a:t>
            </a:r>
          </a:p>
          <a:p>
            <a:pPr algn="ctr"/>
            <a:r>
              <a:rPr lang="bg-BG" dirty="0" smtClean="0">
                <a:solidFill>
                  <a:schemeClr val="tx1">
                    <a:lumMod val="85000"/>
                  </a:schemeClr>
                </a:solidFill>
              </a:rPr>
              <a:t>Николай Илиев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bg-BG" dirty="0" smtClean="0">
                <a:solidFill>
                  <a:schemeClr val="tx1">
                    <a:lumMod val="85000"/>
                  </a:schemeClr>
                </a:solidFill>
              </a:rPr>
              <a:t>Източници:</a:t>
            </a:r>
          </a:p>
          <a:p>
            <a:pPr algn="ctr"/>
            <a:r>
              <a:rPr lang="ru-RU" dirty="0"/>
              <a:t> </a:t>
            </a:r>
            <a:r>
              <a:rPr lang="en-US" dirty="0" smtClean="0">
                <a:solidFill>
                  <a:srgbClr val="92D050"/>
                </a:solidFill>
              </a:rPr>
              <a:t>http</a:t>
            </a:r>
            <a:r>
              <a:rPr lang="en-US" dirty="0">
                <a:solidFill>
                  <a:srgbClr val="92D050"/>
                </a:solidFill>
              </a:rPr>
              <a:t>://www.introprogramming.info</a:t>
            </a:r>
            <a:endParaRPr lang="bg-B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88824"/>
            <a:ext cx="9404723" cy="1400530"/>
          </a:xfrm>
        </p:spPr>
        <p:txBody>
          <a:bodyPr/>
          <a:lstStyle/>
          <a:p>
            <a:r>
              <a:rPr lang="bg-BG" dirty="0"/>
              <a:t/>
            </a:r>
            <a:br>
              <a:rPr lang="bg-BG" dirty="0"/>
            </a:br>
            <a:r>
              <a:rPr lang="bg-BG" sz="3600" dirty="0" smtClean="0"/>
              <a:t>Символен </a:t>
            </a:r>
            <a:r>
              <a:rPr lang="en-US" sz="3600" dirty="0" smtClean="0"/>
              <a:t>(</a:t>
            </a:r>
            <a:r>
              <a:rPr lang="bg-BG" sz="3600" dirty="0" smtClean="0"/>
              <a:t>знаков</a:t>
            </a:r>
            <a:r>
              <a:rPr lang="en-US" sz="3600" dirty="0" smtClean="0"/>
              <a:t>)</a:t>
            </a:r>
            <a:r>
              <a:rPr lang="bg-BG" sz="3600" dirty="0" smtClean="0"/>
              <a:t> низ.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bg-BG" sz="3600" dirty="0" smtClean="0"/>
              <a:t>Класът</a:t>
            </a:r>
            <a:r>
              <a:rPr lang="en-US" sz="3600" dirty="0" smtClean="0">
                <a:solidFill>
                  <a:srgbClr val="0033CC"/>
                </a:solidFill>
                <a:latin typeface="Baskerville Old Face" panose="02020602080505020303" pitchFamily="18" charset="0"/>
              </a:rPr>
              <a:t> </a:t>
            </a:r>
            <a:r>
              <a:rPr lang="en-US" sz="36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System.String</a:t>
            </a:r>
            <a:r>
              <a:rPr lang="bg-BG" sz="3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Символният </a:t>
            </a:r>
            <a:r>
              <a:rPr lang="ru-RU" dirty="0"/>
              <a:t>низ е последователност от символи, записана на даден адрес в паметта. </a:t>
            </a:r>
            <a:r>
              <a:rPr lang="ru-RU" dirty="0" smtClean="0"/>
              <a:t>В </a:t>
            </a:r>
            <a:r>
              <a:rPr lang="ru-RU" dirty="0"/>
              <a:t>променливите от тип char можем да запишем само един символ. Когато е необходимо да обработваме повече от един символ на помощ идват низовете</a:t>
            </a:r>
            <a:r>
              <a:rPr lang="ru-RU" dirty="0" smtClean="0"/>
              <a:t>.</a:t>
            </a:r>
          </a:p>
          <a:p>
            <a:pPr algn="just"/>
            <a:r>
              <a:rPr lang="bg-BG" dirty="0"/>
              <a:t>Класът </a:t>
            </a:r>
            <a:r>
              <a:rPr lang="en-US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System.String</a:t>
            </a:r>
            <a:r>
              <a:rPr lang="en-US" dirty="0"/>
              <a:t> </a:t>
            </a:r>
            <a:r>
              <a:rPr lang="bg-BG" dirty="0"/>
              <a:t>позволява обработка на символни низове в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C#</a:t>
            </a:r>
            <a:r>
              <a:rPr lang="en-US" dirty="0"/>
              <a:t>. </a:t>
            </a:r>
            <a:r>
              <a:rPr lang="bg-BG" dirty="0"/>
              <a:t>За декларация на низовете ще </a:t>
            </a:r>
            <a:r>
              <a:rPr lang="bg-BG" dirty="0" smtClean="0"/>
              <a:t>използваме </a:t>
            </a:r>
            <a:r>
              <a:rPr lang="bg-BG" dirty="0"/>
              <a:t>служебната дума </a:t>
            </a:r>
            <a:r>
              <a:rPr lang="en-US" sz="2400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string</a:t>
            </a:r>
            <a:r>
              <a:rPr lang="en-US" dirty="0" smtClean="0"/>
              <a:t>, </a:t>
            </a:r>
            <a:r>
              <a:rPr lang="bg-BG" dirty="0"/>
              <a:t>която е </a:t>
            </a:r>
            <a:r>
              <a:rPr lang="bg-BG" u="sng" dirty="0" smtClean="0">
                <a:solidFill>
                  <a:srgbClr val="92D050"/>
                </a:solidFill>
              </a:rPr>
              <a:t>псевдоним</a:t>
            </a:r>
            <a:r>
              <a:rPr lang="bg-BG" b="1" dirty="0" smtClean="0"/>
              <a:t> </a:t>
            </a:r>
            <a:r>
              <a:rPr lang="bg-BG" dirty="0" smtClean="0"/>
              <a:t>в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C#</a:t>
            </a:r>
            <a:r>
              <a:rPr lang="en-US" dirty="0"/>
              <a:t> </a:t>
            </a:r>
            <a:r>
              <a:rPr lang="bg-BG" dirty="0"/>
              <a:t>на класа </a:t>
            </a:r>
            <a:r>
              <a:rPr lang="en-US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System.String</a:t>
            </a:r>
            <a:r>
              <a:rPr lang="en-US" dirty="0"/>
              <a:t> </a:t>
            </a:r>
            <a:r>
              <a:rPr lang="bg-BG" dirty="0"/>
              <a:t>от </a:t>
            </a:r>
            <a:r>
              <a:rPr lang="bg-B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Framework</a:t>
            </a:r>
            <a:r>
              <a:rPr lang="en-US" dirty="0"/>
              <a:t>. </a:t>
            </a:r>
            <a:endParaRPr lang="en-US" dirty="0" smtClean="0"/>
          </a:p>
          <a:p>
            <a:endParaRPr lang="bg-B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71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2" y="1853248"/>
            <a:ext cx="4853540" cy="4195763"/>
          </a:xfrm>
        </p:spPr>
        <p:txBody>
          <a:bodyPr>
            <a:normAutofit/>
          </a:bodyPr>
          <a:lstStyle/>
          <a:p>
            <a:pPr algn="just"/>
            <a:r>
              <a:rPr lang="ru-RU" sz="1400" dirty="0" smtClean="0"/>
              <a:t>Вътрешното представяне на класа</a:t>
            </a:r>
            <a:r>
              <a:rPr lang="en-US" sz="1400" dirty="0" smtClean="0"/>
              <a:t> </a:t>
            </a:r>
            <a:r>
              <a:rPr lang="en-US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string</a:t>
            </a:r>
            <a:r>
              <a:rPr lang="ru-RU" sz="1400" dirty="0" smtClean="0"/>
              <a:t> е съвсем просто – масив от символи. Можем да избегнем използването на класа, като декларираме масив от тип </a:t>
            </a:r>
            <a:r>
              <a:rPr lang="ru-RU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char</a:t>
            </a:r>
            <a:r>
              <a:rPr lang="en-US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[]</a:t>
            </a:r>
            <a:r>
              <a:rPr lang="ru-RU" sz="1400" dirty="0" smtClean="0"/>
              <a:t> и запълним елементите на масива символ по символ.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 </a:t>
            </a:r>
            <a:r>
              <a:rPr lang="en-US" sz="1600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      char</a:t>
            </a:r>
            <a:r>
              <a:rPr lang="en-US" sz="1600" dirty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[]</a:t>
            </a:r>
            <a:r>
              <a:rPr lang="en-US" sz="1200" dirty="0"/>
              <a:t> </a:t>
            </a:r>
            <a:r>
              <a:rPr lang="en-US" sz="1600" dirty="0" err="1">
                <a:latin typeface="Baskerville Old Face" panose="02020602080505020303" pitchFamily="18" charset="0"/>
              </a:rPr>
              <a:t>masiv</a:t>
            </a:r>
            <a:r>
              <a:rPr lang="en-US" sz="1600" dirty="0">
                <a:latin typeface="Baskerville Old Face" panose="02020602080505020303" pitchFamily="18" charset="0"/>
              </a:rPr>
              <a:t> =</a:t>
            </a:r>
            <a:r>
              <a:rPr lang="bg-BG" sz="1200" dirty="0">
                <a:latin typeface="Baskerville Old Face" panose="02020602080505020303" pitchFamily="18" charset="0"/>
              </a:rPr>
              <a:t> </a:t>
            </a:r>
            <a:r>
              <a:rPr lang="en-US" sz="1600" dirty="0" err="1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newchar</a:t>
            </a:r>
            <a:r>
              <a:rPr lang="en-US" sz="1600" dirty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[</a:t>
            </a:r>
            <a:r>
              <a:rPr lang="bg-BG" sz="1600" dirty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дължина</a:t>
            </a:r>
            <a:r>
              <a:rPr lang="en-US" sz="1600" dirty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_</a:t>
            </a:r>
            <a:r>
              <a:rPr lang="bg-BG" sz="1600" dirty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на</a:t>
            </a:r>
            <a:r>
              <a:rPr lang="en-US" sz="1600" dirty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_</a:t>
            </a:r>
            <a:r>
              <a:rPr lang="bg-BG" sz="1600" dirty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масива</a:t>
            </a:r>
            <a:r>
              <a:rPr lang="en-US" sz="1600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]</a:t>
            </a:r>
          </a:p>
          <a:p>
            <a:pPr marL="0" indent="0" algn="just">
              <a:buNone/>
            </a:pPr>
            <a:endParaRPr lang="en-US" sz="1600" dirty="0"/>
          </a:p>
          <a:p>
            <a:r>
              <a:rPr lang="ru-RU" sz="1600" dirty="0" smtClean="0"/>
              <a:t>Представянето </a:t>
            </a:r>
            <a:r>
              <a:rPr lang="ru-RU" sz="1600" dirty="0"/>
              <a:t>на съдържанието в символния низ изглежда по подобен начин:</a:t>
            </a:r>
            <a:endParaRPr lang="bg-BG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>
                <a:solidFill>
                  <a:srgbClr val="FFFF00"/>
                </a:solidFill>
              </a:rPr>
              <a:t>Недостатъците :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rgbClr val="FFFF00"/>
                </a:solidFill>
              </a:rPr>
              <a:t>1.  Запълването на масива става символ по символ, а не наведнъж.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rgbClr val="FFFF00"/>
                </a:solidFill>
              </a:rPr>
              <a:t>2.  Трябва да знаем колко дълъг ще е текстът, за да сме наясно дали ще се побере в заделеното място за масива.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rgbClr val="FFFF00"/>
                </a:solidFill>
              </a:rPr>
              <a:t>3.  Обработката на текстовото съдържание става ръчно.</a:t>
            </a:r>
          </a:p>
          <a:p>
            <a:endParaRPr lang="bg-BG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364340"/>
              </p:ext>
            </p:extLst>
          </p:nvPr>
        </p:nvGraphicFramePr>
        <p:xfrm>
          <a:off x="1063686" y="5040129"/>
          <a:ext cx="4301415" cy="427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935"/>
                <a:gridCol w="477935"/>
                <a:gridCol w="477935"/>
                <a:gridCol w="477935"/>
                <a:gridCol w="477935"/>
                <a:gridCol w="477935"/>
                <a:gridCol w="477935"/>
                <a:gridCol w="477935"/>
                <a:gridCol w="477935"/>
              </a:tblGrid>
              <a:tr h="363894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a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b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c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d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1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2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3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4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0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Деклариране, създаване и инициализиране на текстови величини.</a:t>
            </a:r>
            <a:br>
              <a:rPr lang="ru-RU" sz="3600" dirty="0"/>
            </a:b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7522" cy="4195481"/>
          </a:xfrm>
        </p:spPr>
        <p:txBody>
          <a:bodyPr>
            <a:normAutofit/>
          </a:bodyPr>
          <a:lstStyle/>
          <a:p>
            <a:pPr algn="just"/>
            <a:r>
              <a:rPr lang="bg-BG" sz="1800" dirty="0" smtClean="0"/>
              <a:t>З</a:t>
            </a:r>
            <a:r>
              <a:rPr lang="ru-RU" sz="1800" dirty="0" smtClean="0"/>
              <a:t>а да работим с променлива от тип string трябва първо да я създадем и инициализираме</a:t>
            </a:r>
            <a:r>
              <a:rPr lang="en-US" sz="1800" dirty="0" smtClean="0"/>
              <a:t>:</a:t>
            </a:r>
            <a:r>
              <a:rPr lang="bg-BG" sz="1800" dirty="0" smtClean="0"/>
              <a:t> </a:t>
            </a:r>
            <a:r>
              <a:rPr lang="en-US" sz="1800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string</a:t>
            </a:r>
            <a:r>
              <a:rPr lang="en-US" sz="1800" dirty="0" smtClean="0">
                <a:latin typeface="Baskerville Old Face" panose="02020602080505020303" pitchFamily="18" charset="0"/>
                <a:ea typeface="Adobe Kaiti Std R" panose="02020400000000000000" pitchFamily="18" charset="-128"/>
              </a:rPr>
              <a:t> </a:t>
            </a:r>
            <a:r>
              <a:rPr lang="en-US" sz="1800" dirty="0">
                <a:latin typeface="Baskerville Old Face" panose="02020602080505020303" pitchFamily="18" charset="0"/>
                <a:ea typeface="Adobe Kaiti Std R" panose="02020400000000000000" pitchFamily="18" charset="-128"/>
              </a:rPr>
              <a:t>greeting </a:t>
            </a:r>
            <a:r>
              <a:rPr lang="en-US" sz="1800" dirty="0" smtClean="0">
                <a:latin typeface="Baskerville Old Face" panose="02020602080505020303" pitchFamily="18" charset="0"/>
                <a:ea typeface="Adobe Kaiti Std R" panose="02020400000000000000" pitchFamily="18" charset="-128"/>
              </a:rPr>
              <a:t>;</a:t>
            </a:r>
          </a:p>
          <a:p>
            <a:pPr algn="just"/>
            <a:r>
              <a:rPr lang="ru-RU" sz="1800" dirty="0" smtClean="0"/>
              <a:t>Създаването </a:t>
            </a:r>
            <a:r>
              <a:rPr lang="ru-RU" sz="1800" dirty="0"/>
              <a:t>на променлива на клас </a:t>
            </a:r>
            <a:r>
              <a:rPr lang="ru-RU" sz="1800" dirty="0" smtClean="0"/>
              <a:t>е </a:t>
            </a:r>
            <a:r>
              <a:rPr lang="ru-RU" sz="1800" dirty="0"/>
              <a:t>процес, свързан със заделянето на област от динамичната памет</a:t>
            </a:r>
            <a:r>
              <a:rPr lang="ru-RU" sz="1800" dirty="0" smtClean="0"/>
              <a:t>. </a:t>
            </a:r>
            <a:r>
              <a:rPr lang="ru-RU" sz="1800" dirty="0"/>
              <a:t>неинициализираните променливи от типа </a:t>
            </a:r>
            <a:r>
              <a:rPr lang="ru-RU" sz="1800" b="1" dirty="0"/>
              <a:t>string</a:t>
            </a:r>
            <a:r>
              <a:rPr lang="ru-RU" sz="1800" dirty="0"/>
              <a:t> не съдържат празни стойности, а специалната стойност </a:t>
            </a:r>
            <a:r>
              <a:rPr lang="ru-RU" sz="1800" b="1" dirty="0"/>
              <a:t>null</a:t>
            </a:r>
            <a:r>
              <a:rPr lang="ru-RU" sz="1800" dirty="0"/>
              <a:t> – и опитът за манипу­лация на такъв стринг ще генерира грешка</a:t>
            </a:r>
            <a:endParaRPr lang="bg-BG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algn="just"/>
            <a:r>
              <a:rPr lang="ru-RU" sz="1800" dirty="0"/>
              <a:t>Можем да инициализираме променливи по 3 начина:</a:t>
            </a:r>
          </a:p>
          <a:p>
            <a:pPr algn="just"/>
            <a:r>
              <a:rPr lang="ru-RU" sz="1800" dirty="0"/>
              <a:t>1.  Чрез задаване на низов литерал.</a:t>
            </a:r>
          </a:p>
          <a:p>
            <a:pPr algn="just"/>
            <a:r>
              <a:rPr lang="ru-RU" sz="1800" dirty="0"/>
              <a:t>2.  Чрез присвояване стойността от друг символен низ.</a:t>
            </a:r>
          </a:p>
          <a:p>
            <a:pPr algn="just"/>
            <a:r>
              <a:rPr lang="ru-RU" sz="1800" dirty="0"/>
              <a:t>3.  Чрез предаване стойността на операция, връщаща символен низ.</a:t>
            </a:r>
          </a:p>
          <a:p>
            <a:pPr marL="0" indent="0" algn="just">
              <a:buNone/>
            </a:pPr>
            <a:endParaRPr lang="en-US" sz="1800" dirty="0"/>
          </a:p>
          <a:p>
            <a:pPr algn="just"/>
            <a:endParaRPr lang="en-US" sz="1800" dirty="0">
              <a:latin typeface="Baskerville Old Face" panose="02020602080505020303" pitchFamily="18" charset="0"/>
              <a:ea typeface="Adobe Kaiti Std R" panose="02020400000000000000" pitchFamily="18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617" y="4760508"/>
            <a:ext cx="1546217" cy="114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9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Основни методи на класа String.</a:t>
            </a:r>
            <a:br>
              <a:rPr lang="ru-RU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Сравняване на </a:t>
            </a:r>
            <a:r>
              <a:rPr lang="bg-BG" b="1" dirty="0" smtClean="0"/>
              <a:t>низове. </a:t>
            </a:r>
            <a:r>
              <a:rPr lang="bg-BG" dirty="0"/>
              <a:t>методът </a:t>
            </a:r>
            <a:r>
              <a:rPr lang="en-US" b="1" dirty="0"/>
              <a:t>Equals(…)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bg-BG" b="1" dirty="0" smtClean="0"/>
          </a:p>
          <a:p>
            <a:endParaRPr lang="en-US" b="1" dirty="0" smtClean="0"/>
          </a:p>
          <a:p>
            <a:r>
              <a:rPr lang="ru-RU" b="1" dirty="0" smtClean="0"/>
              <a:t>Сравняване на низове по азбучен ред. </a:t>
            </a:r>
            <a:r>
              <a:rPr lang="bg-BG" dirty="0"/>
              <a:t>методът </a:t>
            </a:r>
            <a:r>
              <a:rPr lang="en-US" b="1" dirty="0" err="1"/>
              <a:t>CompareTo</a:t>
            </a:r>
            <a:r>
              <a:rPr lang="en-US" b="1" dirty="0"/>
              <a:t>(…)</a:t>
            </a:r>
            <a:r>
              <a:rPr lang="en-US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682" y="1460192"/>
            <a:ext cx="4280452" cy="1435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51" y="4666171"/>
            <a:ext cx="3748607" cy="19098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0835" y="2438806"/>
            <a:ext cx="535980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skerville Old Face" panose="02020602080505020303" pitchFamily="18" charset="0"/>
              </a:rPr>
              <a:t>string word1 = "C#";</a:t>
            </a:r>
          </a:p>
          <a:p>
            <a:r>
              <a:rPr lang="en-US" sz="1600" dirty="0">
                <a:latin typeface="Baskerville Old Face" panose="02020602080505020303" pitchFamily="18" charset="0"/>
              </a:rPr>
              <a:t>string word2 = "c#";</a:t>
            </a:r>
          </a:p>
          <a:p>
            <a:r>
              <a:rPr lang="en-US" sz="1600" dirty="0" err="1">
                <a:latin typeface="Baskerville Old Face" panose="02020602080505020303" pitchFamily="18" charset="0"/>
              </a:rPr>
              <a:t>Console.WriteLine</a:t>
            </a:r>
            <a:r>
              <a:rPr lang="en-US" sz="1600" dirty="0">
                <a:latin typeface="Baskerville Old Face" panose="02020602080505020303" pitchFamily="18" charset="0"/>
              </a:rPr>
              <a:t>(word1.Equals("C#"));</a:t>
            </a:r>
          </a:p>
          <a:p>
            <a:r>
              <a:rPr lang="en-US" sz="1600" dirty="0" err="1">
                <a:latin typeface="Baskerville Old Face" panose="02020602080505020303" pitchFamily="18" charset="0"/>
              </a:rPr>
              <a:t>Console.WriteLine</a:t>
            </a:r>
            <a:r>
              <a:rPr lang="en-US" sz="1600" dirty="0">
                <a:latin typeface="Baskerville Old Face" panose="02020602080505020303" pitchFamily="18" charset="0"/>
              </a:rPr>
              <a:t>(word1.Equals(word2));</a:t>
            </a:r>
          </a:p>
          <a:p>
            <a:r>
              <a:rPr lang="en-US" sz="1600" dirty="0" err="1">
                <a:latin typeface="Baskerville Old Face" panose="02020602080505020303" pitchFamily="18" charset="0"/>
              </a:rPr>
              <a:t>Console.WriteLine</a:t>
            </a:r>
            <a:r>
              <a:rPr lang="en-US" sz="1600" dirty="0">
                <a:latin typeface="Baskerville Old Face" panose="02020602080505020303" pitchFamily="18" charset="0"/>
              </a:rPr>
              <a:t>(word1 == "C#");</a:t>
            </a:r>
          </a:p>
          <a:p>
            <a:r>
              <a:rPr lang="en-US" sz="1600" dirty="0" err="1">
                <a:latin typeface="Baskerville Old Face" panose="02020602080505020303" pitchFamily="18" charset="0"/>
              </a:rPr>
              <a:t>Console.WriteLine</a:t>
            </a:r>
            <a:r>
              <a:rPr lang="en-US" sz="1600" dirty="0">
                <a:latin typeface="Baskerville Old Face" panose="02020602080505020303" pitchFamily="18" charset="0"/>
              </a:rPr>
              <a:t>(word1 == word2</a:t>
            </a:r>
            <a:r>
              <a:rPr lang="en-US" sz="1600" dirty="0" smtClean="0">
                <a:latin typeface="Baskerville Old Face" panose="02020602080505020303" pitchFamily="18" charset="0"/>
              </a:rPr>
              <a:t>);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0835" y="4666171"/>
            <a:ext cx="535980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skerville Old Face" panose="02020602080505020303" pitchFamily="18" charset="0"/>
              </a:rPr>
              <a:t>string score = "</a:t>
            </a:r>
            <a:r>
              <a:rPr lang="en-US" sz="1600" dirty="0" err="1">
                <a:latin typeface="Baskerville Old Face" panose="02020602080505020303" pitchFamily="18" charset="0"/>
              </a:rPr>
              <a:t>sCore</a:t>
            </a:r>
            <a:r>
              <a:rPr lang="en-US" sz="1600" dirty="0">
                <a:latin typeface="Baskerville Old Face" panose="02020602080505020303" pitchFamily="18" charset="0"/>
              </a:rPr>
              <a:t>";</a:t>
            </a:r>
          </a:p>
          <a:p>
            <a:r>
              <a:rPr lang="en-US" sz="1600" dirty="0">
                <a:latin typeface="Baskerville Old Face" panose="02020602080505020303" pitchFamily="18" charset="0"/>
              </a:rPr>
              <a:t>string scary = "scary";</a:t>
            </a:r>
          </a:p>
          <a:p>
            <a:r>
              <a:rPr lang="en-US" sz="1600" dirty="0" err="1">
                <a:latin typeface="Baskerville Old Face" panose="02020602080505020303" pitchFamily="18" charset="0"/>
              </a:rPr>
              <a:t>Console.WriteLine</a:t>
            </a:r>
            <a:r>
              <a:rPr lang="en-US" sz="1600" dirty="0">
                <a:latin typeface="Baskerville Old Face" panose="02020602080505020303" pitchFamily="18" charset="0"/>
              </a:rPr>
              <a:t>(</a:t>
            </a:r>
            <a:r>
              <a:rPr lang="en-US" sz="1600" dirty="0" err="1">
                <a:latin typeface="Baskerville Old Face" panose="02020602080505020303" pitchFamily="18" charset="0"/>
              </a:rPr>
              <a:t>score.CompareTo</a:t>
            </a:r>
            <a:r>
              <a:rPr lang="en-US" sz="1600" dirty="0">
                <a:latin typeface="Baskerville Old Face" panose="02020602080505020303" pitchFamily="18" charset="0"/>
              </a:rPr>
              <a:t>(scary));</a:t>
            </a:r>
          </a:p>
          <a:p>
            <a:r>
              <a:rPr lang="en-US" sz="1600" dirty="0" err="1">
                <a:latin typeface="Baskerville Old Face" panose="02020602080505020303" pitchFamily="18" charset="0"/>
              </a:rPr>
              <a:t>Console.WriteLine</a:t>
            </a:r>
            <a:r>
              <a:rPr lang="en-US" sz="1600" dirty="0">
                <a:latin typeface="Baskerville Old Face" panose="02020602080505020303" pitchFamily="18" charset="0"/>
              </a:rPr>
              <a:t>(</a:t>
            </a:r>
            <a:r>
              <a:rPr lang="en-US" sz="1600" dirty="0" err="1">
                <a:latin typeface="Baskerville Old Face" panose="02020602080505020303" pitchFamily="18" charset="0"/>
              </a:rPr>
              <a:t>scary.CompareTo</a:t>
            </a:r>
            <a:r>
              <a:rPr lang="en-US" sz="1600" dirty="0">
                <a:latin typeface="Baskerville Old Face" panose="02020602080505020303" pitchFamily="18" charset="0"/>
              </a:rPr>
              <a:t>(score));</a:t>
            </a:r>
          </a:p>
          <a:p>
            <a:r>
              <a:rPr lang="en-US" sz="1600" dirty="0" err="1">
                <a:latin typeface="Baskerville Old Face" panose="02020602080505020303" pitchFamily="18" charset="0"/>
              </a:rPr>
              <a:t>Console.WriteLine</a:t>
            </a:r>
            <a:r>
              <a:rPr lang="en-US" sz="1600" dirty="0">
                <a:latin typeface="Baskerville Old Face" panose="02020602080505020303" pitchFamily="18" charset="0"/>
              </a:rPr>
              <a:t>(</a:t>
            </a:r>
            <a:r>
              <a:rPr lang="en-US" sz="1600" dirty="0" err="1">
                <a:latin typeface="Baskerville Old Face" panose="02020602080505020303" pitchFamily="18" charset="0"/>
              </a:rPr>
              <a:t>scary.CompareTo</a:t>
            </a:r>
            <a:r>
              <a:rPr lang="en-US" sz="1600" dirty="0">
                <a:latin typeface="Baskerville Old Face" panose="02020602080505020303" pitchFamily="18" charset="0"/>
              </a:rPr>
              <a:t>(scary</a:t>
            </a:r>
            <a:r>
              <a:rPr lang="en-US" sz="1600" dirty="0" smtClean="0">
                <a:latin typeface="Baskerville Old Face" panose="02020602080505020303" pitchFamily="18" charset="0"/>
              </a:rPr>
              <a:t>));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8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r>
              <a:rPr lang="bg-BG" b="1" dirty="0"/>
              <a:t>Долепване на низове (конкатенация)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ru-RU" b="1" dirty="0" smtClean="0"/>
              <a:t>Замяна на подниз с друг</a:t>
            </a:r>
            <a:r>
              <a:rPr lang="bg-BG" b="1" dirty="0" smtClean="0"/>
              <a:t>. Методът </a:t>
            </a:r>
            <a:r>
              <a:rPr lang="en-US" b="1" dirty="0" smtClean="0"/>
              <a:t>Replace()</a:t>
            </a:r>
            <a:r>
              <a:rPr lang="bg-BG" b="1" dirty="0" smtClean="0"/>
              <a:t>.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75" y="2820162"/>
            <a:ext cx="4808367" cy="6869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3559" y="4816445"/>
            <a:ext cx="5935961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skerville Old Face" panose="02020602080505020303" pitchFamily="18" charset="0"/>
              </a:rPr>
              <a:t>string doc = "Hello, </a:t>
            </a:r>
            <a:r>
              <a:rPr lang="en-US" sz="1600" dirty="0" smtClean="0">
                <a:latin typeface="Baskerville Old Face" panose="02020602080505020303" pitchFamily="18" charset="0"/>
                <a:hlinkClick r:id="rId3"/>
              </a:rPr>
              <a:t>some@gmail.com</a:t>
            </a:r>
            <a:r>
              <a:rPr lang="en-US" sz="1600" dirty="0" smtClean="0">
                <a:latin typeface="Baskerville Old Face" panose="02020602080505020303" pitchFamily="18" charset="0"/>
              </a:rPr>
              <a:t>, you </a:t>
            </a:r>
            <a:r>
              <a:rPr lang="en-US" sz="1600" dirty="0">
                <a:latin typeface="Baskerville Old Face" panose="02020602080505020303" pitchFamily="18" charset="0"/>
              </a:rPr>
              <a:t>have been using some@gmail.com in your registration.";</a:t>
            </a:r>
          </a:p>
          <a:p>
            <a:r>
              <a:rPr lang="en-US" sz="1600" dirty="0">
                <a:latin typeface="Baskerville Old Face" panose="02020602080505020303" pitchFamily="18" charset="0"/>
              </a:rPr>
              <a:t>string </a:t>
            </a:r>
            <a:r>
              <a:rPr lang="en-US" sz="1600" dirty="0" err="1">
                <a:latin typeface="Baskerville Old Face" panose="02020602080505020303" pitchFamily="18" charset="0"/>
              </a:rPr>
              <a:t>fixedDoc</a:t>
            </a:r>
            <a:r>
              <a:rPr lang="en-US" sz="1600" dirty="0">
                <a:latin typeface="Baskerville Old Face" panose="02020602080505020303" pitchFamily="18" charset="0"/>
              </a:rPr>
              <a:t> =</a:t>
            </a:r>
          </a:p>
          <a:p>
            <a:r>
              <a:rPr lang="en-US" sz="1600" dirty="0">
                <a:latin typeface="Baskerville Old Face" panose="02020602080505020303" pitchFamily="18" charset="0"/>
              </a:rPr>
              <a:t>      </a:t>
            </a:r>
            <a:r>
              <a:rPr lang="en-US" sz="1600" dirty="0" err="1">
                <a:latin typeface="Baskerville Old Face" panose="02020602080505020303" pitchFamily="18" charset="0"/>
              </a:rPr>
              <a:t>doc.Replace</a:t>
            </a:r>
            <a:r>
              <a:rPr lang="en-US" sz="1600" dirty="0">
                <a:latin typeface="Baskerville Old Face" panose="02020602080505020303" pitchFamily="18" charset="0"/>
              </a:rPr>
              <a:t>("some@gmail.com", "osama@bin-laden.af");</a:t>
            </a:r>
          </a:p>
          <a:p>
            <a:r>
              <a:rPr lang="en-US" sz="1600" dirty="0" err="1">
                <a:latin typeface="Baskerville Old Face" panose="02020602080505020303" pitchFamily="18" charset="0"/>
              </a:rPr>
              <a:t>Console.WriteLine</a:t>
            </a:r>
            <a:r>
              <a:rPr lang="en-US" sz="1600" dirty="0">
                <a:latin typeface="Baskerville Old Face" panose="02020602080505020303" pitchFamily="18" charset="0"/>
              </a:rPr>
              <a:t>(</a:t>
            </a:r>
            <a:r>
              <a:rPr lang="en-US" sz="1600" dirty="0" err="1">
                <a:latin typeface="Baskerville Old Face" panose="02020602080505020303" pitchFamily="18" charset="0"/>
              </a:rPr>
              <a:t>fixedDoc</a:t>
            </a:r>
            <a:r>
              <a:rPr lang="en-US" sz="1600" dirty="0" smtClean="0">
                <a:latin typeface="Baskerville Old Face" panose="02020602080505020303" pitchFamily="18" charset="0"/>
              </a:rPr>
              <a:t>);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3560" y="2525918"/>
            <a:ext cx="3745021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skerville Old Face" panose="02020602080505020303" pitchFamily="18" charset="0"/>
              </a:rPr>
              <a:t>string greet = "Hello, ";</a:t>
            </a:r>
          </a:p>
          <a:p>
            <a:r>
              <a:rPr lang="en-US" sz="1600" dirty="0">
                <a:latin typeface="Baskerville Old Face" panose="02020602080505020303" pitchFamily="18" charset="0"/>
              </a:rPr>
              <a:t>string name = "reader!";</a:t>
            </a:r>
          </a:p>
          <a:p>
            <a:r>
              <a:rPr lang="en-US" sz="1600" dirty="0">
                <a:latin typeface="Baskerville Old Face" panose="02020602080505020303" pitchFamily="18" charset="0"/>
              </a:rPr>
              <a:t>string result = </a:t>
            </a:r>
            <a:r>
              <a:rPr lang="en-US" sz="1600" dirty="0" err="1">
                <a:latin typeface="Baskerville Old Face" panose="02020602080505020303" pitchFamily="18" charset="0"/>
              </a:rPr>
              <a:t>string.Concat</a:t>
            </a:r>
            <a:r>
              <a:rPr lang="en-US" sz="1600" dirty="0">
                <a:latin typeface="Baskerville Old Face" panose="02020602080505020303" pitchFamily="18" charset="0"/>
              </a:rPr>
              <a:t>(greet, name</a:t>
            </a:r>
            <a:r>
              <a:rPr lang="en-US" sz="1600" dirty="0" smtClean="0">
                <a:latin typeface="Baskerville Old Face" panose="02020602080505020303" pitchFamily="18" charset="0"/>
              </a:rPr>
              <a:t>);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string </a:t>
            </a:r>
            <a:r>
              <a:rPr lang="en-US" sz="1600" dirty="0">
                <a:solidFill>
                  <a:srgbClr val="00B05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result = greet + name ;</a:t>
            </a:r>
            <a:endParaRPr lang="en-US" sz="16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7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22218"/>
            <a:ext cx="8947150" cy="5026182"/>
          </a:xfrm>
        </p:spPr>
        <p:txBody>
          <a:bodyPr/>
          <a:lstStyle/>
          <a:p>
            <a:r>
              <a:rPr lang="ru-RU" b="1" dirty="0" smtClean="0"/>
              <a:t>Разцепване </a:t>
            </a:r>
            <a:r>
              <a:rPr lang="ru-RU" b="1" dirty="0"/>
              <a:t>на низ по разделител</a:t>
            </a:r>
            <a:r>
              <a:rPr lang="bg-BG" b="1" dirty="0"/>
              <a:t>.</a:t>
            </a:r>
            <a:r>
              <a:rPr lang="en-US" b="1" dirty="0"/>
              <a:t> </a:t>
            </a:r>
            <a:r>
              <a:rPr lang="bg-BG" b="1" dirty="0"/>
              <a:t>Методът </a:t>
            </a:r>
            <a:r>
              <a:rPr lang="en-US" b="1" dirty="0"/>
              <a:t>Split(…)</a:t>
            </a:r>
            <a:r>
              <a:rPr lang="bg-BG" b="1" dirty="0" smtClean="0"/>
              <a:t>.</a:t>
            </a:r>
          </a:p>
          <a:p>
            <a:endParaRPr lang="bg-BG" b="1" dirty="0"/>
          </a:p>
          <a:p>
            <a:endParaRPr lang="bg-BG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bg-BG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 smtClean="0"/>
              <a:t>Разделяне </a:t>
            </a:r>
            <a:r>
              <a:rPr lang="ru-RU" b="1" dirty="0"/>
              <a:t>на низ по множество от разделители – </a:t>
            </a:r>
            <a:r>
              <a:rPr lang="ru-RU" b="1" dirty="0" smtClean="0"/>
              <a:t>пример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07406" y="4662536"/>
            <a:ext cx="5911913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string </a:t>
            </a:r>
            <a:r>
              <a:rPr lang="en-US" dirty="0" err="1"/>
              <a:t>listOfBeers</a:t>
            </a:r>
            <a:r>
              <a:rPr lang="en-US" dirty="0"/>
              <a:t> = "Amstel, </a:t>
            </a:r>
            <a:r>
              <a:rPr lang="en-US" dirty="0" err="1" smtClean="0"/>
              <a:t>Zagorka</a:t>
            </a:r>
            <a:r>
              <a:rPr lang="en-US" dirty="0" smtClean="0"/>
              <a:t> </a:t>
            </a:r>
            <a:r>
              <a:rPr lang="en-US" dirty="0" err="1" smtClean="0"/>
              <a:t>Tuborg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/>
              <a:t>Becks";</a:t>
            </a:r>
            <a:endParaRPr lang="bg-BG" dirty="0" smtClean="0"/>
          </a:p>
          <a:p>
            <a:r>
              <a:rPr lang="en-US" dirty="0" smtClean="0"/>
              <a:t>char</a:t>
            </a:r>
            <a:r>
              <a:rPr lang="en-US" dirty="0"/>
              <a:t>[] separators = new char[] {' ', ',', '.'};</a:t>
            </a:r>
          </a:p>
          <a:p>
            <a:r>
              <a:rPr lang="en-US" dirty="0"/>
              <a:t>string[] </a:t>
            </a:r>
            <a:r>
              <a:rPr lang="en-US" dirty="0" err="1"/>
              <a:t>beersArr</a:t>
            </a:r>
            <a:r>
              <a:rPr lang="en-US" dirty="0"/>
              <a:t> = </a:t>
            </a:r>
            <a:r>
              <a:rPr lang="en-US" dirty="0" err="1"/>
              <a:t>listOfBeers.Split</a:t>
            </a:r>
            <a:r>
              <a:rPr lang="en-US" dirty="0"/>
              <a:t>(separators);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406" y="1638676"/>
            <a:ext cx="5975287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string </a:t>
            </a:r>
            <a:r>
              <a:rPr lang="en-US" dirty="0" err="1"/>
              <a:t>listOfBeers</a:t>
            </a:r>
            <a:r>
              <a:rPr lang="en-US" dirty="0"/>
              <a:t> = "</a:t>
            </a:r>
            <a:r>
              <a:rPr lang="en-US" dirty="0" smtClean="0"/>
              <a:t>Amstel </a:t>
            </a:r>
            <a:r>
              <a:rPr lang="en-US" dirty="0" err="1" smtClean="0"/>
              <a:t>Zagorka</a:t>
            </a:r>
            <a:r>
              <a:rPr lang="en-US" dirty="0" smtClean="0"/>
              <a:t> </a:t>
            </a:r>
            <a:r>
              <a:rPr lang="en-US" dirty="0" err="1" smtClean="0"/>
              <a:t>Tuborg</a:t>
            </a:r>
            <a:r>
              <a:rPr lang="en-US" dirty="0" smtClean="0"/>
              <a:t> </a:t>
            </a:r>
            <a:r>
              <a:rPr lang="en-US" dirty="0"/>
              <a:t>Becks";</a:t>
            </a:r>
            <a:endParaRPr lang="bg-BG" dirty="0"/>
          </a:p>
          <a:p>
            <a:r>
              <a:rPr lang="en-US" dirty="0"/>
              <a:t>char[] separators = new char[] </a:t>
            </a:r>
            <a:r>
              <a:rPr lang="en-US" dirty="0" smtClean="0"/>
              <a:t>{' '};</a:t>
            </a:r>
            <a:endParaRPr lang="en-US" dirty="0"/>
          </a:p>
          <a:p>
            <a:r>
              <a:rPr lang="en-US" dirty="0"/>
              <a:t>string[] </a:t>
            </a:r>
            <a:r>
              <a:rPr lang="en-US" dirty="0" err="1"/>
              <a:t>beersArr</a:t>
            </a:r>
            <a:r>
              <a:rPr lang="en-US" dirty="0"/>
              <a:t> = </a:t>
            </a:r>
            <a:r>
              <a:rPr lang="en-US" dirty="0" err="1"/>
              <a:t>listOfBeers.Split</a:t>
            </a:r>
            <a:r>
              <a:rPr lang="en-US" dirty="0"/>
              <a:t>(separators);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9368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46112" y="452719"/>
            <a:ext cx="9059203" cy="1176906"/>
          </a:xfrm>
        </p:spPr>
        <p:txBody>
          <a:bodyPr/>
          <a:lstStyle/>
          <a:p>
            <a:r>
              <a:rPr lang="bg-BG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Текстообработка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Форматиране на низове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g-B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42705" y="1693069"/>
            <a:ext cx="2946866" cy="576262"/>
          </a:xfrm>
          <a:solidFill>
            <a:srgbClr val="002060"/>
          </a:solidFill>
        </p:spPr>
        <p:txBody>
          <a:bodyPr/>
          <a:lstStyle/>
          <a:p>
            <a:r>
              <a:rPr lang="bg-BG" sz="1800" dirty="0"/>
              <a:t>Служебният метод </a:t>
            </a:r>
            <a:r>
              <a:rPr lang="en-US" sz="1800" dirty="0" err="1"/>
              <a:t>ToString</a:t>
            </a:r>
            <a:r>
              <a:rPr lang="en-US" sz="1800" dirty="0"/>
              <a:t>(…)</a:t>
            </a:r>
            <a:endParaRPr lang="bg-BG" sz="18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15"/>
          </p:nvPr>
        </p:nvSpPr>
        <p:spPr>
          <a:xfrm>
            <a:off x="652463" y="2332776"/>
            <a:ext cx="2927350" cy="1361038"/>
          </a:xfrm>
          <a:solidFill>
            <a:srgbClr val="002060"/>
          </a:solidFill>
        </p:spPr>
        <p:txBody>
          <a:bodyPr>
            <a:normAutofit lnSpcReduction="10000"/>
          </a:bodyPr>
          <a:lstStyle/>
          <a:p>
            <a:r>
              <a:rPr lang="bg-BG" dirty="0" smtClean="0"/>
              <a:t>Променливи от всеки п</a:t>
            </a:r>
            <a:r>
              <a:rPr lang="ru-RU" dirty="0" smtClean="0"/>
              <a:t>римитивен тип данни, </a:t>
            </a:r>
            <a:r>
              <a:rPr lang="ru-RU" dirty="0"/>
              <a:t>могат да бъдат предста­вяни като текстово съдържание. Това се извършва чрез метода </a:t>
            </a:r>
            <a:r>
              <a:rPr lang="ru-RU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ToString</a:t>
            </a:r>
            <a:r>
              <a:rPr lang="ru-RU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(…)</a:t>
            </a:r>
            <a:r>
              <a:rPr lang="ru-RU" b="1" dirty="0" smtClean="0"/>
              <a:t>.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3883659" y="1693069"/>
            <a:ext cx="2936241" cy="576262"/>
          </a:xfrm>
          <a:solidFill>
            <a:srgbClr val="0070C0"/>
          </a:solidFill>
        </p:spPr>
        <p:txBody>
          <a:bodyPr/>
          <a:lstStyle/>
          <a:p>
            <a:r>
              <a:rPr lang="bg-BG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Използване на 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String.Format</a:t>
            </a: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(…)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half" idx="16"/>
          </p:nvPr>
        </p:nvSpPr>
        <p:spPr>
          <a:xfrm>
            <a:off x="3873106" y="2332776"/>
            <a:ext cx="2946794" cy="1361038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String.Format(…) е статичен метод, чрез който можем да форматираме текст и други данни по шаблон (форматиращ низ).</a:t>
            </a:r>
            <a:endParaRPr lang="bg-B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124700" y="1693069"/>
            <a:ext cx="3235324" cy="576262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bg-BG" sz="2000" dirty="0"/>
              <a:t>Парсване на </a:t>
            </a:r>
            <a:r>
              <a:rPr lang="bg-BG" sz="2000" dirty="0" smtClean="0"/>
              <a:t>данни</a:t>
            </a:r>
            <a:endParaRPr lang="bg-BG" sz="200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half" idx="17"/>
          </p:nvPr>
        </p:nvSpPr>
        <p:spPr>
          <a:xfrm>
            <a:off x="7132040" y="2332775"/>
            <a:ext cx="3229571" cy="3923563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b="1" dirty="0"/>
              <a:t>Преобразуване към числови </a:t>
            </a:r>
            <a:r>
              <a:rPr lang="bg-BG" b="1" dirty="0" smtClean="0"/>
              <a:t>типове</a:t>
            </a:r>
            <a:endParaRPr lang="en-US" b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bg-BG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b="1" dirty="0" smtClean="0"/>
              <a:t>Преобразуване </a:t>
            </a:r>
            <a:r>
              <a:rPr lang="bg-BG" b="1" dirty="0"/>
              <a:t>към дата</a:t>
            </a:r>
          </a:p>
          <a:p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22" name="TextBox 21"/>
          <p:cNvSpPr txBox="1"/>
          <p:nvPr/>
        </p:nvSpPr>
        <p:spPr>
          <a:xfrm>
            <a:off x="652463" y="4170629"/>
            <a:ext cx="6167437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Baskerville Old Face" panose="02020602080505020303" pitchFamily="18" charset="0"/>
              </a:rPr>
              <a:t>DateTime</a:t>
            </a:r>
            <a:r>
              <a:rPr lang="en-US" sz="1200" dirty="0">
                <a:latin typeface="Baskerville Old Face" panose="02020602080505020303" pitchFamily="18" charset="0"/>
              </a:rPr>
              <a:t> date = </a:t>
            </a:r>
            <a:r>
              <a:rPr lang="en-US" sz="1200" dirty="0" err="1">
                <a:latin typeface="Baskerville Old Face" panose="02020602080505020303" pitchFamily="18" charset="0"/>
              </a:rPr>
              <a:t>DateTime.Now</a:t>
            </a:r>
            <a:r>
              <a:rPr lang="en-US" sz="1200" dirty="0" smtClean="0">
                <a:latin typeface="Baskerville Old Face" panose="02020602080505020303" pitchFamily="18" charset="0"/>
              </a:rPr>
              <a:t>;</a:t>
            </a:r>
            <a:endParaRPr lang="en-US" sz="1200" dirty="0">
              <a:latin typeface="Baskerville Old Face" panose="02020602080505020303" pitchFamily="18" charset="0"/>
            </a:endParaRPr>
          </a:p>
          <a:p>
            <a:r>
              <a:rPr lang="en-US" sz="1200" dirty="0">
                <a:latin typeface="Baskerville Old Face" panose="02020602080505020303" pitchFamily="18" charset="0"/>
              </a:rPr>
              <a:t>string name = </a:t>
            </a:r>
            <a:r>
              <a:rPr lang="en-US" sz="1200" dirty="0" smtClean="0">
                <a:latin typeface="Baskerville Old Face" panose="02020602080505020303" pitchFamily="18" charset="0"/>
              </a:rPr>
              <a:t>“Nikolay </a:t>
            </a:r>
            <a:r>
              <a:rPr lang="en-US" sz="1200" dirty="0" err="1" smtClean="0">
                <a:latin typeface="Baskerville Old Face" panose="02020602080505020303" pitchFamily="18" charset="0"/>
              </a:rPr>
              <a:t>Iliev</a:t>
            </a:r>
            <a:r>
              <a:rPr lang="en-US" sz="1200" dirty="0" smtClean="0">
                <a:latin typeface="Baskerville Old Face" panose="02020602080505020303" pitchFamily="18" charset="0"/>
              </a:rPr>
              <a:t>";</a:t>
            </a:r>
            <a:endParaRPr lang="en-US" sz="1200" dirty="0">
              <a:latin typeface="Baskerville Old Face" panose="02020602080505020303" pitchFamily="18" charset="0"/>
            </a:endParaRPr>
          </a:p>
          <a:p>
            <a:r>
              <a:rPr lang="en-US" sz="1200" dirty="0">
                <a:latin typeface="Baskerville Old Face" panose="02020602080505020303" pitchFamily="18" charset="0"/>
              </a:rPr>
              <a:t>string task = </a:t>
            </a:r>
            <a:r>
              <a:rPr lang="en-US" sz="1200" dirty="0" smtClean="0">
                <a:latin typeface="Baskerville Old Face" panose="02020602080505020303" pitchFamily="18" charset="0"/>
              </a:rPr>
              <a:t>“Presenting about string in C#";</a:t>
            </a:r>
            <a:endParaRPr lang="en-US" sz="1200" dirty="0">
              <a:latin typeface="Baskerville Old Face" panose="02020602080505020303" pitchFamily="18" charset="0"/>
            </a:endParaRPr>
          </a:p>
          <a:p>
            <a:r>
              <a:rPr lang="en-US" sz="1200" dirty="0">
                <a:latin typeface="Baskerville Old Face" panose="02020602080505020303" pitchFamily="18" charset="0"/>
              </a:rPr>
              <a:t>string location = </a:t>
            </a:r>
            <a:r>
              <a:rPr lang="en-US" sz="1200" dirty="0" smtClean="0">
                <a:latin typeface="Baskerville Old Face" panose="02020602080505020303" pitchFamily="18" charset="0"/>
              </a:rPr>
              <a:t>“Plovdiv university “</a:t>
            </a:r>
            <a:r>
              <a:rPr lang="en-US" sz="1200" dirty="0" err="1" smtClean="0">
                <a:latin typeface="Baskerville Old Face" panose="02020602080505020303" pitchFamily="18" charset="0"/>
              </a:rPr>
              <a:t>Paisii</a:t>
            </a:r>
            <a:r>
              <a:rPr lang="en-US" sz="1200" dirty="0" smtClean="0">
                <a:latin typeface="Baskerville Old Face" panose="02020602080505020303" pitchFamily="18" charset="0"/>
              </a:rPr>
              <a:t> </a:t>
            </a:r>
            <a:r>
              <a:rPr lang="en-US" sz="1200" dirty="0" err="1" smtClean="0">
                <a:latin typeface="Baskerville Old Face" panose="02020602080505020303" pitchFamily="18" charset="0"/>
              </a:rPr>
              <a:t>Hilendarski</a:t>
            </a:r>
            <a:r>
              <a:rPr lang="en-US" sz="1200" dirty="0" smtClean="0">
                <a:latin typeface="Baskerville Old Face" panose="02020602080505020303" pitchFamily="18" charset="0"/>
              </a:rPr>
              <a:t>”";</a:t>
            </a:r>
            <a:endParaRPr lang="en-US" sz="1200" dirty="0">
              <a:latin typeface="Baskerville Old Face" panose="02020602080505020303" pitchFamily="18" charset="0"/>
            </a:endParaRPr>
          </a:p>
          <a:p>
            <a:r>
              <a:rPr lang="en-US" sz="1200" dirty="0">
                <a:latin typeface="Baskerville Old Face" panose="02020602080505020303" pitchFamily="18" charset="0"/>
              </a:rPr>
              <a:t>string </a:t>
            </a:r>
            <a:r>
              <a:rPr lang="en-US" sz="1200" dirty="0" err="1">
                <a:latin typeface="Baskerville Old Face" panose="02020602080505020303" pitchFamily="18" charset="0"/>
              </a:rPr>
              <a:t>formattedText</a:t>
            </a:r>
            <a:r>
              <a:rPr lang="en-US" sz="1200" dirty="0">
                <a:latin typeface="Baskerville Old Face" panose="02020602080505020303" pitchFamily="18" charset="0"/>
              </a:rPr>
              <a:t> = </a:t>
            </a:r>
            <a:r>
              <a:rPr lang="en-US" sz="1200" dirty="0" err="1">
                <a:latin typeface="Baskerville Old Face" panose="02020602080505020303" pitchFamily="18" charset="0"/>
              </a:rPr>
              <a:t>String.Format</a:t>
            </a:r>
            <a:r>
              <a:rPr lang="en-US" sz="1200" dirty="0" smtClean="0">
                <a:latin typeface="Baskerville Old Face" panose="02020602080505020303" pitchFamily="18" charset="0"/>
              </a:rPr>
              <a:t>(</a:t>
            </a:r>
          </a:p>
          <a:p>
            <a:r>
              <a:rPr lang="en-US" sz="1200" dirty="0" smtClean="0">
                <a:latin typeface="Baskerville Old Face" panose="02020602080505020303" pitchFamily="18" charset="0"/>
              </a:rPr>
              <a:t>      "Today is {0:dd.MM.yyyy} and {1} is {2} in {3}.", date</a:t>
            </a:r>
            <a:r>
              <a:rPr lang="en-US" sz="1200" dirty="0">
                <a:latin typeface="Baskerville Old Face" panose="02020602080505020303" pitchFamily="18" charset="0"/>
              </a:rPr>
              <a:t>, name, task, location</a:t>
            </a:r>
            <a:r>
              <a:rPr lang="en-US" sz="1200" dirty="0" smtClean="0">
                <a:latin typeface="Baskerville Old Face" panose="02020602080505020303" pitchFamily="18" charset="0"/>
              </a:rPr>
              <a:t>);</a:t>
            </a:r>
            <a:endParaRPr lang="en-US" sz="1200" dirty="0">
              <a:latin typeface="Baskerville Old Face" panose="02020602080505020303" pitchFamily="18" charset="0"/>
            </a:endParaRPr>
          </a:p>
          <a:p>
            <a:r>
              <a:rPr lang="en-US" sz="1200" dirty="0" err="1">
                <a:latin typeface="Baskerville Old Face" panose="02020602080505020303" pitchFamily="18" charset="0"/>
              </a:rPr>
              <a:t>Console.WriteLine</a:t>
            </a:r>
            <a:r>
              <a:rPr lang="en-US" sz="1200" dirty="0">
                <a:latin typeface="Baskerville Old Face" panose="02020602080505020303" pitchFamily="18" charset="0"/>
              </a:rPr>
              <a:t>(</a:t>
            </a:r>
            <a:r>
              <a:rPr lang="en-US" sz="1200" dirty="0" err="1">
                <a:latin typeface="Baskerville Old Face" panose="02020602080505020303" pitchFamily="18" charset="0"/>
              </a:rPr>
              <a:t>formattedText</a:t>
            </a:r>
            <a:r>
              <a:rPr lang="en-US" sz="1200" dirty="0" smtClean="0">
                <a:latin typeface="Baskerville Old Face" panose="02020602080505020303" pitchFamily="18" charset="0"/>
              </a:rPr>
              <a:t>);</a:t>
            </a:r>
          </a:p>
          <a:p>
            <a:endParaRPr lang="en-US" sz="12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// Output: Today is </a:t>
            </a:r>
            <a:r>
              <a:rPr lang="en-US" sz="1200" i="1" u="sng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27.11.2018</a:t>
            </a:r>
            <a:r>
              <a:rPr lang="en-US" sz="12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2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and </a:t>
            </a:r>
            <a:r>
              <a:rPr lang="en-US" sz="1200" i="1" u="sng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Nikolay </a:t>
            </a:r>
            <a:r>
              <a:rPr lang="en-US" sz="1200" i="1" u="sng" dirty="0" err="1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Iliev</a:t>
            </a:r>
            <a:r>
              <a:rPr lang="en-US" sz="1200" i="1" u="sng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 is </a:t>
            </a:r>
            <a:r>
              <a:rPr lang="en-US" sz="1200" i="1" u="sng" dirty="0">
                <a:solidFill>
                  <a:srgbClr val="00B050"/>
                </a:solidFill>
                <a:latin typeface="Baskerville Old Face" panose="02020602080505020303" pitchFamily="18" charset="0"/>
              </a:rPr>
              <a:t>Presenting about string in </a:t>
            </a:r>
            <a:r>
              <a:rPr lang="en-US" sz="1200" i="1" u="sng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C#</a:t>
            </a:r>
            <a:r>
              <a:rPr lang="en-US" sz="12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2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in </a:t>
            </a:r>
            <a:r>
              <a:rPr lang="en-US" sz="1200" i="1" u="sng" dirty="0">
                <a:solidFill>
                  <a:srgbClr val="00B050"/>
                </a:solidFill>
                <a:latin typeface="Baskerville Old Face" panose="02020602080505020303" pitchFamily="18" charset="0"/>
              </a:rPr>
              <a:t>Plovdiv university “</a:t>
            </a:r>
            <a:r>
              <a:rPr lang="en-US" sz="1200" i="1" u="sng" dirty="0" err="1">
                <a:solidFill>
                  <a:srgbClr val="00B050"/>
                </a:solidFill>
                <a:latin typeface="Baskerville Old Face" panose="02020602080505020303" pitchFamily="18" charset="0"/>
              </a:rPr>
              <a:t>Paisii</a:t>
            </a:r>
            <a:r>
              <a:rPr lang="en-US" sz="1200" i="1" u="sng" dirty="0">
                <a:solidFill>
                  <a:srgbClr val="00B050"/>
                </a:solidFill>
                <a:latin typeface="Baskerville Old Face" panose="02020602080505020303" pitchFamily="18" charset="0"/>
              </a:rPr>
              <a:t> </a:t>
            </a:r>
            <a:r>
              <a:rPr lang="en-US" sz="1200" i="1" u="sng" dirty="0" err="1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Hilendarski</a:t>
            </a:r>
            <a:r>
              <a:rPr lang="en-US" sz="1200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.</a:t>
            </a:r>
            <a:endParaRPr lang="bg-BG" dirty="0">
              <a:solidFill>
                <a:srgbClr val="00B050"/>
              </a:solidFill>
            </a:endParaRPr>
          </a:p>
        </p:txBody>
      </p:sp>
      <p:cxnSp>
        <p:nvCxnSpPr>
          <p:cNvPr id="24" name="Straight Arrow Connector 23"/>
          <p:cNvCxnSpPr>
            <a:stCxn id="19" idx="2"/>
            <a:endCxn id="22" idx="0"/>
          </p:cNvCxnSpPr>
          <p:nvPr/>
        </p:nvCxnSpPr>
        <p:spPr>
          <a:xfrm flipH="1">
            <a:off x="3736182" y="3693814"/>
            <a:ext cx="1610321" cy="476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24700" y="2885781"/>
            <a:ext cx="3236911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skerville Old Face" panose="02020602080505020303" pitchFamily="18" charset="0"/>
              </a:rPr>
              <a:t>string text = "53";</a:t>
            </a:r>
          </a:p>
          <a:p>
            <a:r>
              <a:rPr lang="en-US" sz="1400" dirty="0" err="1">
                <a:latin typeface="Baskerville Old Face" panose="02020602080505020303" pitchFamily="18" charset="0"/>
              </a:rPr>
              <a:t>int</a:t>
            </a:r>
            <a:r>
              <a:rPr lang="en-US" sz="1400" dirty="0">
                <a:latin typeface="Baskerville Old Face" panose="02020602080505020303" pitchFamily="18" charset="0"/>
              </a:rPr>
              <a:t> </a:t>
            </a:r>
            <a:r>
              <a:rPr lang="en-US" sz="1400" dirty="0" err="1">
                <a:latin typeface="Baskerville Old Face" panose="02020602080505020303" pitchFamily="18" charset="0"/>
              </a:rPr>
              <a:t>intValue</a:t>
            </a:r>
            <a:r>
              <a:rPr lang="en-US" sz="1400" dirty="0">
                <a:latin typeface="Baskerville Old Face" panose="02020602080505020303" pitchFamily="18" charset="0"/>
              </a:rPr>
              <a:t> = </a:t>
            </a:r>
            <a:r>
              <a:rPr lang="en-US" sz="1400" dirty="0" err="1">
                <a:latin typeface="Baskerville Old Face" panose="02020602080505020303" pitchFamily="18" charset="0"/>
              </a:rPr>
              <a:t>int.Parse</a:t>
            </a:r>
            <a:r>
              <a:rPr lang="en-US" sz="1400" dirty="0">
                <a:latin typeface="Baskerville Old Face" panose="02020602080505020303" pitchFamily="18" charset="0"/>
              </a:rPr>
              <a:t>(text);</a:t>
            </a:r>
          </a:p>
          <a:p>
            <a:r>
              <a:rPr lang="en-US" sz="1400" dirty="0">
                <a:latin typeface="Baskerville Old Face" panose="02020602080505020303" pitchFamily="18" charset="0"/>
              </a:rPr>
              <a:t>// </a:t>
            </a:r>
            <a:r>
              <a:rPr lang="en-US" sz="1400" dirty="0" err="1">
                <a:latin typeface="Baskerville Old Face" panose="02020602080505020303" pitchFamily="18" charset="0"/>
              </a:rPr>
              <a:t>intValue</a:t>
            </a:r>
            <a:r>
              <a:rPr lang="en-US" sz="1400" dirty="0">
                <a:latin typeface="Baskerville Old Face" panose="02020602080505020303" pitchFamily="18" charset="0"/>
              </a:rPr>
              <a:t> = </a:t>
            </a:r>
            <a:r>
              <a:rPr lang="en-US" sz="1400" dirty="0" smtClean="0">
                <a:latin typeface="Baskerville Old Face" panose="02020602080505020303" pitchFamily="18" charset="0"/>
              </a:rPr>
              <a:t>53</a:t>
            </a:r>
            <a:endParaRPr lang="en-US" sz="1400" dirty="0">
              <a:latin typeface="Baskerville Old Face" panose="02020602080505020303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23112" y="5278624"/>
            <a:ext cx="323691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skerville Old Face" panose="02020602080505020303" pitchFamily="18" charset="0"/>
              </a:rPr>
              <a:t>string text = "11.09.2001";</a:t>
            </a:r>
          </a:p>
          <a:p>
            <a:r>
              <a:rPr lang="en-US" sz="1200" dirty="0" err="1">
                <a:latin typeface="Baskerville Old Face" panose="02020602080505020303" pitchFamily="18" charset="0"/>
              </a:rPr>
              <a:t>DateTime</a:t>
            </a:r>
            <a:r>
              <a:rPr lang="en-US" sz="1200" dirty="0">
                <a:latin typeface="Baskerville Old Face" panose="02020602080505020303" pitchFamily="18" charset="0"/>
              </a:rPr>
              <a:t> </a:t>
            </a:r>
            <a:r>
              <a:rPr lang="en-US" sz="1200" dirty="0" err="1">
                <a:latin typeface="Baskerville Old Face" panose="02020602080505020303" pitchFamily="18" charset="0"/>
              </a:rPr>
              <a:t>parsedDate</a:t>
            </a:r>
            <a:r>
              <a:rPr lang="en-US" sz="1200" dirty="0">
                <a:latin typeface="Baskerville Old Face" panose="02020602080505020303" pitchFamily="18" charset="0"/>
              </a:rPr>
              <a:t> = </a:t>
            </a:r>
            <a:r>
              <a:rPr lang="en-US" sz="1200" dirty="0" err="1">
                <a:latin typeface="Baskerville Old Face" panose="02020602080505020303" pitchFamily="18" charset="0"/>
              </a:rPr>
              <a:t>DateTime.Parse</a:t>
            </a:r>
            <a:r>
              <a:rPr lang="en-US" sz="1200" dirty="0">
                <a:latin typeface="Baskerville Old Face" panose="02020602080505020303" pitchFamily="18" charset="0"/>
              </a:rPr>
              <a:t>(text);</a:t>
            </a:r>
          </a:p>
          <a:p>
            <a:r>
              <a:rPr lang="en-US" sz="1200" dirty="0" err="1">
                <a:latin typeface="Baskerville Old Face" panose="02020602080505020303" pitchFamily="18" charset="0"/>
              </a:rPr>
              <a:t>Console.WriteLine</a:t>
            </a:r>
            <a:r>
              <a:rPr lang="en-US" sz="1200" dirty="0">
                <a:latin typeface="Baskerville Old Face" panose="02020602080505020303" pitchFamily="18" charset="0"/>
              </a:rPr>
              <a:t>(</a:t>
            </a:r>
            <a:r>
              <a:rPr lang="en-US" sz="1200" dirty="0" err="1">
                <a:latin typeface="Baskerville Old Face" panose="02020602080505020303" pitchFamily="18" charset="0"/>
              </a:rPr>
              <a:t>parsedDate</a:t>
            </a:r>
            <a:r>
              <a:rPr lang="en-US" sz="1200" dirty="0">
                <a:latin typeface="Baskerville Old Face" panose="02020602080505020303" pitchFamily="18" charset="0"/>
              </a:rPr>
              <a:t>);</a:t>
            </a:r>
          </a:p>
          <a:p>
            <a:r>
              <a:rPr lang="en-US" sz="1200" dirty="0">
                <a:latin typeface="Baskerville Old Face" panose="02020602080505020303" pitchFamily="18" charset="0"/>
              </a:rPr>
              <a:t>// 11-Sep-01 0:00:00 AM</a:t>
            </a:r>
          </a:p>
        </p:txBody>
      </p:sp>
    </p:spTree>
    <p:extLst>
      <p:ext uri="{BB962C8B-B14F-4D97-AF65-F5344CB8AC3E}">
        <p14:creationId xmlns:p14="http://schemas.microsoft.com/office/powerpoint/2010/main" val="364916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125"/>
          </a:xfrm>
        </p:spPr>
        <p:txBody>
          <a:bodyPr/>
          <a:lstStyle/>
          <a:p>
            <a:r>
              <a:rPr lang="bg-BG" dirty="0" smtClean="0"/>
              <a:t>Масив от низове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6127"/>
            <a:ext cx="8946541" cy="4872273"/>
          </a:xfrm>
        </p:spPr>
        <p:txBody>
          <a:bodyPr>
            <a:normAutofit/>
          </a:bodyPr>
          <a:lstStyle/>
          <a:p>
            <a:r>
              <a:rPr lang="bg-BG" dirty="0" smtClean="0"/>
              <a:t>Както при останалите типове данни, масив може да бъде деклариран и от тип </a:t>
            </a:r>
            <a:r>
              <a:rPr lang="en-US" dirty="0" smtClean="0"/>
              <a:t>string</a:t>
            </a:r>
            <a:r>
              <a:rPr lang="bg-BG" dirty="0" smtClean="0"/>
              <a:t>:</a:t>
            </a:r>
            <a:endParaRPr lang="bg-BG" dirty="0"/>
          </a:p>
          <a:p>
            <a:endParaRPr lang="bg-BG" dirty="0" smtClean="0"/>
          </a:p>
          <a:p>
            <a:r>
              <a:rPr lang="bg-BG" dirty="0" smtClean="0"/>
              <a:t>Въвеждане: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bg-BG" dirty="0" smtClean="0"/>
          </a:p>
          <a:p>
            <a:r>
              <a:rPr lang="bg-BG" dirty="0" smtClean="0"/>
              <a:t>Извеждане: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576582" y="1771862"/>
            <a:ext cx="3467477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string[] </a:t>
            </a:r>
            <a:r>
              <a:rPr lang="en-US" sz="1400" dirty="0" err="1">
                <a:solidFill>
                  <a:schemeClr val="bg1"/>
                </a:solidFill>
              </a:rPr>
              <a:t>strArray</a:t>
            </a:r>
            <a:r>
              <a:rPr lang="en-US" sz="1400" dirty="0">
                <a:solidFill>
                  <a:schemeClr val="bg1"/>
                </a:solidFill>
              </a:rPr>
              <a:t> = new string[5];</a:t>
            </a:r>
            <a:endParaRPr lang="en-US" sz="1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7878" y="2994468"/>
            <a:ext cx="5395865" cy="11695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for (</a:t>
            </a:r>
            <a:r>
              <a:rPr lang="en-US" sz="1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= 0; </a:t>
            </a:r>
            <a:r>
              <a:rPr lang="en-US" sz="1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&lt; </a:t>
            </a:r>
            <a:r>
              <a:rPr lang="en-US" sz="1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strArray.Length</a:t>
            </a:r>
            <a:r>
              <a:rPr lang="en-US" sz="1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; </a:t>
            </a:r>
            <a:r>
              <a:rPr lang="en-US" sz="1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++)</a:t>
            </a:r>
          </a:p>
          <a:p>
            <a:r>
              <a:rPr lang="en-US" sz="1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{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	</a:t>
            </a:r>
            <a:r>
              <a:rPr lang="en-US" sz="1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Console.WriteLine</a:t>
            </a:r>
            <a:r>
              <a:rPr lang="en-US" sz="1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($"</a:t>
            </a:r>
            <a:r>
              <a:rPr lang="en-US" sz="1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strArray</a:t>
            </a:r>
            <a:r>
              <a:rPr lang="en-US" sz="1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[{</a:t>
            </a:r>
            <a:r>
              <a:rPr lang="en-US" sz="1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}]: ");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	</a:t>
            </a:r>
            <a:r>
              <a:rPr lang="en-US" sz="1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strArray</a:t>
            </a:r>
            <a:r>
              <a:rPr lang="en-US" sz="1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[</a:t>
            </a:r>
            <a:r>
              <a:rPr lang="en-US" sz="1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] = </a:t>
            </a:r>
            <a:r>
              <a:rPr lang="en-US" sz="1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Console.ReadLine</a:t>
            </a:r>
            <a:r>
              <a:rPr lang="en-US" sz="1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(); </a:t>
            </a:r>
            <a:endParaRPr lang="bg-BG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}</a:t>
            </a:r>
            <a:endParaRPr lang="bg-BG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7877" y="5078848"/>
            <a:ext cx="5395865" cy="954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 (</a:t>
            </a:r>
            <a:r>
              <a:rPr lang="en-US" sz="1400" dirty="0" err="1">
                <a:solidFill>
                  <a:schemeClr val="bg1"/>
                </a:solidFill>
              </a:rPr>
              <a:t>int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 = 0;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 &lt; </a:t>
            </a:r>
            <a:r>
              <a:rPr lang="en-US" sz="1400" dirty="0" err="1">
                <a:solidFill>
                  <a:schemeClr val="bg1"/>
                </a:solidFill>
              </a:rPr>
              <a:t>strArray.Length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 smtClean="0">
                <a:solidFill>
                  <a:schemeClr val="bg1"/>
                </a:solidFill>
              </a:rPr>
              <a:t>++)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</a:rPr>
              <a:t>Console.WriteLine</a:t>
            </a:r>
            <a:r>
              <a:rPr lang="en-US" sz="1400" dirty="0" smtClean="0">
                <a:solidFill>
                  <a:schemeClr val="bg1"/>
                </a:solidFill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</a:rPr>
              <a:t>strArray</a:t>
            </a:r>
            <a:r>
              <a:rPr lang="en-US" sz="1400" dirty="0" smtClean="0">
                <a:solidFill>
                  <a:schemeClr val="bg1"/>
                </a:solidFill>
              </a:rPr>
              <a:t>[</a:t>
            </a:r>
            <a:r>
              <a:rPr lang="en-US" sz="1400" dirty="0" err="1" smtClean="0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]);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17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1084</TotalTime>
  <Words>433</Words>
  <Application>Microsoft Office PowerPoint</Application>
  <PresentationFormat>Widescreen</PresentationFormat>
  <Paragraphs>137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Adobe Kaiti Std R</vt:lpstr>
      <vt:lpstr>Arial</vt:lpstr>
      <vt:lpstr>Baskerville Old Face</vt:lpstr>
      <vt:lpstr>Calibri</vt:lpstr>
      <vt:lpstr>Century Gothic</vt:lpstr>
      <vt:lpstr>Times New Roman</vt:lpstr>
      <vt:lpstr>Wingdings</vt:lpstr>
      <vt:lpstr>Wingdings 3</vt:lpstr>
      <vt:lpstr>Ion</vt:lpstr>
      <vt:lpstr>Знакови низове в C#</vt:lpstr>
      <vt:lpstr> Символен (знаков) низ. Класът System.String.</vt:lpstr>
      <vt:lpstr>PowerPoint Presentation</vt:lpstr>
      <vt:lpstr>Деклариране, създаване и инициализиране на текстови величини. </vt:lpstr>
      <vt:lpstr>Основни методи на класа String. </vt:lpstr>
      <vt:lpstr>PowerPoint Presentation</vt:lpstr>
      <vt:lpstr>PowerPoint Presentation</vt:lpstr>
      <vt:lpstr>Текстообработка (Форматиране на низове)</vt:lpstr>
      <vt:lpstr>Масив от низове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Знакови низове в C#</dc:title>
  <dc:creator>Vilito</dc:creator>
  <cp:lastModifiedBy>Vilito</cp:lastModifiedBy>
  <cp:revision>33</cp:revision>
  <dcterms:created xsi:type="dcterms:W3CDTF">2018-11-11T15:58:08Z</dcterms:created>
  <dcterms:modified xsi:type="dcterms:W3CDTF">2018-11-14T14:31:55Z</dcterms:modified>
</cp:coreProperties>
</file>