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  <p:sldMasterId id="2147483719" r:id="rId2"/>
  </p:sldMasterIdLst>
  <p:notesMasterIdLst>
    <p:notesMasterId r:id="rId13"/>
  </p:notesMasterIdLst>
  <p:sldIdLst>
    <p:sldId id="256" r:id="rId3"/>
    <p:sldId id="257" r:id="rId4"/>
    <p:sldId id="262" r:id="rId5"/>
    <p:sldId id="258" r:id="rId6"/>
    <p:sldId id="266" r:id="rId7"/>
    <p:sldId id="259" r:id="rId8"/>
    <p:sldId id="261" r:id="rId9"/>
    <p:sldId id="263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428"/>
    <a:srgbClr val="A2D03C"/>
    <a:srgbClr val="ACEE27"/>
    <a:srgbClr val="86C82E"/>
    <a:srgbClr val="77CE28"/>
    <a:srgbClr val="AED54B"/>
    <a:srgbClr val="90BD2D"/>
    <a:srgbClr val="719424"/>
    <a:srgbClr val="80A729"/>
    <a:srgbClr val="8EB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96305" autoAdjust="0"/>
  </p:normalViewPr>
  <p:slideViewPr>
    <p:cSldViewPr snapToGrid="0">
      <p:cViewPr varScale="1">
        <p:scale>
          <a:sx n="88" d="100"/>
          <a:sy n="88" d="100"/>
        </p:scale>
        <p:origin x="84" y="534"/>
      </p:cViewPr>
      <p:guideLst/>
    </p:cSldViewPr>
  </p:slideViewPr>
  <p:outlineViewPr>
    <p:cViewPr>
      <p:scale>
        <a:sx n="33" d="100"/>
        <a:sy n="33" d="100"/>
      </p:scale>
      <p:origin x="0" y="-38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FF268-DAAB-4A79-90CC-52F9224369D1}" type="datetimeFigureOut">
              <a:rPr lang="bg-BG" smtClean="0"/>
              <a:t>15.11.2018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6026-AF80-47D0-95C2-C00D68A3A69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68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6026-AF80-47D0-95C2-C00D68A3A69A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66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7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9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26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1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6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61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66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78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83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8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6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91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2038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733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94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93268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662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92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25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1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7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5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32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4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Знакови низове в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92794"/>
          </a:xfrm>
        </p:spPr>
        <p:txBody>
          <a:bodyPr>
            <a:normAutofit fontScale="47500" lnSpcReduction="20000"/>
          </a:bodyPr>
          <a:lstStyle/>
          <a:p>
            <a:r>
              <a:rPr lang="ru-RU" sz="3600" b="1" i="1" dirty="0">
                <a:solidFill>
                  <a:schemeClr val="bg1"/>
                </a:solidFill>
              </a:rPr>
              <a:t>Деклариране, създаване и инициализиране на текстови величини.</a:t>
            </a:r>
          </a:p>
          <a:p>
            <a:r>
              <a:rPr lang="ru-RU" sz="3600" b="1" i="1" dirty="0">
                <a:solidFill>
                  <a:schemeClr val="bg1"/>
                </a:solidFill>
              </a:rPr>
              <a:t>Основни методи на класа String.</a:t>
            </a:r>
          </a:p>
          <a:p>
            <a:r>
              <a:rPr lang="ru-RU" sz="3600" b="1" i="1" dirty="0">
                <a:solidFill>
                  <a:schemeClr val="bg1"/>
                </a:solidFill>
              </a:rPr>
              <a:t>Текстообработка. Масив от низове.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15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rgbClr val="EA0000"/>
            </a:gs>
            <a:gs pos="14000">
              <a:srgbClr val="FFC000"/>
            </a:gs>
            <a:gs pos="77000">
              <a:srgbClr val="6124DA"/>
            </a:gs>
            <a:gs pos="91000">
              <a:srgbClr val="4F17B5"/>
            </a:gs>
            <a:gs pos="100000">
              <a:srgbClr val="432BD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9742" y="0"/>
            <a:ext cx="12072257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Благодаря за вниманието</a:t>
            </a: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!</a:t>
            </a:r>
            <a:endParaRPr lang="bg-BG" b="1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Надявам се да съм бил </a:t>
            </a: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полезен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! </a:t>
            </a:r>
            <a:endParaRPr lang="bg-BG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bg-BG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Изготвил:</a:t>
            </a: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Николай Илиев</a:t>
            </a:r>
            <a:endParaRPr lang="en-US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Източници:</a:t>
            </a:r>
          </a:p>
          <a:p>
            <a:pPr marL="0" indent="0" algn="ctr">
              <a:buNone/>
            </a:pPr>
            <a:r>
              <a:rPr lang="ru-RU" dirty="0">
                <a:latin typeface="Book Antiqua" panose="02040602050305030304" pitchFamily="18" charset="0"/>
              </a:rPr>
              <a:t> </a:t>
            </a:r>
            <a:r>
              <a:rPr lang="en-US" b="1" i="1" dirty="0" smtClean="0">
                <a:solidFill>
                  <a:srgbClr val="92D050"/>
                </a:solidFill>
                <a:latin typeface="Book Antiqua" panose="02040602050305030304" pitchFamily="18" charset="0"/>
              </a:rPr>
              <a:t>http</a:t>
            </a:r>
            <a:r>
              <a:rPr lang="en-US" b="1" i="1" dirty="0">
                <a:solidFill>
                  <a:srgbClr val="92D050"/>
                </a:solidFill>
                <a:latin typeface="Book Antiqua" panose="02040602050305030304" pitchFamily="18" charset="0"/>
              </a:rPr>
              <a:t>://www.introprogramming.info</a:t>
            </a:r>
            <a:endParaRPr lang="bg-BG" b="1" i="1" dirty="0">
              <a:solidFill>
                <a:srgbClr val="92D050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10" y="3199726"/>
            <a:ext cx="3809524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88824"/>
            <a:ext cx="9404723" cy="1400530"/>
          </a:xfrm>
        </p:spPr>
        <p:txBody>
          <a:bodyPr/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sz="3600" dirty="0" smtClean="0"/>
              <a:t>Символен </a:t>
            </a:r>
            <a:r>
              <a:rPr lang="en-US" sz="3600" dirty="0" smtClean="0"/>
              <a:t>(</a:t>
            </a:r>
            <a:r>
              <a:rPr lang="bg-BG" sz="3600" dirty="0" smtClean="0"/>
              <a:t>знаков</a:t>
            </a:r>
            <a:r>
              <a:rPr lang="en-US" sz="3600" dirty="0" smtClean="0"/>
              <a:t>)</a:t>
            </a:r>
            <a:r>
              <a:rPr lang="bg-BG" sz="3600" dirty="0" smtClean="0"/>
              <a:t> низ.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bg-BG" sz="3600" dirty="0" smtClean="0"/>
              <a:t>Класът</a:t>
            </a:r>
            <a:r>
              <a:rPr lang="en-US" sz="3600" dirty="0" smtClean="0">
                <a:solidFill>
                  <a:srgbClr val="0033CC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bg-BG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55" y="2429115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Символният </a:t>
            </a:r>
            <a:r>
              <a:rPr lang="ru-RU" dirty="0">
                <a:solidFill>
                  <a:schemeClr val="bg1"/>
                </a:solidFill>
              </a:rPr>
              <a:t>низ е последователност от символи, записана на даден адрес в паметта.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променливите от тип char можем да запишем само един символ. Когато е необходимо да обработваме повече от един символ на помощ идват низовете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ru-RU" dirty="0" smtClean="0">
              <a:solidFill>
                <a:schemeClr val="bg1"/>
              </a:solidFill>
            </a:endParaRPr>
          </a:p>
          <a:p>
            <a:pPr algn="just"/>
            <a:r>
              <a:rPr lang="bg-BG" dirty="0">
                <a:solidFill>
                  <a:schemeClr val="bg1"/>
                </a:solidFill>
              </a:rPr>
              <a:t>Класът</a:t>
            </a:r>
            <a:r>
              <a:rPr lang="bg-BG" dirty="0"/>
              <a:t> </a:t>
            </a:r>
            <a:r>
              <a:rPr lang="en-US" b="1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en-US" dirty="0"/>
              <a:t> </a:t>
            </a:r>
            <a:r>
              <a:rPr lang="bg-BG" dirty="0">
                <a:solidFill>
                  <a:schemeClr val="bg1"/>
                </a:solidFill>
              </a:rPr>
              <a:t>позволява обработка на символни низове в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bg-BG" dirty="0">
                <a:solidFill>
                  <a:schemeClr val="bg1"/>
                </a:solidFill>
              </a:rPr>
              <a:t>За декларация на низовете </a:t>
            </a:r>
            <a:r>
              <a:rPr lang="bg-BG" dirty="0" smtClean="0">
                <a:solidFill>
                  <a:schemeClr val="bg1"/>
                </a:solidFill>
              </a:rPr>
              <a:t>се използва служебната </a:t>
            </a:r>
            <a:r>
              <a:rPr lang="bg-BG" dirty="0">
                <a:solidFill>
                  <a:schemeClr val="bg1"/>
                </a:solidFill>
              </a:rPr>
              <a:t>дума</a:t>
            </a:r>
            <a:r>
              <a:rPr lang="bg-BG" dirty="0"/>
              <a:t> </a:t>
            </a:r>
            <a:r>
              <a:rPr lang="en-US" sz="28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bg-BG" sz="2400" dirty="0" smtClean="0">
                <a:latin typeface="Baskerville Old Face" panose="02020602080505020303" pitchFamily="18" charset="0"/>
                <a:ea typeface="Adobe Kaiti Std R" panose="02020400000000000000" pitchFamily="18" charset="-128"/>
              </a:rPr>
              <a:t>.</a:t>
            </a:r>
            <a:endParaRPr lang="en-US" dirty="0" smtClean="0"/>
          </a:p>
          <a:p>
            <a:endParaRPr lang="bg-B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16063" y="1455467"/>
            <a:ext cx="4852988" cy="461146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ru-RU" sz="1400" dirty="0" smtClean="0">
                <a:solidFill>
                  <a:schemeClr val="bg1"/>
                </a:solidFill>
              </a:rPr>
              <a:t>Вътрешното представяне на класа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ru-RU" sz="1400" dirty="0" smtClean="0"/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е съвсем просто – масив от символи. Можем да избегнем използването на класа, като декларираме масив от тип</a:t>
            </a:r>
            <a:r>
              <a:rPr lang="ru-RU" sz="1400" dirty="0" smtClean="0"/>
              <a:t> </a:t>
            </a:r>
            <a:r>
              <a:rPr lang="ru-RU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char</a:t>
            </a:r>
            <a:r>
              <a:rPr lang="en-US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ru-RU" sz="1400" dirty="0" smtClean="0"/>
              <a:t> </a:t>
            </a:r>
            <a:r>
              <a:rPr lang="ru-RU" sz="1400" dirty="0" smtClean="0">
                <a:solidFill>
                  <a:schemeClr val="bg1"/>
                </a:solidFill>
              </a:rPr>
              <a:t>и запълним елементите на масива символ по символ.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     char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masiv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</a:t>
            </a:r>
            <a:r>
              <a:rPr lang="bg-BG" sz="1200" dirty="0">
                <a:latin typeface="Baskerville Old Face" panose="02020602080505020303" pitchFamily="18" charset="0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new</a:t>
            </a:r>
            <a:r>
              <a:rPr lang="bg-BG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char[</a:t>
            </a:r>
            <a:r>
              <a:rPr lang="bg-BG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дължина</a:t>
            </a:r>
            <a:r>
              <a:rPr lang="en-US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на</a:t>
            </a:r>
            <a:r>
              <a:rPr lang="en-US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600" i="1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масива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]</a:t>
            </a:r>
          </a:p>
          <a:p>
            <a:pPr marL="0" indent="0" algn="just">
              <a:buNone/>
            </a:pPr>
            <a:endParaRPr lang="en-US" sz="1600" dirty="0"/>
          </a:p>
          <a:p>
            <a:r>
              <a:rPr lang="ru-RU" sz="1600" dirty="0" smtClean="0">
                <a:solidFill>
                  <a:schemeClr val="bg1"/>
                </a:solidFill>
              </a:rPr>
              <a:t>Представянето </a:t>
            </a:r>
            <a:r>
              <a:rPr lang="ru-RU" sz="1600" dirty="0">
                <a:solidFill>
                  <a:schemeClr val="bg1"/>
                </a:solidFill>
              </a:rPr>
              <a:t>на съдържанието в символния низ изглежда по подобен начин: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31039" y="215363"/>
            <a:ext cx="3241561" cy="575000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just"/>
            <a:r>
              <a:rPr lang="ru-RU" sz="2400" dirty="0">
                <a:solidFill>
                  <a:srgbClr val="C00000"/>
                </a:solidFill>
              </a:rPr>
              <a:t>Недостатъците :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C00000"/>
                </a:solidFill>
              </a:rPr>
              <a:t>1.  Запълването на масива става символ по символ, а не наведнъж.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C00000"/>
                </a:solidFill>
              </a:rPr>
              <a:t>2.  Трябва да знаем колко дълъг ще е текстът, за да сме наясно дали ще се побере в заделеното място за масива.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C00000"/>
                </a:solidFill>
              </a:rPr>
              <a:t>3.  Обработката на текстовото съдържание става ръчно</a:t>
            </a:r>
            <a:r>
              <a:rPr lang="ru-RU" sz="2400" dirty="0" smtClean="0">
                <a:solidFill>
                  <a:srgbClr val="C00000"/>
                </a:solidFill>
              </a:rPr>
              <a:t>.</a:t>
            </a:r>
            <a:endParaRPr lang="ru-RU" sz="2400" dirty="0">
              <a:solidFill>
                <a:srgbClr val="C0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34412"/>
              </p:ext>
            </p:extLst>
          </p:nvPr>
        </p:nvGraphicFramePr>
        <p:xfrm>
          <a:off x="1074287" y="5525405"/>
          <a:ext cx="4341357" cy="43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  <a:gridCol w="482373"/>
              </a:tblGrid>
              <a:tr h="439965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2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3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4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25" y="416904"/>
            <a:ext cx="3664063" cy="1813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67" y="416904"/>
            <a:ext cx="2287177" cy="22871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812971" y="631371"/>
            <a:ext cx="0" cy="56823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94" y="3730974"/>
            <a:ext cx="2287177" cy="22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92D050"/>
                </a:solidFill>
              </a:rPr>
              <a:t>Деклариране, създаване и инициализиране на текстови величини</a:t>
            </a:r>
            <a:r>
              <a:rPr lang="ru-RU" sz="3600" dirty="0" smtClean="0">
                <a:solidFill>
                  <a:srgbClr val="92D050"/>
                </a:solidFill>
              </a:rPr>
              <a:t>.</a:t>
            </a:r>
            <a:endParaRPr lang="bg-BG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1800" dirty="0" smtClean="0">
                <a:solidFill>
                  <a:schemeClr val="bg1"/>
                </a:solidFill>
              </a:rPr>
              <a:t>З</a:t>
            </a:r>
            <a:r>
              <a:rPr lang="ru-RU" sz="1800" dirty="0" smtClean="0">
                <a:solidFill>
                  <a:schemeClr val="bg1"/>
                </a:solidFill>
              </a:rPr>
              <a:t>а да работим с променлива от тип string трябва първо да я създадем и инициализираме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  <a:r>
              <a:rPr lang="bg-BG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 </a:t>
            </a:r>
            <a:r>
              <a:rPr lang="en-US" sz="1800" dirty="0">
                <a:solidFill>
                  <a:schemeClr val="bg1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greeting </a:t>
            </a:r>
            <a:r>
              <a:rPr lang="en-US" sz="18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;</a:t>
            </a:r>
          </a:p>
          <a:p>
            <a:pPr algn="just"/>
            <a:r>
              <a:rPr lang="ru-RU" sz="1800" dirty="0" smtClean="0">
                <a:solidFill>
                  <a:schemeClr val="bg1"/>
                </a:solidFill>
              </a:rPr>
              <a:t>Създаването </a:t>
            </a:r>
            <a:r>
              <a:rPr lang="ru-RU" sz="1800" dirty="0">
                <a:solidFill>
                  <a:schemeClr val="bg1"/>
                </a:solidFill>
              </a:rPr>
              <a:t>на променлива на клас </a:t>
            </a:r>
            <a:r>
              <a:rPr lang="ru-RU" sz="1800" dirty="0" smtClean="0">
                <a:solidFill>
                  <a:schemeClr val="bg1"/>
                </a:solidFill>
              </a:rPr>
              <a:t>е </a:t>
            </a:r>
            <a:r>
              <a:rPr lang="ru-RU" sz="1800" dirty="0">
                <a:solidFill>
                  <a:schemeClr val="bg1"/>
                </a:solidFill>
              </a:rPr>
              <a:t>процес, свързан със заделянето на област от динамичната памет</a:t>
            </a:r>
            <a:r>
              <a:rPr lang="ru-RU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>
                <a:solidFill>
                  <a:schemeClr val="bg1"/>
                </a:solidFill>
              </a:rPr>
              <a:t>неинициализираните променливи от типа </a:t>
            </a:r>
            <a:r>
              <a:rPr lang="ru-RU" sz="1800" b="1" dirty="0">
                <a:solidFill>
                  <a:schemeClr val="bg1"/>
                </a:solidFill>
              </a:rPr>
              <a:t>string</a:t>
            </a:r>
            <a:r>
              <a:rPr lang="ru-RU" sz="1800" dirty="0">
                <a:solidFill>
                  <a:schemeClr val="bg1"/>
                </a:solidFill>
              </a:rPr>
              <a:t> не съдържат празни стойности, а специалната стойност </a:t>
            </a:r>
            <a:r>
              <a:rPr lang="ru-RU" sz="1800" b="1" dirty="0">
                <a:solidFill>
                  <a:schemeClr val="bg1"/>
                </a:solidFill>
              </a:rPr>
              <a:t>null</a:t>
            </a:r>
            <a:r>
              <a:rPr lang="ru-RU" sz="1800" dirty="0">
                <a:solidFill>
                  <a:schemeClr val="bg1"/>
                </a:solidFill>
              </a:rPr>
              <a:t> – и опитът за манипу­лация на такъв стринг ще генерира грешка</a:t>
            </a:r>
            <a:endParaRPr lang="bg-BG" sz="1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just"/>
            <a:r>
              <a:rPr lang="ru-RU" sz="1800" dirty="0">
                <a:solidFill>
                  <a:schemeClr val="bg1"/>
                </a:solidFill>
              </a:rPr>
              <a:t>Можем да инициализираме променливи по 3 начина:</a:t>
            </a:r>
          </a:p>
          <a:p>
            <a:pPr algn="just"/>
            <a:r>
              <a:rPr lang="ru-RU" sz="1800" dirty="0">
                <a:solidFill>
                  <a:schemeClr val="bg1"/>
                </a:solidFill>
              </a:rPr>
              <a:t>1.  Чрез задаване на низов литерал.</a:t>
            </a:r>
          </a:p>
          <a:p>
            <a:pPr algn="just"/>
            <a:r>
              <a:rPr lang="ru-RU" sz="1800" dirty="0">
                <a:solidFill>
                  <a:schemeClr val="bg1"/>
                </a:solidFill>
              </a:rPr>
              <a:t>2.  Чрез присвояване стойността от друг символен низ.</a:t>
            </a:r>
          </a:p>
          <a:p>
            <a:pPr algn="just"/>
            <a:r>
              <a:rPr lang="ru-RU" sz="1800" dirty="0">
                <a:solidFill>
                  <a:schemeClr val="bg1"/>
                </a:solidFill>
              </a:rPr>
              <a:t>3.  Чрез предаване стойността на операция, връщаща </a:t>
            </a:r>
            <a:r>
              <a:rPr lang="ru-RU" sz="1800" dirty="0" smtClean="0">
                <a:solidFill>
                  <a:schemeClr val="bg1"/>
                </a:solidFill>
              </a:rPr>
              <a:t>символен низ.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75" y="4100975"/>
            <a:ext cx="2046097" cy="15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125"/>
          </a:xfrm>
        </p:spPr>
        <p:txBody>
          <a:bodyPr/>
          <a:lstStyle/>
          <a:p>
            <a:r>
              <a:rPr lang="bg-BG" dirty="0" smtClean="0"/>
              <a:t>Масив от низове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6127"/>
            <a:ext cx="8084231" cy="4872273"/>
          </a:xfrm>
        </p:spPr>
        <p:txBody>
          <a:bodyPr>
            <a:normAutofit/>
          </a:bodyPr>
          <a:lstStyle/>
          <a:p>
            <a:r>
              <a:rPr lang="bg-BG" dirty="0" smtClean="0"/>
              <a:t>Както при останалите типове данни, масив може да бъде деклариран и от тип </a:t>
            </a:r>
            <a:r>
              <a:rPr lang="en-US" dirty="0" smtClean="0"/>
              <a:t>string</a:t>
            </a:r>
            <a:r>
              <a:rPr lang="bg-BG" dirty="0" smtClean="0"/>
              <a:t>:</a:t>
            </a:r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Въвеждане: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r>
              <a:rPr lang="bg-BG" dirty="0" smtClean="0"/>
              <a:t>Извеждане: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466265" y="1723632"/>
            <a:ext cx="346747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400" dirty="0"/>
              <a:t>[] </a:t>
            </a:r>
            <a:r>
              <a:rPr lang="en-US" sz="1400" dirty="0" err="1"/>
              <a:t>strArray</a:t>
            </a:r>
            <a:r>
              <a:rPr lang="en-US" sz="1400" dirty="0"/>
              <a:t> = </a:t>
            </a:r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new</a:t>
            </a:r>
            <a:r>
              <a:rPr lang="en-US" sz="1400" dirty="0"/>
              <a:t> </a:t>
            </a:r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[5</a:t>
            </a:r>
            <a:r>
              <a:rPr lang="en-US" sz="1400" dirty="0"/>
              <a:t>];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7878" y="2994468"/>
            <a:ext cx="5395865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for</a:t>
            </a:r>
            <a:r>
              <a:rPr lang="en-US" sz="1400" dirty="0">
                <a:latin typeface="Baskerville Old Face" panose="02020602080505020303" pitchFamily="18" charset="0"/>
              </a:rPr>
              <a:t> (</a:t>
            </a:r>
            <a:r>
              <a:rPr lang="en-US" sz="1400" dirty="0" err="1">
                <a:solidFill>
                  <a:srgbClr val="013DFF"/>
                </a:solidFill>
                <a:latin typeface="Baskerville Old Face" panose="02020602080505020303" pitchFamily="18" charset="0"/>
              </a:rPr>
              <a:t>int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 = 0;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 &lt; </a:t>
            </a:r>
            <a:r>
              <a:rPr lang="en-US" sz="1400" dirty="0" err="1">
                <a:latin typeface="Baskerville Old Face" panose="02020602080505020303" pitchFamily="18" charset="0"/>
              </a:rPr>
              <a:t>strArray.Length</a:t>
            </a:r>
            <a:r>
              <a:rPr lang="en-US" sz="1400" dirty="0">
                <a:latin typeface="Baskerville Old Face" panose="02020602080505020303" pitchFamily="18" charset="0"/>
              </a:rPr>
              <a:t>; 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++)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{</a:t>
            </a:r>
          </a:p>
          <a:p>
            <a:pPr lvl="1"/>
            <a:r>
              <a:rPr lang="en-US" sz="1400" dirty="0">
                <a:latin typeface="Baskerville Old Face" panose="02020602080505020303" pitchFamily="18" charset="0"/>
              </a:rPr>
              <a:t>	</a:t>
            </a:r>
            <a:r>
              <a:rPr lang="en-US" sz="1400" dirty="0" err="1">
                <a:solidFill>
                  <a:srgbClr val="297FC3"/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400" dirty="0" err="1">
                <a:latin typeface="Baskerville Old Face" panose="02020602080505020303" pitchFamily="18" charset="0"/>
              </a:rPr>
              <a:t>.WriteLine</a:t>
            </a:r>
            <a:r>
              <a:rPr lang="en-US" sz="1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($"</a:t>
            </a:r>
            <a:r>
              <a:rPr lang="en-US" sz="14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strArray</a:t>
            </a:r>
            <a:r>
              <a:rPr lang="en-US" sz="1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[{</a:t>
            </a:r>
            <a:r>
              <a:rPr lang="en-US" sz="14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}]: "</a:t>
            </a:r>
            <a:r>
              <a:rPr lang="en-US" sz="1400" dirty="0">
                <a:latin typeface="Baskerville Old Face" panose="02020602080505020303" pitchFamily="18" charset="0"/>
              </a:rPr>
              <a:t>);</a:t>
            </a:r>
          </a:p>
          <a:p>
            <a:pPr lvl="1"/>
            <a:r>
              <a:rPr lang="en-US" sz="1400" dirty="0">
                <a:latin typeface="Baskerville Old Face" panose="02020602080505020303" pitchFamily="18" charset="0"/>
              </a:rPr>
              <a:t>	</a:t>
            </a:r>
            <a:r>
              <a:rPr lang="en-US" sz="1400" dirty="0" err="1">
                <a:latin typeface="Baskerville Old Face" panose="02020602080505020303" pitchFamily="18" charset="0"/>
              </a:rPr>
              <a:t>strArray</a:t>
            </a:r>
            <a:r>
              <a:rPr lang="en-US" sz="1400" dirty="0">
                <a:latin typeface="Baskerville Old Face" panose="02020602080505020303" pitchFamily="18" charset="0"/>
              </a:rPr>
              <a:t>[</a:t>
            </a:r>
            <a:r>
              <a:rPr lang="en-US" sz="1400" dirty="0" err="1"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latin typeface="Baskerville Old Face" panose="02020602080505020303" pitchFamily="18" charset="0"/>
              </a:rPr>
              <a:t>] = </a:t>
            </a:r>
            <a:r>
              <a:rPr lang="en-US" sz="1400" dirty="0" err="1">
                <a:solidFill>
                  <a:srgbClr val="297FC3"/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400" dirty="0" err="1">
                <a:latin typeface="Baskerville Old Face" panose="02020602080505020303" pitchFamily="18" charset="0"/>
              </a:rPr>
              <a:t>.ReadLine</a:t>
            </a:r>
            <a:r>
              <a:rPr lang="en-US" sz="1400" dirty="0">
                <a:latin typeface="Baskerville Old Face" panose="02020602080505020303" pitchFamily="18" charset="0"/>
              </a:rPr>
              <a:t>(); </a:t>
            </a:r>
            <a:endParaRPr lang="bg-BG" sz="1400" dirty="0"/>
          </a:p>
          <a:p>
            <a:r>
              <a:rPr lang="en-US" sz="1400" dirty="0" smtClean="0">
                <a:latin typeface="Baskerville Old Face" panose="02020602080505020303" pitchFamily="18" charset="0"/>
              </a:rPr>
              <a:t>}</a:t>
            </a:r>
            <a:endParaRPr lang="bg-BG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37877" y="5078848"/>
            <a:ext cx="5395865" cy="9848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13DFF"/>
                </a:solidFill>
              </a:rPr>
              <a:t>for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rgbClr val="013DFF"/>
                </a:solidFill>
              </a:rPr>
              <a:t>int</a:t>
            </a:r>
            <a:r>
              <a:rPr lang="en-US" sz="1400" dirty="0">
                <a:solidFill>
                  <a:srgbClr val="013DFF"/>
                </a:solidFill>
              </a:rPr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strArray.Length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 smtClean="0"/>
              <a:t>++)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</a:t>
            </a:r>
            <a:r>
              <a:rPr lang="en-US" sz="1400" dirty="0" err="1">
                <a:solidFill>
                  <a:srgbClr val="297FC3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 err="1"/>
              <a:t>strArray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]); </a:t>
            </a:r>
            <a:endParaRPr lang="en-US" sz="1400" dirty="0" smtClean="0"/>
          </a:p>
          <a:p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3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7030A0"/>
            </a:gs>
            <a:gs pos="0">
              <a:schemeClr val="accent4">
                <a:lumMod val="50000"/>
              </a:schemeClr>
            </a:gs>
            <a:gs pos="47000">
              <a:srgbClr val="4F17B5"/>
            </a:gs>
            <a:gs pos="61000">
              <a:srgbClr val="432BD3"/>
            </a:gs>
            <a:gs pos="80000">
              <a:schemeClr val="accent4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Основни методи на класа String.</a:t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Сравняване на </a:t>
            </a:r>
            <a:r>
              <a:rPr lang="bg-BG" b="1" dirty="0" smtClean="0"/>
              <a:t>низове. </a:t>
            </a:r>
            <a:r>
              <a:rPr lang="bg-BG" dirty="0"/>
              <a:t>методът </a:t>
            </a:r>
            <a:r>
              <a:rPr lang="en-US" b="1" dirty="0"/>
              <a:t>Equals</a:t>
            </a:r>
            <a:r>
              <a:rPr lang="en-US" b="1" dirty="0" smtClean="0"/>
              <a:t>(…) </a:t>
            </a:r>
            <a:r>
              <a:rPr lang="bg-BG" dirty="0" smtClean="0"/>
              <a:t>или операторът </a:t>
            </a:r>
            <a:r>
              <a:rPr lang="en-US" b="1" dirty="0" smtClean="0"/>
              <a:t>==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bg-BG" b="1" dirty="0" smtClean="0"/>
          </a:p>
          <a:p>
            <a:endParaRPr lang="en-US" b="1" dirty="0" smtClean="0"/>
          </a:p>
          <a:p>
            <a:r>
              <a:rPr lang="ru-RU" b="1" dirty="0" smtClean="0"/>
              <a:t>Сравняване на низове по азбучен ред. </a:t>
            </a:r>
            <a:r>
              <a:rPr lang="bg-BG" dirty="0"/>
              <a:t>методът </a:t>
            </a:r>
            <a:r>
              <a:rPr lang="en-US" b="1" dirty="0" err="1"/>
              <a:t>CompareTo</a:t>
            </a:r>
            <a:r>
              <a:rPr lang="en-US" b="1" dirty="0"/>
              <a:t>(…)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0835" y="3096511"/>
            <a:ext cx="53598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word1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word2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(word1.Equals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("C#"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(word1.Equals(word2));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 ==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"C#"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(word1 == word2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0835" y="5197078"/>
            <a:ext cx="535980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score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sCore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scary 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scary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score.CompareTo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(scary));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scary.CompareTo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(score));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scary.CompareTo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(scary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5300" y="3311954"/>
            <a:ext cx="2176871" cy="13542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Console output: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True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False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True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5301" y="5443299"/>
            <a:ext cx="2176871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Console output: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1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-1</a:t>
            </a:r>
          </a:p>
          <a:p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32978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7030A0"/>
            </a:gs>
            <a:gs pos="0">
              <a:schemeClr val="accent4">
                <a:lumMod val="50000"/>
              </a:schemeClr>
            </a:gs>
            <a:gs pos="53000">
              <a:srgbClr val="431CB0"/>
            </a:gs>
            <a:gs pos="68000">
              <a:schemeClr val="accent4">
                <a:lumMod val="75000"/>
              </a:schemeClr>
            </a:gs>
            <a:gs pos="93000">
              <a:schemeClr val="accent4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86214" y="2000383"/>
            <a:ext cx="4819650" cy="3640137"/>
          </a:xfrm>
        </p:spPr>
        <p:txBody>
          <a:bodyPr>
            <a:normAutofit/>
          </a:bodyPr>
          <a:lstStyle/>
          <a:p>
            <a:r>
              <a:rPr lang="bg-BG" b="1" dirty="0"/>
              <a:t>Долепване на низове (конкатенация)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6096001" y="2112155"/>
            <a:ext cx="5194300" cy="1773238"/>
          </a:xfrm>
        </p:spPr>
        <p:txBody>
          <a:bodyPr/>
          <a:lstStyle/>
          <a:p>
            <a:r>
              <a:rPr lang="ru-RU" b="1" dirty="0"/>
              <a:t>Замяна на подниз с друг</a:t>
            </a:r>
            <a:r>
              <a:rPr lang="bg-BG" b="1" dirty="0"/>
              <a:t>. Методът </a:t>
            </a:r>
            <a:r>
              <a:rPr lang="en-US" b="1" dirty="0"/>
              <a:t>Replace()</a:t>
            </a:r>
            <a:r>
              <a:rPr lang="bg-BG" b="1" dirty="0"/>
              <a:t>.</a:t>
            </a:r>
          </a:p>
          <a:p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557530" y="3307480"/>
            <a:ext cx="5194583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doc 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"Hello, </a:t>
            </a:r>
            <a:r>
              <a:rPr lang="en-US" sz="16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some@gmail</a:t>
            </a:r>
            <a:r>
              <a:rPr lang="bg-BG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com, 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you 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have been using some@gmail.com in your registration."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fixedDoc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</a:t>
            </a:r>
          </a:p>
          <a:p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    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doc.Replace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"some@gmail.com", "osama@bin-laden.af"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Console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.WriteLine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fixedDoc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448" y="3346784"/>
            <a:ext cx="3745021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greet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"Hello, 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name =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 "reader!"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result = </a:t>
            </a:r>
            <a:r>
              <a:rPr lang="en-US" sz="1600" dirty="0" err="1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.Concat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(greet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, name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//string 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result = greet + name ;</a:t>
            </a:r>
            <a:endParaRPr lang="en-US" sz="16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Double Wave 12"/>
          <p:cNvSpPr/>
          <p:nvPr/>
        </p:nvSpPr>
        <p:spPr>
          <a:xfrm>
            <a:off x="-87086" y="-277380"/>
            <a:ext cx="12279087" cy="1904999"/>
          </a:xfrm>
          <a:prstGeom prst="doubleWave">
            <a:avLst>
              <a:gd name="adj1" fmla="val 6250"/>
              <a:gd name="adj2" fmla="val 178"/>
            </a:avLst>
          </a:prstGeom>
          <a:gradFill flip="none" rotWithShape="1">
            <a:gsLst>
              <a:gs pos="28000">
                <a:srgbClr val="86C82E">
                  <a:lumMod val="85000"/>
                  <a:lumOff val="15000"/>
                </a:srgbClr>
              </a:gs>
              <a:gs pos="0">
                <a:schemeClr val="accent1"/>
              </a:gs>
              <a:gs pos="65000">
                <a:srgbClr val="90BD2D">
                  <a:lumMod val="87000"/>
                  <a:lumOff val="13000"/>
                </a:srgbClr>
              </a:gs>
              <a:gs pos="88000">
                <a:schemeClr val="accent1">
                  <a:lumMod val="90000"/>
                </a:schemeClr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6557530" y="5376447"/>
            <a:ext cx="4172583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 Console output:</a:t>
            </a:r>
          </a:p>
          <a:p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 Hello, osama@bin-laden.af, you have been using</a:t>
            </a:r>
          </a:p>
          <a:p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// osama@bin-laden.af in your registration.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8" y="4474742"/>
            <a:ext cx="4204067" cy="21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9C5ACE"/>
            </a:gs>
            <a:gs pos="0">
              <a:schemeClr val="accent4">
                <a:lumMod val="50000"/>
              </a:schemeClr>
            </a:gs>
            <a:gs pos="57000">
              <a:srgbClr val="7A369C"/>
            </a:gs>
            <a:gs pos="75000">
              <a:srgbClr val="9848C0"/>
            </a:gs>
            <a:gs pos="93000">
              <a:schemeClr val="accent4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185057"/>
            <a:ext cx="8947150" cy="5159829"/>
          </a:xfrm>
        </p:spPr>
        <p:txBody>
          <a:bodyPr/>
          <a:lstStyle/>
          <a:p>
            <a:r>
              <a:rPr lang="ru-RU" b="1" dirty="0" smtClean="0"/>
              <a:t>Разцепване </a:t>
            </a:r>
            <a:r>
              <a:rPr lang="ru-RU" b="1" dirty="0"/>
              <a:t>на низ по </a:t>
            </a:r>
            <a:r>
              <a:rPr lang="ru-RU" b="1" dirty="0" smtClean="0"/>
              <a:t>разделител</a:t>
            </a:r>
            <a:r>
              <a:rPr lang="en-US" b="1" dirty="0" smtClean="0"/>
              <a:t>/</a:t>
            </a:r>
            <a:r>
              <a:rPr lang="bg-BG" b="1" dirty="0" smtClean="0"/>
              <a:t>и.</a:t>
            </a:r>
            <a:r>
              <a:rPr lang="en-US" b="1" dirty="0" smtClean="0"/>
              <a:t> </a:t>
            </a:r>
            <a:r>
              <a:rPr lang="bg-BG" b="1" dirty="0"/>
              <a:t>Методът </a:t>
            </a:r>
            <a:r>
              <a:rPr lang="en-US" b="1" dirty="0"/>
              <a:t>Split(…)</a:t>
            </a:r>
            <a:r>
              <a:rPr lang="bg-BG" b="1" dirty="0" smtClean="0"/>
              <a:t>.</a:t>
            </a:r>
            <a:endParaRPr lang="bg-BG" b="1" dirty="0" smtClean="0"/>
          </a:p>
          <a:p>
            <a:endParaRPr lang="bg-BG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7405" y="5165238"/>
            <a:ext cx="6330850" cy="8600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Amstel </a:t>
            </a:r>
            <a:r>
              <a:rPr lang="en-US" sz="16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Zagorka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Tuborg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. Becks"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char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separators = new char[] 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{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','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' '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'.'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};</a:t>
            </a: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beersArr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listOfBeers.Split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(separators);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404" y="3274840"/>
            <a:ext cx="6330851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dirty="0"/>
              <a:t> 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 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Amstel 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Zagorka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Tuborg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Becks"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>
                <a:solidFill>
                  <a:srgbClr val="013DFF"/>
                </a:solidFill>
                <a:latin typeface="Baskerville Old Face" panose="02020602080505020303" pitchFamily="18" charset="0"/>
              </a:rPr>
              <a:t>char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[] separators = new char[] 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' '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};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 smtClean="0">
                <a:solidFill>
                  <a:srgbClr val="013DFF"/>
                </a:solidFill>
                <a:latin typeface="Baskerville Old Face" panose="02020602080505020303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beersArr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listOfBeers.Split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(separators);</a:t>
            </a:r>
            <a:endParaRPr lang="bg-BG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loud 1"/>
          <p:cNvSpPr/>
          <p:nvPr/>
        </p:nvSpPr>
        <p:spPr>
          <a:xfrm>
            <a:off x="-685800" y="-762001"/>
            <a:ext cx="8708571" cy="1984376"/>
          </a:xfrm>
          <a:prstGeom prst="cloud">
            <a:avLst/>
          </a:prstGeom>
          <a:gradFill flip="none" rotWithShape="1">
            <a:gsLst>
              <a:gs pos="37000">
                <a:srgbClr val="AED54B">
                  <a:lumMod val="87000"/>
                  <a:lumOff val="13000"/>
                </a:srgbClr>
              </a:gs>
              <a:gs pos="59000">
                <a:srgbClr val="8EB92D">
                  <a:lumMod val="87000"/>
                  <a:lumOff val="13000"/>
                </a:srgbClr>
              </a:gs>
              <a:gs pos="70000">
                <a:srgbClr val="80A729">
                  <a:lumMod val="87000"/>
                  <a:lumOff val="13000"/>
                </a:srgbClr>
              </a:gs>
              <a:gs pos="90000">
                <a:srgbClr val="7EA428"/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loud 5"/>
          <p:cNvSpPr/>
          <p:nvPr/>
        </p:nvSpPr>
        <p:spPr>
          <a:xfrm>
            <a:off x="6023406" y="-754076"/>
            <a:ext cx="7315200" cy="1869918"/>
          </a:xfrm>
          <a:prstGeom prst="cloud">
            <a:avLst/>
          </a:prstGeom>
          <a:gradFill flip="none" rotWithShape="1">
            <a:gsLst>
              <a:gs pos="37000">
                <a:srgbClr val="AED54B">
                  <a:lumMod val="87000"/>
                  <a:lumOff val="13000"/>
                </a:srgbClr>
              </a:gs>
              <a:gs pos="59000">
                <a:srgbClr val="8EB92D">
                  <a:lumMod val="87000"/>
                  <a:lumOff val="13000"/>
                </a:srgbClr>
              </a:gs>
              <a:gs pos="70000">
                <a:srgbClr val="80A729">
                  <a:lumMod val="87000"/>
                  <a:lumOff val="13000"/>
                </a:srgbClr>
              </a:gs>
              <a:gs pos="90000">
                <a:srgbClr val="7EA428"/>
              </a:gs>
            </a:gsLst>
            <a:lin ang="5400000" scaled="0"/>
            <a:tileRect/>
          </a:gradFill>
          <a:ln>
            <a:solidFill>
              <a:srgbClr val="719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96" y="2917609"/>
            <a:ext cx="812754" cy="1219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57" y="2805076"/>
            <a:ext cx="1444196" cy="1444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32" y="2805076"/>
            <a:ext cx="651784" cy="1444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31687" y="2845480"/>
            <a:ext cx="435239" cy="1296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1" y="4838749"/>
            <a:ext cx="812754" cy="1219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87" y="4743405"/>
            <a:ext cx="1444196" cy="14441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4885" y="4801883"/>
            <a:ext cx="435240" cy="1292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4726216"/>
            <a:ext cx="651784" cy="14441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73936" y="2647146"/>
            <a:ext cx="5218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[ ][ ][ ][ ] </a:t>
            </a:r>
            <a:endParaRPr lang="bg-BG" sz="9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1" y="1327783"/>
            <a:ext cx="812754" cy="12191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87" y="1232439"/>
            <a:ext cx="1444196" cy="14441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4885" y="1306308"/>
            <a:ext cx="435239" cy="12964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222" y="1232439"/>
            <a:ext cx="651784" cy="14441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70733" y="5019153"/>
            <a:ext cx="2110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,  .</a:t>
            </a:r>
            <a:endParaRPr lang="bg-BG" sz="8000" dirty="0">
              <a:solidFill>
                <a:srgbClr val="FF0000"/>
              </a:solidFill>
            </a:endParaRPr>
          </a:p>
        </p:txBody>
      </p:sp>
      <p:cxnSp>
        <p:nvCxnSpPr>
          <p:cNvPr id="26" name="Elbow Connector 25"/>
          <p:cNvCxnSpPr>
            <a:stCxn id="24" idx="3"/>
          </p:cNvCxnSpPr>
          <p:nvPr/>
        </p:nvCxnSpPr>
        <p:spPr>
          <a:xfrm flipV="1">
            <a:off x="10781397" y="4476086"/>
            <a:ext cx="730241" cy="1204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275761" y="1222375"/>
            <a:ext cx="3228953" cy="14542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7315676" y="4726547"/>
            <a:ext cx="3228953" cy="14542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36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EA0000"/>
            </a:gs>
            <a:gs pos="0">
              <a:srgbClr val="FFC000"/>
            </a:gs>
            <a:gs pos="45000">
              <a:srgbClr val="6124DA"/>
            </a:gs>
            <a:gs pos="67000">
              <a:srgbClr val="4F17B5"/>
            </a:gs>
            <a:gs pos="87000">
              <a:srgbClr val="432BD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6112" y="452719"/>
            <a:ext cx="9059203" cy="1176906"/>
          </a:xfrm>
        </p:spPr>
        <p:txBody>
          <a:bodyPr/>
          <a:lstStyle/>
          <a:p>
            <a:r>
              <a:rPr lang="bg-B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Текстообработка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Форматиране на низове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42705" y="1693069"/>
            <a:ext cx="2946866" cy="576262"/>
          </a:xfrm>
          <a:solidFill>
            <a:srgbClr val="002060"/>
          </a:solidFill>
        </p:spPr>
        <p:txBody>
          <a:bodyPr/>
          <a:lstStyle/>
          <a:p>
            <a:r>
              <a:rPr lang="bg-BG" sz="1800" dirty="0"/>
              <a:t>Служебният метод </a:t>
            </a:r>
            <a:r>
              <a:rPr lang="en-US" sz="1800" dirty="0" err="1"/>
              <a:t>ToString</a:t>
            </a:r>
            <a:r>
              <a:rPr lang="en-US" sz="1800" dirty="0"/>
              <a:t>(…)</a:t>
            </a:r>
            <a:endParaRPr lang="bg-BG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15"/>
          </p:nvPr>
        </p:nvSpPr>
        <p:spPr>
          <a:xfrm>
            <a:off x="652463" y="2332776"/>
            <a:ext cx="2927350" cy="1361038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r>
              <a:rPr lang="bg-BG" dirty="0" smtClean="0"/>
              <a:t>Променливи от всеки п</a:t>
            </a:r>
            <a:r>
              <a:rPr lang="ru-RU" dirty="0" smtClean="0"/>
              <a:t>римитивен тип данни, </a:t>
            </a:r>
            <a:r>
              <a:rPr lang="ru-RU" dirty="0"/>
              <a:t>могат да бъдат предста­вяни като текстово съдържание. Това се извършва чрез метода </a:t>
            </a:r>
            <a:r>
              <a:rPr lang="ru-RU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ToString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(…)</a:t>
            </a:r>
            <a:r>
              <a:rPr lang="ru-RU" b="1" dirty="0" smtClean="0"/>
              <a:t>.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883659" y="1693069"/>
            <a:ext cx="2936241" cy="576262"/>
          </a:xfrm>
          <a:solidFill>
            <a:srgbClr val="0070C0"/>
          </a:solidFill>
        </p:spPr>
        <p:txBody>
          <a:bodyPr/>
          <a:lstStyle/>
          <a:p>
            <a:r>
              <a:rPr lang="bg-BG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Използване на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String.Format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(…)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16"/>
          </p:nvPr>
        </p:nvSpPr>
        <p:spPr>
          <a:xfrm>
            <a:off x="3873106" y="2332776"/>
            <a:ext cx="2946794" cy="1361038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String.Format(…) е статичен метод, чрез който можем да форматираме текст и други данни по шаблон (форматиращ низ).</a:t>
            </a:r>
            <a:endParaRPr lang="bg-B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124700" y="1693069"/>
            <a:ext cx="3235324" cy="576262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bg-BG" sz="2000" dirty="0"/>
              <a:t>Парсване на </a:t>
            </a:r>
            <a:r>
              <a:rPr lang="bg-BG" sz="2000" dirty="0" smtClean="0"/>
              <a:t>данни</a:t>
            </a:r>
            <a:endParaRPr lang="bg-BG" sz="20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17"/>
          </p:nvPr>
        </p:nvSpPr>
        <p:spPr>
          <a:xfrm>
            <a:off x="7132040" y="2332775"/>
            <a:ext cx="3229571" cy="3923563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b="1" dirty="0"/>
              <a:t>Преобразуване към числови </a:t>
            </a:r>
            <a:r>
              <a:rPr lang="bg-BG" b="1" dirty="0" smtClean="0"/>
              <a:t>типове</a:t>
            </a: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bg-BG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b="1" dirty="0" smtClean="0"/>
              <a:t>Преобразуване </a:t>
            </a:r>
            <a:r>
              <a:rPr lang="bg-BG" b="1" dirty="0"/>
              <a:t>към дата</a:t>
            </a:r>
          </a:p>
          <a:p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22" name="TextBox 21"/>
          <p:cNvSpPr txBox="1"/>
          <p:nvPr/>
        </p:nvSpPr>
        <p:spPr>
          <a:xfrm>
            <a:off x="652463" y="4170629"/>
            <a:ext cx="6167437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Baskerville Old Face" panose="02020602080505020303" pitchFamily="18" charset="0"/>
              </a:rPr>
              <a:t>DateTime</a:t>
            </a:r>
            <a:r>
              <a:rPr lang="en-US" sz="1200" dirty="0">
                <a:latin typeface="Baskerville Old Face" panose="02020602080505020303" pitchFamily="18" charset="0"/>
              </a:rPr>
              <a:t> date = </a:t>
            </a:r>
            <a:r>
              <a:rPr lang="en-US" sz="1200" dirty="0" err="1">
                <a:latin typeface="Baskerville Old Face" panose="02020602080505020303" pitchFamily="18" charset="0"/>
              </a:rPr>
              <a:t>DateTime.Now</a:t>
            </a:r>
            <a:r>
              <a:rPr lang="en-US" sz="1200" dirty="0" smtClean="0">
                <a:latin typeface="Baskerville Old Face" panose="02020602080505020303" pitchFamily="18" charset="0"/>
              </a:rPr>
              <a:t>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name = </a:t>
            </a:r>
            <a:r>
              <a:rPr lang="en-US" sz="1200" dirty="0" smtClean="0">
                <a:latin typeface="Baskerville Old Face" panose="02020602080505020303" pitchFamily="18" charset="0"/>
              </a:rPr>
              <a:t>“Nikolay </a:t>
            </a:r>
            <a:r>
              <a:rPr lang="en-US" sz="1200" dirty="0" err="1" smtClean="0">
                <a:latin typeface="Baskerville Old Face" panose="02020602080505020303" pitchFamily="18" charset="0"/>
              </a:rPr>
              <a:t>Iliev</a:t>
            </a:r>
            <a:r>
              <a:rPr lang="en-US" sz="1200" dirty="0" smtClean="0">
                <a:latin typeface="Baskerville Old Face" panose="02020602080505020303" pitchFamily="18" charset="0"/>
              </a:rPr>
              <a:t>";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task = </a:t>
            </a:r>
            <a:r>
              <a:rPr lang="en-US" sz="1200" dirty="0" smtClean="0">
                <a:latin typeface="Baskerville Old Face" panose="02020602080505020303" pitchFamily="18" charset="0"/>
              </a:rPr>
              <a:t>“Presenting about string in C#";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location = </a:t>
            </a:r>
            <a:r>
              <a:rPr lang="en-US" sz="1200" dirty="0" smtClean="0">
                <a:latin typeface="Baskerville Old Face" panose="02020602080505020303" pitchFamily="18" charset="0"/>
              </a:rPr>
              <a:t>“Plovdiv university “</a:t>
            </a:r>
            <a:r>
              <a:rPr lang="en-US" sz="1200" dirty="0" err="1" smtClean="0">
                <a:latin typeface="Baskerville Old Face" panose="02020602080505020303" pitchFamily="18" charset="0"/>
              </a:rPr>
              <a:t>Paisii</a:t>
            </a:r>
            <a:r>
              <a:rPr lang="en-US" sz="1200" dirty="0" smtClean="0">
                <a:latin typeface="Baskerville Old Face" panose="02020602080505020303" pitchFamily="18" charset="0"/>
              </a:rPr>
              <a:t> </a:t>
            </a:r>
            <a:r>
              <a:rPr lang="en-US" sz="1200" dirty="0" err="1" smtClean="0">
                <a:latin typeface="Baskerville Old Face" panose="02020602080505020303" pitchFamily="18" charset="0"/>
              </a:rPr>
              <a:t>Hilendarski</a:t>
            </a:r>
            <a:r>
              <a:rPr lang="en-US" sz="1200" dirty="0" smtClean="0">
                <a:latin typeface="Baskerville Old Face" panose="02020602080505020303" pitchFamily="18" charset="0"/>
              </a:rPr>
              <a:t>”";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</a:t>
            </a:r>
            <a:r>
              <a:rPr lang="en-US" sz="1200" dirty="0" err="1">
                <a:latin typeface="Baskerville Old Face" panose="02020602080505020303" pitchFamily="18" charset="0"/>
              </a:rPr>
              <a:t>formattedText</a:t>
            </a:r>
            <a:r>
              <a:rPr lang="en-US" sz="1200" dirty="0">
                <a:latin typeface="Baskerville Old Face" panose="02020602080505020303" pitchFamily="18" charset="0"/>
              </a:rPr>
              <a:t> = </a:t>
            </a:r>
            <a:r>
              <a:rPr lang="en-US" sz="1200" dirty="0" err="1">
                <a:latin typeface="Baskerville Old Face" panose="02020602080505020303" pitchFamily="18" charset="0"/>
              </a:rPr>
              <a:t>String.Format</a:t>
            </a:r>
            <a:r>
              <a:rPr lang="en-US" sz="1200" dirty="0" smtClean="0">
                <a:latin typeface="Baskerville Old Face" panose="02020602080505020303" pitchFamily="18" charset="0"/>
              </a:rPr>
              <a:t>(</a:t>
            </a:r>
          </a:p>
          <a:p>
            <a:r>
              <a:rPr lang="en-US" sz="1200" dirty="0" smtClean="0">
                <a:latin typeface="Baskerville Old Face" panose="02020602080505020303" pitchFamily="18" charset="0"/>
              </a:rPr>
              <a:t>      "Today is {0:dd.MM.yyyy} and {1} is {2} in {3}.", date</a:t>
            </a:r>
            <a:r>
              <a:rPr lang="en-US" sz="1200" dirty="0">
                <a:latin typeface="Baskerville Old Face" panose="02020602080505020303" pitchFamily="18" charset="0"/>
              </a:rPr>
              <a:t>, name, task, location</a:t>
            </a:r>
            <a:r>
              <a:rPr lang="en-US" sz="1200" dirty="0" smtClean="0">
                <a:latin typeface="Baskerville Old Face" panose="02020602080505020303" pitchFamily="18" charset="0"/>
              </a:rPr>
              <a:t>);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200" dirty="0">
                <a:latin typeface="Baskerville Old Face" panose="02020602080505020303" pitchFamily="18" charset="0"/>
              </a:rPr>
              <a:t>(</a:t>
            </a:r>
            <a:r>
              <a:rPr lang="en-US" sz="1200" dirty="0" err="1">
                <a:latin typeface="Baskerville Old Face" panose="02020602080505020303" pitchFamily="18" charset="0"/>
              </a:rPr>
              <a:t>formattedText</a:t>
            </a:r>
            <a:r>
              <a:rPr lang="en-US" sz="1200" dirty="0" smtClean="0">
                <a:latin typeface="Baskerville Old Face" panose="02020602080505020303" pitchFamily="18" charset="0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Output: Today is 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27.11.2018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and 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Nikolay </a:t>
            </a:r>
            <a:r>
              <a:rPr lang="en-US" sz="1200" i="1" u="sng" dirty="0" err="1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Iliev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is </a:t>
            </a:r>
            <a:r>
              <a:rPr lang="en-US" sz="1200" i="1" u="sng" dirty="0">
                <a:solidFill>
                  <a:srgbClr val="00B050"/>
                </a:solidFill>
                <a:latin typeface="Baskerville Old Face" panose="02020602080505020303" pitchFamily="18" charset="0"/>
              </a:rPr>
              <a:t>Presenting about string in 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C#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in </a:t>
            </a:r>
            <a:r>
              <a:rPr lang="en-US" sz="1200" i="1" u="sng" dirty="0">
                <a:solidFill>
                  <a:srgbClr val="00B050"/>
                </a:solidFill>
                <a:latin typeface="Baskerville Old Face" panose="02020602080505020303" pitchFamily="18" charset="0"/>
              </a:rPr>
              <a:t>Plovdiv university “</a:t>
            </a:r>
            <a:r>
              <a:rPr lang="en-US" sz="1200" i="1" u="sng" dirty="0" err="1">
                <a:solidFill>
                  <a:srgbClr val="00B050"/>
                </a:solidFill>
                <a:latin typeface="Baskerville Old Face" panose="02020602080505020303" pitchFamily="18" charset="0"/>
              </a:rPr>
              <a:t>Paisii</a:t>
            </a:r>
            <a:r>
              <a:rPr lang="en-US" sz="1200" i="1" u="sng" dirty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i="1" u="sng" dirty="0" err="1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Hilendarski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.</a:t>
            </a:r>
            <a:endParaRPr lang="bg-BG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>
            <a:stCxn id="19" idx="2"/>
            <a:endCxn id="22" idx="0"/>
          </p:cNvCxnSpPr>
          <p:nvPr/>
        </p:nvCxnSpPr>
        <p:spPr>
          <a:xfrm flipH="1">
            <a:off x="3736182" y="3693814"/>
            <a:ext cx="1610321" cy="476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24700" y="2885781"/>
            <a:ext cx="323691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string text = "53";</a:t>
            </a:r>
          </a:p>
          <a:p>
            <a:r>
              <a:rPr lang="en-US" sz="1400" dirty="0" err="1">
                <a:latin typeface="Baskerville Old Face" panose="02020602080505020303" pitchFamily="18" charset="0"/>
              </a:rPr>
              <a:t>int</a:t>
            </a:r>
            <a:r>
              <a:rPr lang="en-US" sz="1400" dirty="0">
                <a:latin typeface="Baskerville Old Face" panose="02020602080505020303" pitchFamily="18" charset="0"/>
              </a:rPr>
              <a:t> </a:t>
            </a:r>
            <a:r>
              <a:rPr lang="en-US" sz="1400" dirty="0" err="1">
                <a:latin typeface="Baskerville Old Face" panose="02020602080505020303" pitchFamily="18" charset="0"/>
              </a:rPr>
              <a:t>intValue</a:t>
            </a:r>
            <a:r>
              <a:rPr lang="en-US" sz="1400" dirty="0">
                <a:latin typeface="Baskerville Old Face" panose="02020602080505020303" pitchFamily="18" charset="0"/>
              </a:rPr>
              <a:t> = </a:t>
            </a:r>
            <a:r>
              <a:rPr lang="en-US" sz="1400" dirty="0" err="1">
                <a:latin typeface="Baskerville Old Face" panose="02020602080505020303" pitchFamily="18" charset="0"/>
              </a:rPr>
              <a:t>int.Parse</a:t>
            </a:r>
            <a:r>
              <a:rPr lang="en-US" sz="1400" dirty="0">
                <a:latin typeface="Baskerville Old Face" panose="02020602080505020303" pitchFamily="18" charset="0"/>
              </a:rPr>
              <a:t>(text);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// </a:t>
            </a:r>
            <a:r>
              <a:rPr lang="en-US" sz="1400" dirty="0" err="1">
                <a:latin typeface="Baskerville Old Face" panose="02020602080505020303" pitchFamily="18" charset="0"/>
              </a:rPr>
              <a:t>intValue</a:t>
            </a:r>
            <a:r>
              <a:rPr lang="en-US" sz="1400" dirty="0">
                <a:latin typeface="Baskerville Old Face" panose="02020602080505020303" pitchFamily="18" charset="0"/>
              </a:rPr>
              <a:t> = </a:t>
            </a:r>
            <a:r>
              <a:rPr lang="en-US" sz="1400" dirty="0" smtClean="0">
                <a:latin typeface="Baskerville Old Face" panose="02020602080505020303" pitchFamily="18" charset="0"/>
              </a:rPr>
              <a:t>53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3112" y="5278624"/>
            <a:ext cx="32369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skerville Old Face" panose="02020602080505020303" pitchFamily="18" charset="0"/>
              </a:rPr>
              <a:t>string text = "11.09.2001";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DateTime</a:t>
            </a:r>
            <a:r>
              <a:rPr lang="en-US" sz="1200" dirty="0">
                <a:latin typeface="Baskerville Old Face" panose="02020602080505020303" pitchFamily="18" charset="0"/>
              </a:rPr>
              <a:t> </a:t>
            </a:r>
            <a:r>
              <a:rPr lang="en-US" sz="1200" dirty="0" err="1">
                <a:latin typeface="Baskerville Old Face" panose="02020602080505020303" pitchFamily="18" charset="0"/>
              </a:rPr>
              <a:t>parsedDate</a:t>
            </a:r>
            <a:r>
              <a:rPr lang="en-US" sz="1200" dirty="0">
                <a:latin typeface="Baskerville Old Face" panose="02020602080505020303" pitchFamily="18" charset="0"/>
              </a:rPr>
              <a:t> = </a:t>
            </a:r>
            <a:r>
              <a:rPr lang="en-US" sz="1200" dirty="0" err="1">
                <a:latin typeface="Baskerville Old Face" panose="02020602080505020303" pitchFamily="18" charset="0"/>
              </a:rPr>
              <a:t>DateTime.Parse</a:t>
            </a:r>
            <a:r>
              <a:rPr lang="en-US" sz="1200" dirty="0">
                <a:latin typeface="Baskerville Old Face" panose="02020602080505020303" pitchFamily="18" charset="0"/>
              </a:rPr>
              <a:t>(text);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200" dirty="0">
                <a:latin typeface="Baskerville Old Face" panose="02020602080505020303" pitchFamily="18" charset="0"/>
              </a:rPr>
              <a:t>(</a:t>
            </a:r>
            <a:r>
              <a:rPr lang="en-US" sz="1200" dirty="0" err="1">
                <a:latin typeface="Baskerville Old Face" panose="02020602080505020303" pitchFamily="18" charset="0"/>
              </a:rPr>
              <a:t>parsedDate</a:t>
            </a:r>
            <a:r>
              <a:rPr lang="en-US" sz="1200" dirty="0"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200" dirty="0">
                <a:latin typeface="Baskerville Old Face" panose="02020602080505020303" pitchFamily="18" charset="0"/>
              </a:rPr>
              <a:t>// 11-Sep-01 0:00:00 AM</a:t>
            </a:r>
          </a:p>
        </p:txBody>
      </p:sp>
    </p:spTree>
    <p:extLst>
      <p:ext uri="{BB962C8B-B14F-4D97-AF65-F5344CB8AC3E}">
        <p14:creationId xmlns:p14="http://schemas.microsoft.com/office/powerpoint/2010/main" val="36491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1231</TotalTime>
  <Words>476</Words>
  <Application>Microsoft Office PowerPoint</Application>
  <PresentationFormat>Widescreen</PresentationFormat>
  <Paragraphs>147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Adobe Kaiti Std R</vt:lpstr>
      <vt:lpstr>Arial</vt:lpstr>
      <vt:lpstr>Baskerville Old Face</vt:lpstr>
      <vt:lpstr>Book Antiqua</vt:lpstr>
      <vt:lpstr>Calibri</vt:lpstr>
      <vt:lpstr>Century Gothic</vt:lpstr>
      <vt:lpstr>Times New Roman</vt:lpstr>
      <vt:lpstr>Trebuchet MS</vt:lpstr>
      <vt:lpstr>Wingdings</vt:lpstr>
      <vt:lpstr>Wingdings 2</vt:lpstr>
      <vt:lpstr>Wingdings 3</vt:lpstr>
      <vt:lpstr>Quotable</vt:lpstr>
      <vt:lpstr>Facet</vt:lpstr>
      <vt:lpstr>Знакови низове в C#</vt:lpstr>
      <vt:lpstr> Символен (знаков) низ. Класът System.String.</vt:lpstr>
      <vt:lpstr>PowerPoint Presentation</vt:lpstr>
      <vt:lpstr>Деклариране, създаване и инициализиране на текстови величини.</vt:lpstr>
      <vt:lpstr>Масив от низове</vt:lpstr>
      <vt:lpstr>Основни методи на класа String. </vt:lpstr>
      <vt:lpstr>PowerPoint Presentation</vt:lpstr>
      <vt:lpstr>PowerPoint Presentation</vt:lpstr>
      <vt:lpstr>Текстообработка (Форматиране на низове)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Знакови низове в C#</dc:title>
  <dc:creator>Vilito</dc:creator>
  <cp:lastModifiedBy>Vilito</cp:lastModifiedBy>
  <cp:revision>53</cp:revision>
  <dcterms:created xsi:type="dcterms:W3CDTF">2018-11-11T15:58:08Z</dcterms:created>
  <dcterms:modified xsi:type="dcterms:W3CDTF">2018-11-15T13:19:51Z</dcterms:modified>
</cp:coreProperties>
</file>