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Знакови низове в </a:t>
            </a:r>
            <a:r>
              <a:rPr lang="en-US" dirty="0" smtClean="0"/>
              <a:t>C#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Деклариране, създаване и инициализиране на текстови величини.</a:t>
            </a:r>
          </a:p>
          <a:p>
            <a:r>
              <a:rPr lang="ru-RU" dirty="0"/>
              <a:t>Основни методи на класа String.</a:t>
            </a:r>
          </a:p>
          <a:p>
            <a:r>
              <a:rPr lang="ru-RU" dirty="0"/>
              <a:t>Текстообработка. Масив от низове.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58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8824"/>
            <a:ext cx="9404723" cy="1400530"/>
          </a:xfrm>
        </p:spPr>
        <p:txBody>
          <a:bodyPr/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sz="3600" dirty="0" smtClean="0"/>
              <a:t>Символен </a:t>
            </a:r>
            <a:r>
              <a:rPr lang="en-US" sz="3600" dirty="0" smtClean="0"/>
              <a:t>(</a:t>
            </a:r>
            <a:r>
              <a:rPr lang="bg-BG" sz="3600" dirty="0" smtClean="0"/>
              <a:t>знаков</a:t>
            </a:r>
            <a:r>
              <a:rPr lang="en-US" sz="3600" dirty="0" smtClean="0"/>
              <a:t>)</a:t>
            </a:r>
            <a:r>
              <a:rPr lang="bg-BG" sz="3600" dirty="0" smtClean="0"/>
              <a:t> низ.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3600" dirty="0" smtClean="0"/>
              <a:t>Класът</a:t>
            </a:r>
            <a:r>
              <a:rPr lang="en-US" sz="3600" dirty="0" smtClean="0">
                <a:solidFill>
                  <a:srgbClr val="0033CC"/>
                </a:solidFill>
                <a:latin typeface="Baskerville Old Face" panose="02020602080505020303" pitchFamily="18" charset="0"/>
              </a:rPr>
              <a:t> </a:t>
            </a:r>
            <a:r>
              <a:rPr lang="en-US" sz="3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bg-BG" sz="3600" dirty="0">
                <a:solidFill>
                  <a:schemeClr val="tx1"/>
                </a:solidFill>
              </a:rPr>
              <a:t>.</a:t>
            </a:r>
            <a:endParaRPr lang="bg-BG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Символният </a:t>
            </a:r>
            <a:r>
              <a:rPr lang="ru-RU" dirty="0"/>
              <a:t>низ е последователност от символи, записана на даден адрес в паметта. </a:t>
            </a:r>
            <a:r>
              <a:rPr lang="ru-RU" dirty="0" smtClean="0"/>
              <a:t>В </a:t>
            </a:r>
            <a:r>
              <a:rPr lang="ru-RU" dirty="0"/>
              <a:t>променливите от тип char можем да запишем само един символ. Когато е необходимо да обработваме повече от един символ на помощ идват низовете</a:t>
            </a:r>
            <a:r>
              <a:rPr lang="ru-RU" dirty="0" smtClean="0"/>
              <a:t>.</a:t>
            </a:r>
          </a:p>
          <a:p>
            <a:pPr algn="just"/>
            <a:r>
              <a:rPr lang="bg-BG" dirty="0"/>
              <a:t>Класът 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en-US" dirty="0"/>
              <a:t> </a:t>
            </a:r>
            <a:r>
              <a:rPr lang="bg-BG" dirty="0"/>
              <a:t>позволява обработка на символни низове в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C#</a:t>
            </a:r>
            <a:r>
              <a:rPr lang="en-US" dirty="0"/>
              <a:t>. </a:t>
            </a:r>
            <a:r>
              <a:rPr lang="bg-BG" dirty="0"/>
              <a:t>За декларация на низовете ще </a:t>
            </a:r>
            <a:r>
              <a:rPr lang="bg-BG" dirty="0" smtClean="0"/>
              <a:t>използваме </a:t>
            </a:r>
            <a:r>
              <a:rPr lang="bg-BG" dirty="0"/>
              <a:t>служебната дума </a:t>
            </a:r>
            <a:r>
              <a:rPr lang="en-US" sz="24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en-US" dirty="0" smtClean="0"/>
              <a:t>, </a:t>
            </a:r>
            <a:r>
              <a:rPr lang="bg-BG" dirty="0"/>
              <a:t>която е </a:t>
            </a:r>
            <a:r>
              <a:rPr lang="bg-BG" u="sng" dirty="0" smtClean="0">
                <a:solidFill>
                  <a:srgbClr val="92D050"/>
                </a:solidFill>
              </a:rPr>
              <a:t>псевдоним</a:t>
            </a:r>
            <a:r>
              <a:rPr lang="bg-BG" b="1" dirty="0" smtClean="0"/>
              <a:t> </a:t>
            </a:r>
            <a:r>
              <a:rPr lang="bg-BG" dirty="0" smtClean="0"/>
              <a:t>в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C#</a:t>
            </a:r>
            <a:r>
              <a:rPr lang="en-US" dirty="0"/>
              <a:t> </a:t>
            </a:r>
            <a:r>
              <a:rPr lang="bg-BG" dirty="0"/>
              <a:t>на класа 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System.String</a:t>
            </a:r>
            <a:r>
              <a:rPr lang="en-US" dirty="0"/>
              <a:t> </a:t>
            </a:r>
            <a:r>
              <a:rPr lang="bg-BG" dirty="0"/>
              <a:t>от </a:t>
            </a:r>
            <a:r>
              <a:rPr lang="bg-B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Framework</a:t>
            </a:r>
            <a:r>
              <a:rPr lang="en-US" dirty="0"/>
              <a:t>. </a:t>
            </a:r>
            <a:endParaRPr lang="en-US" dirty="0" smtClean="0"/>
          </a:p>
          <a:p>
            <a:endParaRPr lang="bg-B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1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1853248"/>
            <a:ext cx="4853540" cy="4195763"/>
          </a:xfrm>
        </p:spPr>
        <p:txBody>
          <a:bodyPr>
            <a:normAutofit/>
          </a:bodyPr>
          <a:lstStyle/>
          <a:p>
            <a:pPr algn="just"/>
            <a:r>
              <a:rPr lang="ru-RU" sz="1400" dirty="0" smtClean="0"/>
              <a:t>Вътрешното представяне на класа</a:t>
            </a:r>
            <a:r>
              <a:rPr lang="en-US" sz="1400" dirty="0" smtClean="0"/>
              <a:t> 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ru-RU" sz="1400" dirty="0" smtClean="0"/>
              <a:t> е съвсем просто – масив от символи. Можем да избегнем използването на класа, като декларираме масив от тип </a:t>
            </a:r>
            <a:r>
              <a:rPr lang="ru-RU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char</a:t>
            </a:r>
            <a:r>
              <a:rPr lang="en-US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ru-RU" sz="1400" dirty="0" smtClean="0"/>
              <a:t> и запълним елементите на масива символ по символ.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     char</a:t>
            </a: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[]</a:t>
            </a:r>
            <a:r>
              <a:rPr lang="en-US" sz="1200" dirty="0"/>
              <a:t> </a:t>
            </a:r>
            <a:r>
              <a:rPr lang="en-US" sz="1600" dirty="0" err="1">
                <a:latin typeface="Baskerville Old Face" panose="02020602080505020303" pitchFamily="18" charset="0"/>
              </a:rPr>
              <a:t>masiv</a:t>
            </a:r>
            <a:r>
              <a:rPr lang="en-US" sz="1600" dirty="0">
                <a:latin typeface="Baskerville Old Face" panose="02020602080505020303" pitchFamily="18" charset="0"/>
              </a:rPr>
              <a:t> =</a:t>
            </a:r>
            <a:r>
              <a:rPr lang="bg-BG" sz="1200" dirty="0">
                <a:latin typeface="Baskerville Old Face" panose="02020602080505020303" pitchFamily="18" charset="0"/>
              </a:rPr>
              <a:t> </a:t>
            </a:r>
            <a:r>
              <a:rPr lang="en-US" sz="1600" dirty="0" err="1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newchar</a:t>
            </a: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[</a:t>
            </a:r>
            <a:r>
              <a:rPr lang="bg-BG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дължина</a:t>
            </a: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на</a:t>
            </a:r>
            <a:r>
              <a:rPr lang="en-US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_</a:t>
            </a:r>
            <a:r>
              <a:rPr lang="bg-BG" sz="16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масива</a:t>
            </a:r>
            <a:r>
              <a:rPr lang="en-US" sz="16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]</a:t>
            </a:r>
          </a:p>
          <a:p>
            <a:pPr marL="0" indent="0" algn="just">
              <a:buNone/>
            </a:pPr>
            <a:endParaRPr lang="en-US" sz="1600" dirty="0"/>
          </a:p>
          <a:p>
            <a:r>
              <a:rPr lang="ru-RU" sz="1600" dirty="0" smtClean="0"/>
              <a:t>Представянето </a:t>
            </a:r>
            <a:r>
              <a:rPr lang="ru-RU" sz="1600" dirty="0"/>
              <a:t>на съдържанието в символния низ изглежда по подобен начин:</a:t>
            </a:r>
            <a:endParaRPr lang="bg-BG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solidFill>
                  <a:srgbClr val="FFFF00"/>
                </a:solidFill>
              </a:rPr>
              <a:t>Недостатъците :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FFFF00"/>
                </a:solidFill>
              </a:rPr>
              <a:t>1.  Запълването на масива става символ по символ, а не наведнъж.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FFFF00"/>
                </a:solidFill>
              </a:rPr>
              <a:t>2.  Трябва да знаем колко дълъг ще е текстът, за да сме наясно дали ще се побере в заделеното място за масива.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FFFF00"/>
                </a:solidFill>
              </a:rPr>
              <a:t>3.  Обработката на текстовото съдържание става ръчно.</a:t>
            </a:r>
          </a:p>
          <a:p>
            <a:endParaRPr lang="bg-BG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64340"/>
              </p:ext>
            </p:extLst>
          </p:nvPr>
        </p:nvGraphicFramePr>
        <p:xfrm>
          <a:off x="1063686" y="5040129"/>
          <a:ext cx="4301415" cy="42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35"/>
                <a:gridCol w="477935"/>
                <a:gridCol w="477935"/>
                <a:gridCol w="477935"/>
                <a:gridCol w="477935"/>
                <a:gridCol w="477935"/>
                <a:gridCol w="477935"/>
                <a:gridCol w="477935"/>
                <a:gridCol w="477935"/>
              </a:tblGrid>
              <a:tr h="363894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a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3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4</a:t>
                      </a:r>
                      <a:endParaRPr lang="bg-BG" sz="2100" dirty="0"/>
                    </a:p>
                  </a:txBody>
                  <a:tcPr marL="107571" marR="107571" marT="53785" marB="5378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0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Деклариране, създаване и инициализиране на текстови величини.</a:t>
            </a:r>
            <a:br>
              <a:rPr lang="ru-RU" sz="3600" dirty="0"/>
            </a:b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sz="1800" dirty="0" smtClean="0"/>
              <a:t>З</a:t>
            </a:r>
            <a:r>
              <a:rPr lang="ru-RU" sz="1800" dirty="0" smtClean="0"/>
              <a:t>а да работим с променлива от тип string трябва първо да я създадем и инициализираме</a:t>
            </a:r>
            <a:r>
              <a:rPr lang="en-US" sz="1800" dirty="0" smtClean="0"/>
              <a:t>:</a:t>
            </a:r>
            <a:r>
              <a:rPr lang="bg-BG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string</a:t>
            </a:r>
            <a:r>
              <a:rPr lang="en-US" sz="1800" dirty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 greeting </a:t>
            </a:r>
            <a:r>
              <a:rPr lang="en-US" sz="1800" dirty="0" smtClean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;</a:t>
            </a:r>
          </a:p>
          <a:p>
            <a:r>
              <a:rPr lang="ru-RU" sz="1800" dirty="0" smtClean="0"/>
              <a:t>Създаването </a:t>
            </a:r>
            <a:r>
              <a:rPr lang="ru-RU" sz="1800" dirty="0"/>
              <a:t>на променлива на клас </a:t>
            </a:r>
            <a:r>
              <a:rPr lang="ru-RU" sz="1800" dirty="0" smtClean="0"/>
              <a:t>е </a:t>
            </a:r>
            <a:r>
              <a:rPr lang="ru-RU" sz="1800" dirty="0"/>
              <a:t>процес, свързан със заделянето на област от динамичната памет</a:t>
            </a:r>
            <a:r>
              <a:rPr lang="ru-RU" sz="1800" dirty="0" smtClean="0"/>
              <a:t>. </a:t>
            </a:r>
            <a:r>
              <a:rPr lang="ru-RU" sz="1800" dirty="0"/>
              <a:t>неинициализираните променливи от типа </a:t>
            </a:r>
            <a:r>
              <a:rPr lang="ru-RU" sz="1800" b="1" dirty="0"/>
              <a:t>string</a:t>
            </a:r>
            <a:r>
              <a:rPr lang="ru-RU" sz="1800" dirty="0"/>
              <a:t> не съдържат празни стойности, а специалната стойност </a:t>
            </a:r>
            <a:r>
              <a:rPr lang="ru-RU" sz="1800" b="1" dirty="0"/>
              <a:t>null</a:t>
            </a:r>
            <a:r>
              <a:rPr lang="ru-RU" sz="1800" dirty="0"/>
              <a:t> – и опитът за манипу­лация на такъв стринг ще генерира грешка</a:t>
            </a:r>
            <a:endParaRPr lang="bg-BG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ru-RU" sz="1800" dirty="0"/>
              <a:t>Можем да инициализираме променливи по 3 начина:</a:t>
            </a:r>
          </a:p>
          <a:p>
            <a:r>
              <a:rPr lang="ru-RU" sz="1800" dirty="0"/>
              <a:t>1.  Чрез задаване на низов литерал.</a:t>
            </a:r>
          </a:p>
          <a:p>
            <a:r>
              <a:rPr lang="ru-RU" sz="1800" dirty="0"/>
              <a:t>2.  Чрез присвояване стойността от друг символен низ.</a:t>
            </a:r>
          </a:p>
          <a:p>
            <a:r>
              <a:rPr lang="ru-RU" sz="1800" dirty="0"/>
              <a:t>3.  Чрез предаване стойността на операция, връщаща символен низ.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>
              <a:latin typeface="Baskerville Old Face" panose="02020602080505020303" pitchFamily="18" charset="0"/>
              <a:ea typeface="Adobe Kaiti Std R" panose="02020400000000000000" pitchFamily="18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39" y="4439619"/>
            <a:ext cx="2414814" cy="18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9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Основни методи на класа String.</a:t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Сравняване на </a:t>
            </a:r>
            <a:r>
              <a:rPr lang="bg-BG" b="1" dirty="0" smtClean="0"/>
              <a:t>низове</a:t>
            </a:r>
            <a:r>
              <a:rPr lang="bg-BG" b="1" dirty="0" smtClean="0"/>
              <a:t>. </a:t>
            </a:r>
            <a:r>
              <a:rPr lang="bg-BG" dirty="0"/>
              <a:t>методът </a:t>
            </a:r>
            <a:r>
              <a:rPr lang="en-US" b="1" dirty="0"/>
              <a:t>Equals(…)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bg-BG" b="1" dirty="0" smtClean="0"/>
          </a:p>
          <a:p>
            <a:endParaRPr lang="en-US" b="1" dirty="0" smtClean="0"/>
          </a:p>
          <a:p>
            <a:r>
              <a:rPr lang="ru-RU" b="1" dirty="0" smtClean="0"/>
              <a:t>Сравняване на низове по азбучен ред. </a:t>
            </a:r>
            <a:r>
              <a:rPr lang="bg-BG" dirty="0"/>
              <a:t>методът </a:t>
            </a:r>
            <a:r>
              <a:rPr lang="en-US" b="1" dirty="0" err="1"/>
              <a:t>CompareTo</a:t>
            </a:r>
            <a:r>
              <a:rPr lang="en-US" b="1" dirty="0"/>
              <a:t>(…)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81" y="2519448"/>
            <a:ext cx="4280452" cy="1435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80" y="4657118"/>
            <a:ext cx="3748607" cy="19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bg-BG" b="1" dirty="0"/>
              <a:t>Долепване на низове (конкатенация)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Вторият </a:t>
            </a:r>
            <a:r>
              <a:rPr lang="ru-RU" dirty="0"/>
              <a:t>вариант за конкатенация е чрез операторите </a:t>
            </a:r>
            <a:r>
              <a:rPr lang="ru-RU" b="1" dirty="0"/>
              <a:t>+</a:t>
            </a:r>
            <a:r>
              <a:rPr lang="ru-RU" dirty="0"/>
              <a:t> и </a:t>
            </a:r>
            <a:r>
              <a:rPr lang="ru-RU" b="1" dirty="0"/>
              <a:t>+=</a:t>
            </a:r>
            <a:r>
              <a:rPr lang="ru-RU" dirty="0"/>
              <a:t>. </a:t>
            </a:r>
            <a:r>
              <a:rPr lang="en-US" dirty="0" smtClean="0"/>
              <a:t>	</a:t>
            </a:r>
            <a:r>
              <a:rPr lang="ru-RU" dirty="0" smtClean="0"/>
              <a:t>Горният </a:t>
            </a:r>
            <a:r>
              <a:rPr lang="ru-RU" dirty="0"/>
              <a:t>пример може да реализираме </a:t>
            </a:r>
            <a:r>
              <a:rPr lang="ru-RU" dirty="0" smtClean="0"/>
              <a:t>и като заменим 3-тия </a:t>
            </a:r>
            <a:r>
              <a:rPr lang="en-US" dirty="0" smtClean="0"/>
              <a:t>	</a:t>
            </a:r>
            <a:r>
              <a:rPr lang="ru-RU" dirty="0" smtClean="0"/>
              <a:t>ред със следното: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800" dirty="0" smtClean="0">
                <a:solidFill>
                  <a:srgbClr val="0033CC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      string </a:t>
            </a:r>
            <a:r>
              <a:rPr lang="en-US" sz="1800" dirty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result</a:t>
            </a:r>
            <a:r>
              <a:rPr lang="en-US" sz="1800" dirty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800" dirty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greet</a:t>
            </a:r>
            <a:r>
              <a:rPr lang="en-US" sz="1800" dirty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+</a:t>
            </a:r>
            <a:r>
              <a:rPr lang="en-US" sz="1800" dirty="0">
                <a:solidFill>
                  <a:srgbClr val="FF0000"/>
                </a:solidFill>
                <a:latin typeface="Baskerville Old Face" panose="02020602080505020303" pitchFamily="18" charset="0"/>
                <a:ea typeface="Adobe Kaiti Std R" panose="02020400000000000000" pitchFamily="18" charset="-128"/>
              </a:rPr>
              <a:t> </a:t>
            </a:r>
            <a:r>
              <a:rPr lang="en-US" sz="1800" dirty="0">
                <a:latin typeface="Baskerville Old Face" panose="02020602080505020303" pitchFamily="18" charset="0"/>
                <a:ea typeface="Adobe Kaiti Std R" panose="02020400000000000000" pitchFamily="18" charset="-128"/>
              </a:rPr>
              <a:t>name ;</a:t>
            </a:r>
            <a:endParaRPr lang="en-US" sz="1800" dirty="0">
              <a:latin typeface="Baskerville Old Face" panose="02020602080505020303" pitchFamily="18" charset="0"/>
              <a:ea typeface="Adobe Kaiti Std R" panose="02020400000000000000" pitchFamily="18" charset="-128"/>
            </a:endParaRPr>
          </a:p>
          <a:p>
            <a:r>
              <a:rPr lang="ru-RU" b="1" dirty="0"/>
              <a:t>Разцепване на низ по </a:t>
            </a:r>
            <a:r>
              <a:rPr lang="ru-RU" b="1" dirty="0" smtClean="0"/>
              <a:t>разделител</a:t>
            </a:r>
            <a:r>
              <a:rPr lang="bg-BG" b="1" dirty="0" smtClean="0"/>
              <a:t>.</a:t>
            </a:r>
            <a:r>
              <a:rPr lang="en-US" b="1" dirty="0"/>
              <a:t> </a:t>
            </a:r>
            <a:r>
              <a:rPr lang="bg-BG" b="1" dirty="0" smtClean="0"/>
              <a:t>Методът </a:t>
            </a:r>
            <a:r>
              <a:rPr lang="en-US" b="1" dirty="0" smtClean="0"/>
              <a:t>Split(…)</a:t>
            </a:r>
            <a:r>
              <a:rPr lang="bg-BG" b="1" dirty="0" smtClean="0"/>
              <a:t>.</a:t>
            </a:r>
            <a:endParaRPr lang="ru-RU" b="1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80" y="2560144"/>
            <a:ext cx="4808367" cy="6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Благодаря за вниманието!</a:t>
            </a:r>
          </a:p>
          <a:p>
            <a:pPr algn="ctr"/>
            <a:endParaRPr lang="bg-BG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Надявам се да съм бил </a:t>
            </a:r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полезен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bg-BG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endParaRPr lang="bg-BG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Изготвил:</a:t>
            </a:r>
          </a:p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Николай </a:t>
            </a:r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Илиев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algn="ctr"/>
            <a:r>
              <a:rPr lang="bg-BG" dirty="0" smtClean="0">
                <a:solidFill>
                  <a:schemeClr val="tx1">
                    <a:lumMod val="85000"/>
                  </a:schemeClr>
                </a:solidFill>
              </a:rPr>
              <a:t>Източници:</a:t>
            </a:r>
          </a:p>
          <a:p>
            <a:pPr algn="ctr"/>
            <a:r>
              <a:rPr lang="ru-RU" dirty="0"/>
              <a:t> </a:t>
            </a:r>
            <a:r>
              <a:rPr lang="en-US" dirty="0" smtClean="0">
                <a:solidFill>
                  <a:srgbClr val="92D050"/>
                </a:solidFill>
              </a:rPr>
              <a:t>http</a:t>
            </a:r>
            <a:r>
              <a:rPr lang="en-US" dirty="0">
                <a:solidFill>
                  <a:srgbClr val="92D050"/>
                </a:solidFill>
              </a:rPr>
              <a:t>://www.introprogramming.info</a:t>
            </a:r>
            <a:endParaRPr lang="bg-B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3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187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Kaiti Std R</vt:lpstr>
      <vt:lpstr>Arial</vt:lpstr>
      <vt:lpstr>Baskerville Old Face</vt:lpstr>
      <vt:lpstr>Century Gothic</vt:lpstr>
      <vt:lpstr>Wingdings 3</vt:lpstr>
      <vt:lpstr>Ion</vt:lpstr>
      <vt:lpstr>Знакови низове в C#</vt:lpstr>
      <vt:lpstr> Символен (знаков) низ. Класът System.String.</vt:lpstr>
      <vt:lpstr>PowerPoint Presentation</vt:lpstr>
      <vt:lpstr>Деклариране, създаване и инициализиране на текстови величини. </vt:lpstr>
      <vt:lpstr>Основни методи на класа String.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Знакови низове в C#</dc:title>
  <dc:creator>Vilito</dc:creator>
  <cp:lastModifiedBy>Vilito</cp:lastModifiedBy>
  <cp:revision>18</cp:revision>
  <dcterms:created xsi:type="dcterms:W3CDTF">2018-11-11T15:58:08Z</dcterms:created>
  <dcterms:modified xsi:type="dcterms:W3CDTF">2018-11-12T23:02:52Z</dcterms:modified>
</cp:coreProperties>
</file>