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9" r:id="rId2"/>
  </p:sldMasterIdLst>
  <p:notesMasterIdLst>
    <p:notesMasterId r:id="rId12"/>
  </p:notesMasterIdLst>
  <p:sldIdLst>
    <p:sldId id="256" r:id="rId3"/>
    <p:sldId id="257" r:id="rId4"/>
    <p:sldId id="262" r:id="rId5"/>
    <p:sldId id="266" r:id="rId6"/>
    <p:sldId id="259" r:id="rId7"/>
    <p:sldId id="261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428"/>
    <a:srgbClr val="A2D03C"/>
    <a:srgbClr val="ACEE27"/>
    <a:srgbClr val="86C82E"/>
    <a:srgbClr val="77CE28"/>
    <a:srgbClr val="AED54B"/>
    <a:srgbClr val="90BD2D"/>
    <a:srgbClr val="719424"/>
    <a:srgbClr val="80A729"/>
    <a:srgbClr val="8E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6305" autoAdjust="0"/>
  </p:normalViewPr>
  <p:slideViewPr>
    <p:cSldViewPr snapToGrid="0">
      <p:cViewPr varScale="1">
        <p:scale>
          <a:sx n="106" d="100"/>
          <a:sy n="106" d="100"/>
        </p:scale>
        <p:origin x="126" y="150"/>
      </p:cViewPr>
      <p:guideLst/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268-DAAB-4A79-90CC-52F9224369D1}" type="datetimeFigureOut">
              <a:rPr lang="bg-BG" smtClean="0"/>
              <a:t>26.11.2018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6026-AF80-47D0-95C2-C00D68A3A69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6026-AF80-47D0-95C2-C00D68A3A69A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6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66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8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1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0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33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4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3268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6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9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5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2794"/>
          </a:xfrm>
        </p:spPr>
        <p:txBody>
          <a:bodyPr>
            <a:normAutofit fontScale="47500" lnSpcReduction="20000"/>
          </a:bodyPr>
          <a:lstStyle/>
          <a:p>
            <a:r>
              <a:rPr lang="ru-RU" sz="3600" b="1" i="1" dirty="0">
                <a:solidFill>
                  <a:schemeClr val="bg1"/>
                </a:solidFill>
              </a:rPr>
              <a:t>Деклариране, създаване и инициализиране на текстови величини.</a:t>
            </a:r>
          </a:p>
          <a:p>
            <a:r>
              <a:rPr lang="ru-RU" sz="3600" b="1" i="1" dirty="0">
                <a:solidFill>
                  <a:schemeClr val="bg1"/>
                </a:solidFill>
              </a:rPr>
              <a:t>Основни методи на класа String.</a:t>
            </a:r>
          </a:p>
          <a:p>
            <a:r>
              <a:rPr lang="ru-RU" sz="3600" b="1" i="1" dirty="0">
                <a:solidFill>
                  <a:schemeClr val="bg1"/>
                </a:solidFill>
              </a:rPr>
              <a:t>Текстообработка. Масив от низове.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55" y="2429115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Символният </a:t>
            </a:r>
            <a:r>
              <a:rPr lang="ru-RU" dirty="0">
                <a:solidFill>
                  <a:schemeClr val="bg1"/>
                </a:solidFill>
              </a:rPr>
              <a:t>низ е последователност от символи, записана на даден адрес в паметта.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bg-BG" dirty="0">
                <a:solidFill>
                  <a:schemeClr val="bg1"/>
                </a:solidFill>
              </a:rPr>
              <a:t>Класът</a:t>
            </a:r>
            <a:r>
              <a:rPr lang="bg-BG" dirty="0"/>
              <a:t> </a:t>
            </a:r>
            <a:r>
              <a:rPr lang="en-US" b="1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>
                <a:solidFill>
                  <a:schemeClr val="bg1"/>
                </a:solidFill>
              </a:rPr>
              <a:t>позволява обработка на символни низове в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За декларация на низовете </a:t>
            </a:r>
            <a:r>
              <a:rPr lang="bg-BG" dirty="0" smtClean="0">
                <a:solidFill>
                  <a:schemeClr val="bg1"/>
                </a:solidFill>
              </a:rPr>
              <a:t>се използва служебната </a:t>
            </a:r>
            <a:r>
              <a:rPr lang="bg-BG" dirty="0">
                <a:solidFill>
                  <a:schemeClr val="bg1"/>
                </a:solidFill>
              </a:rPr>
              <a:t>дума</a:t>
            </a:r>
            <a:r>
              <a:rPr lang="bg-BG" dirty="0"/>
              <a:t> </a:t>
            </a:r>
            <a:r>
              <a:rPr lang="en-US" sz="2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bg-BG" sz="24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6063" y="1455467"/>
            <a:ext cx="4852988" cy="46114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ru-RU" sz="1400" dirty="0" smtClean="0">
                <a:solidFill>
                  <a:schemeClr val="bg1"/>
                </a:solidFill>
              </a:rPr>
              <a:t>Вътрешното представяне на класа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е съвсем просто – масив от символи. Можем да избегнем използването на класа, като декларираме масив от тип</a:t>
            </a:r>
            <a:r>
              <a:rPr lang="ru-RU" sz="1400" dirty="0" smtClean="0"/>
              <a:t> </a:t>
            </a:r>
            <a:r>
              <a:rPr lang="ru-RU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ru-RU" sz="1400" dirty="0" smtClean="0"/>
              <a:t> </a:t>
            </a:r>
            <a:r>
              <a:rPr lang="ru-RU" sz="1400" dirty="0" smtClean="0">
                <a:solidFill>
                  <a:schemeClr val="bg1"/>
                </a:solidFill>
              </a:rPr>
              <a:t>и запълним елементите на масива символ по символ.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masiv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</a:t>
            </a:r>
            <a:r>
              <a:rPr lang="bg-BG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char[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ru-RU" sz="1600" dirty="0" smtClean="0">
                <a:solidFill>
                  <a:schemeClr val="bg1"/>
                </a:solidFill>
              </a:rPr>
              <a:t>Представянето </a:t>
            </a:r>
            <a:r>
              <a:rPr lang="ru-RU" sz="1600" dirty="0">
                <a:solidFill>
                  <a:schemeClr val="bg1"/>
                </a:solidFill>
              </a:rPr>
              <a:t>на съдържанието в символния низ изглежда по подобен начин: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1039" y="215363"/>
            <a:ext cx="3241561" cy="5750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>
                <a:solidFill>
                  <a:srgbClr val="C00000"/>
                </a:solidFill>
              </a:rPr>
              <a:t>Недостатъците </a:t>
            </a:r>
            <a:r>
              <a:rPr lang="ru-RU" sz="2400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3.  Обработката на текстовото съдържание става ръчно</a:t>
            </a:r>
            <a:r>
              <a:rPr lang="ru-RU" sz="2400" dirty="0" smtClean="0">
                <a:solidFill>
                  <a:srgbClr val="C00000"/>
                </a:solidFill>
              </a:rPr>
              <a:t>.</a:t>
            </a:r>
            <a:endParaRPr lang="ru-RU" sz="2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34412"/>
              </p:ext>
            </p:extLst>
          </p:nvPr>
        </p:nvGraphicFramePr>
        <p:xfrm>
          <a:off x="1074287" y="5525405"/>
          <a:ext cx="4341357" cy="4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</a:tblGrid>
              <a:tr h="43996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25" y="416904"/>
            <a:ext cx="3664063" cy="181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67" y="416904"/>
            <a:ext cx="2287177" cy="22871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12971" y="631371"/>
            <a:ext cx="0" cy="56823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94" y="3730974"/>
            <a:ext cx="2287177" cy="2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25"/>
          </a:xfrm>
        </p:spPr>
        <p:txBody>
          <a:bodyPr/>
          <a:lstStyle/>
          <a:p>
            <a:r>
              <a:rPr lang="bg-BG" dirty="0" smtClean="0"/>
              <a:t>Масив от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127"/>
            <a:ext cx="8084231" cy="4872273"/>
          </a:xfrm>
        </p:spPr>
        <p:txBody>
          <a:bodyPr>
            <a:normAutofit/>
          </a:bodyPr>
          <a:lstStyle/>
          <a:p>
            <a:r>
              <a:rPr lang="bg-BG" dirty="0" smtClean="0"/>
              <a:t>Както при останалите типове данни, масив може да бъде деклариран и от тип </a:t>
            </a:r>
            <a:r>
              <a:rPr lang="en-US" dirty="0" smtClean="0"/>
              <a:t>string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Въвеждане: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Извеждане: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66265" y="1723632"/>
            <a:ext cx="346747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strArray</a:t>
            </a:r>
            <a:r>
              <a:rPr lang="en-US" sz="1400" dirty="0"/>
              <a:t> =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[5</a:t>
            </a:r>
            <a:r>
              <a:rPr lang="en-US" sz="1400" dirty="0"/>
              <a:t>];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7878" y="2994468"/>
            <a:ext cx="539586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1400" dirty="0">
                <a:latin typeface="Baskerville Old Face" panose="02020602080505020303" pitchFamily="18" charset="0"/>
              </a:rPr>
              <a:t> (</a:t>
            </a:r>
            <a:r>
              <a:rPr lang="en-US" sz="14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= 0;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&lt; </a:t>
            </a:r>
            <a:r>
              <a:rPr lang="en-US" sz="1400" dirty="0" err="1">
                <a:latin typeface="Baskerville Old Face" panose="02020602080505020303" pitchFamily="18" charset="0"/>
              </a:rPr>
              <a:t>strArray.Length</a:t>
            </a:r>
            <a:r>
              <a:rPr lang="en-US" sz="1400" dirty="0">
                <a:latin typeface="Baskerville Old Face" panose="02020602080505020303" pitchFamily="18" charset="0"/>
              </a:rPr>
              <a:t>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++)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{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.WriteLine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($"</a:t>
            </a:r>
            <a:r>
              <a:rPr lang="en-US" sz="14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[{</a:t>
            </a:r>
            <a:r>
              <a:rPr lang="en-US" sz="14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}]: "</a:t>
            </a:r>
            <a:r>
              <a:rPr lang="en-US" sz="1400" dirty="0">
                <a:latin typeface="Baskerville Old Face" panose="02020602080505020303" pitchFamily="18" charset="0"/>
              </a:rPr>
              <a:t>);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latin typeface="Baskerville Old Face" panose="02020602080505020303" pitchFamily="18" charset="0"/>
              </a:rPr>
              <a:t>[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] = 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.ReadLine</a:t>
            </a:r>
            <a:r>
              <a:rPr lang="en-US" sz="1400" dirty="0">
                <a:latin typeface="Baskerville Old Face" panose="02020602080505020303" pitchFamily="18" charset="0"/>
              </a:rPr>
              <a:t>(); </a:t>
            </a:r>
            <a:endParaRPr lang="bg-BG" sz="1400" dirty="0"/>
          </a:p>
          <a:p>
            <a:r>
              <a:rPr lang="en-US" sz="1400" dirty="0" smtClean="0">
                <a:latin typeface="Baskerville Old Face" panose="02020602080505020303" pitchFamily="18" charset="0"/>
              </a:rPr>
              <a:t>}</a:t>
            </a:r>
            <a:endParaRPr lang="bg-B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7877" y="5078848"/>
            <a:ext cx="5395865" cy="984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13DFF"/>
                </a:solidFill>
              </a:rPr>
              <a:t>int</a:t>
            </a:r>
            <a:r>
              <a:rPr lang="en-US" sz="1400" dirty="0">
                <a:solidFill>
                  <a:srgbClr val="013DFF"/>
                </a:solidFill>
              </a:rPr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strArray.Length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>
                <a:solidFill>
                  <a:srgbClr val="297FC3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strArray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 </a:t>
            </a:r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6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7030A0"/>
            </a:gs>
            <a:gs pos="0">
              <a:schemeClr val="accent4">
                <a:lumMod val="50000"/>
              </a:schemeClr>
            </a:gs>
            <a:gs pos="47000">
              <a:srgbClr val="4F17B5"/>
            </a:gs>
            <a:gs pos="61000">
              <a:srgbClr val="432BD3"/>
            </a:gs>
            <a:gs pos="8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низове. </a:t>
            </a:r>
            <a:r>
              <a:rPr lang="bg-BG" dirty="0"/>
              <a:t>методът </a:t>
            </a:r>
            <a:r>
              <a:rPr lang="en-US" b="1" dirty="0"/>
              <a:t>Equals</a:t>
            </a:r>
            <a:r>
              <a:rPr lang="en-US" b="1" dirty="0" smtClean="0"/>
              <a:t>(…) </a:t>
            </a:r>
            <a:r>
              <a:rPr lang="bg-BG" dirty="0" smtClean="0"/>
              <a:t>или операторът </a:t>
            </a:r>
            <a:r>
              <a:rPr lang="en-US" b="1" dirty="0" smtClean="0"/>
              <a:t>==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0835" y="3096511"/>
            <a:ext cx="53598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word1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word2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("C#"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(word1.Equals(word2));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 ==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 == word2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0835" y="5197078"/>
            <a:ext cx="53598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score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sCore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scary 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"scary"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score.CompareTo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(score));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5300" y="3311954"/>
            <a:ext cx="2176871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False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5301" y="5443299"/>
            <a:ext cx="2176871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-1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7030A0"/>
            </a:gs>
            <a:gs pos="0">
              <a:schemeClr val="accent4">
                <a:lumMod val="50000"/>
              </a:schemeClr>
            </a:gs>
            <a:gs pos="53000">
              <a:srgbClr val="431CB0"/>
            </a:gs>
            <a:gs pos="68000">
              <a:schemeClr val="accent4">
                <a:lumMod val="75000"/>
              </a:schemeClr>
            </a:gs>
            <a:gs pos="93000">
              <a:schemeClr val="accent4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6214" y="2000383"/>
            <a:ext cx="4819650" cy="3640137"/>
          </a:xfrm>
        </p:spPr>
        <p:txBody>
          <a:bodyPr>
            <a:normAutofit/>
          </a:bodyPr>
          <a:lstStyle/>
          <a:p>
            <a:r>
              <a:rPr lang="bg-BG" b="1" dirty="0"/>
              <a:t>Долепване на низове (конкатенация)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6096001" y="2112155"/>
            <a:ext cx="5194300" cy="1773238"/>
          </a:xfrm>
        </p:spPr>
        <p:txBody>
          <a:bodyPr/>
          <a:lstStyle/>
          <a:p>
            <a:r>
              <a:rPr lang="ru-RU" b="1" dirty="0"/>
              <a:t>Замяна на подниз с друг</a:t>
            </a:r>
            <a:r>
              <a:rPr lang="bg-BG" b="1" dirty="0"/>
              <a:t>. Методът </a:t>
            </a:r>
            <a:r>
              <a:rPr lang="en-US" b="1" dirty="0"/>
              <a:t>Replace()</a:t>
            </a:r>
            <a:r>
              <a:rPr lang="bg-BG" b="1" dirty="0"/>
              <a:t>.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7530" y="3307480"/>
            <a:ext cx="5194583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doc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"Hello,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some@gmail</a:t>
            </a:r>
            <a:r>
              <a:rPr lang="bg-BG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com, you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have been using some@gmail.com in your registration."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fixedDoc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</a:p>
          <a:p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    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doc.Replace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"some@gmail.com", "osama@bin-laden.af"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fixedDoc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448" y="3346784"/>
            <a:ext cx="3745021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greet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"Hello, 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name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"reader!"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result = </a:t>
            </a:r>
            <a:r>
              <a:rPr lang="en-US" sz="16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.Concat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(greet, name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//string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result = greet + name ;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Double Wave 12"/>
          <p:cNvSpPr/>
          <p:nvPr/>
        </p:nvSpPr>
        <p:spPr>
          <a:xfrm>
            <a:off x="-87086" y="-277380"/>
            <a:ext cx="12279087" cy="1904999"/>
          </a:xfrm>
          <a:prstGeom prst="doubleWave">
            <a:avLst>
              <a:gd name="adj1" fmla="val 6250"/>
              <a:gd name="adj2" fmla="val 178"/>
            </a:avLst>
          </a:prstGeom>
          <a:gradFill flip="none" rotWithShape="1">
            <a:gsLst>
              <a:gs pos="28000">
                <a:srgbClr val="86C82E">
                  <a:lumMod val="85000"/>
                  <a:lumOff val="15000"/>
                </a:srgbClr>
              </a:gs>
              <a:gs pos="0">
                <a:schemeClr val="accent1"/>
              </a:gs>
              <a:gs pos="65000">
                <a:srgbClr val="90BD2D">
                  <a:lumMod val="87000"/>
                  <a:lumOff val="13000"/>
                </a:srgbClr>
              </a:gs>
              <a:gs pos="88000">
                <a:schemeClr val="accent1">
                  <a:lumMod val="90000"/>
                </a:schemeClr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6557530" y="5376447"/>
            <a:ext cx="4172583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Console output: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Hello, osama@bin-laden.af, you have been using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osama@bin-laden.af in your registration.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4474742"/>
            <a:ext cx="4204067" cy="2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5" grpId="0" animBg="1"/>
      <p:bldP spid="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9C5ACE"/>
            </a:gs>
            <a:gs pos="0">
              <a:schemeClr val="accent4">
                <a:lumMod val="50000"/>
              </a:schemeClr>
            </a:gs>
            <a:gs pos="57000">
              <a:srgbClr val="7A369C"/>
            </a:gs>
            <a:gs pos="75000">
              <a:srgbClr val="9848C0"/>
            </a:gs>
            <a:gs pos="93000">
              <a:schemeClr val="accent4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85057"/>
            <a:ext cx="8947150" cy="5159829"/>
          </a:xfrm>
        </p:spPr>
        <p:txBody>
          <a:bodyPr/>
          <a:lstStyle/>
          <a:p>
            <a:r>
              <a:rPr lang="ru-RU" b="1" dirty="0" smtClean="0"/>
              <a:t>Разцепване </a:t>
            </a:r>
            <a:r>
              <a:rPr lang="ru-RU" b="1" dirty="0"/>
              <a:t>на низ по </a:t>
            </a:r>
            <a:r>
              <a:rPr lang="ru-RU" b="1" dirty="0" smtClean="0"/>
              <a:t>разделител</a:t>
            </a:r>
            <a:r>
              <a:rPr lang="en-US" b="1" dirty="0" smtClean="0"/>
              <a:t>/</a:t>
            </a:r>
            <a:r>
              <a:rPr lang="bg-BG" b="1" dirty="0" smtClean="0"/>
              <a:t>и.</a:t>
            </a:r>
            <a:r>
              <a:rPr lang="en-US" b="1" dirty="0" smtClean="0"/>
              <a:t> </a:t>
            </a:r>
            <a:r>
              <a:rPr lang="bg-BG" b="1" dirty="0"/>
              <a:t>Методът </a:t>
            </a:r>
            <a:r>
              <a:rPr lang="en-US" b="1" dirty="0"/>
              <a:t>Split(…)</a:t>
            </a:r>
            <a:r>
              <a:rPr lang="bg-BG" b="1" dirty="0" smtClean="0"/>
              <a:t>.</a:t>
            </a:r>
          </a:p>
          <a:p>
            <a:endParaRPr lang="bg-BG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405" y="5165238"/>
            <a:ext cx="6330850" cy="8600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Amstel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. 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new char[] 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','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'.'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04" y="3274840"/>
            <a:ext cx="6330851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dirty="0"/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"Amstel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new char[] {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sz="1600" dirty="0" smtClean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-685800" y="-762001"/>
            <a:ext cx="8708571" cy="1984376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loud 5"/>
          <p:cNvSpPr/>
          <p:nvPr/>
        </p:nvSpPr>
        <p:spPr>
          <a:xfrm>
            <a:off x="6023406" y="-754076"/>
            <a:ext cx="7315200" cy="1869918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6" y="2917609"/>
            <a:ext cx="812754" cy="1219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7" y="2805076"/>
            <a:ext cx="1444196" cy="1444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32" y="2805076"/>
            <a:ext cx="651784" cy="144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1687" y="2845480"/>
            <a:ext cx="435239" cy="129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4838749"/>
            <a:ext cx="812754" cy="1219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4743405"/>
            <a:ext cx="1444196" cy="1444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4801883"/>
            <a:ext cx="435240" cy="129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4726216"/>
            <a:ext cx="651784" cy="14441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73936" y="2647146"/>
            <a:ext cx="5218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[ ][ ][ ][ ] </a:t>
            </a:r>
            <a:endParaRPr lang="bg-BG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1327783"/>
            <a:ext cx="812754" cy="1219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1232439"/>
            <a:ext cx="1444196" cy="1444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1306308"/>
            <a:ext cx="435239" cy="1296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22" y="1232439"/>
            <a:ext cx="651784" cy="14441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0733" y="5019153"/>
            <a:ext cx="211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,  .</a:t>
            </a:r>
            <a:endParaRPr lang="bg-BG" sz="800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10781397" y="4476086"/>
            <a:ext cx="730241" cy="1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75761" y="1222375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315676" y="4726547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68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EA0000"/>
            </a:gs>
            <a:gs pos="0">
              <a:srgbClr val="FFC000"/>
            </a:gs>
            <a:gs pos="45000">
              <a:srgbClr val="6124DA"/>
            </a:gs>
            <a:gs pos="67000">
              <a:srgbClr val="4F17B5"/>
            </a:gs>
            <a:gs pos="87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12" y="452719"/>
            <a:ext cx="9059203" cy="1176906"/>
          </a:xfrm>
        </p:spPr>
        <p:txBody>
          <a:bodyPr/>
          <a:lstStyle/>
          <a:p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Форматиране на низове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42705" y="1693069"/>
            <a:ext cx="2946866" cy="576262"/>
          </a:xfrm>
          <a:solidFill>
            <a:srgbClr val="002060"/>
          </a:solidFill>
        </p:spPr>
        <p:txBody>
          <a:bodyPr/>
          <a:lstStyle/>
          <a:p>
            <a:r>
              <a:rPr lang="bg-BG" sz="1800" dirty="0"/>
              <a:t>Служебният метод </a:t>
            </a:r>
            <a:r>
              <a:rPr lang="en-US" sz="1800" dirty="0" err="1"/>
              <a:t>ToString</a:t>
            </a:r>
            <a:r>
              <a:rPr lang="en-US" sz="1800" dirty="0"/>
              <a:t>(…)</a:t>
            </a:r>
            <a:endParaRPr lang="bg-BG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5"/>
          </p:nvPr>
        </p:nvSpPr>
        <p:spPr>
          <a:xfrm>
            <a:off x="652463" y="2332776"/>
            <a:ext cx="2927350" cy="136103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r>
              <a:rPr lang="bg-BG" dirty="0" smtClean="0"/>
              <a:t>Променливи от всеки п</a:t>
            </a:r>
            <a:r>
              <a:rPr lang="ru-RU" dirty="0" smtClean="0"/>
              <a:t>римитивен тип данни, </a:t>
            </a:r>
            <a:r>
              <a:rPr lang="ru-RU" dirty="0"/>
              <a:t>могат да бъдат предста­вяни като текстово съдържание. Това се извършва чрез метода </a:t>
            </a:r>
            <a:r>
              <a:rPr lang="ru-RU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ToString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(…)</a:t>
            </a:r>
            <a:r>
              <a:rPr lang="ru-RU" b="1" dirty="0" smtClean="0"/>
              <a:t>.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883659" y="1693069"/>
            <a:ext cx="2936241" cy="576262"/>
          </a:xfrm>
          <a:solidFill>
            <a:srgbClr val="0070C0"/>
          </a:solidFill>
        </p:spPr>
        <p:txBody>
          <a:bodyPr/>
          <a:lstStyle/>
          <a:p>
            <a:r>
              <a:rPr lang="bg-BG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Използване на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(…)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6"/>
          </p:nvPr>
        </p:nvSpPr>
        <p:spPr>
          <a:xfrm>
            <a:off x="3873106" y="2332776"/>
            <a:ext cx="2946794" cy="136103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String.Format(…) е статичен метод, чрез който можем да форматираме текст и други данни по шаблон (форматиращ низ).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24700" y="1693069"/>
            <a:ext cx="3235324" cy="57626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bg-BG" sz="2000" dirty="0"/>
              <a:t>Парсване на </a:t>
            </a:r>
            <a:r>
              <a:rPr lang="bg-BG" sz="2000" dirty="0" smtClean="0"/>
              <a:t>данни</a:t>
            </a:r>
            <a:endParaRPr lang="bg-BG" sz="20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>
          <a:xfrm>
            <a:off x="7132040" y="2332775"/>
            <a:ext cx="3229571" cy="392356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/>
              <a:t>Преобразуване към числови </a:t>
            </a:r>
            <a:r>
              <a:rPr lang="bg-BG" b="1" dirty="0" smtClean="0"/>
              <a:t>типове</a:t>
            </a: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 smtClean="0"/>
              <a:t>Преобразуване </a:t>
            </a:r>
            <a:r>
              <a:rPr lang="bg-BG" b="1" dirty="0"/>
              <a:t>към дата</a:t>
            </a:r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652463" y="4170629"/>
            <a:ext cx="616743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 date = </a:t>
            </a:r>
            <a:r>
              <a:rPr lang="en-US" sz="1200" dirty="0" err="1">
                <a:latin typeface="Baskerville Old Face" panose="02020602080505020303" pitchFamily="18" charset="0"/>
              </a:rPr>
              <a:t>DateTime.Now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name = </a:t>
            </a:r>
            <a:r>
              <a:rPr lang="en-US" sz="1200" dirty="0" smtClean="0">
                <a:latin typeface="Baskerville Old Face" panose="02020602080505020303" pitchFamily="18" charset="0"/>
              </a:rPr>
              <a:t>“Nikolay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Iliev</a:t>
            </a:r>
            <a:r>
              <a:rPr lang="en-US" sz="1200" dirty="0" smtClean="0">
                <a:latin typeface="Baskerville Old Face" panose="02020602080505020303" pitchFamily="18" charset="0"/>
              </a:rPr>
              <a:t>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task = </a:t>
            </a:r>
            <a:r>
              <a:rPr lang="en-US" sz="1200" dirty="0" smtClean="0">
                <a:latin typeface="Baskerville Old Face" panose="02020602080505020303" pitchFamily="18" charset="0"/>
              </a:rPr>
              <a:t>“Presenting about string in C#";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location = </a:t>
            </a:r>
            <a:r>
              <a:rPr lang="en-US" sz="1200" dirty="0" smtClean="0">
                <a:latin typeface="Baskerville Old Face" panose="02020602080505020303" pitchFamily="18" charset="0"/>
              </a:rPr>
              <a:t>“Plovdiv university “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Paisii</a:t>
            </a:r>
            <a:r>
              <a:rPr lang="en-US" sz="1200" dirty="0" smtClean="0">
                <a:latin typeface="Baskerville Old Face" panose="02020602080505020303" pitchFamily="18" charset="0"/>
              </a:rPr>
              <a:t>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latin typeface="Baskerville Old Face" panose="02020602080505020303" pitchFamily="18" charset="0"/>
              </a:rPr>
              <a:t>”";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>
                <a:latin typeface="Baskerville Old Face" panose="02020602080505020303" pitchFamily="18" charset="0"/>
              </a:rPr>
              <a:t> = </a:t>
            </a:r>
            <a:r>
              <a:rPr lang="en-US" sz="1200" dirty="0" err="1">
                <a:latin typeface="Baskerville Old Face" panose="02020602080505020303" pitchFamily="18" charset="0"/>
              </a:rPr>
              <a:t>String.Format</a:t>
            </a:r>
            <a:r>
              <a:rPr lang="en-US" sz="1200" dirty="0" smtClean="0">
                <a:latin typeface="Baskerville Old Face" panose="02020602080505020303" pitchFamily="18" charset="0"/>
              </a:rPr>
              <a:t>(</a:t>
            </a:r>
          </a:p>
          <a:p>
            <a:r>
              <a:rPr lang="en-US" sz="1200" dirty="0" smtClean="0">
                <a:latin typeface="Baskerville Old Face" panose="02020602080505020303" pitchFamily="18" charset="0"/>
              </a:rPr>
              <a:t>      "Today is {0:dd.MM.yyyy} and {1} is {2} in {3}.", date</a:t>
            </a:r>
            <a:r>
              <a:rPr lang="en-US" sz="1200" dirty="0">
                <a:latin typeface="Baskerville Old Face" panose="02020602080505020303" pitchFamily="18" charset="0"/>
              </a:rPr>
              <a:t>, name, task, location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Output: Today is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27.11.2018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Nikolay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is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Presenting about string in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C#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Plovdiv university “</a:t>
            </a:r>
            <a:r>
              <a:rPr lang="en-US" sz="1200" i="1" u="sng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.</a:t>
            </a:r>
            <a:endParaRPr lang="bg-BG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 flipH="1">
            <a:off x="3736182" y="3693814"/>
            <a:ext cx="1610321" cy="47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4700" y="2885781"/>
            <a:ext cx="323691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string text = "53";</a:t>
            </a:r>
          </a:p>
          <a:p>
            <a:r>
              <a:rPr lang="en-US" sz="1400" dirty="0" err="1"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 </a:t>
            </a:r>
            <a:r>
              <a:rPr lang="en-US" sz="1400" dirty="0" err="1">
                <a:latin typeface="Baskerville Old Face" panose="02020602080505020303" pitchFamily="18" charset="0"/>
              </a:rPr>
              <a:t>int.Parse</a:t>
            </a:r>
            <a:r>
              <a:rPr lang="en-US" sz="14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// 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 </a:t>
            </a:r>
            <a:r>
              <a:rPr lang="en-US" sz="1400" dirty="0" smtClean="0">
                <a:latin typeface="Baskerville Old Face" panose="02020602080505020303" pitchFamily="18" charset="0"/>
              </a:rPr>
              <a:t>53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112" y="5278624"/>
            <a:ext cx="3236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string text = "11.09.2001";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 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 = </a:t>
            </a:r>
            <a:r>
              <a:rPr lang="en-US" sz="1200" dirty="0" err="1">
                <a:latin typeface="Baskerville Old Face" panose="02020602080505020303" pitchFamily="18" charset="0"/>
              </a:rPr>
              <a:t>DateTime.Parse</a:t>
            </a:r>
            <a:r>
              <a:rPr lang="en-US" sz="12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200" dirty="0">
                <a:latin typeface="Baskerville Old Face" panose="02020602080505020303" pitchFamily="18" charset="0"/>
              </a:rPr>
              <a:t>// 11-Sep-01 0:00:00 AM</a:t>
            </a:r>
          </a:p>
        </p:txBody>
      </p:sp>
    </p:spTree>
    <p:extLst>
      <p:ext uri="{BB962C8B-B14F-4D97-AF65-F5344CB8AC3E}">
        <p14:creationId xmlns:p14="http://schemas.microsoft.com/office/powerpoint/2010/main" val="364916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EA0000"/>
            </a:gs>
            <a:gs pos="14000">
              <a:srgbClr val="FFC000"/>
            </a:gs>
            <a:gs pos="77000">
              <a:srgbClr val="6124DA"/>
            </a:gs>
            <a:gs pos="91000">
              <a:srgbClr val="4F17B5"/>
            </a:gs>
            <a:gs pos="100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42" y="0"/>
            <a:ext cx="12072257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Благодаря за вниманието!</a:t>
            </a:r>
            <a:endParaRPr lang="bg-BG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Надявам се да съм бил полезен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! </a:t>
            </a: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Изготвил:</a:t>
            </a: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Николай Илиев</a:t>
            </a: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Източници:</a:t>
            </a:r>
          </a:p>
          <a:p>
            <a:pPr marL="0" indent="0" algn="ctr">
              <a:buNone/>
            </a:pPr>
            <a:r>
              <a:rPr lang="ru-RU" dirty="0">
                <a:latin typeface="Book Antiqua" panose="02040602050305030304" pitchFamily="18" charset="0"/>
              </a:rPr>
              <a:t> </a:t>
            </a:r>
            <a:r>
              <a:rPr lang="en-US" b="1" i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http</a:t>
            </a:r>
            <a:r>
              <a:rPr lang="en-US" b="1" i="1" dirty="0">
                <a:solidFill>
                  <a:srgbClr val="92D050"/>
                </a:solidFill>
                <a:latin typeface="Book Antiqua" panose="02040602050305030304" pitchFamily="18" charset="0"/>
              </a:rPr>
              <a:t>://www.introprogramming.info</a:t>
            </a:r>
            <a:endParaRPr lang="bg-BG" b="1" i="1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0" y="3199726"/>
            <a:ext cx="3809524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1292</TotalTime>
  <Words>426</Words>
  <Application>Microsoft Office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Adobe Kaiti Std R</vt:lpstr>
      <vt:lpstr>Arial</vt:lpstr>
      <vt:lpstr>Baskerville Old Face</vt:lpstr>
      <vt:lpstr>Book Antiqua</vt:lpstr>
      <vt:lpstr>Calibri</vt:lpstr>
      <vt:lpstr>Century Gothic</vt:lpstr>
      <vt:lpstr>Times New Roman</vt:lpstr>
      <vt:lpstr>Trebuchet MS</vt:lpstr>
      <vt:lpstr>Wingdings</vt:lpstr>
      <vt:lpstr>Wingdings 2</vt:lpstr>
      <vt:lpstr>Wingdings 3</vt:lpstr>
      <vt:lpstr>Quotable</vt:lpstr>
      <vt:lpstr>Facet</vt:lpstr>
      <vt:lpstr>Знакови низове в C#</vt:lpstr>
      <vt:lpstr> Символен (знаков) низ. Класът System.String.</vt:lpstr>
      <vt:lpstr>PowerPoint Presentation</vt:lpstr>
      <vt:lpstr>Масив от низове</vt:lpstr>
      <vt:lpstr>Основни методи на класа String. </vt:lpstr>
      <vt:lpstr>PowerPoint Presentation</vt:lpstr>
      <vt:lpstr>PowerPoint Presentation</vt:lpstr>
      <vt:lpstr>Текстообработка (Форматиране на низове)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59</cp:revision>
  <dcterms:created xsi:type="dcterms:W3CDTF">2018-11-11T15:58:08Z</dcterms:created>
  <dcterms:modified xsi:type="dcterms:W3CDTF">2018-11-26T16:05:33Z</dcterms:modified>
</cp:coreProperties>
</file>