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36A18C6-242A-4AA6-863D-3496053F76EB}" type="datetimeFigureOut">
              <a:rPr lang="ru-RU" smtClean="0"/>
              <a:t>31.08.2012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166173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36A18C6-242A-4AA6-863D-3496053F76EB}" type="datetimeFigureOut">
              <a:rPr lang="ru-RU" smtClean="0"/>
              <a:t>31.08.2012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159044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36A18C6-242A-4AA6-863D-3496053F76EB}" type="datetimeFigureOut">
              <a:rPr lang="ru-RU" smtClean="0"/>
              <a:t>31.08.2012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11518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36A18C6-242A-4AA6-863D-3496053F76EB}" type="datetimeFigureOut">
              <a:rPr lang="ru-RU" smtClean="0"/>
              <a:t>31.08.2012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145135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36A18C6-242A-4AA6-863D-3496053F76EB}" type="datetimeFigureOut">
              <a:rPr lang="ru-RU" smtClean="0"/>
              <a:t>31.08.2012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141223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36A18C6-242A-4AA6-863D-3496053F76EB}" type="datetimeFigureOut">
              <a:rPr lang="ru-RU" smtClean="0"/>
              <a:t>31.08.2012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67442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36A18C6-242A-4AA6-863D-3496053F76EB}" type="datetimeFigureOut">
              <a:rPr lang="ru-RU" smtClean="0"/>
              <a:t>31.08.2012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2067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36A18C6-242A-4AA6-863D-3496053F76EB}" type="datetimeFigureOut">
              <a:rPr lang="ru-RU" smtClean="0"/>
              <a:t>31.08.2012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348117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6A18C6-242A-4AA6-863D-3496053F76EB}" type="datetimeFigureOut">
              <a:rPr lang="ru-RU" smtClean="0"/>
              <a:t>31.08.2012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375010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36A18C6-242A-4AA6-863D-3496053F76EB}" type="datetimeFigureOut">
              <a:rPr lang="ru-RU" smtClean="0"/>
              <a:t>31.08.2012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363369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36A18C6-242A-4AA6-863D-3496053F76EB}" type="datetimeFigureOut">
              <a:rPr lang="ru-RU" smtClean="0"/>
              <a:t>31.08.2012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9A6074-88CD-43C6-8E6B-791BD84546D4}" type="slidenum">
              <a:rPr lang="ru-RU" smtClean="0"/>
              <a:t>‹#›</a:t>
            </a:fld>
            <a:endParaRPr lang="ru-RU"/>
          </a:p>
        </p:txBody>
      </p:sp>
    </p:spTree>
    <p:extLst>
      <p:ext uri="{BB962C8B-B14F-4D97-AF65-F5344CB8AC3E}">
        <p14:creationId xmlns:p14="http://schemas.microsoft.com/office/powerpoint/2010/main" val="77617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A18C6-242A-4AA6-863D-3496053F76EB}" type="datetimeFigureOut">
              <a:rPr lang="ru-RU" smtClean="0"/>
              <a:t>31.08.2012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6074-88CD-43C6-8E6B-791BD84546D4}" type="slidenum">
              <a:rPr lang="ru-RU" smtClean="0"/>
              <a:t>‹#›</a:t>
            </a:fld>
            <a:endParaRPr lang="ru-RU"/>
          </a:p>
        </p:txBody>
      </p:sp>
    </p:spTree>
    <p:extLst>
      <p:ext uri="{BB962C8B-B14F-4D97-AF65-F5344CB8AC3E}">
        <p14:creationId xmlns:p14="http://schemas.microsoft.com/office/powerpoint/2010/main" val="2201564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educ.ru/uploads/posts/2010-07/1279653827_snimok.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548680"/>
            <a:ext cx="7772400" cy="1470025"/>
          </a:xfrm>
        </p:spPr>
        <p:txBody>
          <a:bodyPr>
            <a:normAutofit/>
          </a:bodyPr>
          <a:lstStyle/>
          <a:p>
            <a:r>
              <a:rPr lang="ru-RU" sz="2800" u="sng" dirty="0" smtClean="0"/>
              <a:t>Введение в БД и СУБД</a:t>
            </a:r>
            <a:r>
              <a:rPr lang="ru-RU" sz="1200" u="sng" dirty="0" smtClean="0"/>
              <a:t/>
            </a:r>
            <a:br>
              <a:rPr lang="ru-RU" sz="1200" u="sng" dirty="0" smtClean="0"/>
            </a:br>
            <a:endParaRPr lang="ru-RU" sz="1200" u="sng" dirty="0"/>
          </a:p>
        </p:txBody>
      </p:sp>
      <p:sp>
        <p:nvSpPr>
          <p:cNvPr id="3" name="Подзаголовок 2"/>
          <p:cNvSpPr>
            <a:spLocks noGrp="1"/>
          </p:cNvSpPr>
          <p:nvPr>
            <p:ph type="subTitle" idx="1"/>
          </p:nvPr>
        </p:nvSpPr>
        <p:spPr>
          <a:xfrm>
            <a:off x="1371600" y="1988840"/>
            <a:ext cx="6400800" cy="3649960"/>
          </a:xfrm>
        </p:spPr>
        <p:txBody>
          <a:bodyPr>
            <a:normAutofit fontScale="85000" lnSpcReduction="10000"/>
          </a:bodyPr>
          <a:lstStyle/>
          <a:p>
            <a:pPr algn="l"/>
            <a:r>
              <a:rPr lang="ru-RU" dirty="0">
                <a:solidFill>
                  <a:schemeClr val="tx1"/>
                </a:solidFill>
              </a:rPr>
              <a:t>1.1.	Информация, данные, знания. Терминология	</a:t>
            </a:r>
            <a:br>
              <a:rPr lang="ru-RU" dirty="0">
                <a:solidFill>
                  <a:schemeClr val="tx1"/>
                </a:solidFill>
              </a:rPr>
            </a:br>
            <a:r>
              <a:rPr lang="ru-RU" dirty="0">
                <a:solidFill>
                  <a:schemeClr val="tx1"/>
                </a:solidFill>
              </a:rPr>
              <a:t>1.2.	Автоматизированная информационная система	</a:t>
            </a:r>
            <a:br>
              <a:rPr lang="ru-RU" dirty="0">
                <a:solidFill>
                  <a:schemeClr val="tx1"/>
                </a:solidFill>
              </a:rPr>
            </a:br>
            <a:r>
              <a:rPr lang="ru-RU" dirty="0">
                <a:solidFill>
                  <a:schemeClr val="tx1"/>
                </a:solidFill>
              </a:rPr>
              <a:t>1.3.	Предметная область информационной системы	</a:t>
            </a:r>
            <a:br>
              <a:rPr lang="ru-RU" dirty="0">
                <a:solidFill>
                  <a:schemeClr val="tx1"/>
                </a:solidFill>
              </a:rPr>
            </a:br>
            <a:r>
              <a:rPr lang="ru-RU" dirty="0">
                <a:solidFill>
                  <a:schemeClr val="tx1"/>
                </a:solidFill>
              </a:rPr>
              <a:t>1.4.	Назначение и основные компоненты системы баз </a:t>
            </a:r>
            <a:r>
              <a:rPr lang="ru-RU" dirty="0" smtClean="0">
                <a:solidFill>
                  <a:schemeClr val="tx1"/>
                </a:solidFill>
              </a:rPr>
              <a:t>данных</a:t>
            </a:r>
            <a:br>
              <a:rPr lang="ru-RU" dirty="0" smtClean="0">
                <a:solidFill>
                  <a:schemeClr val="tx1"/>
                </a:solidFill>
              </a:rPr>
            </a:br>
            <a:r>
              <a:rPr lang="ru-RU" dirty="0" smtClean="0">
                <a:solidFill>
                  <a:schemeClr val="tx1"/>
                </a:solidFill>
              </a:rPr>
              <a:t>1.5</a:t>
            </a:r>
            <a:r>
              <a:rPr lang="ru-RU" dirty="0">
                <a:solidFill>
                  <a:schemeClr val="tx1"/>
                </a:solidFill>
              </a:rPr>
              <a:t>.	Уровни представления данных	</a:t>
            </a:r>
          </a:p>
          <a:p>
            <a:pPr algn="l"/>
            <a:endParaRPr lang="ru-RU" dirty="0"/>
          </a:p>
        </p:txBody>
      </p:sp>
    </p:spTree>
    <p:extLst>
      <p:ext uri="{BB962C8B-B14F-4D97-AF65-F5344CB8AC3E}">
        <p14:creationId xmlns:p14="http://schemas.microsoft.com/office/powerpoint/2010/main" val="72093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Автоматизированная информационная система</a:t>
            </a:r>
          </a:p>
        </p:txBody>
      </p:sp>
      <p:sp>
        <p:nvSpPr>
          <p:cNvPr id="3" name="Объект 2"/>
          <p:cNvSpPr>
            <a:spLocks noGrp="1"/>
          </p:cNvSpPr>
          <p:nvPr>
            <p:ph idx="1"/>
          </p:nvPr>
        </p:nvSpPr>
        <p:spPr/>
        <p:txBody>
          <a:bodyPr>
            <a:normAutofit lnSpcReduction="10000"/>
          </a:bodyPr>
          <a:lstStyle/>
          <a:p>
            <a:r>
              <a:rPr lang="ru-RU" dirty="0"/>
              <a:t>Обращения пользователя к СОД чаще всего приводят к обновлению данных. </a:t>
            </a:r>
            <a:endParaRPr lang="ru-RU" dirty="0" smtClean="0"/>
          </a:p>
          <a:p>
            <a:pPr marL="0" indent="0">
              <a:buNone/>
            </a:pPr>
            <a:r>
              <a:rPr lang="ru-RU" dirty="0" smtClean="0"/>
              <a:t>Вывод </a:t>
            </a:r>
            <a:r>
              <a:rPr lang="ru-RU" dirty="0"/>
              <a:t>данных может вовсе отсутствовать или представлять собой результат программной обработки хранимых сведений. </a:t>
            </a:r>
            <a:endParaRPr lang="ru-RU" dirty="0" smtClean="0"/>
          </a:p>
          <a:p>
            <a:pPr marL="0" indent="0">
              <a:buNone/>
            </a:pPr>
            <a:r>
              <a:rPr lang="ru-RU" dirty="0" smtClean="0"/>
              <a:t>Пример </a:t>
            </a:r>
            <a:r>
              <a:rPr lang="ru-RU" dirty="0"/>
              <a:t>СОД – банковские системы, осуществляющие открытие/закрытие счетов, пересчёт вкладов в зависимости от процентов, приём/снятие сумм и т.п.</a:t>
            </a:r>
          </a:p>
          <a:p>
            <a:endParaRPr lang="ru-RU" dirty="0" smtClean="0"/>
          </a:p>
          <a:p>
            <a:endParaRPr lang="ru-RU" dirty="0"/>
          </a:p>
        </p:txBody>
      </p:sp>
    </p:spTree>
    <p:extLst>
      <p:ext uri="{BB962C8B-B14F-4D97-AF65-F5344CB8AC3E}">
        <p14:creationId xmlns:p14="http://schemas.microsoft.com/office/powerpoint/2010/main" val="203345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Автоматизированная информационная система</a:t>
            </a:r>
          </a:p>
        </p:txBody>
      </p:sp>
      <p:sp>
        <p:nvSpPr>
          <p:cNvPr id="3" name="Объект 2"/>
          <p:cNvSpPr>
            <a:spLocks noGrp="1"/>
          </p:cNvSpPr>
          <p:nvPr>
            <p:ph idx="1"/>
          </p:nvPr>
        </p:nvSpPr>
        <p:spPr/>
        <p:txBody>
          <a:bodyPr>
            <a:normAutofit fontScale="77500" lnSpcReduction="20000"/>
          </a:bodyPr>
          <a:lstStyle/>
          <a:p>
            <a:pPr marL="0" indent="0">
              <a:buNone/>
            </a:pPr>
            <a:r>
              <a:rPr lang="ru-RU" dirty="0"/>
              <a:t>В зависимости от характера информационных ресурсов, с которыми имеют дело АИС, их подразделяют на </a:t>
            </a:r>
            <a:r>
              <a:rPr lang="ru-RU" b="1" dirty="0"/>
              <a:t>документальные</a:t>
            </a:r>
            <a:r>
              <a:rPr lang="ru-RU" dirty="0"/>
              <a:t> и </a:t>
            </a:r>
            <a:r>
              <a:rPr lang="ru-RU" b="1" dirty="0"/>
              <a:t>фактографические </a:t>
            </a:r>
            <a:r>
              <a:rPr lang="ru-RU" dirty="0"/>
              <a:t>системы. </a:t>
            </a:r>
            <a:r>
              <a:rPr lang="ru-RU" dirty="0" smtClean="0"/>
              <a:t>Используются </a:t>
            </a:r>
            <a:r>
              <a:rPr lang="ru-RU" dirty="0"/>
              <a:t>также </a:t>
            </a:r>
            <a:r>
              <a:rPr lang="ru-RU" dirty="0" smtClean="0"/>
              <a:t>и системы </a:t>
            </a:r>
            <a:r>
              <a:rPr lang="ru-RU" dirty="0"/>
              <a:t>комбинированного типа.</a:t>
            </a:r>
          </a:p>
          <a:p>
            <a:r>
              <a:rPr lang="ru-RU" dirty="0"/>
              <a:t>Фактографические АИС хранят сведения об объектах предметной области, их свойствах и взаимосвязях. </a:t>
            </a:r>
            <a:endParaRPr lang="ru-RU" dirty="0" smtClean="0"/>
          </a:p>
          <a:p>
            <a:pPr marL="0" indent="0">
              <a:buNone/>
            </a:pPr>
            <a:r>
              <a:rPr lang="ru-RU" dirty="0" smtClean="0"/>
              <a:t>Сведения </a:t>
            </a:r>
            <a:r>
              <a:rPr lang="ru-RU" dirty="0"/>
              <a:t>о каждом объекте могут поступать в систему из множества различных </a:t>
            </a:r>
            <a:r>
              <a:rPr lang="ru-RU" dirty="0" smtClean="0"/>
              <a:t>источников.</a:t>
            </a:r>
          </a:p>
          <a:p>
            <a:pPr marL="0" indent="0">
              <a:buNone/>
            </a:pPr>
            <a:r>
              <a:rPr lang="ru-RU" dirty="0" smtClean="0"/>
              <a:t>Кроме </a:t>
            </a:r>
            <a:r>
              <a:rPr lang="ru-RU" dirty="0"/>
              <a:t>поиска и модификации данных, фактографические системы поддерживают статистические функции (нахождение суммы, минимума, максимума и т.п</a:t>
            </a:r>
            <a:r>
              <a:rPr lang="ru-RU" dirty="0" smtClean="0"/>
              <a:t>.).</a:t>
            </a:r>
          </a:p>
          <a:p>
            <a:pPr marL="0" indent="0">
              <a:buNone/>
            </a:pPr>
            <a:r>
              <a:rPr lang="ru-RU" dirty="0" smtClean="0"/>
              <a:t>Фактографические </a:t>
            </a:r>
            <a:r>
              <a:rPr lang="ru-RU" dirty="0"/>
              <a:t>АИС обычно принадлежат к классу систем обработки данных.</a:t>
            </a:r>
          </a:p>
          <a:p>
            <a:endParaRPr lang="ru-RU" dirty="0"/>
          </a:p>
        </p:txBody>
      </p:sp>
    </p:spTree>
    <p:extLst>
      <p:ext uri="{BB962C8B-B14F-4D97-AF65-F5344CB8AC3E}">
        <p14:creationId xmlns:p14="http://schemas.microsoft.com/office/powerpoint/2010/main" val="179914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Автоматизированная информационная система</a:t>
            </a:r>
          </a:p>
        </p:txBody>
      </p:sp>
      <p:sp>
        <p:nvSpPr>
          <p:cNvPr id="3" name="Объект 2"/>
          <p:cNvSpPr>
            <a:spLocks noGrp="1"/>
          </p:cNvSpPr>
          <p:nvPr>
            <p:ph idx="1"/>
          </p:nvPr>
        </p:nvSpPr>
        <p:spPr/>
        <p:txBody>
          <a:bodyPr>
            <a:normAutofit fontScale="70000" lnSpcReduction="20000"/>
          </a:bodyPr>
          <a:lstStyle/>
          <a:p>
            <a:r>
              <a:rPr lang="ru-RU" dirty="0"/>
              <a:t>В документальной системе объект хранения – документ, который содержит информацию, относящуюся к определённой предметной области. </a:t>
            </a:r>
            <a:endParaRPr lang="ru-RU" dirty="0" smtClean="0"/>
          </a:p>
          <a:p>
            <a:pPr marL="0" indent="0">
              <a:buNone/>
            </a:pPr>
            <a:r>
              <a:rPr lang="ru-RU" dirty="0" smtClean="0"/>
              <a:t>Это </a:t>
            </a:r>
            <a:r>
              <a:rPr lang="ru-RU" dirty="0"/>
              <a:t>могут быть графические изображения (например, географические карты); информация на естественном языке (монографии, тексты законодательных актов, научные отчёты и т.п.); звуковая информация (например, мелодии для системы, хранящей фонотеку) и т.д. </a:t>
            </a:r>
            <a:endParaRPr lang="ru-RU" dirty="0" smtClean="0"/>
          </a:p>
          <a:p>
            <a:pPr marL="0" indent="0">
              <a:buNone/>
            </a:pPr>
            <a:r>
              <a:rPr lang="ru-RU" dirty="0" smtClean="0"/>
              <a:t>Для </a:t>
            </a:r>
            <a:r>
              <a:rPr lang="ru-RU" dirty="0"/>
              <a:t>обработки данных не важно, какие сведения хранятся в документах. Обычно (но не всегда) документальные АИС реализуются в виде информационно-поисковых систем (ИПС).</a:t>
            </a:r>
          </a:p>
          <a:p>
            <a:r>
              <a:rPr lang="ru-RU" dirty="0"/>
              <a:t>Основные компоненты документальной ИПС:</a:t>
            </a:r>
          </a:p>
          <a:p>
            <a:pPr marL="514350" lvl="0" indent="-514350">
              <a:buFont typeface="+mj-lt"/>
              <a:buAutoNum type="arabicPeriod"/>
            </a:pPr>
            <a:r>
              <a:rPr lang="ru-RU" dirty="0"/>
              <a:t>программные средства;</a:t>
            </a:r>
          </a:p>
          <a:p>
            <a:pPr marL="514350" lvl="0" indent="-514350">
              <a:buFont typeface="+mj-lt"/>
              <a:buAutoNum type="arabicPeriod"/>
            </a:pPr>
            <a:r>
              <a:rPr lang="ru-RU" dirty="0"/>
              <a:t>поисковый массив документов;</a:t>
            </a:r>
          </a:p>
          <a:p>
            <a:pPr marL="514350" lvl="0" indent="-514350">
              <a:buFont typeface="+mj-lt"/>
              <a:buAutoNum type="arabicPeriod"/>
            </a:pPr>
            <a:r>
              <a:rPr lang="ru-RU" dirty="0"/>
              <a:t>средства поддержки информационного языка системы.</a:t>
            </a:r>
          </a:p>
          <a:p>
            <a:endParaRPr lang="ru-RU" dirty="0"/>
          </a:p>
        </p:txBody>
      </p:sp>
    </p:spTree>
    <p:extLst>
      <p:ext uri="{BB962C8B-B14F-4D97-AF65-F5344CB8AC3E}">
        <p14:creationId xmlns:p14="http://schemas.microsoft.com/office/powerpoint/2010/main" val="402538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Предметная область информационной системы	</a:t>
            </a:r>
          </a:p>
        </p:txBody>
      </p:sp>
      <p:sp>
        <p:nvSpPr>
          <p:cNvPr id="3" name="Объект 2"/>
          <p:cNvSpPr>
            <a:spLocks noGrp="1"/>
          </p:cNvSpPr>
          <p:nvPr>
            <p:ph idx="1"/>
          </p:nvPr>
        </p:nvSpPr>
        <p:spPr/>
        <p:txBody>
          <a:bodyPr>
            <a:normAutofit fontScale="70000" lnSpcReduction="20000"/>
          </a:bodyPr>
          <a:lstStyle/>
          <a:p>
            <a:r>
              <a:rPr lang="ru-RU" dirty="0" smtClean="0"/>
              <a:t>Разработка </a:t>
            </a:r>
            <a:r>
              <a:rPr lang="ru-RU" dirty="0"/>
              <a:t>любой АИС начинается с </a:t>
            </a:r>
            <a:r>
              <a:rPr lang="ru-RU" dirty="0"/>
              <a:t>определения </a:t>
            </a:r>
            <a:r>
              <a:rPr lang="ru-RU" dirty="0"/>
              <a:t>предметной области</a:t>
            </a:r>
            <a:r>
              <a:rPr lang="ru-RU" dirty="0"/>
              <a:t>.</a:t>
            </a:r>
          </a:p>
          <a:p>
            <a:r>
              <a:rPr lang="ru-RU" dirty="0"/>
              <a:t>Предметная область (ПО) информационной системы рассматривается как совокупность реальных процессов и объектов (</a:t>
            </a:r>
            <a:r>
              <a:rPr lang="ru-RU" b="1" dirty="0"/>
              <a:t>сущностей</a:t>
            </a:r>
            <a:r>
              <a:rPr lang="ru-RU" dirty="0"/>
              <a:t>), представляющих интерес для её </a:t>
            </a:r>
            <a:r>
              <a:rPr lang="ru-RU" dirty="0" smtClean="0"/>
              <a:t>пользователей. </a:t>
            </a:r>
            <a:endParaRPr lang="ru-RU" dirty="0" smtClean="0"/>
          </a:p>
          <a:p>
            <a:r>
              <a:rPr lang="ru-RU" dirty="0" smtClean="0"/>
              <a:t>Каждая </a:t>
            </a:r>
            <a:r>
              <a:rPr lang="ru-RU" dirty="0"/>
              <a:t>из сущностей ПО обладает определённым набором свойств (атрибутов), среди которых можно выделить существенные и малозначительные. </a:t>
            </a:r>
            <a:endParaRPr lang="ru-RU" dirty="0" smtClean="0"/>
          </a:p>
          <a:p>
            <a:r>
              <a:rPr lang="ru-RU" dirty="0"/>
              <a:t>Для упрощения процедуры формализации ПО в большинстве случаев прибегают к определению </a:t>
            </a:r>
            <a:r>
              <a:rPr lang="ru-RU" i="1" dirty="0"/>
              <a:t>типов сущностей</a:t>
            </a:r>
            <a:r>
              <a:rPr lang="ru-RU" dirty="0"/>
              <a:t>. </a:t>
            </a:r>
            <a:endParaRPr lang="ru-RU" dirty="0" smtClean="0"/>
          </a:p>
          <a:p>
            <a:r>
              <a:rPr lang="ru-RU" dirty="0" smtClean="0"/>
              <a:t>Тип </a:t>
            </a:r>
            <a:r>
              <a:rPr lang="ru-RU" dirty="0"/>
              <a:t>позволяет выделить из всего множества сущностей ПО группу сущностей, однородных по структуре и поведению (относительно рамок рассматриваемой ПО). </a:t>
            </a:r>
            <a:endParaRPr lang="ru-RU" dirty="0"/>
          </a:p>
        </p:txBody>
      </p:sp>
    </p:spTree>
    <p:extLst>
      <p:ext uri="{BB962C8B-B14F-4D97-AF65-F5344CB8AC3E}">
        <p14:creationId xmlns:p14="http://schemas.microsoft.com/office/powerpoint/2010/main" val="113421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Предметная область информационной системы	</a:t>
            </a:r>
          </a:p>
        </p:txBody>
      </p:sp>
      <p:sp>
        <p:nvSpPr>
          <p:cNvPr id="3" name="Объект 2"/>
          <p:cNvSpPr>
            <a:spLocks noGrp="1"/>
          </p:cNvSpPr>
          <p:nvPr>
            <p:ph idx="1"/>
          </p:nvPr>
        </p:nvSpPr>
        <p:spPr>
          <a:xfrm>
            <a:off x="457200" y="1600200"/>
            <a:ext cx="8229600" cy="4709120"/>
          </a:xfrm>
        </p:spPr>
        <p:txBody>
          <a:bodyPr>
            <a:noAutofit/>
          </a:bodyPr>
          <a:lstStyle/>
          <a:p>
            <a:r>
              <a:rPr lang="ru-RU" sz="1800" dirty="0" smtClean="0"/>
              <a:t>Например</a:t>
            </a:r>
            <a:r>
              <a:rPr lang="ru-RU" sz="1800" dirty="0"/>
              <a:t>, для ПО "Институт" в качестве типов сущностей могут рассматриваться студенты, преподаватели, дисциплины и т.п. Данные предметной области представляются </a:t>
            </a:r>
            <a:r>
              <a:rPr lang="ru-RU" sz="1800" i="1" dirty="0"/>
              <a:t>экземплярами сущностей </a:t>
            </a:r>
            <a:r>
              <a:rPr lang="ru-RU" sz="1800" dirty="0"/>
              <a:t>(студент Иванов, преподаватель Сидоров, дисциплина "Базы данных"). Экземпляры сущностей одного типа обладают одинаковыми наборами атрибутов, но должны отличаться значением хотя бы одного атрибута для того, чтобы быть узнаваемыми (например, студенты могут иметь одинаковые ФИО, но должны иметь разные номера зачётных книжек).</a:t>
            </a:r>
          </a:p>
          <a:p>
            <a:r>
              <a:rPr lang="ru-RU" sz="1800" dirty="0"/>
              <a:t>Между сущностями ПО могут существовать </a:t>
            </a:r>
            <a:r>
              <a:rPr lang="ru-RU" sz="1800" b="1" dirty="0"/>
              <a:t>связи</a:t>
            </a:r>
            <a:r>
              <a:rPr lang="ru-RU" sz="1800" dirty="0"/>
              <a:t>, имеющие различный содержательный смысл (семантику). </a:t>
            </a:r>
            <a:endParaRPr lang="ru-RU" sz="1800" dirty="0" smtClean="0"/>
          </a:p>
          <a:p>
            <a:r>
              <a:rPr lang="ru-RU" sz="1800" dirty="0" smtClean="0"/>
              <a:t>Например</a:t>
            </a:r>
            <a:r>
              <a:rPr lang="ru-RU" sz="1800" dirty="0"/>
              <a:t>, студент </a:t>
            </a:r>
            <a:r>
              <a:rPr lang="ru-RU" sz="1800" i="1" u="sng" dirty="0"/>
              <a:t>учится</a:t>
            </a:r>
            <a:r>
              <a:rPr lang="ru-RU" sz="1800" dirty="0"/>
              <a:t> в группе, врач </a:t>
            </a:r>
            <a:r>
              <a:rPr lang="ru-RU" sz="1800" i="1" u="sng" dirty="0"/>
              <a:t>лечит</a:t>
            </a:r>
            <a:r>
              <a:rPr lang="ru-RU" sz="1800" dirty="0"/>
              <a:t> пациента, клиент </a:t>
            </a:r>
            <a:r>
              <a:rPr lang="ru-RU" sz="1800" i="1" u="sng" dirty="0"/>
              <a:t>имеет</a:t>
            </a:r>
            <a:r>
              <a:rPr lang="ru-RU" sz="1800" dirty="0"/>
              <a:t> вклад в банке. </a:t>
            </a:r>
            <a:endParaRPr lang="ru-RU" sz="1800" dirty="0" smtClean="0"/>
          </a:p>
          <a:p>
            <a:r>
              <a:rPr lang="ru-RU" sz="1800" dirty="0" smtClean="0"/>
              <a:t>Связи </a:t>
            </a:r>
            <a:r>
              <a:rPr lang="ru-RU" sz="1800" dirty="0"/>
              <a:t>могут быть </a:t>
            </a:r>
            <a:r>
              <a:rPr lang="ru-RU" sz="1800" b="1" dirty="0"/>
              <a:t>факультативными </a:t>
            </a:r>
            <a:r>
              <a:rPr lang="ru-RU" sz="1800" dirty="0"/>
              <a:t>или</a:t>
            </a:r>
            <a:r>
              <a:rPr lang="ru-RU" sz="1800" b="1" dirty="0"/>
              <a:t> обязательными</a:t>
            </a:r>
            <a:r>
              <a:rPr lang="ru-RU" sz="1800" dirty="0"/>
              <a:t>. Если вновь порождённая сущность одного из типов оказывается по необходимости связанной с сущностью другого типа, то между этими типами сущностей есть обязательная связь. Иначе связь является факультативной. </a:t>
            </a:r>
            <a:endParaRPr lang="ru-RU" sz="1800" dirty="0" smtClean="0"/>
          </a:p>
          <a:p>
            <a:pPr marL="0" indent="0">
              <a:buNone/>
            </a:pPr>
            <a:endParaRPr lang="ru-RU" sz="1800" dirty="0"/>
          </a:p>
        </p:txBody>
      </p:sp>
    </p:spTree>
    <p:extLst>
      <p:ext uri="{BB962C8B-B14F-4D97-AF65-F5344CB8AC3E}">
        <p14:creationId xmlns:p14="http://schemas.microsoft.com/office/powerpoint/2010/main" val="7673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Предметная область информационной системы</a:t>
            </a:r>
          </a:p>
        </p:txBody>
      </p:sp>
      <p:sp>
        <p:nvSpPr>
          <p:cNvPr id="3" name="Объект 2"/>
          <p:cNvSpPr>
            <a:spLocks noGrp="1"/>
          </p:cNvSpPr>
          <p:nvPr>
            <p:ph idx="1"/>
          </p:nvPr>
        </p:nvSpPr>
        <p:spPr>
          <a:xfrm>
            <a:off x="457200" y="1600200"/>
            <a:ext cx="7787208" cy="1900808"/>
          </a:xfrm>
        </p:spPr>
        <p:txBody>
          <a:bodyPr>
            <a:normAutofit/>
          </a:bodyPr>
          <a:lstStyle/>
          <a:p>
            <a:r>
              <a:rPr lang="ru-RU" sz="1600" b="1" dirty="0"/>
              <a:t>Степень связи</a:t>
            </a:r>
            <a:r>
              <a:rPr lang="ru-RU" sz="1600" dirty="0"/>
              <a:t> – это количество сущностей, которые входят в связь. Различают унарные (рис. </a:t>
            </a:r>
            <a:r>
              <a:rPr lang="ru-RU" sz="1600" dirty="0" smtClean="0"/>
              <a:t>1,а</a:t>
            </a:r>
            <a:r>
              <a:rPr lang="ru-RU" sz="1600" dirty="0"/>
              <a:t>), бинарные (рис. </a:t>
            </a:r>
            <a:r>
              <a:rPr lang="ru-RU" sz="1600" dirty="0" smtClean="0"/>
              <a:t>1,б</a:t>
            </a:r>
            <a:r>
              <a:rPr lang="ru-RU" sz="1600" dirty="0"/>
              <a:t>) и тернарные (</a:t>
            </a:r>
            <a:r>
              <a:rPr lang="ru-RU" sz="1600" dirty="0" smtClean="0"/>
              <a:t>рис.1,в</a:t>
            </a:r>
            <a:r>
              <a:rPr lang="ru-RU" sz="1600" dirty="0"/>
              <a:t>) связи. (На практике связи с большей степенью редко используются). Унарная связь означает, что одни экземпляры сущности связаны с другими экземплярами этой же сущности (например, одни сотрудники руководят другими, а деталь может являться частью механизма</a:t>
            </a:r>
            <a:r>
              <a:rPr lang="ru-RU" sz="1600" dirty="0" smtClean="0"/>
              <a:t>).</a:t>
            </a:r>
          </a:p>
          <a:p>
            <a:r>
              <a:rPr lang="ru-RU" sz="1600" dirty="0" smtClean="0"/>
              <a:t>Рис.1 </a:t>
            </a:r>
            <a:r>
              <a:rPr lang="ru-RU" sz="1600" dirty="0"/>
              <a:t>Примеры связей различной степени</a:t>
            </a:r>
          </a:p>
          <a:p>
            <a:pPr marL="0" indent="0">
              <a:buNone/>
            </a:pPr>
            <a:endParaRPr lang="ru-RU" sz="16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862695313"/>
              </p:ext>
            </p:extLst>
          </p:nvPr>
        </p:nvGraphicFramePr>
        <p:xfrm>
          <a:off x="1619672" y="3645024"/>
          <a:ext cx="5724525" cy="3024336"/>
        </p:xfrm>
        <a:graphic>
          <a:graphicData uri="http://schemas.openxmlformats.org/presentationml/2006/ole">
            <mc:AlternateContent xmlns:mc="http://schemas.openxmlformats.org/markup-compatibility/2006">
              <mc:Choice xmlns:v="urn:schemas-microsoft-com:vml" Requires="v">
                <p:oleObj spid="_x0000_s1057" name="Picture" r:id="rId3" imgW="5684520" imgH="2720340" progId="Word.Picture.8">
                  <p:embed/>
                </p:oleObj>
              </mc:Choice>
              <mc:Fallback>
                <p:oleObj name="Picture" r:id="rId3" imgW="5684520" imgH="272034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645024"/>
                        <a:ext cx="5724525" cy="3024336"/>
                      </a:xfrm>
                      <a:prstGeom prst="rect">
                        <a:avLst/>
                      </a:prstGeom>
                      <a:noFill/>
                      <a:extLst/>
                    </p:spPr>
                  </p:pic>
                </p:oleObj>
              </mc:Fallback>
            </mc:AlternateContent>
          </a:graphicData>
        </a:graphic>
      </p:graphicFrame>
    </p:spTree>
    <p:extLst>
      <p:ext uri="{BB962C8B-B14F-4D97-AF65-F5344CB8AC3E}">
        <p14:creationId xmlns:p14="http://schemas.microsoft.com/office/powerpoint/2010/main" val="296332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Предметная область информационной системы</a:t>
            </a:r>
          </a:p>
        </p:txBody>
      </p:sp>
      <p:sp>
        <p:nvSpPr>
          <p:cNvPr id="3" name="Объект 2"/>
          <p:cNvSpPr>
            <a:spLocks noGrp="1"/>
          </p:cNvSpPr>
          <p:nvPr>
            <p:ph idx="1"/>
          </p:nvPr>
        </p:nvSpPr>
        <p:spPr/>
        <p:txBody>
          <a:bodyPr>
            <a:normAutofit fontScale="55000" lnSpcReduction="20000"/>
          </a:bodyPr>
          <a:lstStyle/>
          <a:p>
            <a:pPr marL="0" indent="0">
              <a:buNone/>
            </a:pPr>
            <a:r>
              <a:rPr lang="ru-RU" sz="3800" dirty="0"/>
              <a:t>Для того чтобы обеспечить соответствие базы данных текущему состоянию предметной области, база данных </a:t>
            </a:r>
            <a:r>
              <a:rPr lang="ru-RU" sz="3800" i="1" dirty="0"/>
              <a:t>динамически обновляется</a:t>
            </a:r>
            <a:r>
              <a:rPr lang="ru-RU" sz="3800" dirty="0"/>
              <a:t> (периодически или в режиме реального времени). Это обновление называется </a:t>
            </a:r>
            <a:r>
              <a:rPr lang="ru-RU" sz="3800" b="1" dirty="0"/>
              <a:t>актуализацией данных</a:t>
            </a:r>
            <a:r>
              <a:rPr lang="ru-RU" sz="3800" dirty="0"/>
              <a:t>. </a:t>
            </a:r>
            <a:endParaRPr lang="ru-RU" sz="3800" dirty="0" smtClean="0"/>
          </a:p>
          <a:p>
            <a:r>
              <a:rPr lang="ru-RU" sz="3800" dirty="0" smtClean="0"/>
              <a:t>Актуализация </a:t>
            </a:r>
            <a:r>
              <a:rPr lang="ru-RU" sz="3800" dirty="0"/>
              <a:t>может проводиться:</a:t>
            </a:r>
          </a:p>
          <a:p>
            <a:pPr marL="514350" lvl="0" indent="-514350">
              <a:buFont typeface="+mj-lt"/>
              <a:buAutoNum type="arabicPeriod"/>
            </a:pPr>
            <a:r>
              <a:rPr lang="ru-RU" sz="3800" dirty="0"/>
              <a:t>вручную, если изменения в данные вносит пользователь (например, запись сведений о выдаче абоненту книги в библиотеке);</a:t>
            </a:r>
          </a:p>
          <a:p>
            <a:pPr marL="514350" lvl="0" indent="-514350">
              <a:buFont typeface="+mj-lt"/>
              <a:buAutoNum type="arabicPeriod"/>
            </a:pPr>
            <a:r>
              <a:rPr lang="ru-RU" sz="3800" dirty="0" err="1"/>
              <a:t>автоматизированно</a:t>
            </a:r>
            <a:r>
              <a:rPr lang="ru-RU" sz="3800" dirty="0"/>
              <a:t>, если изменения инициируются пользователем, но выполняются программно (например, обновление списка должников в библиотеке – читателей, которые просрочили дату возврата книг</a:t>
            </a:r>
            <a:r>
              <a:rPr lang="ru-RU" sz="3800" dirty="0" smtClean="0"/>
              <a:t>);</a:t>
            </a:r>
          </a:p>
          <a:p>
            <a:pPr marL="514350" lvl="0" indent="-514350">
              <a:buFont typeface="+mj-lt"/>
              <a:buAutoNum type="arabicPeriod"/>
            </a:pPr>
            <a:r>
              <a:rPr lang="ru-RU" sz="3800" dirty="0" smtClean="0"/>
              <a:t>автоматически</a:t>
            </a:r>
            <a:r>
              <a:rPr lang="ru-RU" sz="3800" dirty="0"/>
              <a:t>, если данные поступают в электронном виде и обрабатываются программой без участия человека (это касается, например, автоматизированных систем управления производством</a:t>
            </a:r>
            <a:r>
              <a:rPr lang="ru-RU" dirty="0"/>
              <a:t>).</a:t>
            </a:r>
          </a:p>
          <a:p>
            <a:pPr marL="0" indent="0">
              <a:buNone/>
            </a:pPr>
            <a:endParaRPr lang="ru-RU" dirty="0"/>
          </a:p>
        </p:txBody>
      </p:sp>
    </p:spTree>
    <p:extLst>
      <p:ext uri="{BB962C8B-B14F-4D97-AF65-F5344CB8AC3E}">
        <p14:creationId xmlns:p14="http://schemas.microsoft.com/office/powerpoint/2010/main" val="120135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Назначение и основные компоненты системы баз данных</a:t>
            </a:r>
            <a:br>
              <a:rPr lang="ru-RU" dirty="0"/>
            </a:br>
            <a:endParaRPr lang="ru-RU" dirty="0"/>
          </a:p>
        </p:txBody>
      </p:sp>
      <p:sp>
        <p:nvSpPr>
          <p:cNvPr id="3" name="Объект 2"/>
          <p:cNvSpPr>
            <a:spLocks noGrp="1"/>
          </p:cNvSpPr>
          <p:nvPr>
            <p:ph idx="1"/>
          </p:nvPr>
        </p:nvSpPr>
        <p:spPr>
          <a:xfrm>
            <a:off x="179512" y="1628800"/>
            <a:ext cx="3456384" cy="4824536"/>
          </a:xfrm>
        </p:spPr>
        <p:txBody>
          <a:bodyPr>
            <a:normAutofit fontScale="70000" lnSpcReduction="20000"/>
          </a:bodyPr>
          <a:lstStyle/>
          <a:p>
            <a:r>
              <a:rPr lang="ru-RU" dirty="0"/>
              <a:t>Система БД включает два основных компонента: собственно базу данных и систему управления базами данных – </a:t>
            </a:r>
            <a:r>
              <a:rPr lang="ru-RU" dirty="0" smtClean="0"/>
              <a:t>СУБД.</a:t>
            </a:r>
          </a:p>
          <a:p>
            <a:r>
              <a:rPr lang="ru-RU" dirty="0" smtClean="0"/>
              <a:t>Большинство </a:t>
            </a:r>
            <a:r>
              <a:rPr lang="ru-RU" dirty="0"/>
              <a:t>СОД включают также программы обработки данных (прикладное программное обеспечение, ППО), которые обращаются к данным через СУБД</a:t>
            </a:r>
            <a:r>
              <a:rPr lang="ru-RU" dirty="0" smtClean="0"/>
              <a:t>.</a:t>
            </a:r>
          </a:p>
          <a:p>
            <a:r>
              <a:rPr lang="ru-RU" dirty="0" smtClean="0"/>
              <a:t>Рис.2</a:t>
            </a:r>
            <a:endParaRPr lang="ru-RU" dirty="0"/>
          </a:p>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4245322923"/>
              </p:ext>
            </p:extLst>
          </p:nvPr>
        </p:nvGraphicFramePr>
        <p:xfrm>
          <a:off x="3347864" y="1484784"/>
          <a:ext cx="5984665" cy="3168352"/>
        </p:xfrm>
        <a:graphic>
          <a:graphicData uri="http://schemas.openxmlformats.org/presentationml/2006/ole">
            <mc:AlternateContent xmlns:mc="http://schemas.openxmlformats.org/markup-compatibility/2006">
              <mc:Choice xmlns:v="urn:schemas-microsoft-com:vml" Requires="v">
                <p:oleObj spid="_x0000_s2078" name="Picture" r:id="rId3" imgW="3163824" imgH="1667256" progId="Word.Picture.8">
                  <p:embed/>
                </p:oleObj>
              </mc:Choice>
              <mc:Fallback>
                <p:oleObj name="Picture" r:id="rId3" imgW="3163824" imgH="1667256"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484784"/>
                        <a:ext cx="5984665" cy="3168352"/>
                      </a:xfrm>
                      <a:prstGeom prst="rect">
                        <a:avLst/>
                      </a:prstGeom>
                      <a:noFill/>
                    </p:spPr>
                  </p:pic>
                </p:oleObj>
              </mc:Fallback>
            </mc:AlternateContent>
          </a:graphicData>
        </a:graphic>
      </p:graphicFrame>
    </p:spTree>
    <p:extLst>
      <p:ext uri="{BB962C8B-B14F-4D97-AF65-F5344CB8AC3E}">
        <p14:creationId xmlns:p14="http://schemas.microsoft.com/office/powerpoint/2010/main" val="255694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Назначение и основные компоненты системы баз данных</a:t>
            </a:r>
            <a:br>
              <a:rPr lang="ru-RU" dirty="0" smtClean="0"/>
            </a:b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dirty="0"/>
              <a:t>В соответствии с рис. </a:t>
            </a:r>
            <a:r>
              <a:rPr lang="ru-RU" dirty="0" smtClean="0"/>
              <a:t>2. </a:t>
            </a:r>
            <a:r>
              <a:rPr lang="ru-RU" dirty="0"/>
              <a:t>СУБД обеспечивает выполнение двух групп функций:</a:t>
            </a:r>
          </a:p>
          <a:p>
            <a:pPr lvl="0"/>
            <a:r>
              <a:rPr lang="ru-RU" dirty="0"/>
              <a:t>предоставление доступа к базе данных прикладному программному обеспечению (или квалифицированным пользователям);</a:t>
            </a:r>
          </a:p>
          <a:p>
            <a:pPr lvl="0"/>
            <a:r>
              <a:rPr lang="ru-RU" dirty="0"/>
              <a:t>управление хранением и обработкой данных в БД.</a:t>
            </a:r>
          </a:p>
          <a:p>
            <a:pPr marL="0" indent="0">
              <a:buNone/>
            </a:pPr>
            <a:r>
              <a:rPr lang="ru-RU" dirty="0"/>
              <a:t>Таким образом, обращение к базе данных возможно только через СУБД.</a:t>
            </a:r>
          </a:p>
          <a:p>
            <a:pPr marL="0" indent="0">
              <a:buNone/>
            </a:pPr>
            <a:r>
              <a:rPr lang="ru-RU" dirty="0"/>
              <a:t>БД предназначена для хранения данных информационной системы. Пользователи обращаются к базе данных обычно не напрямую через средства СУБД, а с помощью внешнего интерфейса – приложения, входящего в состав АИС. </a:t>
            </a:r>
            <a:endParaRPr lang="ru-RU" dirty="0" smtClean="0"/>
          </a:p>
          <a:p>
            <a:endParaRPr lang="ru-RU" dirty="0"/>
          </a:p>
        </p:txBody>
      </p:sp>
    </p:spTree>
    <p:extLst>
      <p:ext uri="{BB962C8B-B14F-4D97-AF65-F5344CB8AC3E}">
        <p14:creationId xmlns:p14="http://schemas.microsoft.com/office/powerpoint/2010/main" val="575641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Назначение и основные компоненты системы баз данных</a:t>
            </a:r>
            <a:br>
              <a:rPr lang="ru-RU" dirty="0"/>
            </a:br>
            <a:endParaRPr lang="ru-RU" dirty="0"/>
          </a:p>
        </p:txBody>
      </p:sp>
      <p:sp>
        <p:nvSpPr>
          <p:cNvPr id="3" name="Объект 2"/>
          <p:cNvSpPr>
            <a:spLocks noGrp="1"/>
          </p:cNvSpPr>
          <p:nvPr>
            <p:ph idx="1"/>
          </p:nvPr>
        </p:nvSpPr>
        <p:spPr/>
        <p:txBody>
          <a:bodyPr>
            <a:normAutofit fontScale="85000" lnSpcReduction="10000"/>
          </a:bodyPr>
          <a:lstStyle/>
          <a:p>
            <a:r>
              <a:rPr lang="ru-RU" dirty="0"/>
              <a:t>Если пользователей можно разделить на группы по характеру решаемых задач, то приложений может быть несколько (по количеству задач или групп пользователей</a:t>
            </a:r>
            <a:r>
              <a:rPr lang="ru-RU" dirty="0" smtClean="0"/>
              <a:t>).</a:t>
            </a:r>
          </a:p>
          <a:p>
            <a:r>
              <a:rPr lang="ru-RU" dirty="0" smtClean="0"/>
              <a:t>Например</a:t>
            </a:r>
            <a:r>
              <a:rPr lang="ru-RU" dirty="0"/>
              <a:t>, для библиотеки можно выделить три группы пользователей: читатели, которым нужно осуществлять поиск книг по различным признакам; сотрудники, выдающие и принимающие у читателей книги (библиотекари); сотрудники отдела комплектации, осуществляющие приём новых книг и списание старых.</a:t>
            </a:r>
          </a:p>
          <a:p>
            <a:endParaRPr lang="ru-RU" dirty="0"/>
          </a:p>
        </p:txBody>
      </p:sp>
    </p:spTree>
    <p:extLst>
      <p:ext uri="{BB962C8B-B14F-4D97-AF65-F5344CB8AC3E}">
        <p14:creationId xmlns:p14="http://schemas.microsoft.com/office/powerpoint/2010/main" val="44445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txBody>
          <a:bodyPr>
            <a:noAutofit/>
          </a:bodyPr>
          <a:lstStyle/>
          <a:p>
            <a:pPr lvl="1" algn="ctr"/>
            <a:r>
              <a:rPr lang="ru-RU" sz="4000" b="1" dirty="0" smtClean="0">
                <a:latin typeface="+mj-lt"/>
              </a:rPr>
              <a:t>Информация, данные, знания. Терминология</a:t>
            </a:r>
            <a:endParaRPr lang="ru-RU" sz="4000" b="1" dirty="0">
              <a:latin typeface="+mj-lt"/>
            </a:endParaRPr>
          </a:p>
        </p:txBody>
      </p:sp>
      <p:sp>
        <p:nvSpPr>
          <p:cNvPr id="3" name="Объект 2"/>
          <p:cNvSpPr>
            <a:spLocks noGrp="1"/>
          </p:cNvSpPr>
          <p:nvPr>
            <p:ph idx="1"/>
          </p:nvPr>
        </p:nvSpPr>
        <p:spPr/>
        <p:txBody>
          <a:bodyPr>
            <a:normAutofit fontScale="77500" lnSpcReduction="20000"/>
          </a:bodyPr>
          <a:lstStyle/>
          <a:p>
            <a:r>
              <a:rPr lang="ru-RU" b="1" dirty="0" smtClean="0"/>
              <a:t>Информация</a:t>
            </a:r>
            <a:r>
              <a:rPr lang="ru-RU" dirty="0" smtClean="0"/>
              <a:t> </a:t>
            </a:r>
            <a:r>
              <a:rPr lang="ru-RU" dirty="0"/>
              <a:t>– любые сведения о каком-либо событии, сущности, процессе и т.п., являющиеся объектом некоторых операций: восприятия, передачи, преобразования, хранения или использования.</a:t>
            </a:r>
            <a:endParaRPr lang="ru-RU" sz="4000" dirty="0"/>
          </a:p>
          <a:p>
            <a:r>
              <a:rPr lang="ru-RU" b="1" dirty="0"/>
              <a:t>Данные</a:t>
            </a:r>
            <a:r>
              <a:rPr lang="ru-RU" dirty="0"/>
              <a:t> – это информация, зафиксированная в некоторой форме, пригодной для последующей обработки, передачи и хранения, например, находящаяся в памяти ЭВМ или подготовленная для ввода в ЭВМ.</a:t>
            </a:r>
            <a:endParaRPr lang="ru-RU" sz="4000" dirty="0"/>
          </a:p>
          <a:p>
            <a:r>
              <a:rPr lang="ru-RU" b="1" dirty="0"/>
              <a:t>Подготовка информации</a:t>
            </a:r>
            <a:r>
              <a:rPr lang="ru-RU" dirty="0"/>
              <a:t> состоит в её формализации, сборе и переносе на машинные носители.</a:t>
            </a:r>
            <a:endParaRPr lang="ru-RU" sz="4000" dirty="0"/>
          </a:p>
          <a:p>
            <a:pPr marL="0" indent="0">
              <a:buNone/>
            </a:pPr>
            <a:endParaRPr lang="ru-RU" dirty="0"/>
          </a:p>
        </p:txBody>
      </p:sp>
    </p:spTree>
    <p:extLst>
      <p:ext uri="{BB962C8B-B14F-4D97-AF65-F5344CB8AC3E}">
        <p14:creationId xmlns:p14="http://schemas.microsoft.com/office/powerpoint/2010/main" val="286683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Уровни представления данных</a:t>
            </a:r>
          </a:p>
        </p:txBody>
      </p:sp>
      <p:sp>
        <p:nvSpPr>
          <p:cNvPr id="3" name="Объект 2"/>
          <p:cNvSpPr>
            <a:spLocks noGrp="1"/>
          </p:cNvSpPr>
          <p:nvPr>
            <p:ph idx="1"/>
          </p:nvPr>
        </p:nvSpPr>
        <p:spPr/>
        <p:txBody>
          <a:bodyPr>
            <a:normAutofit fontScale="85000" lnSpcReduction="10000"/>
          </a:bodyPr>
          <a:lstStyle/>
          <a:p>
            <a:r>
              <a:rPr lang="ru-RU" dirty="0"/>
              <a:t>Современная технология баз данных основана на концепции многоуровневой архитектуры СУБД</a:t>
            </a:r>
            <a:r>
              <a:rPr lang="ru-RU" dirty="0" smtClean="0"/>
              <a:t>.</a:t>
            </a:r>
          </a:p>
          <a:p>
            <a:r>
              <a:rPr lang="ru-RU" dirty="0"/>
              <a:t>Эти идеи впервые были сформулированы в отчёте рабочей группы по базам данных Комитета по планированию стандартов Американского национального института стандартов (ANSI/X3/SPARC</a:t>
            </a:r>
            <a:r>
              <a:rPr lang="ru-RU" dirty="0" smtClean="0"/>
              <a:t>), в 1975г</a:t>
            </a:r>
          </a:p>
          <a:p>
            <a:r>
              <a:rPr lang="ru-RU" dirty="0" smtClean="0"/>
              <a:t>Была </a:t>
            </a:r>
            <a:r>
              <a:rPr lang="ru-RU" dirty="0"/>
              <a:t>предложена обобщенная трёхуровневая модель архитектуры СУБД, включающая концептуальный, внешний и внутренний уровни (рис. </a:t>
            </a:r>
            <a:r>
              <a:rPr lang="ru-RU" dirty="0" smtClean="0"/>
              <a:t>3).</a:t>
            </a:r>
            <a:endParaRPr lang="ru-RU" dirty="0"/>
          </a:p>
          <a:p>
            <a:endParaRPr lang="ru-RU" dirty="0"/>
          </a:p>
        </p:txBody>
      </p:sp>
    </p:spTree>
    <p:extLst>
      <p:ext uri="{BB962C8B-B14F-4D97-AF65-F5344CB8AC3E}">
        <p14:creationId xmlns:p14="http://schemas.microsoft.com/office/powerpoint/2010/main" val="71877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Уровни представления данных</a:t>
            </a:r>
          </a:p>
        </p:txBody>
      </p:sp>
      <p:sp>
        <p:nvSpPr>
          <p:cNvPr id="3" name="Объект 2"/>
          <p:cNvSpPr>
            <a:spLocks noGrp="1"/>
          </p:cNvSpPr>
          <p:nvPr>
            <p:ph idx="1"/>
          </p:nvPr>
        </p:nvSpPr>
        <p:spPr>
          <a:xfrm>
            <a:off x="457200" y="5013176"/>
            <a:ext cx="8229600" cy="608931"/>
          </a:xfrm>
        </p:spPr>
        <p:txBody>
          <a:bodyPr>
            <a:normAutofit fontScale="55000" lnSpcReduction="20000"/>
          </a:bodyPr>
          <a:lstStyle/>
          <a:p>
            <a:endParaRPr lang="ru-RU" dirty="0" smtClean="0"/>
          </a:p>
          <a:p>
            <a:r>
              <a:rPr lang="ru-RU" dirty="0" smtClean="0"/>
              <a:t>Рис.3. </a:t>
            </a:r>
            <a:r>
              <a:rPr lang="ru-RU" dirty="0"/>
              <a:t>Уровни представления данных</a:t>
            </a:r>
          </a:p>
          <a:p>
            <a:endParaRPr lang="ru-RU"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1334623494"/>
              </p:ext>
            </p:extLst>
          </p:nvPr>
        </p:nvGraphicFramePr>
        <p:xfrm>
          <a:off x="827584" y="1700808"/>
          <a:ext cx="6851605" cy="3240360"/>
        </p:xfrm>
        <a:graphic>
          <a:graphicData uri="http://schemas.openxmlformats.org/presentationml/2006/ole">
            <mc:AlternateContent xmlns:mc="http://schemas.openxmlformats.org/markup-compatibility/2006">
              <mc:Choice xmlns:v="urn:schemas-microsoft-com:vml" Requires="v">
                <p:oleObj spid="_x0000_s3098" name="Picture" r:id="rId3" imgW="3163824" imgH="1487424" progId="Word.Picture.8">
                  <p:embed/>
                </p:oleObj>
              </mc:Choice>
              <mc:Fallback>
                <p:oleObj name="Picture" r:id="rId3" imgW="3163824" imgH="1487424"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00808"/>
                        <a:ext cx="6851605" cy="3240360"/>
                      </a:xfrm>
                      <a:prstGeom prst="rect">
                        <a:avLst/>
                      </a:prstGeom>
                      <a:noFill/>
                    </p:spPr>
                  </p:pic>
                </p:oleObj>
              </mc:Fallback>
            </mc:AlternateContent>
          </a:graphicData>
        </a:graphic>
      </p:graphicFrame>
    </p:spTree>
    <p:extLst>
      <p:ext uri="{BB962C8B-B14F-4D97-AF65-F5344CB8AC3E}">
        <p14:creationId xmlns:p14="http://schemas.microsoft.com/office/powerpoint/2010/main" val="2288323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Уровни представления данных</a:t>
            </a:r>
          </a:p>
        </p:txBody>
      </p:sp>
      <p:sp>
        <p:nvSpPr>
          <p:cNvPr id="3" name="Объект 2"/>
          <p:cNvSpPr>
            <a:spLocks noGrp="1"/>
          </p:cNvSpPr>
          <p:nvPr>
            <p:ph idx="1"/>
          </p:nvPr>
        </p:nvSpPr>
        <p:spPr/>
        <p:txBody>
          <a:bodyPr>
            <a:normAutofit fontScale="55000" lnSpcReduction="20000"/>
          </a:bodyPr>
          <a:lstStyle/>
          <a:p>
            <a:r>
              <a:rPr lang="ru-RU" b="1" dirty="0"/>
              <a:t>Концептуальный уровень </a:t>
            </a:r>
            <a:r>
              <a:rPr lang="ru-RU" dirty="0"/>
              <a:t>архитектуры ANSI/SPARC служит для поддержки единого взгляда на базу данных, общего для всех её приложений и независимого от них и от среды </a:t>
            </a:r>
            <a:r>
              <a:rPr lang="ru-RU" dirty="0" smtClean="0"/>
              <a:t>хранения. </a:t>
            </a:r>
            <a:r>
              <a:rPr lang="ru-RU" dirty="0"/>
              <a:t>Концептуальный уровень представляет собой формализованную информационно-логическую модель ПО. Описание этого представления называется </a:t>
            </a:r>
            <a:r>
              <a:rPr lang="ru-RU" i="1" dirty="0"/>
              <a:t>концептуальной схемой </a:t>
            </a:r>
            <a:r>
              <a:rPr lang="ru-RU" dirty="0"/>
              <a:t>или</a:t>
            </a:r>
            <a:r>
              <a:rPr lang="ru-RU" i="1" dirty="0"/>
              <a:t> схемой БД</a:t>
            </a:r>
            <a:r>
              <a:rPr lang="ru-RU" dirty="0"/>
              <a:t>.</a:t>
            </a:r>
          </a:p>
          <a:p>
            <a:pPr marL="0" indent="0">
              <a:buNone/>
            </a:pPr>
            <a:r>
              <a:rPr lang="ru-RU" b="1" dirty="0"/>
              <a:t>Схема базы данных</a:t>
            </a:r>
            <a:r>
              <a:rPr lang="ru-RU" dirty="0"/>
              <a:t> – это описание базы данных в терминах конкретной модели данных.</a:t>
            </a:r>
          </a:p>
          <a:p>
            <a:r>
              <a:rPr lang="ru-RU" b="1" dirty="0"/>
              <a:t>Внутренний уровень </a:t>
            </a:r>
            <a:r>
              <a:rPr lang="ru-RU" dirty="0"/>
              <a:t>архитектуры поддерживает представление данных в среде хранения и пути доступа к </a:t>
            </a:r>
            <a:r>
              <a:rPr lang="ru-RU" dirty="0" smtClean="0"/>
              <a:t>ним. </a:t>
            </a:r>
            <a:r>
              <a:rPr lang="ru-RU" dirty="0"/>
              <a:t>На этом архитектурном уровне БД представлена в полностью "материализованном" виде, тогда как на других уровнях идёт работа на уровне отдельных экземпляров или множества экземпляров данных. Описание БД на внутреннем уровне называется </a:t>
            </a:r>
            <a:r>
              <a:rPr lang="ru-RU" i="1" dirty="0"/>
              <a:t>внутренней схемой </a:t>
            </a:r>
            <a:r>
              <a:rPr lang="ru-RU" dirty="0"/>
              <a:t>или</a:t>
            </a:r>
            <a:r>
              <a:rPr lang="ru-RU" i="1" dirty="0"/>
              <a:t> схемой хранения</a:t>
            </a:r>
            <a:r>
              <a:rPr lang="ru-RU" i="1" dirty="0" smtClean="0"/>
              <a:t>. </a:t>
            </a:r>
            <a:endParaRPr lang="ru-RU" dirty="0"/>
          </a:p>
          <a:p>
            <a:r>
              <a:rPr lang="ru-RU" b="1" dirty="0"/>
              <a:t>Внешний уровень </a:t>
            </a:r>
            <a:r>
              <a:rPr lang="ru-RU" dirty="0"/>
              <a:t>архитектуры БД предназначен для групп пользователей. Описание представления данных для группы пользователей называется </a:t>
            </a:r>
            <a:r>
              <a:rPr lang="ru-RU" i="1" dirty="0"/>
              <a:t>внешней схемой.</a:t>
            </a:r>
            <a:r>
              <a:rPr lang="ru-RU" dirty="0"/>
              <a:t> Наличие внешнего уровня позволяет поддерживать разное представление одних и тех же данных для различных групп пользователей или </a:t>
            </a:r>
            <a:r>
              <a:rPr lang="ru-RU" dirty="0" smtClean="0"/>
              <a:t>задач.</a:t>
            </a:r>
            <a:endParaRPr lang="ru-RU" dirty="0"/>
          </a:p>
          <a:p>
            <a:endParaRPr lang="ru-RU" dirty="0"/>
          </a:p>
        </p:txBody>
      </p:sp>
    </p:spTree>
    <p:extLst>
      <p:ext uri="{BB962C8B-B14F-4D97-AF65-F5344CB8AC3E}">
        <p14:creationId xmlns:p14="http://schemas.microsoft.com/office/powerpoint/2010/main" val="425034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b="1" dirty="0"/>
              <a:t>Информация, данные, знания. Терминология</a:t>
            </a:r>
            <a:endParaRPr lang="ru-RU" sz="4000" b="1" dirty="0"/>
          </a:p>
        </p:txBody>
      </p:sp>
      <p:sp>
        <p:nvSpPr>
          <p:cNvPr id="3" name="Объект 2"/>
          <p:cNvSpPr>
            <a:spLocks noGrp="1"/>
          </p:cNvSpPr>
          <p:nvPr>
            <p:ph idx="1"/>
          </p:nvPr>
        </p:nvSpPr>
        <p:spPr/>
        <p:txBody>
          <a:bodyPr>
            <a:normAutofit fontScale="62500" lnSpcReduction="20000"/>
          </a:bodyPr>
          <a:lstStyle/>
          <a:p>
            <a:r>
              <a:rPr lang="ru-RU" b="1" dirty="0" smtClean="0"/>
              <a:t>Обработка данных</a:t>
            </a:r>
            <a:r>
              <a:rPr lang="ru-RU" dirty="0" smtClean="0"/>
              <a:t> – это совокупность задач, осуществляющих преобразование массивов данных. Обработка данных включает в себя ввод данных в ЭВМ, отбор данных по каким-либо критериям, преобразование структуры данных, перемещение данных на внешней памяти ЭВМ, вывод данных, являющихся результатом решения задач, в табличном или в каком-либо ином удобном для пользователя виде.</a:t>
            </a:r>
            <a:endParaRPr lang="ru-RU" sz="4000" dirty="0" smtClean="0"/>
          </a:p>
          <a:p>
            <a:r>
              <a:rPr lang="ru-RU" b="1" dirty="0" smtClean="0"/>
              <a:t>Система обработки данных </a:t>
            </a:r>
            <a:r>
              <a:rPr lang="ru-RU" dirty="0" smtClean="0"/>
              <a:t>(СОД) – это набор аппаратных и программных средств, осуществляющих выполнение задач по управлению данными.</a:t>
            </a:r>
            <a:endParaRPr lang="ru-RU" sz="4000" dirty="0" smtClean="0"/>
          </a:p>
          <a:p>
            <a:r>
              <a:rPr lang="ru-RU" b="1" dirty="0" smtClean="0"/>
              <a:t>Управление данными</a:t>
            </a:r>
            <a:r>
              <a:rPr lang="ru-RU" dirty="0" smtClean="0"/>
              <a:t> – совокупность функций обеспечения требуемого представления данных, их накопления и хранения, обновления, удаления, поиска по заданному критерию и выдачи данных. </a:t>
            </a:r>
            <a:endParaRPr lang="ru-RU" dirty="0" smtClean="0"/>
          </a:p>
          <a:p>
            <a:r>
              <a:rPr lang="ru-RU" b="1" dirty="0" smtClean="0"/>
              <a:t>Предметная </a:t>
            </a:r>
            <a:r>
              <a:rPr lang="ru-RU" b="1" dirty="0" smtClean="0"/>
              <a:t>область</a:t>
            </a:r>
            <a:r>
              <a:rPr lang="ru-RU" dirty="0" smtClean="0"/>
              <a:t> (ПО) – часть реального мира, подлежащая изучению с целью организации управления и, в конечном итоге, автоматизации.</a:t>
            </a:r>
            <a:endParaRPr lang="ru-RU" sz="4000" dirty="0" smtClean="0"/>
          </a:p>
          <a:p>
            <a:endParaRPr lang="ru-RU" dirty="0"/>
          </a:p>
        </p:txBody>
      </p:sp>
    </p:spTree>
    <p:extLst>
      <p:ext uri="{BB962C8B-B14F-4D97-AF65-F5344CB8AC3E}">
        <p14:creationId xmlns:p14="http://schemas.microsoft.com/office/powerpoint/2010/main" val="10030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Информация, данные, знания. Терминология</a:t>
            </a:r>
            <a:endParaRPr lang="ru-RU" dirty="0"/>
          </a:p>
        </p:txBody>
      </p:sp>
      <p:sp>
        <p:nvSpPr>
          <p:cNvPr id="3" name="Объект 2"/>
          <p:cNvSpPr>
            <a:spLocks noGrp="1"/>
          </p:cNvSpPr>
          <p:nvPr>
            <p:ph idx="1"/>
          </p:nvPr>
        </p:nvSpPr>
        <p:spPr/>
        <p:txBody>
          <a:bodyPr>
            <a:normAutofit fontScale="55000" lnSpcReduction="20000"/>
          </a:bodyPr>
          <a:lstStyle/>
          <a:p>
            <a:r>
              <a:rPr lang="ru-RU" b="1" dirty="0" smtClean="0"/>
              <a:t>База данных</a:t>
            </a:r>
            <a:r>
              <a:rPr lang="ru-RU" dirty="0" smtClean="0"/>
              <a:t> (БД) – совокупность данных, организованных по определённым правилам, предусматривающим общие принципы описания, хранения и манипулирования данными, независимая от прикладных программ. Эти данные относятся к определённой предметной области и организованы таким образом, что могут быть использованы для решения </a:t>
            </a:r>
            <a:r>
              <a:rPr lang="ru-RU" u="sng" dirty="0" smtClean="0"/>
              <a:t>многих задач многими пользователями</a:t>
            </a:r>
            <a:r>
              <a:rPr lang="ru-RU" dirty="0" smtClean="0"/>
              <a:t>.</a:t>
            </a:r>
            <a:endParaRPr lang="ru-RU" sz="4000" dirty="0" smtClean="0"/>
          </a:p>
          <a:p>
            <a:r>
              <a:rPr lang="ru-RU" b="1" dirty="0" smtClean="0"/>
              <a:t>Ведение базы данных</a:t>
            </a:r>
            <a:r>
              <a:rPr lang="ru-RU" dirty="0" smtClean="0"/>
              <a:t> – деятельность по обновлению, восстановлению и изменению структуры базы данных с целью обеспечения её целостности, сохранности и эффективности использования.</a:t>
            </a:r>
            <a:endParaRPr lang="ru-RU" sz="4000" dirty="0" smtClean="0"/>
          </a:p>
          <a:p>
            <a:r>
              <a:rPr lang="ru-RU" b="1" dirty="0" smtClean="0"/>
              <a:t>Система управления базами данных</a:t>
            </a:r>
            <a:r>
              <a:rPr lang="ru-RU" dirty="0" smtClean="0"/>
              <a:t> (СУБД) – это совокупность программ и языковых средств, предназначенных для управления данными в базе данных, ведения базы данных и обеспечения взаимодействия её с прикладными программами.</a:t>
            </a:r>
            <a:endParaRPr lang="ru-RU" sz="4000" dirty="0" smtClean="0"/>
          </a:p>
          <a:p>
            <a:r>
              <a:rPr lang="ru-RU" b="1" dirty="0" smtClean="0"/>
              <a:t>Автоматизированная информационная система</a:t>
            </a:r>
            <a:r>
              <a:rPr lang="ru-RU" dirty="0" smtClean="0"/>
              <a:t> (АИС) представляет собой совокупность данных, экономико-математических методов и моделей, технических, программных средств и специалистов, предназначенную для обработки информации и принятия управленческих решений.</a:t>
            </a:r>
            <a:endParaRPr lang="ru-RU" sz="4000" dirty="0" smtClean="0"/>
          </a:p>
        </p:txBody>
      </p:sp>
    </p:spTree>
    <p:extLst>
      <p:ext uri="{BB962C8B-B14F-4D97-AF65-F5344CB8AC3E}">
        <p14:creationId xmlns:p14="http://schemas.microsoft.com/office/powerpoint/2010/main" val="121963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Информация, данные, знания. Терминология</a:t>
            </a:r>
            <a:endParaRPr lang="ru-RU" dirty="0"/>
          </a:p>
        </p:txBody>
      </p:sp>
      <p:sp>
        <p:nvSpPr>
          <p:cNvPr id="3" name="Объект 2"/>
          <p:cNvSpPr>
            <a:spLocks noGrp="1"/>
          </p:cNvSpPr>
          <p:nvPr>
            <p:ph idx="1"/>
          </p:nvPr>
        </p:nvSpPr>
        <p:spPr/>
        <p:txBody>
          <a:bodyPr>
            <a:normAutofit fontScale="47500" lnSpcReduction="20000"/>
          </a:bodyPr>
          <a:lstStyle/>
          <a:p>
            <a:r>
              <a:rPr lang="ru-RU" sz="3400" b="1" dirty="0" smtClean="0"/>
              <a:t>Банк</a:t>
            </a:r>
            <a:r>
              <a:rPr lang="en-US" sz="3400" b="1" dirty="0" smtClean="0"/>
              <a:t> </a:t>
            </a:r>
            <a:r>
              <a:rPr lang="ru-RU" sz="3400" b="1" dirty="0" smtClean="0"/>
              <a:t>данных</a:t>
            </a:r>
            <a:r>
              <a:rPr lang="ru-RU" sz="3400" dirty="0" smtClean="0"/>
              <a:t> (</a:t>
            </a:r>
            <a:r>
              <a:rPr lang="ru-RU" sz="3400" dirty="0" err="1" smtClean="0"/>
              <a:t>БнД</a:t>
            </a:r>
            <a:r>
              <a:rPr lang="ru-RU" sz="3400" dirty="0" smtClean="0"/>
              <a:t>) – это автоматизированная информационная система, включающая в свой состав комплекс специальных методов и средств (математических, информационных, программных, языковых, организационных и технических) для поддержания динамической информационной модели предметной области с целью обеспечения информационных запросов пользователей. </a:t>
            </a:r>
          </a:p>
          <a:p>
            <a:pPr marL="0" indent="0">
              <a:buNone/>
            </a:pPr>
            <a:r>
              <a:rPr lang="ru-RU" sz="3400" dirty="0" smtClean="0"/>
              <a:t>Банк данных должен:</a:t>
            </a:r>
          </a:p>
          <a:p>
            <a:pPr lvl="0"/>
            <a:r>
              <a:rPr lang="ru-RU" sz="3400" dirty="0" smtClean="0"/>
              <a:t>Обеспечивать информационные потребности внешних пользователей.</a:t>
            </a:r>
          </a:p>
          <a:p>
            <a:pPr lvl="0"/>
            <a:r>
              <a:rPr lang="ru-RU" sz="3400" dirty="0" smtClean="0"/>
              <a:t>Обеспечивать возможность хранения и модификации больших объёмов многоаспектных данных.</a:t>
            </a:r>
          </a:p>
          <a:p>
            <a:pPr lvl="0"/>
            <a:r>
              <a:rPr lang="ru-RU" sz="3400" dirty="0" smtClean="0"/>
              <a:t>Обеспечивать заданный уровень достоверности хранимых данных и их непротиворечивость.</a:t>
            </a:r>
          </a:p>
          <a:p>
            <a:pPr lvl="0"/>
            <a:r>
              <a:rPr lang="ru-RU" sz="3400" dirty="0" smtClean="0"/>
              <a:t>Обеспечивать доступ к данным только пользователям с соответствующими полномочиями.</a:t>
            </a:r>
          </a:p>
          <a:p>
            <a:pPr lvl="0"/>
            <a:r>
              <a:rPr lang="ru-RU" sz="3400" dirty="0" smtClean="0"/>
              <a:t>Обеспечивать поиск данных по произвольной группе признаков.</a:t>
            </a:r>
          </a:p>
          <a:p>
            <a:pPr lvl="0"/>
            <a:r>
              <a:rPr lang="ru-RU" sz="3400" dirty="0" smtClean="0"/>
              <a:t>Удовлетворять заданным требованиям по производительности при обработке запросов.</a:t>
            </a:r>
          </a:p>
          <a:p>
            <a:pPr lvl="0"/>
            <a:r>
              <a:rPr lang="ru-RU" sz="3400" dirty="0" smtClean="0"/>
              <a:t>Иметь возможность реорганизации при изменении границ ПО (предметная область).</a:t>
            </a:r>
          </a:p>
          <a:p>
            <a:pPr lvl="0"/>
            <a:r>
              <a:rPr lang="ru-RU" sz="3400" dirty="0" smtClean="0"/>
              <a:t>Обеспечивать выдачу пользователям данных в различной форме.</a:t>
            </a:r>
          </a:p>
          <a:p>
            <a:pPr lvl="0"/>
            <a:r>
              <a:rPr lang="ru-RU" sz="3400" dirty="0" smtClean="0"/>
              <a:t>Обеспечивать простоту и удобство обращения внешних пользователей к данным.</a:t>
            </a:r>
          </a:p>
          <a:p>
            <a:pPr marL="0" indent="0">
              <a:buNone/>
            </a:pPr>
            <a:endParaRPr lang="ru-RU" dirty="0"/>
          </a:p>
        </p:txBody>
      </p:sp>
    </p:spTree>
    <p:extLst>
      <p:ext uri="{BB962C8B-B14F-4D97-AF65-F5344CB8AC3E}">
        <p14:creationId xmlns:p14="http://schemas.microsoft.com/office/powerpoint/2010/main" val="147886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Информация, данные, знания. Терминология</a:t>
            </a:r>
            <a:endParaRPr lang="ru-RU" dirty="0"/>
          </a:p>
        </p:txBody>
      </p:sp>
      <p:sp>
        <p:nvSpPr>
          <p:cNvPr id="3" name="Объект 2"/>
          <p:cNvSpPr>
            <a:spLocks noGrp="1"/>
          </p:cNvSpPr>
          <p:nvPr>
            <p:ph idx="1"/>
          </p:nvPr>
        </p:nvSpPr>
        <p:spPr/>
        <p:txBody>
          <a:bodyPr/>
          <a:lstStyle/>
          <a:p>
            <a:pPr marL="0" indent="0">
              <a:buNone/>
            </a:pPr>
            <a:r>
              <a:rPr lang="ru-RU" dirty="0"/>
              <a:t/>
            </a:r>
            <a:br>
              <a:rPr lang="ru-RU" dirty="0"/>
            </a:br>
            <a:endParaRPr lang="ru-RU" dirty="0" smtClean="0"/>
          </a:p>
          <a:p>
            <a:pPr marL="0" indent="0">
              <a:buNone/>
            </a:pPr>
            <a:endParaRPr lang="ru-RU" dirty="0"/>
          </a:p>
          <a:p>
            <a:pPr marL="0" indent="0">
              <a:buNone/>
            </a:pPr>
            <a:endParaRPr lang="ru-RU" sz="1600" dirty="0" smtClean="0"/>
          </a:p>
          <a:p>
            <a:pPr marL="0" indent="0">
              <a:buNone/>
            </a:pPr>
            <a:endParaRPr lang="ru-RU" sz="1600" dirty="0"/>
          </a:p>
          <a:p>
            <a:pPr marL="0" indent="0">
              <a:buNone/>
            </a:pPr>
            <a:endParaRPr lang="ru-RU" sz="1600" dirty="0" smtClean="0"/>
          </a:p>
        </p:txBody>
      </p:sp>
      <p:pic>
        <p:nvPicPr>
          <p:cNvPr id="4" name="Рисунок 3" descr="http://e-educ.ru/uploads/posts/2010-07/thumbs/1279653827_snimok.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92087" y="1791841"/>
            <a:ext cx="4286250" cy="1781175"/>
          </a:xfrm>
          <a:prstGeom prst="rect">
            <a:avLst/>
          </a:prstGeom>
          <a:noFill/>
          <a:ln>
            <a:noFill/>
          </a:ln>
        </p:spPr>
      </p:pic>
      <p:sp>
        <p:nvSpPr>
          <p:cNvPr id="5" name="Прямоугольник 4"/>
          <p:cNvSpPr/>
          <p:nvPr/>
        </p:nvSpPr>
        <p:spPr>
          <a:xfrm>
            <a:off x="492087" y="3573016"/>
            <a:ext cx="8383083" cy="2862322"/>
          </a:xfrm>
          <a:prstGeom prst="rect">
            <a:avLst/>
          </a:prstGeom>
        </p:spPr>
        <p:txBody>
          <a:bodyPr wrap="square">
            <a:spAutoFit/>
          </a:bodyPr>
          <a:lstStyle/>
          <a:p>
            <a:r>
              <a:rPr lang="ru-RU" dirty="0" err="1"/>
              <a:t>БнД</a:t>
            </a:r>
            <a:r>
              <a:rPr lang="ru-RU" dirty="0"/>
              <a:t> - информационная система, реализующая централизованное управление данных в интересах всех пользователей АС. (Средство интеграции данных).</a:t>
            </a:r>
            <a:br>
              <a:rPr lang="ru-RU" dirty="0"/>
            </a:br>
            <a:r>
              <a:rPr lang="ru-RU" dirty="0" err="1"/>
              <a:t>БнД</a:t>
            </a:r>
            <a:r>
              <a:rPr lang="ru-RU" dirty="0"/>
              <a:t> - может рассматриваться в узком и широком смысле этого понятия. </a:t>
            </a:r>
            <a:endParaRPr lang="ru-RU" dirty="0" smtClean="0"/>
          </a:p>
          <a:p>
            <a:endParaRPr lang="ru-RU" dirty="0" smtClean="0"/>
          </a:p>
          <a:p>
            <a:r>
              <a:rPr lang="ru-RU" dirty="0" smtClean="0"/>
              <a:t>В </a:t>
            </a:r>
            <a:r>
              <a:rPr lang="ru-RU" dirty="0"/>
              <a:t>узком </a:t>
            </a:r>
            <a:r>
              <a:rPr lang="ru-RU" dirty="0" err="1"/>
              <a:t>БнД</a:t>
            </a:r>
            <a:r>
              <a:rPr lang="ru-RU" dirty="0"/>
              <a:t>=БД + </a:t>
            </a:r>
            <a:r>
              <a:rPr lang="ru-RU" dirty="0" smtClean="0"/>
              <a:t>СУБД (для </a:t>
            </a:r>
            <a:r>
              <a:rPr lang="ru-RU" dirty="0"/>
              <a:t>реализации централизованного управления данными, хранимыми в базе, доступа к ним, поддержание их в состоянии, соответствующем состоянию </a:t>
            </a:r>
            <a:r>
              <a:rPr lang="ru-RU" dirty="0" smtClean="0"/>
              <a:t>ПО)</a:t>
            </a:r>
            <a:r>
              <a:rPr lang="ru-RU" dirty="0"/>
              <a:t/>
            </a:r>
            <a:br>
              <a:rPr lang="ru-RU" dirty="0"/>
            </a:br>
            <a:endParaRPr lang="ru-RU" dirty="0" smtClean="0"/>
          </a:p>
          <a:p>
            <a:r>
              <a:rPr lang="ru-RU" dirty="0" smtClean="0"/>
              <a:t>В </a:t>
            </a:r>
            <a:r>
              <a:rPr lang="ru-RU" dirty="0"/>
              <a:t>широком </a:t>
            </a:r>
            <a:r>
              <a:rPr lang="ru-RU" dirty="0" err="1"/>
              <a:t>БнД</a:t>
            </a:r>
            <a:r>
              <a:rPr lang="ru-RU" dirty="0"/>
              <a:t> =АС (автоматизированная система).</a:t>
            </a:r>
            <a:br>
              <a:rPr lang="ru-RU" dirty="0"/>
            </a:br>
            <a:endParaRPr lang="ru-RU" dirty="0"/>
          </a:p>
        </p:txBody>
      </p:sp>
    </p:spTree>
    <p:extLst>
      <p:ext uri="{BB962C8B-B14F-4D97-AF65-F5344CB8AC3E}">
        <p14:creationId xmlns:p14="http://schemas.microsoft.com/office/powerpoint/2010/main" val="169495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Информация, данные, знания. Терминология</a:t>
            </a:r>
            <a:endParaRPr lang="ru-RU" dirty="0"/>
          </a:p>
        </p:txBody>
      </p:sp>
      <p:sp>
        <p:nvSpPr>
          <p:cNvPr id="3" name="Объект 2"/>
          <p:cNvSpPr>
            <a:spLocks noGrp="1"/>
          </p:cNvSpPr>
          <p:nvPr>
            <p:ph idx="1"/>
          </p:nvPr>
        </p:nvSpPr>
        <p:spPr/>
        <p:txBody>
          <a:bodyPr>
            <a:normAutofit fontScale="70000" lnSpcReduction="20000"/>
          </a:bodyPr>
          <a:lstStyle/>
          <a:p>
            <a:r>
              <a:rPr lang="ru-RU" dirty="0"/>
              <a:t>Управляет </a:t>
            </a:r>
            <a:r>
              <a:rPr lang="ru-RU" dirty="0" err="1"/>
              <a:t>БнД</a:t>
            </a:r>
            <a:r>
              <a:rPr lang="ru-RU" dirty="0"/>
              <a:t> администратор банка данных (АБД</a:t>
            </a:r>
            <a:r>
              <a:rPr lang="ru-RU" dirty="0" smtClean="0"/>
              <a:t>).</a:t>
            </a:r>
          </a:p>
          <a:p>
            <a:pPr marL="0" indent="0">
              <a:buNone/>
            </a:pPr>
            <a:r>
              <a:rPr lang="ru-RU" dirty="0"/>
              <a:t>Основной функцией АБД является обеспечение структур данных и взаимосвязь между ними, эффективных для обслуживания именно всего коллектива пользователей. Это функция администрирования БД</a:t>
            </a:r>
            <a:r>
              <a:rPr lang="ru-RU" dirty="0" smtClean="0"/>
              <a:t>.</a:t>
            </a:r>
          </a:p>
          <a:p>
            <a:r>
              <a:rPr lang="ru-RU" dirty="0" smtClean="0"/>
              <a:t>Словарь </a:t>
            </a:r>
            <a:r>
              <a:rPr lang="ru-RU" dirty="0"/>
              <a:t>данных (СД) представляет собой специальную систему в составе </a:t>
            </a:r>
            <a:r>
              <a:rPr lang="ru-RU" dirty="0" err="1"/>
              <a:t>БнД</a:t>
            </a:r>
            <a:r>
              <a:rPr lang="ru-RU" dirty="0"/>
              <a:t>, предназначенную для хранения единообразной информации обо всех ресурсах данных конкретного банка. </a:t>
            </a:r>
            <a:endParaRPr lang="ru-RU" dirty="0" smtClean="0"/>
          </a:p>
          <a:p>
            <a:pPr marL="0" indent="0">
              <a:buNone/>
            </a:pPr>
            <a:r>
              <a:rPr lang="ru-RU" dirty="0" smtClean="0"/>
              <a:t>В </a:t>
            </a:r>
            <a:r>
              <a:rPr lang="ru-RU" dirty="0"/>
              <a:t>словаре содержатся сведения об объектах, их свойствах и отношениях для данной ПО, сведения о данных, хранимых в базе (наименования данных, их структуре, связи с другими данными), об их возможных значениях и форматах представления, об источниках их возникновения, о кодах защиты, разграничениях доступа к данным со стороны пользователей.</a:t>
            </a:r>
            <a:br>
              <a:rPr lang="ru-RU" dirty="0"/>
            </a:br>
            <a:endParaRPr lang="ru-RU" dirty="0"/>
          </a:p>
        </p:txBody>
      </p:sp>
    </p:spTree>
    <p:extLst>
      <p:ext uri="{BB962C8B-B14F-4D97-AF65-F5344CB8AC3E}">
        <p14:creationId xmlns:p14="http://schemas.microsoft.com/office/powerpoint/2010/main" val="279540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Автоматизированная информационная система</a:t>
            </a:r>
          </a:p>
        </p:txBody>
      </p:sp>
      <p:sp>
        <p:nvSpPr>
          <p:cNvPr id="3" name="Объект 2"/>
          <p:cNvSpPr>
            <a:spLocks noGrp="1"/>
          </p:cNvSpPr>
          <p:nvPr>
            <p:ph idx="1"/>
          </p:nvPr>
        </p:nvSpPr>
        <p:spPr/>
        <p:txBody>
          <a:bodyPr>
            <a:normAutofit fontScale="70000" lnSpcReduction="20000"/>
          </a:bodyPr>
          <a:lstStyle/>
          <a:p>
            <a:r>
              <a:rPr lang="ru-RU" dirty="0"/>
              <a:t>Под </a:t>
            </a:r>
            <a:r>
              <a:rPr lang="ru-RU" b="1" dirty="0"/>
              <a:t>автоматизированной информационной системой</a:t>
            </a:r>
            <a:r>
              <a:rPr lang="ru-RU" dirty="0"/>
              <a:t> (АИС) будем понимать совокупность программно-аппаратных средств, предназначенных для автоматизации деятельности, связанной с хранением, передачей и обработкой информации.</a:t>
            </a:r>
          </a:p>
          <a:p>
            <a:r>
              <a:rPr lang="ru-RU" dirty="0"/>
              <a:t>АИС, основанная на базе данных, служит для сбора, накопления, хранения информации, а также её эффективного использования для различных целей. </a:t>
            </a:r>
            <a:endParaRPr lang="ru-RU" dirty="0" smtClean="0"/>
          </a:p>
          <a:p>
            <a:r>
              <a:rPr lang="ru-RU" dirty="0" smtClean="0"/>
              <a:t>Информация </a:t>
            </a:r>
            <a:r>
              <a:rPr lang="ru-RU" dirty="0"/>
              <a:t>представляется в виде данных, хранимых в памяти ЭВМ</a:t>
            </a:r>
            <a:r>
              <a:rPr lang="ru-RU" dirty="0" smtClean="0"/>
              <a:t>.</a:t>
            </a:r>
          </a:p>
          <a:p>
            <a:r>
              <a:rPr lang="ru-RU" dirty="0" smtClean="0"/>
              <a:t>При </a:t>
            </a:r>
            <a:r>
              <a:rPr lang="ru-RU" dirty="0"/>
              <a:t>проектировании АИС, с одной стороны, решается вопрос о том, какие сведения и для каких целей будут содержаться в системе, с другой – как соответствующие данные будут организованы в памяти ЭВМ и как они будут обрабатываться при эксплуатации АИС.</a:t>
            </a:r>
          </a:p>
          <a:p>
            <a:endParaRPr lang="ru-RU" dirty="0"/>
          </a:p>
        </p:txBody>
      </p:sp>
    </p:spTree>
    <p:extLst>
      <p:ext uri="{BB962C8B-B14F-4D97-AF65-F5344CB8AC3E}">
        <p14:creationId xmlns:p14="http://schemas.microsoft.com/office/powerpoint/2010/main" val="193511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Автоматизированная информационная система</a:t>
            </a:r>
          </a:p>
        </p:txBody>
      </p:sp>
      <p:sp>
        <p:nvSpPr>
          <p:cNvPr id="3" name="Объект 2"/>
          <p:cNvSpPr>
            <a:spLocks noGrp="1"/>
          </p:cNvSpPr>
          <p:nvPr>
            <p:ph idx="1"/>
          </p:nvPr>
        </p:nvSpPr>
        <p:spPr/>
        <p:txBody>
          <a:bodyPr>
            <a:normAutofit fontScale="85000" lnSpcReduction="10000"/>
          </a:bodyPr>
          <a:lstStyle/>
          <a:p>
            <a:r>
              <a:rPr lang="ru-RU" dirty="0"/>
              <a:t>По сферам применения и правилам организации различают два основных класса АИС, основанных на базе данных: </a:t>
            </a:r>
            <a:r>
              <a:rPr lang="ru-RU" b="1" dirty="0"/>
              <a:t>информационно-поисковые</a:t>
            </a:r>
            <a:r>
              <a:rPr lang="ru-RU" dirty="0"/>
              <a:t> (ИПС) и </a:t>
            </a:r>
            <a:r>
              <a:rPr lang="ru-RU" b="1" dirty="0"/>
              <a:t>системы обработки данных </a:t>
            </a:r>
            <a:r>
              <a:rPr lang="ru-RU" dirty="0"/>
              <a:t>(СОД). </a:t>
            </a:r>
            <a:endParaRPr lang="ru-RU" dirty="0" smtClean="0"/>
          </a:p>
          <a:p>
            <a:r>
              <a:rPr lang="ru-RU" dirty="0" smtClean="0"/>
              <a:t>ИПС </a:t>
            </a:r>
            <a:r>
              <a:rPr lang="ru-RU" dirty="0"/>
              <a:t>ориентированы, как правило, на извлечение подмножества хранимых данных, удовлетворяющих некоторому поисковому критерию. </a:t>
            </a:r>
            <a:endParaRPr lang="ru-RU" dirty="0" smtClean="0"/>
          </a:p>
          <a:p>
            <a:pPr marL="0" indent="0">
              <a:buNone/>
            </a:pPr>
            <a:r>
              <a:rPr lang="ru-RU" dirty="0" smtClean="0"/>
              <a:t>Пользователя </a:t>
            </a:r>
            <a:r>
              <a:rPr lang="ru-RU" dirty="0"/>
              <a:t>ИПС интересуют, в основном, сами извлекаемые из базы данных сведения, а не результаты их </a:t>
            </a:r>
            <a:r>
              <a:rPr lang="ru-RU" dirty="0" smtClean="0"/>
              <a:t>обработки (любая </a:t>
            </a:r>
            <a:r>
              <a:rPr lang="ru-RU" dirty="0"/>
              <a:t>справочная </a:t>
            </a:r>
            <a:r>
              <a:rPr lang="ru-RU" dirty="0" smtClean="0"/>
              <a:t>служба).</a:t>
            </a:r>
            <a:endParaRPr lang="ru-RU" dirty="0"/>
          </a:p>
        </p:txBody>
      </p:sp>
    </p:spTree>
    <p:extLst>
      <p:ext uri="{BB962C8B-B14F-4D97-AF65-F5344CB8AC3E}">
        <p14:creationId xmlns:p14="http://schemas.microsoft.com/office/powerpoint/2010/main" val="308441785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1521</Words>
  <Application>Microsoft Office PowerPoint</Application>
  <PresentationFormat>Экран (4:3)</PresentationFormat>
  <Paragraphs>113</Paragraphs>
  <Slides>22</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22</vt:i4>
      </vt:variant>
    </vt:vector>
  </HeadingPairs>
  <TitlesOfParts>
    <vt:vector size="25" baseType="lpstr">
      <vt:lpstr>Тема Office</vt:lpstr>
      <vt:lpstr>Picture</vt:lpstr>
      <vt:lpstr>Microsoft Word Picture</vt:lpstr>
      <vt:lpstr>Введение в БД и СУБД </vt:lpstr>
      <vt:lpstr>Информация, данные, знания. Терминология</vt:lpstr>
      <vt:lpstr>Информация, данные, знания. Терминология</vt:lpstr>
      <vt:lpstr>Информация, данные, знания. Терминология</vt:lpstr>
      <vt:lpstr>Информация, данные, знания. Терминология</vt:lpstr>
      <vt:lpstr>Информация, данные, знания. Терминология</vt:lpstr>
      <vt:lpstr>Информация, данные, знания. Терминология</vt:lpstr>
      <vt:lpstr>Автоматизированная информационная система</vt:lpstr>
      <vt:lpstr>Автоматизированная информационная система</vt:lpstr>
      <vt:lpstr>Автоматизированная информационная система</vt:lpstr>
      <vt:lpstr>Автоматизированная информационная система</vt:lpstr>
      <vt:lpstr>Автоматизированная информационная система</vt:lpstr>
      <vt:lpstr>Предметная область информационной системы </vt:lpstr>
      <vt:lpstr>Предметная область информационной системы </vt:lpstr>
      <vt:lpstr>Предметная область информационной системы</vt:lpstr>
      <vt:lpstr>Предметная область информационной системы</vt:lpstr>
      <vt:lpstr>Назначение и основные компоненты системы баз данных </vt:lpstr>
      <vt:lpstr>Назначение и основные компоненты системы баз данных </vt:lpstr>
      <vt:lpstr>Назначение и основные компоненты системы баз данных </vt:lpstr>
      <vt:lpstr>Уровни представления данных</vt:lpstr>
      <vt:lpstr>Уровни представления данных</vt:lpstr>
      <vt:lpstr>Уровни представления данных</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БД и СУБД. </dc:title>
  <dc:creator>Администратор</dc:creator>
  <cp:lastModifiedBy>Администратор</cp:lastModifiedBy>
  <cp:revision>37</cp:revision>
  <dcterms:created xsi:type="dcterms:W3CDTF">2012-08-29T12:45:40Z</dcterms:created>
  <dcterms:modified xsi:type="dcterms:W3CDTF">2012-08-31T09:59:09Z</dcterms:modified>
</cp:coreProperties>
</file>