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5" r:id="rId8"/>
    <p:sldId id="287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3B4138-FB2A-4204-AF74-F8B643D72B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ЭЛЕМЕНТЫ ПРОЕКТИРОВАНИЯ БАЗ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06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ru-RU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Логическое проектирование БД</a:t>
            </a:r>
            <a:endParaRPr lang="ru-RU" sz="2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 этапе логического проектирования инфологическая модель ПО, представленная в виде ER-диаграммы, преобразуется в логическую (концептуальную) схему БД. </a:t>
            </a:r>
            <a:endParaRPr lang="ru-RU" dirty="0" smtClean="0"/>
          </a:p>
          <a:p>
            <a:r>
              <a:rPr lang="ru-RU" dirty="0" smtClean="0"/>
              <a:t>Результатом </a:t>
            </a:r>
            <a:r>
              <a:rPr lang="ru-RU" dirty="0"/>
              <a:t>выполнения этапа логического проектирования являются схемы БД концептуального и внешнего уровней архитектуры, составленные на языке определения данных (</a:t>
            </a:r>
            <a:r>
              <a:rPr lang="en-US" dirty="0"/>
              <a:t>DDL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выбранной СУБД.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2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372"/>
            <a:ext cx="8229600" cy="9906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ru-RU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Физическое проектирование </a:t>
            </a:r>
            <a:r>
              <a:rPr lang="ru-RU" sz="29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БД</a:t>
            </a:r>
            <a:endParaRPr lang="ru-RU" sz="2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Физическое </a:t>
            </a:r>
            <a:r>
              <a:rPr lang="ru-RU" sz="2800" dirty="0"/>
              <a:t>проектирование заключается в увязке логической структуры БД и физической среды хранения с целью наиболее эффективного размещения данных. </a:t>
            </a:r>
            <a:endParaRPr lang="ru-RU" sz="2800" dirty="0" smtClean="0"/>
          </a:p>
          <a:p>
            <a:r>
              <a:rPr lang="ru-RU" sz="2800" dirty="0" smtClean="0"/>
              <a:t>Решается </a:t>
            </a:r>
            <a:r>
              <a:rPr lang="ru-RU" sz="2800" dirty="0"/>
              <a:t>вопрос размещения хранимых данных в пространстве памяти и выбора эффективных методов доступа к различным компонентам "физической" БД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</a:t>
            </a:r>
            <a:r>
              <a:rPr lang="ru-RU" sz="2800" dirty="0"/>
              <a:t>Результаты этого этапа документируются в форме схемы хранения на языке определения данных. Принятые на этом этапе решения оказывают определяющее влияние на производительность системы.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2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i="1" dirty="0"/>
              <a:t>Избыточное дублирование данных и аномалии</a:t>
            </a:r>
            <a:endParaRPr lang="ru-RU" dirty="0"/>
          </a:p>
          <a:p>
            <a:r>
              <a:rPr lang="ru-RU" dirty="0"/>
              <a:t>Следует различать простое (</a:t>
            </a:r>
            <a:r>
              <a:rPr lang="ru-RU" dirty="0" err="1"/>
              <a:t>неизбыточное</a:t>
            </a:r>
            <a:r>
              <a:rPr lang="ru-RU" dirty="0"/>
              <a:t>) и избыточное дублирование данных. Наличие первого из них допускается в базах данных, а избыточное дублирование данных может приводить к проблемам при обработке данных</a:t>
            </a:r>
            <a:r>
              <a:rPr lang="ru-RU" dirty="0" smtClean="0"/>
              <a:t>.</a:t>
            </a:r>
          </a:p>
          <a:p>
            <a:r>
              <a:rPr lang="ru-RU" b="1" i="1" dirty="0"/>
              <a:t>Нормализация</a:t>
            </a:r>
            <a:r>
              <a:rPr lang="ru-RU" i="1" dirty="0"/>
              <a:t> – это разбиение таблицы на две или более, обладающих лучшими свойствами при добавлении, изменении и удалении данных.</a:t>
            </a:r>
            <a:endParaRPr lang="ru-RU" dirty="0"/>
          </a:p>
          <a:p>
            <a:r>
              <a:rPr lang="ru-RU" dirty="0"/>
              <a:t>Окончательная </a:t>
            </a:r>
            <a:r>
              <a:rPr lang="ru-RU" b="1" dirty="0"/>
              <a:t>цель нормализации</a:t>
            </a:r>
            <a:r>
              <a:rPr lang="ru-RU" dirty="0"/>
              <a:t> сводится к получению такого проекта базы данных, в котором </a:t>
            </a:r>
            <a:r>
              <a:rPr lang="ru-RU" b="1" dirty="0"/>
              <a:t>каждый факт появляется лишь в одном месте</a:t>
            </a:r>
            <a:r>
              <a:rPr lang="ru-RU" dirty="0"/>
              <a:t>, т.е. исключена избыточность информации. Это делается не столько с целью экономии памяти, сколько для исключения возможной противоречивости хранимых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Нормальные </a:t>
            </a:r>
            <a:r>
              <a:rPr lang="ru-RU" b="1" dirty="0" smtClean="0"/>
              <a:t>формы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Процесс </a:t>
            </a:r>
            <a:r>
              <a:rPr lang="ru-RU" dirty="0"/>
              <a:t>проектирования БД с использованием метода нормальных форм является итерационным и заключается в последовательном переводе отно­шений из первой нормальной формы в нормальные формы более высокого порядка по определенным правилам. Каждая следующая нормальная форма ограничивает определенный тип функциональных зависимостей, устраняет соответствующие аномалии при выполнении операций над отношениями БД и сохраняет свойства предшествующих нормальных форм.</a:t>
            </a:r>
          </a:p>
          <a:p>
            <a:r>
              <a:rPr lang="ru-RU" dirty="0"/>
              <a:t>Выделяют следующую последовательность нормальных форм:</a:t>
            </a:r>
          </a:p>
          <a:p>
            <a:r>
              <a:rPr lang="ru-RU" dirty="0"/>
              <a:t>•  первая нормальная форма (1НФ);</a:t>
            </a:r>
          </a:p>
          <a:p>
            <a:r>
              <a:rPr lang="ru-RU" dirty="0"/>
              <a:t>•  вторая нормальная форма (2НФ);</a:t>
            </a:r>
          </a:p>
          <a:p>
            <a:r>
              <a:rPr lang="ru-RU" dirty="0"/>
              <a:t>•  третья нормальная форма (ЗНФ);</a:t>
            </a:r>
          </a:p>
          <a:p>
            <a:r>
              <a:rPr lang="ru-RU" dirty="0"/>
              <a:t>•  усиленная третья нормальная форма, или нормальная форма </a:t>
            </a:r>
            <a:r>
              <a:rPr lang="ru-RU" dirty="0" err="1"/>
              <a:t>Бойса</a:t>
            </a:r>
            <a:r>
              <a:rPr lang="ru-RU" dirty="0"/>
              <a:t> -</a:t>
            </a:r>
            <a:br>
              <a:rPr lang="ru-RU" dirty="0"/>
            </a:br>
            <a:r>
              <a:rPr lang="ru-RU" dirty="0"/>
              <a:t>Кодда(БКНФ);</a:t>
            </a:r>
          </a:p>
          <a:p>
            <a:r>
              <a:rPr lang="ru-RU" dirty="0"/>
              <a:t>•  четвертая нормальная форма (4НФ);</a:t>
            </a:r>
          </a:p>
          <a:p>
            <a:r>
              <a:rPr lang="ru-RU" dirty="0"/>
              <a:t>•  пятая нормальная форма (5НФ).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90600"/>
          </a:xfrm>
        </p:spPr>
        <p:txBody>
          <a:bodyPr/>
          <a:lstStyle/>
          <a:p>
            <a:r>
              <a:rPr lang="ru-RU" b="1" dirty="0"/>
              <a:t>Первая нормальная форма.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Отношение находится в 1НФ, если все его атрибуты являются </a:t>
            </a:r>
            <a:r>
              <a:rPr lang="ru-RU" dirty="0" smtClean="0"/>
              <a:t>простыми </a:t>
            </a:r>
            <a:r>
              <a:rPr lang="ru-RU" dirty="0"/>
              <a:t>(имеют единственное значение</a:t>
            </a:r>
            <a:r>
              <a:rPr lang="ru-RU" dirty="0" smtClean="0"/>
              <a:t>).</a:t>
            </a:r>
          </a:p>
          <a:p>
            <a:r>
              <a:rPr lang="ru-RU" dirty="0"/>
              <a:t>Перевод отношения в следующую нормальную форму осуществляется методом «декомпозиции без потерь». Такая декомпозиция должна обеспе­чить то, что запросы (выборка данных по условию) к исходному отноше­нию и к отношениям, получаемым в результате декомпозиции, дадут одина­ковый результат.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Вторая нормальная форма</a:t>
            </a:r>
            <a:r>
              <a:rPr lang="ru-RU" b="1" i="1" dirty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Отношение </a:t>
            </a:r>
            <a:r>
              <a:rPr lang="ru-RU" dirty="0"/>
              <a:t>находится в 2НФ, если оно на­ходится в </a:t>
            </a:r>
            <a:r>
              <a:rPr lang="ru-RU" b="1" dirty="0"/>
              <a:t>1НФ </a:t>
            </a:r>
            <a:r>
              <a:rPr lang="ru-RU" dirty="0"/>
              <a:t>и каждый </a:t>
            </a:r>
            <a:r>
              <a:rPr lang="ru-RU" dirty="0" err="1"/>
              <a:t>неключевой</a:t>
            </a:r>
            <a:r>
              <a:rPr lang="ru-RU" dirty="0"/>
              <a:t> атрибут функционально полно зави­сит от первичного ключа (составного).</a:t>
            </a:r>
          </a:p>
          <a:p>
            <a:pPr marL="0" indent="0">
              <a:buNone/>
            </a:pPr>
            <a:r>
              <a:rPr lang="ru-RU" dirty="0"/>
              <a:t>Для устранения частичной зависимости и перевода отношения в 2НФ не­обходимо, используя операцию проекции, разложить его на несколько отно­шений следующим образом:</a:t>
            </a:r>
          </a:p>
          <a:p>
            <a:pPr marL="0" indent="0">
              <a:buNone/>
            </a:pPr>
            <a:r>
              <a:rPr lang="ru-RU" dirty="0"/>
              <a:t>•построить проекцию без атрибутов, находящихся в частичной функцио­нальной зависимости от первичного ключа;</a:t>
            </a:r>
          </a:p>
          <a:p>
            <a:pPr marL="0" indent="0">
              <a:buNone/>
            </a:pPr>
            <a:r>
              <a:rPr lang="ru-RU" dirty="0"/>
              <a:t>• построить проекции на части составного первичного ключа и атрибуты, зависящие от этих частей.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4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Третья нормальная форма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Отношение находится в ЗНФ в том и только в том случае, если все </a:t>
            </a:r>
            <a:r>
              <a:rPr lang="ru-RU" dirty="0" err="1"/>
              <a:t>неключевые</a:t>
            </a:r>
            <a:r>
              <a:rPr lang="ru-RU" dirty="0"/>
              <a:t> атрибуты отношения взаимно независимы и полностью зависят от первичного ключа.</a:t>
            </a:r>
          </a:p>
          <a:p>
            <a:r>
              <a:rPr lang="ru-RU" dirty="0"/>
              <a:t>Действительно, то, что </a:t>
            </a:r>
            <a:r>
              <a:rPr lang="ru-RU" dirty="0" err="1"/>
              <a:t>неключевые</a:t>
            </a:r>
            <a:r>
              <a:rPr lang="ru-RU" dirty="0"/>
              <a:t> атрибуты полностью зависят от первичного ключа, означает, что данное отношение находится в форме 2НФ. Взаимная независимость ат­рибутов (определение приведено выше) означает отсутствие всякой зависи­мости между атрибутами отношения, в том числе и транзитивной зависимос­ти между ними.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4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/>
              <a:t>Определение четвертой нормальной формы. </a:t>
            </a:r>
            <a:r>
              <a:rPr lang="ru-RU" dirty="0"/>
              <a:t>Отношение </a:t>
            </a:r>
            <a:r>
              <a:rPr lang="en-US" dirty="0"/>
              <a:t>R</a:t>
            </a:r>
            <a:r>
              <a:rPr lang="ru-RU" dirty="0"/>
              <a:t> находится в чет­вертой нормальной форме (4НФ) в том и только в том случае, когда суще­ствует многозначная зависимость А=&gt;В, а все остальные атрибуты </a:t>
            </a:r>
            <a:r>
              <a:rPr lang="en-US" dirty="0"/>
              <a:t>R</a:t>
            </a:r>
            <a:r>
              <a:rPr lang="ru-RU" dirty="0"/>
              <a:t> функци­онально зависят от А.</a:t>
            </a:r>
          </a:p>
          <a:p>
            <a:r>
              <a:rPr lang="ru-RU" b="1" i="1" dirty="0"/>
              <a:t>Пятая нормальная форма.</a:t>
            </a:r>
            <a:endParaRPr lang="ru-RU" dirty="0"/>
          </a:p>
          <a:p>
            <a:r>
              <a:rPr lang="ru-RU" dirty="0"/>
              <a:t>Результатом нормализации всех предыдущих схем отношений были два но­вых отношения. Иногда это сделать не удается, либо получаемые отношения за­ведомо имеют нежелательные свойства. В этом случае выполняют декомпози­цию исходного отношения на отношения, количество которых превышает два.</a:t>
            </a:r>
          </a:p>
          <a:p>
            <a:r>
              <a:rPr lang="ru-RU" b="1" i="1" dirty="0"/>
              <a:t>Определение пятой нормальной формы. </a:t>
            </a:r>
            <a:r>
              <a:rPr lang="ru-RU" dirty="0"/>
              <a:t>Отношение </a:t>
            </a:r>
            <a:r>
              <a:rPr lang="en-US" dirty="0"/>
              <a:t>R</a:t>
            </a:r>
            <a:r>
              <a:rPr lang="ru-RU" dirty="0"/>
              <a:t> находится в 5НФ (или нормальной форме проекции-соединения - </a:t>
            </a:r>
            <a:r>
              <a:rPr lang="en-US" dirty="0"/>
              <a:t>PJ</a:t>
            </a:r>
            <a:r>
              <a:rPr lang="ru-RU" dirty="0"/>
              <a:t>/</a:t>
            </a:r>
            <a:r>
              <a:rPr lang="en-US" dirty="0"/>
              <a:t>NF</a:t>
            </a:r>
            <a:r>
              <a:rPr lang="ru-RU" dirty="0"/>
              <a:t>) в том и только том случае, когда любая зависимость соединения в </a:t>
            </a:r>
            <a:r>
              <a:rPr lang="en-US" dirty="0"/>
              <a:t>R</a:t>
            </a:r>
            <a:r>
              <a:rPr lang="ru-RU" dirty="0"/>
              <a:t> следует из существования некоторого возможного ключа в </a:t>
            </a:r>
            <a:r>
              <a:rPr lang="en-US" dirty="0"/>
              <a:t>R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6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практике обычно ограничиваются структурой БД, соответствующей </a:t>
            </a:r>
            <a:r>
              <a:rPr lang="ru-RU" dirty="0" smtClean="0"/>
              <a:t>ЗНФ. </a:t>
            </a:r>
            <a:r>
              <a:rPr lang="ru-RU" dirty="0"/>
              <a:t>Поэтому процесс нормализации отношений методом нор­мальных форм предполагает последовательное удаление из исходного отно­шения следующих </a:t>
            </a:r>
            <a:r>
              <a:rPr lang="ru-RU" dirty="0" err="1"/>
              <a:t>межатрибутных</a:t>
            </a:r>
            <a:r>
              <a:rPr lang="ru-RU" dirty="0"/>
              <a:t> зависимостей:</a:t>
            </a:r>
          </a:p>
          <a:p>
            <a:r>
              <a:rPr lang="ru-RU" dirty="0"/>
              <a:t>•  частичных зависимостей </a:t>
            </a:r>
            <a:r>
              <a:rPr lang="ru-RU" dirty="0" err="1"/>
              <a:t>неключевых</a:t>
            </a:r>
            <a:r>
              <a:rPr lang="ru-RU" dirty="0"/>
              <a:t> атрибутов от ключа (удовлетворение требований 2НФ);</a:t>
            </a:r>
          </a:p>
          <a:p>
            <a:r>
              <a:rPr lang="ru-RU" dirty="0"/>
              <a:t>•  транзитивных зависимостей </a:t>
            </a:r>
            <a:r>
              <a:rPr lang="ru-RU" dirty="0" err="1"/>
              <a:t>неключевых</a:t>
            </a:r>
            <a:r>
              <a:rPr lang="ru-RU" dirty="0"/>
              <a:t> атрибутов от ключа (удовлет­ворение требований ЗНФ);</a:t>
            </a:r>
          </a:p>
          <a:p>
            <a:r>
              <a:rPr lang="ru-RU" dirty="0"/>
              <a:t>•  зависимости ключей (атрибутов составных ключей) от </a:t>
            </a:r>
            <a:r>
              <a:rPr lang="ru-RU" dirty="0" err="1"/>
              <a:t>неключевых</a:t>
            </a:r>
            <a:r>
              <a:rPr lang="ru-RU" dirty="0"/>
              <a:t> </a:t>
            </a:r>
            <a:r>
              <a:rPr lang="ru-RU" dirty="0" err="1" smtClean="0"/>
              <a:t>аттрибутов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ru-RU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Требования к проекту базы </a:t>
            </a:r>
            <a:r>
              <a:rPr lang="ru-RU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данных</a:t>
            </a:r>
            <a:endParaRPr lang="ru-RU" sz="3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Корректность схемы БД.</a:t>
            </a:r>
          </a:p>
          <a:p>
            <a:pPr marL="0" indent="0">
              <a:buNone/>
            </a:pPr>
            <a:r>
              <a:rPr lang="ru-RU" dirty="0" smtClean="0"/>
              <a:t>каждой </a:t>
            </a:r>
            <a:r>
              <a:rPr lang="ru-RU" dirty="0"/>
              <a:t>сущности ПО должны соответствовать данные в памяти ЭВМ, а каждому процессу – адекватные процедуры обработки данных. </a:t>
            </a:r>
            <a:endParaRPr lang="ru-RU" dirty="0" smtClean="0"/>
          </a:p>
          <a:p>
            <a:r>
              <a:rPr lang="ru-RU" b="1" dirty="0"/>
              <a:t>Обеспечение ограничений на ресурсы вычислительной системы</a:t>
            </a:r>
            <a:r>
              <a:rPr lang="ru-RU" b="1" dirty="0"/>
              <a:t>. </a:t>
            </a:r>
          </a:p>
          <a:p>
            <a:pPr marL="0" indent="0">
              <a:buNone/>
            </a:pPr>
            <a:r>
              <a:rPr lang="ru-RU" dirty="0" smtClean="0"/>
              <a:t>ограничения </a:t>
            </a:r>
            <a:r>
              <a:rPr lang="ru-RU" dirty="0"/>
              <a:t>на объёмы внешней и оперативной памяти, которые потребуются для функционирования БД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5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Требования к проекту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Эффективность функционирования.</a:t>
            </a:r>
          </a:p>
          <a:p>
            <a:pPr marL="0" indent="0">
              <a:buNone/>
            </a:pPr>
            <a:r>
              <a:rPr lang="ru-RU" dirty="0" smtClean="0"/>
              <a:t>ограничения </a:t>
            </a:r>
            <a:r>
              <a:rPr lang="ru-RU" dirty="0"/>
              <a:t>на время реакции системы на запросы и модификацию данных.</a:t>
            </a:r>
          </a:p>
          <a:p>
            <a:pPr lvl="0"/>
            <a:r>
              <a:rPr lang="ru-RU" b="1" dirty="0"/>
              <a:t>Защита данных.</a:t>
            </a:r>
          </a:p>
          <a:p>
            <a:pPr marL="0" indent="0">
              <a:buNone/>
            </a:pPr>
            <a:r>
              <a:rPr lang="ru-RU" dirty="0" smtClean="0"/>
              <a:t>защиты </a:t>
            </a:r>
            <a:r>
              <a:rPr lang="ru-RU" dirty="0"/>
              <a:t>данных от несанкционированного </a:t>
            </a:r>
            <a:r>
              <a:rPr lang="ru-RU" dirty="0" smtClean="0"/>
              <a:t>доступа, требования </a:t>
            </a:r>
            <a:r>
              <a:rPr lang="ru-RU" dirty="0"/>
              <a:t>к настройке механизмов </a:t>
            </a:r>
            <a:r>
              <a:rPr lang="ru-RU" dirty="0" smtClean="0"/>
              <a:t>защиты.</a:t>
            </a:r>
          </a:p>
          <a:p>
            <a:pPr lvl="0"/>
            <a:r>
              <a:rPr lang="ru-RU" b="1" dirty="0"/>
              <a:t>Гибкость.</a:t>
            </a:r>
          </a:p>
          <a:p>
            <a:pPr marL="0" indent="0">
              <a:buNone/>
            </a:pPr>
            <a:r>
              <a:rPr lang="ru-RU" dirty="0"/>
              <a:t>развития и адаптации БД к изменениям предметной области и/или требований пользователей. </a:t>
            </a:r>
          </a:p>
          <a:p>
            <a:r>
              <a:rPr lang="ru-RU" b="1" dirty="0"/>
              <a:t>Простота и удобство эксплуатации.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dirty="0" err="1"/>
              <a:t>Предпроектная</a:t>
            </a:r>
            <a:r>
              <a:rPr lang="ru-RU" b="1" dirty="0"/>
              <a:t> </a:t>
            </a:r>
            <a:r>
              <a:rPr lang="ru-RU" b="1" dirty="0" smtClean="0"/>
              <a:t>подготовка - </a:t>
            </a:r>
            <a:r>
              <a:rPr lang="ru-RU" sz="2800" dirty="0" smtClean="0"/>
              <a:t>начинается </a:t>
            </a:r>
            <a:r>
              <a:rPr lang="ru-RU" sz="2800" dirty="0"/>
              <a:t>обычно с планирования, что позволяет:</a:t>
            </a:r>
          </a:p>
          <a:p>
            <a:pPr lvl="0"/>
            <a:r>
              <a:rPr lang="ru-RU" sz="2800" dirty="0"/>
              <a:t>разбить задачу на небольшие, независимые, управляемые шаги;</a:t>
            </a:r>
          </a:p>
          <a:p>
            <a:pPr lvl="0"/>
            <a:r>
              <a:rPr lang="ru-RU" sz="2800" dirty="0"/>
              <a:t>поставить краткосрочные и долговременные цели, которые служат для оценки фактических результатов проектирования и сравнения их с планом;</a:t>
            </a:r>
          </a:p>
          <a:p>
            <a:pPr lvl="0"/>
            <a:r>
              <a:rPr lang="ru-RU" sz="2800" dirty="0"/>
              <a:t>определить временные зависимости между задачами, т.е. определить, какие задачи должны быть решены раньше других (составить сетевой план-график работ);</a:t>
            </a:r>
          </a:p>
          <a:p>
            <a:pPr lvl="0"/>
            <a:r>
              <a:rPr lang="ru-RU" sz="2800" dirty="0"/>
              <a:t>выявить узкие места, т.е. ресурсы, от которых план зависит сильнее всего;</a:t>
            </a:r>
          </a:p>
          <a:p>
            <a:pPr lvl="0"/>
            <a:r>
              <a:rPr lang="ru-RU" sz="2800" dirty="0"/>
              <a:t>спрогнозировать потребности в кадрах для проекта.</a:t>
            </a:r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проектирования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1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проектирования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Проектирование БД</a:t>
            </a:r>
            <a:r>
              <a:rPr lang="ru-RU" b="1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u-RU" dirty="0"/>
              <a:t>Информационно-логическое (инфологическое) проектирование.</a:t>
            </a:r>
          </a:p>
          <a:p>
            <a:pPr>
              <a:lnSpc>
                <a:spcPct val="90000"/>
              </a:lnSpc>
            </a:pPr>
            <a:r>
              <a:rPr lang="ru-RU" dirty="0"/>
              <a:t>Определение требований к операционной обстановке, в которой будет функционировать информационная система.</a:t>
            </a:r>
          </a:p>
          <a:p>
            <a:pPr>
              <a:lnSpc>
                <a:spcPct val="90000"/>
              </a:lnSpc>
            </a:pPr>
            <a:r>
              <a:rPr lang="ru-RU" dirty="0"/>
              <a:t>Выбор СУБД и других инструментальных программных средств.</a:t>
            </a:r>
          </a:p>
          <a:p>
            <a:pPr>
              <a:lnSpc>
                <a:spcPct val="90000"/>
              </a:lnSpc>
            </a:pPr>
            <a:r>
              <a:rPr lang="ru-RU" dirty="0"/>
              <a:t>Логическое проектирование БД. (Иногда этот этап называется </a:t>
            </a:r>
            <a:r>
              <a:rPr lang="ru-RU" dirty="0" err="1"/>
              <a:t>даталогическим</a:t>
            </a:r>
            <a:r>
              <a:rPr lang="ru-RU" dirty="0"/>
              <a:t> проектированием).</a:t>
            </a:r>
          </a:p>
          <a:p>
            <a:pPr>
              <a:lnSpc>
                <a:spcPct val="90000"/>
              </a:lnSpc>
            </a:pPr>
            <a:r>
              <a:rPr lang="ru-RU" dirty="0"/>
              <a:t>Физическое проектирование 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проектирования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/>
              <a:t>Реализация (создание БД и ППО).</a:t>
            </a: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600" dirty="0">
                <a:solidFill>
                  <a:schemeClr val="tx1"/>
                </a:solidFill>
              </a:rPr>
              <a:t>Создание прототипа БД и его отладка. </a:t>
            </a:r>
            <a:endParaRPr lang="ru-RU" sz="2600" dirty="0">
              <a:solidFill>
                <a:schemeClr val="tx1"/>
              </a:solidFill>
            </a:endParaRP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600" dirty="0">
                <a:solidFill>
                  <a:schemeClr val="tx1"/>
                </a:solidFill>
              </a:rPr>
              <a:t>Разработка </a:t>
            </a:r>
            <a:r>
              <a:rPr lang="ru-RU" sz="2600" dirty="0">
                <a:solidFill>
                  <a:schemeClr val="tx1"/>
                </a:solidFill>
              </a:rPr>
              <a:t>и отладка приложений. Выполняется разработчиками программного обеспечения на основе функциональных </a:t>
            </a:r>
            <a:r>
              <a:rPr lang="ru-RU" sz="2600" dirty="0">
                <a:solidFill>
                  <a:schemeClr val="tx1"/>
                </a:solidFill>
              </a:rPr>
              <a:t>требований.</a:t>
            </a: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600" dirty="0">
                <a:solidFill>
                  <a:schemeClr val="tx1"/>
                </a:solidFill>
              </a:rPr>
              <a:t>Конвертирование </a:t>
            </a:r>
            <a:r>
              <a:rPr lang="ru-RU" sz="2600" dirty="0">
                <a:solidFill>
                  <a:schemeClr val="tx1"/>
                </a:solidFill>
              </a:rPr>
              <a:t>и загрузка данных в БД. Этот этап выполняется в том случае, если данные в БД загружаются из ранее существовавшей системы.</a:t>
            </a: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600" dirty="0">
                <a:solidFill>
                  <a:schemeClr val="tx1"/>
                </a:solidFill>
              </a:rPr>
              <a:t>Тестирование работы базы данных и АИС в целом. </a:t>
            </a:r>
            <a:endParaRPr lang="ru-RU" sz="2600" dirty="0">
              <a:solidFill>
                <a:schemeClr val="tx1"/>
              </a:solidFill>
            </a:endParaRP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ru-RU" sz="2600" dirty="0">
                <a:solidFill>
                  <a:schemeClr val="tx1"/>
                </a:solidFill>
              </a:rPr>
              <a:t>Эксплуатация и сопровождение АИС. </a:t>
            </a: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Задачи:</a:t>
            </a:r>
            <a:endParaRPr lang="en-US" sz="2800" dirty="0" smtClean="0"/>
          </a:p>
          <a:p>
            <a:r>
              <a:rPr lang="ru-RU" sz="2800" dirty="0" smtClean="0"/>
              <a:t>определение </a:t>
            </a:r>
            <a:r>
              <a:rPr lang="ru-RU" sz="2800" i="1" dirty="0"/>
              <a:t>предметной области</a:t>
            </a:r>
            <a:r>
              <a:rPr lang="ru-RU" sz="2800" dirty="0"/>
              <a:t> (ПО) системы, позволяющее изучить информационные потребности будущих </a:t>
            </a:r>
            <a:r>
              <a:rPr lang="ru-RU" sz="2800" dirty="0" smtClean="0"/>
              <a:t>пользователей</a:t>
            </a:r>
            <a:r>
              <a:rPr lang="en-US" sz="2800" dirty="0" smtClean="0"/>
              <a:t>; </a:t>
            </a:r>
          </a:p>
          <a:p>
            <a:r>
              <a:rPr lang="ru-RU" sz="2800" dirty="0" smtClean="0"/>
              <a:t>анализ ПО, выполняется </a:t>
            </a:r>
            <a:r>
              <a:rPr lang="ru-RU" sz="2800" dirty="0"/>
              <a:t>проектировщиком БД с помощью специалистов в данной ПО. В основе анализа лежат документы, используемые в работе предприятия (организации), и технология работы с данными.</a:t>
            </a: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ru-RU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Инфологическое </a:t>
            </a:r>
            <a:r>
              <a:rPr lang="ru-RU" sz="32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проектирование</a:t>
            </a:r>
            <a:endParaRPr lang="ru-RU" sz="3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3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Существуют разные подходы к инфологическому проектированию.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dirty="0" smtClean="0"/>
              <a:t>Функциональный </a:t>
            </a:r>
            <a:r>
              <a:rPr lang="ru-RU" b="1" dirty="0"/>
              <a:t>подход к проектированию БД.</a:t>
            </a:r>
            <a:endParaRPr lang="ru-RU" dirty="0"/>
          </a:p>
          <a:p>
            <a:r>
              <a:rPr lang="ru-RU" dirty="0"/>
              <a:t>Этот метод реализует принцип "от задач" и применяется в том случае, когда известны функции некоторой группы лиц и/или комплекса задач, для обслуживания информационных потребностей которых создаётся рассматриваемая БД.</a:t>
            </a:r>
          </a:p>
          <a:p>
            <a:pPr marL="0" lvl="0" indent="0">
              <a:buNone/>
            </a:pPr>
            <a:r>
              <a:rPr lang="ru-RU" b="1" dirty="0"/>
              <a:t>Предметный подход к проектированию БД.</a:t>
            </a:r>
            <a:endParaRPr lang="ru-RU" dirty="0"/>
          </a:p>
          <a:p>
            <a:r>
              <a:rPr lang="ru-RU" dirty="0"/>
              <a:t>Предметный подход применяется в тех случаях, когда у разработчиков есть чёткое представление о самой ПО и о том, какую именно информацию они хотели бы хранить в БД, а структура запросов не определена или определена не полностью. Тогда основное внимание уделяется исследованию ПО и наиболее адекватному её отображению в БД с учётом самого широкого спектра информационных запросов к ней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Существуют разные подходы к инфологическому проектированию.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ru-RU" b="1" dirty="0"/>
          </a:p>
          <a:p>
            <a:pPr marL="0" lvl="0" indent="0">
              <a:buNone/>
            </a:pPr>
            <a:r>
              <a:rPr lang="ru-RU" b="1" dirty="0"/>
              <a:t>Проектирование с использованием метода "сущность–связь".</a:t>
            </a:r>
            <a:endParaRPr lang="ru-RU" dirty="0"/>
          </a:p>
          <a:p>
            <a:r>
              <a:rPr lang="ru-RU" dirty="0"/>
              <a:t>Метод "сущность–связь" (</a:t>
            </a:r>
            <a:r>
              <a:rPr lang="en-US" dirty="0"/>
              <a:t>Entity</a:t>
            </a:r>
            <a:r>
              <a:rPr lang="ru-RU" dirty="0"/>
              <a:t>–</a:t>
            </a:r>
            <a:r>
              <a:rPr lang="en-US" dirty="0"/>
              <a:t>Relation</a:t>
            </a:r>
            <a:r>
              <a:rPr lang="ru-RU" dirty="0"/>
              <a:t>, </a:t>
            </a:r>
            <a:r>
              <a:rPr lang="en-US" dirty="0"/>
              <a:t>ER</a:t>
            </a:r>
            <a:r>
              <a:rPr lang="ru-RU" dirty="0"/>
              <a:t>–</a:t>
            </a:r>
            <a:r>
              <a:rPr lang="en-US" dirty="0"/>
              <a:t>method</a:t>
            </a:r>
            <a:r>
              <a:rPr lang="ru-RU" dirty="0"/>
              <a:t>) был разработан в 1976 г. </a:t>
            </a:r>
            <a:r>
              <a:rPr lang="ru-RU" dirty="0" err="1"/>
              <a:t>П.Ченом</a:t>
            </a:r>
            <a:r>
              <a:rPr lang="ru-RU" dirty="0"/>
              <a:t> (</a:t>
            </a:r>
            <a:r>
              <a:rPr lang="en-US" dirty="0"/>
              <a:t>Chen P</a:t>
            </a:r>
            <a:r>
              <a:rPr lang="ru-RU" dirty="0"/>
              <a:t>.</a:t>
            </a:r>
            <a:r>
              <a:rPr lang="en-US" dirty="0"/>
              <a:t>P</a:t>
            </a:r>
            <a:r>
              <a:rPr lang="ru-RU" dirty="0"/>
              <a:t>.). Он является комбинацией двух предыдущих и обладает достоинствами обоих.</a:t>
            </a:r>
          </a:p>
          <a:p>
            <a:r>
              <a:rPr lang="ru-RU" dirty="0"/>
              <a:t>В предметной области необходимо выделить </a:t>
            </a:r>
            <a:r>
              <a:rPr lang="ru-RU" i="1" dirty="0"/>
              <a:t>сущности</a:t>
            </a:r>
            <a:r>
              <a:rPr lang="ru-RU" dirty="0"/>
              <a:t>, </a:t>
            </a:r>
            <a:r>
              <a:rPr lang="ru-RU" i="1" dirty="0"/>
              <a:t>атрибуты</a:t>
            </a:r>
            <a:r>
              <a:rPr lang="ru-RU" dirty="0"/>
              <a:t> и </a:t>
            </a:r>
            <a:r>
              <a:rPr lang="ru-RU" i="1" dirty="0"/>
              <a:t>связи</a:t>
            </a:r>
            <a:r>
              <a:rPr lang="ru-RU" dirty="0"/>
              <a:t>. Сущности, существование которых не зависит от существования других сущностей, называются </a:t>
            </a:r>
            <a:r>
              <a:rPr lang="ru-RU" i="1" dirty="0"/>
              <a:t>базовыми</a:t>
            </a:r>
            <a:r>
              <a:rPr lang="ru-RU" dirty="0"/>
              <a:t>, остальные сущности – </a:t>
            </a:r>
            <a:r>
              <a:rPr lang="ru-RU" i="1" dirty="0"/>
              <a:t>зависимыми</a:t>
            </a:r>
            <a:r>
              <a:rPr lang="ru-RU" dirty="0"/>
              <a:t>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1563</TotalTime>
  <Words>1181</Words>
  <Application>Microsoft Office PowerPoint</Application>
  <PresentationFormat>Экран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ЭЛЕМЕНТЫ ПРОЕКТИРОВАНИЯ БАЗ ДАННЫХ </vt:lpstr>
      <vt:lpstr>Требования к проекту базы данных</vt:lpstr>
      <vt:lpstr>Требования к проекту базы данных</vt:lpstr>
      <vt:lpstr>Этапы проектирования базы данных</vt:lpstr>
      <vt:lpstr>Этапы проектирования базы данных</vt:lpstr>
      <vt:lpstr>Этапы проектирования базы данных</vt:lpstr>
      <vt:lpstr>Инфологическое проектирование</vt:lpstr>
      <vt:lpstr>Существуют разные подходы к инфологическому проектированию. </vt:lpstr>
      <vt:lpstr>Существуют разные подходы к инфологическому проектированию. </vt:lpstr>
      <vt:lpstr>Логическое проектирование БД</vt:lpstr>
      <vt:lpstr>Физическое проектирование БД</vt:lpstr>
      <vt:lpstr>Проблемы проектирования</vt:lpstr>
      <vt:lpstr>Нормальные формы</vt:lpstr>
      <vt:lpstr>Первая нормальная форма. </vt:lpstr>
      <vt:lpstr>Вторая нормальная форма. </vt:lpstr>
      <vt:lpstr>Третья нормальная форма.</vt:lpstr>
      <vt:lpstr>Презентация PowerPoint</vt:lpstr>
      <vt:lpstr>Презентация PowerPoint</vt:lpstr>
    </vt:vector>
  </TitlesOfParts>
  <Company>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WELCOME</dc:creator>
  <cp:lastModifiedBy>Acer</cp:lastModifiedBy>
  <cp:revision>334</cp:revision>
  <dcterms:created xsi:type="dcterms:W3CDTF">2010-10-29T15:18:37Z</dcterms:created>
  <dcterms:modified xsi:type="dcterms:W3CDTF">2012-12-09T15:20:48Z</dcterms:modified>
</cp:coreProperties>
</file>