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B9C5-A75D-496E-99D5-E0DA581D0B1A}" type="datetimeFigureOut">
              <a:rPr lang="ru-RU" smtClean="0"/>
              <a:t>11.09.2012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42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B9C5-A75D-496E-99D5-E0DA581D0B1A}" type="datetimeFigureOut">
              <a:rPr lang="ru-RU" smtClean="0"/>
              <a:t>11.09.2012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53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B9C5-A75D-496E-99D5-E0DA581D0B1A}" type="datetimeFigureOut">
              <a:rPr lang="ru-RU" smtClean="0"/>
              <a:t>11.09.2012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57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B9C5-A75D-496E-99D5-E0DA581D0B1A}" type="datetimeFigureOut">
              <a:rPr lang="ru-RU" smtClean="0"/>
              <a:t>11.09.2012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60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B9C5-A75D-496E-99D5-E0DA581D0B1A}" type="datetimeFigureOut">
              <a:rPr lang="ru-RU" smtClean="0"/>
              <a:t>11.09.2012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30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B9C5-A75D-496E-99D5-E0DA581D0B1A}" type="datetimeFigureOut">
              <a:rPr lang="ru-RU" smtClean="0"/>
              <a:t>11.09.2012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73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B9C5-A75D-496E-99D5-E0DA581D0B1A}" type="datetimeFigureOut">
              <a:rPr lang="ru-RU" smtClean="0"/>
              <a:t>11.09.2012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09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B9C5-A75D-496E-99D5-E0DA581D0B1A}" type="datetimeFigureOut">
              <a:rPr lang="ru-RU" smtClean="0"/>
              <a:t>11.09.2012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34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B9C5-A75D-496E-99D5-E0DA581D0B1A}" type="datetimeFigureOut">
              <a:rPr lang="ru-RU" smtClean="0"/>
              <a:t>11.09.2012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96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B9C5-A75D-496E-99D5-E0DA581D0B1A}" type="datetimeFigureOut">
              <a:rPr lang="ru-RU" smtClean="0"/>
              <a:t>11.09.2012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06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B9C5-A75D-496E-99D5-E0DA581D0B1A}" type="datetimeFigureOut">
              <a:rPr lang="ru-RU" smtClean="0"/>
              <a:t>11.09.2012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24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1B9C5-A75D-496E-99D5-E0DA581D0B1A}" type="datetimeFigureOut">
              <a:rPr lang="ru-RU" smtClean="0"/>
              <a:t>11.09.2012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50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9552" y="476672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u="sng" dirty="0"/>
              <a:t>ОСНОВНЫЕ  МОДЕЛИ 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1700808"/>
            <a:ext cx="6400800" cy="3937992"/>
          </a:xfrm>
        </p:spPr>
        <p:txBody>
          <a:bodyPr>
            <a:noAutofit/>
          </a:bodyPr>
          <a:lstStyle/>
          <a:p>
            <a:pPr algn="l"/>
            <a:r>
              <a:rPr lang="ru-RU" sz="2800" dirty="0" smtClean="0">
                <a:solidFill>
                  <a:schemeClr val="tx1"/>
                </a:solidFill>
              </a:rPr>
              <a:t>1.Понятие </a:t>
            </a:r>
            <a:r>
              <a:rPr lang="ru-RU" sz="2800" dirty="0">
                <a:solidFill>
                  <a:schemeClr val="tx1"/>
                </a:solidFill>
              </a:rPr>
              <a:t>модели данных	</a:t>
            </a:r>
          </a:p>
          <a:p>
            <a:pPr lvl="1" algn="l"/>
            <a:r>
              <a:rPr lang="ru-RU" sz="2400" dirty="0" smtClean="0">
                <a:solidFill>
                  <a:schemeClr val="tx1"/>
                </a:solidFill>
              </a:rPr>
              <a:t>1.1</a:t>
            </a:r>
            <a:r>
              <a:rPr lang="ru-RU" sz="2400" dirty="0">
                <a:solidFill>
                  <a:schemeClr val="tx1"/>
                </a:solidFill>
              </a:rPr>
              <a:t>.	Типы структур данных	</a:t>
            </a:r>
          </a:p>
          <a:p>
            <a:pPr lvl="1" algn="l"/>
            <a:r>
              <a:rPr lang="ru-RU" sz="2400" dirty="0" smtClean="0">
                <a:solidFill>
                  <a:schemeClr val="tx1"/>
                </a:solidFill>
              </a:rPr>
              <a:t>1.2</a:t>
            </a:r>
            <a:r>
              <a:rPr lang="ru-RU" sz="2400" dirty="0">
                <a:solidFill>
                  <a:schemeClr val="tx1"/>
                </a:solidFill>
              </a:rPr>
              <a:t>.	Операции над данными	</a:t>
            </a:r>
          </a:p>
          <a:p>
            <a:pPr lvl="1" algn="l"/>
            <a:r>
              <a:rPr lang="ru-RU" sz="2400" dirty="0" smtClean="0">
                <a:solidFill>
                  <a:schemeClr val="tx1"/>
                </a:solidFill>
              </a:rPr>
              <a:t>1.3</a:t>
            </a:r>
            <a:r>
              <a:rPr lang="ru-RU" sz="2400" dirty="0">
                <a:solidFill>
                  <a:schemeClr val="tx1"/>
                </a:solidFill>
              </a:rPr>
              <a:t>.	Ограничения целостности	</a:t>
            </a:r>
          </a:p>
          <a:p>
            <a:pPr algn="l"/>
            <a:r>
              <a:rPr lang="ru-RU" sz="2800" dirty="0" smtClean="0">
                <a:solidFill>
                  <a:schemeClr val="tx1"/>
                </a:solidFill>
              </a:rPr>
              <a:t>2.	Сетевая модель данных (СМД)</a:t>
            </a:r>
          </a:p>
          <a:p>
            <a:pPr algn="l"/>
            <a:r>
              <a:rPr lang="ru-RU" sz="2800" dirty="0" smtClean="0">
                <a:solidFill>
                  <a:schemeClr val="tx1"/>
                </a:solidFill>
              </a:rPr>
              <a:t>3.	Иерархическая модель данных (ИМД)</a:t>
            </a:r>
            <a:r>
              <a:rPr lang="ru-RU" sz="1800" dirty="0" smtClean="0">
                <a:solidFill>
                  <a:schemeClr val="tx1"/>
                </a:solidFill>
              </a:rPr>
              <a:t>	</a:t>
            </a:r>
          </a:p>
          <a:p>
            <a:pPr algn="l"/>
            <a:endParaRPr lang="ru-RU" sz="18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661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Ограничения целостности	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/>
              <a:t>Ограничения целостности</a:t>
            </a:r>
            <a:r>
              <a:rPr lang="ru-RU" dirty="0"/>
              <a:t> – это правила, которым должны удовлетворять значения элементов данных. Ограничения целостности делятся на </a:t>
            </a:r>
            <a:r>
              <a:rPr lang="ru-RU" b="1" dirty="0"/>
              <a:t>явные</a:t>
            </a:r>
            <a:r>
              <a:rPr lang="ru-RU" dirty="0"/>
              <a:t> и </a:t>
            </a:r>
            <a:r>
              <a:rPr lang="ru-RU" b="1" dirty="0"/>
              <a:t>неявные</a:t>
            </a:r>
            <a:r>
              <a:rPr lang="ru-RU" dirty="0"/>
              <a:t>.</a:t>
            </a:r>
          </a:p>
          <a:p>
            <a:r>
              <a:rPr lang="ru-RU" b="1" dirty="0"/>
              <a:t>Неявные ограничения </a:t>
            </a:r>
            <a:r>
              <a:rPr lang="ru-RU" dirty="0"/>
              <a:t>определяются самой структурой данных. Например, тот факт, что запись типа </a:t>
            </a:r>
            <a:r>
              <a:rPr lang="ru-RU" i="1" u="sng" dirty="0"/>
              <a:t>СОТРУДНИК</a:t>
            </a:r>
            <a:r>
              <a:rPr lang="ru-RU" dirty="0"/>
              <a:t> имеет поле </a:t>
            </a:r>
            <a:r>
              <a:rPr lang="ru-RU" i="1" u="sng" dirty="0"/>
              <a:t>Дата рождения</a:t>
            </a:r>
            <a:r>
              <a:rPr lang="ru-RU" dirty="0"/>
              <a:t>, служит, по существу, ограничением целостности, означающим, что каждый сотрудник организации имеет дату рождения, причём только одну.</a:t>
            </a:r>
          </a:p>
          <a:p>
            <a:r>
              <a:rPr lang="ru-RU" b="1" dirty="0"/>
              <a:t>Явные ограничения</a:t>
            </a:r>
            <a:r>
              <a:rPr lang="ru-RU" dirty="0"/>
              <a:t> включаются в структуру базы данных с помощью средств языка контроля данных (</a:t>
            </a:r>
            <a:r>
              <a:rPr lang="en-US" dirty="0"/>
              <a:t>DCL</a:t>
            </a:r>
            <a:r>
              <a:rPr lang="ru-RU" dirty="0"/>
              <a:t>, </a:t>
            </a:r>
            <a:r>
              <a:rPr lang="en-US" dirty="0"/>
              <a:t>Data Control Language</a:t>
            </a:r>
            <a:r>
              <a:rPr lang="ru-RU" dirty="0"/>
              <a:t>). В качестве явных ограничений чаще всего выступают условия, накладываемые на значения данных. </a:t>
            </a:r>
          </a:p>
        </p:txBody>
      </p:sp>
    </p:spTree>
    <p:extLst>
      <p:ext uri="{BB962C8B-B14F-4D97-AF65-F5344CB8AC3E}">
        <p14:creationId xmlns:p14="http://schemas.microsoft.com/office/powerpoint/2010/main" val="3037587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 целостности	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Также различают </a:t>
            </a:r>
            <a:r>
              <a:rPr lang="ru-RU" b="1" dirty="0"/>
              <a:t>статические</a:t>
            </a:r>
            <a:r>
              <a:rPr lang="ru-RU" dirty="0"/>
              <a:t> и </a:t>
            </a:r>
            <a:r>
              <a:rPr lang="ru-RU" b="1" dirty="0"/>
              <a:t>динамические</a:t>
            </a:r>
            <a:r>
              <a:rPr lang="ru-RU" dirty="0"/>
              <a:t> ограничения целостности. </a:t>
            </a:r>
            <a:endParaRPr lang="ru-RU" dirty="0" smtClean="0"/>
          </a:p>
          <a:p>
            <a:r>
              <a:rPr lang="ru-RU" dirty="0" smtClean="0"/>
              <a:t>Статические </a:t>
            </a:r>
            <a:r>
              <a:rPr lang="ru-RU" dirty="0"/>
              <a:t>ограничения присущи всем состояниям ПО, а динамические определяют возможность перехода ПО из одного состояния в другое. </a:t>
            </a:r>
            <a:endParaRPr lang="ru-RU" dirty="0" smtClean="0"/>
          </a:p>
          <a:p>
            <a:r>
              <a:rPr lang="ru-RU" dirty="0" smtClean="0"/>
              <a:t>Примерами </a:t>
            </a:r>
            <a:r>
              <a:rPr lang="ru-RU" dirty="0"/>
              <a:t>статических ограничений целостности могут служить требование уникальности индивидуального номера налогоплательщика (ИНН) или задание ограниченного множества значений атрибута "Пол" ('м' и 'ж').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качестве примера динамического ограничения целостности можно привести правило, которое распространяется на поля-счётчики: значение счётчика не может уменьшаться</a:t>
            </a:r>
            <a:r>
              <a:rPr lang="ru-RU" dirty="0" smtClean="0"/>
              <a:t>.</a:t>
            </a:r>
          </a:p>
          <a:p>
            <a:r>
              <a:rPr lang="ru-RU" dirty="0"/>
              <a:t>За выполнением ограничений целостности следит СУБД в процессе своего функционирования. Она проверяет ограничения целостности каждый раз, когда они могут быть нарушены (например, при добавлении данных, при удалении данных и т.п</a:t>
            </a:r>
            <a:r>
              <a:rPr lang="ru-RU" dirty="0" smtClean="0"/>
              <a:t>.).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8782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Сетевая модель данных (СМД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В настоящее время разработано много различных моделей данных. Основные – это сетевая, иерархическая и реляционная модели.</a:t>
            </a:r>
          </a:p>
          <a:p>
            <a:r>
              <a:rPr lang="ru-RU" b="1" dirty="0"/>
              <a:t>Сетевая модель </a:t>
            </a:r>
            <a:r>
              <a:rPr lang="ru-RU" dirty="0"/>
              <a:t>позволяет организовывать БД, структура которых представляется графом общего вида (пример СМД – на </a:t>
            </a:r>
            <a:r>
              <a:rPr lang="ru-RU" dirty="0" smtClean="0"/>
              <a:t>рис.4). </a:t>
            </a:r>
          </a:p>
          <a:p>
            <a:pPr marL="0" indent="0">
              <a:buNone/>
            </a:pPr>
            <a:r>
              <a:rPr lang="ru-RU" dirty="0"/>
              <a:t>Каждая вершина графа хранит экземпляры сущностей (записи одного типа) и сведения о групповых отношениях с сущностями других типов.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Каждая </a:t>
            </a:r>
            <a:r>
              <a:rPr lang="ru-RU" dirty="0"/>
              <a:t>запись может хранить произвольное количество значений атрибутов (элементов данных и агрегатов), характеризующих экземпляр сущности.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/>
              <a:t>каждого типа записи выделяется первичный ключ – атрибут, значение которого позволяет однозначно идентифицировать запись среди экземпляров записей данного типа.</a:t>
            </a:r>
          </a:p>
          <a:p>
            <a:pPr marL="0" indent="0">
              <a:buNone/>
            </a:pPr>
            <a:r>
              <a:rPr lang="ru-RU" dirty="0"/>
              <a:t>Связи между записями в СМД выполняются </a:t>
            </a:r>
            <a:r>
              <a:rPr lang="ru-RU" u="sng" dirty="0"/>
              <a:t>в виде указателей</a:t>
            </a:r>
            <a:r>
              <a:rPr lang="ru-RU" dirty="0"/>
              <a:t>, т.е. каждая запись хранит ссылку на другую однотипную запись (или признак конца списка) и ссылки на списки подчинённых записей, связанных с ней групповыми </a:t>
            </a:r>
            <a:r>
              <a:rPr lang="ru-RU" dirty="0" smtClean="0"/>
              <a:t>отношениями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2490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Сетевая модель данных (СМД)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Групповые отношения характеризуются следующими признаками:</a:t>
            </a:r>
          </a:p>
          <a:p>
            <a:r>
              <a:rPr lang="ru-RU" sz="1600" u="sng" dirty="0"/>
              <a:t>1. Способ упорядочения подчинённых записей.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Поддерживаются три способа упорядочения:</a:t>
            </a:r>
          </a:p>
          <a:p>
            <a:pPr lvl="0"/>
            <a:r>
              <a:rPr lang="ru-RU" sz="1600" dirty="0"/>
              <a:t>Очередь – добавление в конец списка (FIFO – </a:t>
            </a:r>
            <a:r>
              <a:rPr lang="ru-RU" sz="1600" dirty="0" err="1"/>
              <a:t>first</a:t>
            </a:r>
            <a:r>
              <a:rPr lang="ru-RU" sz="1600" dirty="0"/>
              <a:t> </a:t>
            </a:r>
            <a:r>
              <a:rPr lang="ru-RU" sz="1600" dirty="0" err="1"/>
              <a:t>input</a:t>
            </a:r>
            <a:r>
              <a:rPr lang="ru-RU" sz="1600" dirty="0"/>
              <a:t>, </a:t>
            </a:r>
            <a:r>
              <a:rPr lang="ru-RU" sz="1600" dirty="0" err="1"/>
              <a:t>first</a:t>
            </a:r>
            <a:r>
              <a:rPr lang="ru-RU" sz="1600" dirty="0"/>
              <a:t> </a:t>
            </a:r>
            <a:r>
              <a:rPr lang="ru-RU" sz="1600" dirty="0" err="1"/>
              <a:t>output</a:t>
            </a:r>
            <a:r>
              <a:rPr lang="ru-RU" sz="1600" dirty="0"/>
              <a:t>).</a:t>
            </a:r>
          </a:p>
          <a:p>
            <a:pPr lvl="0"/>
            <a:r>
              <a:rPr lang="ru-RU" sz="1600" dirty="0"/>
              <a:t>Стек – добавление в начало списка (LIFO – </a:t>
            </a:r>
            <a:r>
              <a:rPr lang="ru-RU" sz="1600" dirty="0" err="1"/>
              <a:t>last</a:t>
            </a:r>
            <a:r>
              <a:rPr lang="ru-RU" sz="1600" dirty="0"/>
              <a:t> </a:t>
            </a:r>
            <a:r>
              <a:rPr lang="ru-RU" sz="1600" dirty="0" err="1"/>
              <a:t>input</a:t>
            </a:r>
            <a:r>
              <a:rPr lang="ru-RU" sz="1600" dirty="0"/>
              <a:t>, </a:t>
            </a:r>
            <a:r>
              <a:rPr lang="ru-RU" sz="1600" dirty="0" err="1"/>
              <a:t>first</a:t>
            </a:r>
            <a:r>
              <a:rPr lang="ru-RU" sz="1600" dirty="0"/>
              <a:t> </a:t>
            </a:r>
            <a:r>
              <a:rPr lang="ru-RU" sz="1600" dirty="0" err="1"/>
              <a:t>output</a:t>
            </a:r>
            <a:r>
              <a:rPr lang="ru-RU" sz="1600" dirty="0"/>
              <a:t>).</a:t>
            </a:r>
          </a:p>
          <a:p>
            <a:pPr lvl="0"/>
            <a:r>
              <a:rPr lang="ru-RU" sz="1600" dirty="0"/>
              <a:t>Сортировка по значению ключа. При этом задаётся ключевое поле (группа полей), и вновь поступившая запись добавляется в упорядоченный список в соответствии со значением этого поля (значением ключа).</a:t>
            </a:r>
          </a:p>
          <a:p>
            <a:r>
              <a:rPr lang="ru-RU" sz="1600" u="sng" dirty="0"/>
              <a:t>2. Режим включения подчинённых записей.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Режим включения бывает </a:t>
            </a:r>
            <a:r>
              <a:rPr lang="ru-RU" sz="1600" b="1" dirty="0"/>
              <a:t>автоматический</a:t>
            </a:r>
            <a:r>
              <a:rPr lang="ru-RU" sz="1600" dirty="0"/>
              <a:t> и </a:t>
            </a:r>
            <a:r>
              <a:rPr lang="ru-RU" sz="1600" b="1" dirty="0"/>
              <a:t>ручной</a:t>
            </a:r>
            <a:r>
              <a:rPr lang="ru-RU" sz="1600" dirty="0"/>
              <a:t>.</a:t>
            </a:r>
          </a:p>
          <a:p>
            <a:r>
              <a:rPr lang="ru-RU" sz="1600" dirty="0"/>
              <a:t>При автоматическом режиме подчинённая запись связана с записью-владельцем обязательной связью, поэтому она включается в групповое отношение и прикрепляется к записи-владельцу в момент внесения в БД. (Из этого следует, что запись-владелец должна быть внесена в базу данных </a:t>
            </a:r>
            <a:r>
              <a:rPr lang="ru-RU" sz="1600" b="1" u="sng" dirty="0"/>
              <a:t>до</a:t>
            </a:r>
            <a:r>
              <a:rPr lang="ru-RU" sz="1600" dirty="0"/>
              <a:t> внесения первого экземпляра подчинённой записи.)</a:t>
            </a:r>
          </a:p>
          <a:p>
            <a:r>
              <a:rPr lang="ru-RU" sz="1600" dirty="0"/>
              <a:t>При ручном режиме включения подчинённая запись может находиться в БД и не быть прикрепленной к записи-владельцу. Она вручную включается в групповое отношение тогда, когда это отношение (связь) возникает.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175829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Сетевая модель данных (СМД)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/>
          </a:bodyPr>
          <a:lstStyle/>
          <a:p>
            <a:r>
              <a:rPr lang="ru-RU" sz="1600" u="sng" dirty="0"/>
              <a:t>3. Режим исключения подчинённых записей.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Режим исключения определяется </a:t>
            </a:r>
            <a:r>
              <a:rPr lang="ru-RU" sz="1600" b="1" dirty="0"/>
              <a:t>классом членства</a:t>
            </a:r>
            <a:r>
              <a:rPr lang="ru-RU" sz="1600" dirty="0"/>
              <a:t>. Различают три класса членства – </a:t>
            </a:r>
            <a:r>
              <a:rPr lang="ru-RU" sz="1600" b="1" dirty="0"/>
              <a:t>фиксированный, обязательный </a:t>
            </a:r>
            <a:r>
              <a:rPr lang="ru-RU" sz="1600" dirty="0"/>
              <a:t>и </a:t>
            </a:r>
            <a:r>
              <a:rPr lang="ru-RU" sz="1600" b="1" dirty="0"/>
              <a:t>необязательный:</a:t>
            </a:r>
            <a:endParaRPr lang="ru-RU" sz="1600" dirty="0"/>
          </a:p>
          <a:p>
            <a:pPr lvl="0"/>
            <a:r>
              <a:rPr lang="ru-RU" sz="1600" dirty="0"/>
              <a:t>Записи с обязательным членством должны быть удалены до удаления записи–владельца: владелец, к которому прикреплена хотя бы одна запись с обязательным членством, не может быть удалён.</a:t>
            </a:r>
          </a:p>
          <a:p>
            <a:pPr lvl="0"/>
            <a:r>
              <a:rPr lang="ru-RU" sz="1600" dirty="0"/>
              <a:t>Записи с фиксированным членством удаляются вместе с записью–владельцем.</a:t>
            </a:r>
          </a:p>
          <a:p>
            <a:pPr lvl="0"/>
            <a:r>
              <a:rPr lang="ru-RU" sz="1600" dirty="0"/>
              <a:t>Записи с необязательным членством при удалении записи–владельца останутся в БД.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751288"/>
              </p:ext>
            </p:extLst>
          </p:nvPr>
        </p:nvGraphicFramePr>
        <p:xfrm>
          <a:off x="827584" y="3933056"/>
          <a:ext cx="7200800" cy="2562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Picture" r:id="rId3" imgW="4699591" imgH="1637414" progId="Word.Picture.8">
                  <p:embed/>
                </p:oleObj>
              </mc:Choice>
              <mc:Fallback>
                <p:oleObj name="Picture" r:id="rId3" imgW="4699591" imgH="1637414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933056"/>
                        <a:ext cx="7200800" cy="25625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5818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Сетевая модель данных (СМД)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 СМД применяются следующие операции над данными:</a:t>
            </a:r>
          </a:p>
          <a:p>
            <a:pPr lvl="0"/>
            <a:r>
              <a:rPr lang="ru-RU" i="1" dirty="0"/>
              <a:t>запомнить</a:t>
            </a:r>
            <a:r>
              <a:rPr lang="ru-RU" dirty="0"/>
              <a:t>: внесение информации в БД;</a:t>
            </a:r>
          </a:p>
          <a:p>
            <a:pPr lvl="0"/>
            <a:r>
              <a:rPr lang="ru-RU" i="1" dirty="0"/>
              <a:t>включить в групповое отношение: </a:t>
            </a:r>
            <a:r>
              <a:rPr lang="ru-RU" dirty="0"/>
              <a:t>установление связей между данными;</a:t>
            </a:r>
          </a:p>
          <a:p>
            <a:pPr lvl="0"/>
            <a:r>
              <a:rPr lang="ru-RU" i="1" dirty="0"/>
              <a:t>переключить</a:t>
            </a:r>
            <a:r>
              <a:rPr lang="ru-RU" dirty="0"/>
              <a:t>: переход члена набора к другому владельцу;</a:t>
            </a:r>
          </a:p>
          <a:p>
            <a:pPr lvl="0"/>
            <a:r>
              <a:rPr lang="ru-RU" i="1" dirty="0"/>
              <a:t>обновить</a:t>
            </a:r>
            <a:r>
              <a:rPr lang="ru-RU" dirty="0"/>
              <a:t>: модификация данных;</a:t>
            </a:r>
          </a:p>
          <a:p>
            <a:pPr lvl="0"/>
            <a:r>
              <a:rPr lang="ru-RU" i="1" dirty="0"/>
              <a:t>извлечь</a:t>
            </a:r>
            <a:r>
              <a:rPr lang="ru-RU" dirty="0"/>
              <a:t>: чтение данных;</a:t>
            </a:r>
          </a:p>
          <a:p>
            <a:pPr lvl="0"/>
            <a:r>
              <a:rPr lang="ru-RU" i="1" dirty="0"/>
              <a:t>удалить</a:t>
            </a:r>
            <a:r>
              <a:rPr lang="ru-RU" dirty="0"/>
              <a:t>: физическое или логическое удаление данных;</a:t>
            </a:r>
          </a:p>
          <a:p>
            <a:pPr lvl="0"/>
            <a:r>
              <a:rPr lang="ru-RU" i="1" dirty="0"/>
              <a:t>исключить из группового отношения</a:t>
            </a:r>
            <a:r>
              <a:rPr lang="ru-RU" dirty="0"/>
              <a:t>: разрыв связей между данными.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1026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Иерархическая модель данных (ИМД)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sz="3800" dirty="0"/>
              <a:t>Иерархическая модель позволяет строить БД с иерархической древовидной структурой. Структура ИМД описывается в терминах, аналогичных терминам сетевой модели данных (версия </a:t>
            </a:r>
            <a:r>
              <a:rPr lang="en-US" sz="3800" dirty="0"/>
              <a:t>CODASYL</a:t>
            </a:r>
            <a:r>
              <a:rPr lang="ru-RU" sz="3800" dirty="0"/>
              <a:t>). Группу в ИМД принято называть </a:t>
            </a:r>
            <a:r>
              <a:rPr lang="ru-RU" sz="3800" i="1" dirty="0"/>
              <a:t>сегментом</a:t>
            </a:r>
            <a:r>
              <a:rPr lang="ru-RU" sz="3800" dirty="0" smtClean="0"/>
              <a:t>.</a:t>
            </a:r>
          </a:p>
          <a:p>
            <a:pPr marL="0" indent="0">
              <a:buNone/>
            </a:pPr>
            <a:r>
              <a:rPr lang="ru-RU" sz="3800" dirty="0"/>
              <a:t>В основе ИМД лежит понятие дерева.</a:t>
            </a:r>
          </a:p>
          <a:p>
            <a:pPr marL="0" indent="0">
              <a:buNone/>
            </a:pPr>
            <a:r>
              <a:rPr lang="ru-RU" sz="3800" b="1" dirty="0"/>
              <a:t>Дерево</a:t>
            </a:r>
            <a:r>
              <a:rPr lang="ru-RU" sz="3800" dirty="0"/>
              <a:t> – это связный неориентированный граф, который не содержит циклов. При работе с деревом выделяют какую-то конкретную вершину, определяют её как корень дерева и рассматривают особо – в эту вершину не заходит ни одно ребро. В этом случае дерево становится ориентированным, ориентация определяется от корня. Дерево как ориентированный граф определяется так:</a:t>
            </a:r>
          </a:p>
          <a:p>
            <a:pPr lvl="0"/>
            <a:r>
              <a:rPr lang="ru-RU" sz="3800" dirty="0"/>
              <a:t>имеется единственная особая вершина, называемая корнем, в которую не заходит ни одно ребро;</a:t>
            </a:r>
          </a:p>
          <a:p>
            <a:pPr lvl="0"/>
            <a:r>
              <a:rPr lang="ru-RU" sz="3800" dirty="0"/>
              <a:t>во все остальные вершины заходит только одно ребро, а исходит произвольное количество ребер;</a:t>
            </a:r>
          </a:p>
          <a:p>
            <a:pPr lvl="0"/>
            <a:r>
              <a:rPr lang="ru-RU" sz="3800" dirty="0"/>
              <a:t>граф не содержит циклов.</a:t>
            </a:r>
          </a:p>
          <a:p>
            <a:r>
              <a:rPr lang="ru-RU" sz="3800" dirty="0"/>
              <a:t>Конечные вершины, то есть вершины, из которых не выходит ни одной дуги, называются </a:t>
            </a:r>
            <a:r>
              <a:rPr lang="ru-RU" sz="3800" i="1" dirty="0"/>
              <a:t>листьями</a:t>
            </a:r>
            <a:r>
              <a:rPr lang="ru-RU" sz="3800" dirty="0"/>
              <a:t> дерева. Количество вершин на пути от корня к листьям в разных ветвях дерева может быть различным.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685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Иерархическая модель данных (ИМД)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1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В иерархических моделях данных используется ориентация древовидной структуры от корня к листьям. Графическая диаграмма концептуальной схемы базы данных называется </a:t>
            </a:r>
            <a:r>
              <a:rPr lang="ru-RU" i="1" dirty="0"/>
              <a:t>деревом определения</a:t>
            </a:r>
            <a:r>
              <a:rPr lang="ru-RU" dirty="0"/>
              <a:t>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126601"/>
              </p:ext>
            </p:extLst>
          </p:nvPr>
        </p:nvGraphicFramePr>
        <p:xfrm>
          <a:off x="807933" y="2564904"/>
          <a:ext cx="7528133" cy="3528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Picture" r:id="rId3" imgW="5326912" imgH="2498651" progId="Word.Picture.8">
                  <p:embed/>
                </p:oleObj>
              </mc:Choice>
              <mc:Fallback>
                <p:oleObj name="Picture" r:id="rId3" imgW="5326912" imgH="2498651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933" y="2564904"/>
                        <a:ext cx="7528133" cy="35283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5561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Иерархическая модель данных (ИМД)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В ИМД предусмотрены специальные способы навигации. Передвижение по дереву всегда начинается с корневой вершины, от которой можно перейти на конкретный экземпляр записи любой вершины </a:t>
            </a:r>
            <a:r>
              <a:rPr lang="ru-RU" dirty="0" smtClean="0"/>
              <a:t>следующего уровня.</a:t>
            </a:r>
          </a:p>
          <a:p>
            <a:r>
              <a:rPr lang="ru-RU" dirty="0"/>
              <a:t>Основным недостатком ИМД является дублирование данных. Оно вызвано тем, что каждая сущность (атрибут) может относиться только к одной родительской сущности.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Например</a:t>
            </a:r>
            <a:r>
              <a:rPr lang="ru-RU" dirty="0"/>
              <a:t>, если в БД хранятся данные о детях сотрудников, а на предприятии работает и отец, и мать ребёнка, то сведения об этом ребёнке нужно хранить </a:t>
            </a:r>
            <a:r>
              <a:rPr lang="ru-RU" dirty="0" smtClean="0"/>
              <a:t>дважды.</a:t>
            </a:r>
          </a:p>
          <a:p>
            <a:pPr marL="0" indent="0">
              <a:buNone/>
            </a:pPr>
            <a:r>
              <a:rPr lang="ru-RU" dirty="0" smtClean="0"/>
              <a:t>Аналогичная </a:t>
            </a:r>
            <a:r>
              <a:rPr lang="ru-RU" dirty="0"/>
              <a:t>ситуация возникает, если нужно отразить в БД связь «многие-ко-многим».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Дублирование </a:t>
            </a:r>
            <a:r>
              <a:rPr lang="ru-RU" dirty="0"/>
              <a:t>данных может вызвать нарушение логической целостности БД при внесении изменений в эти данные.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130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Иерархическая модель данных (ИМД)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Сетевая и иерархическая модели данных относятся к базам данных </a:t>
            </a:r>
            <a:r>
              <a:rPr lang="en-US" dirty="0"/>
              <a:t>I</a:t>
            </a:r>
            <a:r>
              <a:rPr lang="ru-RU" dirty="0"/>
              <a:t>-го поколения (60-е – начало 70-х гг. </a:t>
            </a:r>
            <a:r>
              <a:rPr lang="en-US" dirty="0"/>
              <a:t>XX</a:t>
            </a:r>
            <a:r>
              <a:rPr lang="ru-RU" dirty="0"/>
              <a:t> века). </a:t>
            </a:r>
            <a:endParaRPr lang="ru-RU" dirty="0" smtClean="0"/>
          </a:p>
          <a:p>
            <a:r>
              <a:rPr lang="ru-RU" dirty="0" smtClean="0"/>
              <a:t>Эти </a:t>
            </a:r>
            <a:r>
              <a:rPr lang="ru-RU" dirty="0"/>
              <a:t>модели не смогли в полной мере реализовать независимость данных от программ. Из-за особенностей их организации структура запросов к данным в таких системах определяется наличием связей между записями.</a:t>
            </a:r>
          </a:p>
          <a:p>
            <a:r>
              <a:rPr lang="ru-RU" dirty="0"/>
              <a:t>Следующее, </a:t>
            </a:r>
            <a:r>
              <a:rPr lang="en-US" dirty="0"/>
              <a:t>II</a:t>
            </a:r>
            <a:r>
              <a:rPr lang="ru-RU" dirty="0"/>
              <a:t>-е поколение баз данных основано на реляционной модели.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148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модели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Autofit/>
          </a:bodyPr>
          <a:lstStyle/>
          <a:p>
            <a:r>
              <a:rPr lang="ru-RU" sz="1600" dirty="0"/>
              <a:t>Модель данных является инструментом моделирования произвольной предметной области</a:t>
            </a:r>
            <a:r>
              <a:rPr lang="ru-RU" sz="1600" dirty="0" smtClean="0"/>
              <a:t>.</a:t>
            </a:r>
          </a:p>
          <a:p>
            <a:r>
              <a:rPr lang="ru-RU" sz="1600" b="1" dirty="0"/>
              <a:t>Модель данных</a:t>
            </a:r>
            <a:r>
              <a:rPr lang="ru-RU" sz="1600" dirty="0"/>
              <a:t> – это совокупность правил порождения структур данных в </a:t>
            </a:r>
            <a:r>
              <a:rPr lang="ru-RU" sz="1600" dirty="0" smtClean="0"/>
              <a:t>БД, </a:t>
            </a:r>
            <a:r>
              <a:rPr lang="ru-RU" sz="1600" dirty="0"/>
              <a:t>операций над ними, а также ограничений целостности, определяющих допустимые связи и значения данных, последовательность их </a:t>
            </a:r>
            <a:r>
              <a:rPr lang="ru-RU" sz="1600" dirty="0" smtClean="0"/>
              <a:t>изменения. </a:t>
            </a:r>
            <a:r>
              <a:rPr lang="ru-RU" sz="1600" dirty="0"/>
              <a:t>Итак, модель данных состоит из трёх частей:</a:t>
            </a:r>
          </a:p>
          <a:p>
            <a:pPr lvl="0"/>
            <a:r>
              <a:rPr lang="ru-RU" sz="1600" dirty="0"/>
              <a:t>Набор типов структур данных.</a:t>
            </a:r>
          </a:p>
          <a:p>
            <a:pPr marL="0" indent="0">
              <a:buNone/>
            </a:pPr>
            <a:r>
              <a:rPr lang="ru-RU" sz="1600" dirty="0"/>
              <a:t>Здесь можно провести аналогию с языками программирования, в которых тоже есть предопределённые типы структур данных, такие как скалярные данные, векторы, массивы, структуры (например, тип </a:t>
            </a:r>
            <a:r>
              <a:rPr lang="ru-RU" sz="1600" i="1" dirty="0" err="1"/>
              <a:t>struct</a:t>
            </a:r>
            <a:r>
              <a:rPr lang="ru-RU" sz="1600" dirty="0"/>
              <a:t> в языке Си) и т.д.</a:t>
            </a:r>
          </a:p>
          <a:p>
            <a:pPr lvl="0"/>
            <a:r>
              <a:rPr lang="ru-RU" sz="1600" dirty="0"/>
              <a:t>Набор операторов или правил вывода, которые могут быть применены к любым правильным примерам типов данных</a:t>
            </a:r>
            <a:r>
              <a:rPr lang="ru-RU" sz="1600" dirty="0" smtClean="0"/>
              <a:t>, </a:t>
            </a:r>
            <a:r>
              <a:rPr lang="ru-RU" sz="1600" dirty="0"/>
              <a:t>чтобы находить, выводить или преобразовывать информацию, содержащуюся в любых частях этих структур в любых комбинациях.</a:t>
            </a:r>
          </a:p>
          <a:p>
            <a:pPr marL="0" indent="0">
              <a:buNone/>
            </a:pPr>
            <a:r>
              <a:rPr lang="ru-RU" sz="1600" dirty="0"/>
              <a:t>Такими операциями являются: создание и модификация структур данных, внесение новых данных, удаление и модификация существующих данных, поиск данных по различным условиям.</a:t>
            </a:r>
          </a:p>
          <a:p>
            <a:pPr lvl="0"/>
            <a:r>
              <a:rPr lang="ru-RU" sz="1600" dirty="0"/>
              <a:t>Набор общих правил целостности, которые прямо или косвенно определяют множество непротиворечивых состояний базы данных и/или множество изменений её состояния.</a:t>
            </a:r>
          </a:p>
          <a:p>
            <a:pPr marL="0" indent="0">
              <a:buNone/>
            </a:pPr>
            <a:r>
              <a:rPr lang="ru-RU" sz="1600" dirty="0"/>
              <a:t>Правила целостности определяются типом данных и предметной областью. Например, значение атрибута </a:t>
            </a:r>
            <a:r>
              <a:rPr lang="ru-RU" sz="1600" i="1" u="sng" dirty="0"/>
              <a:t>Счётчик</a:t>
            </a:r>
            <a:r>
              <a:rPr lang="ru-RU" sz="1600" dirty="0"/>
              <a:t> является целым числом, т.е. может состоять только из цифр. А ограничения предметной области таковы, что это число не может быть меньше нуля.</a:t>
            </a: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3137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/>
            <a:r>
              <a:rPr lang="ru-RU" sz="4400" dirty="0" smtClean="0">
                <a:latin typeface="+mn-lt"/>
              </a:rPr>
              <a:t>Типы структур данных</a:t>
            </a:r>
            <a:endParaRPr lang="ru-RU" sz="44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628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 smtClean="0"/>
              <a:t>Рис.1</a:t>
            </a:r>
            <a:r>
              <a:rPr lang="ru-RU" sz="1600" dirty="0"/>
              <a:t>. Композиция структур данных по версии </a:t>
            </a:r>
            <a:r>
              <a:rPr lang="en-US" sz="1600" dirty="0"/>
              <a:t>CODASYL</a:t>
            </a:r>
            <a:endParaRPr lang="ru-RU" sz="1600" dirty="0"/>
          </a:p>
          <a:p>
            <a:r>
              <a:rPr lang="ru-RU" sz="2200" dirty="0" smtClean="0"/>
              <a:t>Структуризация </a:t>
            </a:r>
            <a:r>
              <a:rPr lang="ru-RU" sz="2200" dirty="0"/>
              <a:t>данных базируется на использовании концепций "агрегации" и "обобщения". Один из первых вариантов структуризации данных был предложен Ассоциацией по языкам обработки данных (</a:t>
            </a:r>
            <a:r>
              <a:rPr lang="en-GB" sz="2200" dirty="0"/>
              <a:t>Conference on Data Systems Languages</a:t>
            </a:r>
            <a:r>
              <a:rPr lang="ru-RU" sz="2200" dirty="0"/>
              <a:t>, CODASYL</a:t>
            </a:r>
            <a:r>
              <a:rPr lang="ru-RU" sz="2200" dirty="0" smtClean="0"/>
              <a:t>).</a:t>
            </a:r>
          </a:p>
          <a:p>
            <a:r>
              <a:rPr lang="ru-RU" sz="2200" b="1" dirty="0" smtClean="0"/>
              <a:t>Элемент </a:t>
            </a:r>
            <a:r>
              <a:rPr lang="ru-RU" sz="2200" b="1" dirty="0"/>
              <a:t>данных</a:t>
            </a:r>
            <a:r>
              <a:rPr lang="ru-RU" sz="2200" dirty="0"/>
              <a:t> – наименьшая поименованная единица данных, к которой СУБД может обращаться непосредственно и с помощью которой выполняется построение всех остальных структур. Для каждого элемента данных должен быть определён его тип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736729"/>
              </p:ext>
            </p:extLst>
          </p:nvPr>
        </p:nvGraphicFramePr>
        <p:xfrm>
          <a:off x="538163" y="1125538"/>
          <a:ext cx="828357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Picture" r:id="rId3" imgW="5490720" imgH="896040" progId="Word.Picture.8">
                  <p:embed/>
                </p:oleObj>
              </mc:Choice>
              <mc:Fallback>
                <p:oleObj name="Picture" r:id="rId3" imgW="5490720" imgH="896040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1125538"/>
                        <a:ext cx="8283575" cy="1511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321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структур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77072"/>
            <a:ext cx="8229600" cy="2520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Рис</a:t>
            </a:r>
            <a:r>
              <a:rPr lang="ru-RU" sz="1600" dirty="0" smtClean="0"/>
              <a:t>. 2</a:t>
            </a:r>
            <a:r>
              <a:rPr lang="ru-RU" sz="1600" dirty="0"/>
              <a:t>. Примеры агрегатов: а) простой и б) составной </a:t>
            </a:r>
            <a:r>
              <a:rPr lang="ru-RU" sz="1600" dirty="0" smtClean="0"/>
              <a:t>агрегат</a:t>
            </a:r>
          </a:p>
          <a:p>
            <a:r>
              <a:rPr lang="ru-RU" sz="2200" b="1" dirty="0"/>
              <a:t>Агрегат данных</a:t>
            </a:r>
            <a:r>
              <a:rPr lang="ru-RU" sz="2200" dirty="0"/>
              <a:t> – поименованная совокупность элементов данных внутри записи, которую можно рассматривать как единое целое. Агрегат может быть </a:t>
            </a:r>
            <a:r>
              <a:rPr lang="ru-RU" sz="2200" i="1" dirty="0"/>
              <a:t>простым</a:t>
            </a:r>
            <a:r>
              <a:rPr lang="ru-RU" sz="2200" dirty="0"/>
              <a:t> (включающим только элементы данных, рис. 2,а) и </a:t>
            </a:r>
            <a:r>
              <a:rPr lang="ru-RU" sz="2200" i="1" dirty="0"/>
              <a:t>составным</a:t>
            </a:r>
            <a:r>
              <a:rPr lang="ru-RU" sz="2200" dirty="0"/>
              <a:t> (включающим наряду с элементами данных и другие агрегаты, рис. 2,б).</a:t>
            </a:r>
          </a:p>
          <a:p>
            <a:pPr marL="0" indent="0">
              <a:buNone/>
            </a:pPr>
            <a:endParaRPr lang="ru-RU" sz="1900" dirty="0"/>
          </a:p>
          <a:p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702297"/>
              </p:ext>
            </p:extLst>
          </p:nvPr>
        </p:nvGraphicFramePr>
        <p:xfrm>
          <a:off x="611560" y="1382696"/>
          <a:ext cx="8064896" cy="2838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Picture" r:id="rId3" imgW="5269992" imgH="1569720" progId="Word.Picture.8">
                  <p:embed/>
                </p:oleObj>
              </mc:Choice>
              <mc:Fallback>
                <p:oleObj name="Picture" r:id="rId3" imgW="5269992" imgH="1569720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382696"/>
                        <a:ext cx="8064896" cy="28383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153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структур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717032"/>
            <a:ext cx="8229600" cy="2952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Рис.3</a:t>
            </a:r>
            <a:r>
              <a:rPr lang="ru-RU" sz="1600" dirty="0"/>
              <a:t>. Пример записи типа </a:t>
            </a:r>
            <a:r>
              <a:rPr lang="ru-RU" sz="1600" i="1" u="sng" dirty="0"/>
              <a:t>СОТРУДНИК</a:t>
            </a:r>
            <a:endParaRPr lang="ru-RU" sz="1600" dirty="0"/>
          </a:p>
          <a:p>
            <a:r>
              <a:rPr lang="ru-RU" sz="2000" b="1" dirty="0" smtClean="0"/>
              <a:t>Запись</a:t>
            </a:r>
            <a:r>
              <a:rPr lang="ru-RU" sz="2000" dirty="0" smtClean="0"/>
              <a:t> – поименованная совокупность элементов данных или элементов данных и агрегатов. </a:t>
            </a:r>
          </a:p>
          <a:p>
            <a:pPr marL="0" indent="0">
              <a:buNone/>
            </a:pPr>
            <a:r>
              <a:rPr lang="ru-RU" sz="2000" dirty="0" smtClean="0"/>
              <a:t>Запись – это агрегат, не входящий в состав никакого другого агрегата; она может иметь сложную иерархическую структуру, поскольку допускается многократное применение агрегации. Различают тип записи (её структуру) и экземпляр записи, т.е. запись с конкретными значениями элементов данных. Одна запись описывает свойства одной сущности ПО (экземпляра). Иногда термин "запись" заменяют термином "группа".</a:t>
            </a:r>
            <a:endParaRPr lang="ru-RU" sz="200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181071"/>
              </p:ext>
            </p:extLst>
          </p:nvPr>
        </p:nvGraphicFramePr>
        <p:xfrm>
          <a:off x="323528" y="1556792"/>
          <a:ext cx="8101747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Picture" r:id="rId3" imgW="5858540" imgH="1584251" progId="Word.Picture.8">
                  <p:embed/>
                </p:oleObj>
              </mc:Choice>
              <mc:Fallback>
                <p:oleObj name="Picture" r:id="rId3" imgW="5858540" imgH="1584251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556792"/>
                        <a:ext cx="8101747" cy="2232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50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структур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Autofit/>
          </a:bodyPr>
          <a:lstStyle/>
          <a:p>
            <a:r>
              <a:rPr lang="ru-RU" sz="2000" dirty="0"/>
              <a:t>Эта запись имеет несколько элементов данных (</a:t>
            </a:r>
            <a:r>
              <a:rPr lang="ru-RU" sz="2000" i="1" u="sng" dirty="0"/>
              <a:t>Номер пропуска</a:t>
            </a:r>
            <a:r>
              <a:rPr lang="ru-RU" sz="2000" dirty="0"/>
              <a:t>, </a:t>
            </a:r>
            <a:r>
              <a:rPr lang="ru-RU" sz="2000" i="1" u="sng" dirty="0"/>
              <a:t>Должность</a:t>
            </a:r>
            <a:r>
              <a:rPr lang="ru-RU" sz="2000" dirty="0"/>
              <a:t>, </a:t>
            </a:r>
            <a:r>
              <a:rPr lang="ru-RU" sz="2000" i="1" u="sng" dirty="0"/>
              <a:t>Пол</a:t>
            </a:r>
            <a:r>
              <a:rPr lang="ru-RU" sz="2000" dirty="0"/>
              <a:t> и т.д.) и три агрегата: простые агрегаты </a:t>
            </a:r>
            <a:r>
              <a:rPr lang="ru-RU" sz="2000" i="1" u="sng" dirty="0"/>
              <a:t>ФИО</a:t>
            </a:r>
            <a:r>
              <a:rPr lang="ru-RU" sz="2000" dirty="0"/>
              <a:t> и </a:t>
            </a:r>
            <a:r>
              <a:rPr lang="ru-RU" sz="2000" i="1" u="sng" dirty="0"/>
              <a:t>Адрес</a:t>
            </a:r>
            <a:r>
              <a:rPr lang="ru-RU" sz="2000" dirty="0"/>
              <a:t> и повторяющийся агрегат </a:t>
            </a:r>
            <a:r>
              <a:rPr lang="ru-RU" sz="2000" i="1" u="sng" dirty="0"/>
              <a:t>Телефоны</a:t>
            </a:r>
            <a:r>
              <a:rPr lang="ru-RU" sz="2000" dirty="0"/>
              <a:t>. (Повторяющийся агрегат может включаться в запись произвольное число раз).</a:t>
            </a:r>
          </a:p>
          <a:p>
            <a:r>
              <a:rPr lang="ru-RU" sz="2000" dirty="0"/>
              <a:t>Среди элементов данных (полей записи) выделяются одно или несколько </a:t>
            </a:r>
            <a:r>
              <a:rPr lang="ru-RU" sz="2000" i="1" dirty="0"/>
              <a:t>ключевых полей</a:t>
            </a:r>
            <a:r>
              <a:rPr lang="ru-RU" sz="2000" dirty="0"/>
              <a:t>. </a:t>
            </a:r>
            <a:endParaRPr lang="ru-RU" sz="2000" dirty="0" smtClean="0"/>
          </a:p>
          <a:p>
            <a:pPr marL="0" indent="0">
              <a:buNone/>
            </a:pPr>
            <a:r>
              <a:rPr lang="ru-RU" sz="1900" dirty="0" smtClean="0"/>
              <a:t>Значения </a:t>
            </a:r>
            <a:r>
              <a:rPr lang="ru-RU" sz="1900" dirty="0"/>
              <a:t>ключевых полей позволяют классифицировать сущность, к которой относится конкретная запись. Ключи с уникальными значениями называются </a:t>
            </a:r>
            <a:r>
              <a:rPr lang="ru-RU" sz="1900" i="1" dirty="0"/>
              <a:t>потенциальными</a:t>
            </a:r>
            <a:r>
              <a:rPr lang="ru-RU" sz="1900" dirty="0"/>
              <a:t>. Каждый ключ может представлять собой агрегат данных. Один из ключей назначается первичным, остальные являются вторичными. </a:t>
            </a:r>
            <a:endParaRPr lang="ru-RU" sz="1900" dirty="0" smtClean="0"/>
          </a:p>
          <a:p>
            <a:pPr marL="0" indent="0">
              <a:buNone/>
            </a:pPr>
            <a:r>
              <a:rPr lang="ru-RU" sz="1900" b="1" dirty="0" smtClean="0"/>
              <a:t>Первичный </a:t>
            </a:r>
            <a:r>
              <a:rPr lang="ru-RU" sz="1900" b="1" dirty="0"/>
              <a:t>ключ</a:t>
            </a:r>
            <a:r>
              <a:rPr lang="ru-RU" sz="1900" dirty="0"/>
              <a:t> идентифицирует экземпляр записи, его значение должно быть уникальным и обязательным для записей одного типа. </a:t>
            </a:r>
            <a:endParaRPr lang="ru-RU" sz="1900" dirty="0" smtClean="0"/>
          </a:p>
          <a:p>
            <a:pPr marL="0" indent="0">
              <a:buNone/>
            </a:pPr>
            <a:r>
              <a:rPr lang="ru-RU" sz="1900" dirty="0" smtClean="0"/>
              <a:t>Для </a:t>
            </a:r>
            <a:r>
              <a:rPr lang="ru-RU" sz="1900" dirty="0"/>
              <a:t>примера на </a:t>
            </a:r>
            <a:r>
              <a:rPr lang="ru-RU" sz="1900" dirty="0" smtClean="0"/>
              <a:t>рис.3 </a:t>
            </a:r>
            <a:r>
              <a:rPr lang="ru-RU" sz="1900" dirty="0"/>
              <a:t>потенциальными ключами являются поля </a:t>
            </a:r>
            <a:r>
              <a:rPr lang="ru-RU" sz="1900" i="1" u="sng" dirty="0"/>
              <a:t>№ пропуска</a:t>
            </a:r>
            <a:r>
              <a:rPr lang="ru-RU" sz="1900" dirty="0"/>
              <a:t> и </a:t>
            </a:r>
            <a:r>
              <a:rPr lang="ru-RU" sz="1900" i="1" u="sng" dirty="0"/>
              <a:t>Паспорт</a:t>
            </a:r>
            <a:r>
              <a:rPr lang="ru-RU" sz="1900" dirty="0"/>
              <a:t>, а первичным ключом целесообразнее выбрать поле </a:t>
            </a:r>
            <a:r>
              <a:rPr lang="ru-RU" sz="1900" i="1" u="sng" dirty="0"/>
              <a:t>№ пропуска</a:t>
            </a:r>
            <a:r>
              <a:rPr lang="ru-RU" sz="1900" dirty="0"/>
              <a:t>, т.к. оно явно занимает меньше памяти, чем паспортные данные.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2674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структур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1" dirty="0"/>
              <a:t>Набор</a:t>
            </a:r>
            <a:r>
              <a:rPr lang="ru-RU" dirty="0"/>
              <a:t> (или </a:t>
            </a:r>
            <a:r>
              <a:rPr lang="ru-RU" i="1" dirty="0"/>
              <a:t>групповое отношение</a:t>
            </a:r>
            <a:r>
              <a:rPr lang="ru-RU" dirty="0"/>
              <a:t>) – поименованная совокупность записей, образующих двухуровневую иерархическую структуру.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Каждый </a:t>
            </a:r>
            <a:r>
              <a:rPr lang="ru-RU" dirty="0"/>
              <a:t>тип набора представляет собой связь между двумя или несколькими типами записей.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/>
              <a:t>каждого типа набора один тип записи объявляется владельцем набора, остальные типы записи объявляются членами набора.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Каждый </a:t>
            </a:r>
            <a:r>
              <a:rPr lang="ru-RU" dirty="0"/>
              <a:t>экземпляр набора должен содержать только один экземпляр записи типа владельца и столько экземпляров записей типа членов набора, сколько их связано с владельцем. Для группового отношения также различают тип и экземпляр.</a:t>
            </a:r>
          </a:p>
          <a:p>
            <a:r>
              <a:rPr lang="ru-RU" dirty="0"/>
              <a:t>Групповые отношения удобно изображать с помощью диаграммы </a:t>
            </a:r>
            <a:r>
              <a:rPr lang="ru-RU" dirty="0" err="1"/>
              <a:t>Бахмана</a:t>
            </a:r>
            <a:r>
              <a:rPr lang="ru-RU" dirty="0"/>
              <a:t>, которая названа так по имени одного из разработчиков сетевой модели данных. Диаграмма </a:t>
            </a:r>
            <a:r>
              <a:rPr lang="ru-RU" dirty="0" err="1"/>
              <a:t>Бахмана</a:t>
            </a:r>
            <a:r>
              <a:rPr lang="ru-RU" dirty="0"/>
              <a:t> – это ориентированный граф, вершины которого соответствуют группам (типам записей), а дуги – групповым отношениям (</a:t>
            </a:r>
            <a:r>
              <a:rPr lang="ru-RU" dirty="0" smtClean="0"/>
              <a:t>рис.4</a:t>
            </a:r>
            <a:r>
              <a:rPr lang="ru-RU" dirty="0"/>
              <a:t>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1892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структур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316835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2900" dirty="0"/>
              <a:t>Рис. </a:t>
            </a:r>
            <a:r>
              <a:rPr lang="ru-RU" sz="2900" dirty="0" smtClean="0"/>
              <a:t>4</a:t>
            </a:r>
            <a:r>
              <a:rPr lang="ru-RU" sz="2900" dirty="0"/>
              <a:t>. Пример диаграммы </a:t>
            </a:r>
            <a:r>
              <a:rPr lang="ru-RU" sz="2900" dirty="0" err="1"/>
              <a:t>Бахмана</a:t>
            </a:r>
            <a:r>
              <a:rPr lang="ru-RU" sz="2900" dirty="0"/>
              <a:t> для фрагмента БД "Город"</a:t>
            </a:r>
          </a:p>
          <a:p>
            <a:pPr marL="0" indent="0">
              <a:buNone/>
            </a:pPr>
            <a:r>
              <a:rPr lang="ru-RU" dirty="0"/>
              <a:t>Здесь запись типа </a:t>
            </a:r>
            <a:r>
              <a:rPr lang="ru-RU" i="1" u="sng" dirty="0"/>
              <a:t>ПОЛИКЛИНИКА</a:t>
            </a:r>
            <a:r>
              <a:rPr lang="ru-RU" dirty="0"/>
              <a:t> является владельцем записей типа </a:t>
            </a:r>
            <a:r>
              <a:rPr lang="ru-RU" i="1" u="sng" dirty="0"/>
              <a:t>ЖИТЕЛЬ</a:t>
            </a:r>
            <a:r>
              <a:rPr lang="ru-RU" dirty="0"/>
              <a:t> и они связаны групповым отношением </a:t>
            </a:r>
            <a:r>
              <a:rPr lang="ru-RU" i="1" u="sng" dirty="0"/>
              <a:t>диспансеризация</a:t>
            </a:r>
            <a:r>
              <a:rPr lang="ru-RU" dirty="0"/>
              <a:t>. Запись типа </a:t>
            </a:r>
            <a:r>
              <a:rPr lang="ru-RU" i="1" u="sng" dirty="0"/>
              <a:t>ОРГАНИЗАЦИЯ</a:t>
            </a:r>
            <a:r>
              <a:rPr lang="ru-RU" dirty="0"/>
              <a:t> также является владельцем записей типа </a:t>
            </a:r>
            <a:r>
              <a:rPr lang="ru-RU" i="1" u="sng" dirty="0"/>
              <a:t>ЖИТЕЛЬ</a:t>
            </a:r>
            <a:r>
              <a:rPr lang="ru-RU" dirty="0"/>
              <a:t> и они связаны групповым отношением </a:t>
            </a:r>
            <a:r>
              <a:rPr lang="ru-RU" i="1" u="sng" dirty="0"/>
              <a:t>работают</a:t>
            </a:r>
            <a:r>
              <a:rPr lang="ru-RU" dirty="0"/>
              <a:t>. Записи типа </a:t>
            </a:r>
            <a:r>
              <a:rPr lang="ru-RU" i="1" u="sng" dirty="0"/>
              <a:t>РЭУ</a:t>
            </a:r>
            <a:r>
              <a:rPr lang="ru-RU" dirty="0"/>
              <a:t> и типа </a:t>
            </a:r>
            <a:r>
              <a:rPr lang="ru-RU" i="1" u="sng" dirty="0"/>
              <a:t>ЖИТЕЛЬ</a:t>
            </a:r>
            <a:r>
              <a:rPr lang="ru-RU" dirty="0"/>
              <a:t> являются владельцами записей типа </a:t>
            </a:r>
            <a:r>
              <a:rPr lang="ru-RU" i="1" u="sng" dirty="0"/>
              <a:t>КВАРТИРА</a:t>
            </a:r>
            <a:r>
              <a:rPr lang="ru-RU" dirty="0"/>
              <a:t> с отношениями соответственно </a:t>
            </a:r>
            <a:r>
              <a:rPr lang="ru-RU" i="1" u="sng" dirty="0"/>
              <a:t>обслуживают</a:t>
            </a:r>
            <a:r>
              <a:rPr lang="ru-RU" dirty="0"/>
              <a:t> и </a:t>
            </a:r>
            <a:r>
              <a:rPr lang="ru-RU" i="1" u="sng" dirty="0"/>
              <a:t>проживают</a:t>
            </a:r>
            <a:r>
              <a:rPr lang="ru-RU" dirty="0"/>
              <a:t>. Таким образом, запись одного и того же типа может быть членом одного отношения и владельцем другого.</a:t>
            </a:r>
          </a:p>
          <a:p>
            <a:r>
              <a:rPr lang="ru-RU" b="1" dirty="0"/>
              <a:t>База данных</a:t>
            </a:r>
            <a:r>
              <a:rPr lang="ru-RU" dirty="0"/>
              <a:t> – поименованная совокупность экземпляров групп и групповых отношений. Это самый высокий уровень структуризации данных.</a:t>
            </a:r>
          </a:p>
          <a:p>
            <a:pPr marL="0" indent="0">
              <a:buNone/>
            </a:pPr>
            <a:r>
              <a:rPr lang="ru-RU" b="1" dirty="0"/>
              <a:t>Примечание</a:t>
            </a:r>
            <a:r>
              <a:rPr lang="ru-RU" dirty="0"/>
              <a:t>: структуризация данных по версии </a:t>
            </a:r>
            <a:r>
              <a:rPr lang="en-US" dirty="0"/>
              <a:t>CODASYL</a:t>
            </a:r>
            <a:r>
              <a:rPr lang="ru-RU" dirty="0"/>
              <a:t> используется в сетевой и иерархической моделях данных. В реляционной модели принята другая структуризация данных, основанная на теории множеств.</a:t>
            </a:r>
          </a:p>
          <a:p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210475"/>
              </p:ext>
            </p:extLst>
          </p:nvPr>
        </p:nvGraphicFramePr>
        <p:xfrm>
          <a:off x="683568" y="1124744"/>
          <a:ext cx="7488832" cy="2207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Picture" r:id="rId3" imgW="5268468" imgH="1549908" progId="Word.Picture.8">
                  <p:embed/>
                </p:oleObj>
              </mc:Choice>
              <mc:Fallback>
                <p:oleObj name="Picture" r:id="rId3" imgW="5268468" imgH="1549908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124744"/>
                        <a:ext cx="7488832" cy="22073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3832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Операции над данными	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 fontScale="47500" lnSpcReduction="20000"/>
          </a:bodyPr>
          <a:lstStyle/>
          <a:p>
            <a:r>
              <a:rPr lang="ru-RU" sz="3400" dirty="0"/>
              <a:t>Модель данных определяет множество действий, которые допустимо производить над некоторой реализацией БД для её перевода из одного состояния в другое. Это множество соотносят с </a:t>
            </a:r>
            <a:r>
              <a:rPr lang="ru-RU" sz="3400" b="1" dirty="0"/>
              <a:t>языком манипулирования данными</a:t>
            </a:r>
            <a:r>
              <a:rPr lang="ru-RU" sz="3400" dirty="0"/>
              <a:t> (</a:t>
            </a:r>
            <a:r>
              <a:rPr lang="en-US" sz="3400" dirty="0"/>
              <a:t>Data Manipulation Language</a:t>
            </a:r>
            <a:r>
              <a:rPr lang="ru-RU" sz="3400" dirty="0"/>
              <a:t>, </a:t>
            </a:r>
            <a:r>
              <a:rPr lang="en-US" sz="3400" dirty="0"/>
              <a:t>DML</a:t>
            </a:r>
            <a:r>
              <a:rPr lang="ru-RU" sz="3400" dirty="0" smtClean="0"/>
              <a:t>).</a:t>
            </a:r>
          </a:p>
          <a:p>
            <a:pPr marL="0" indent="0">
              <a:buNone/>
            </a:pPr>
            <a:r>
              <a:rPr lang="ru-RU" sz="3400" dirty="0" smtClean="0"/>
              <a:t>Любая </a:t>
            </a:r>
            <a:r>
              <a:rPr lang="ru-RU" sz="3400" dirty="0"/>
              <a:t>операция над данными включает в себя </a:t>
            </a:r>
            <a:r>
              <a:rPr lang="ru-RU" sz="3400" b="1" dirty="0"/>
              <a:t>селекцию данных</a:t>
            </a:r>
            <a:r>
              <a:rPr lang="ru-RU" sz="3400" dirty="0"/>
              <a:t> (</a:t>
            </a:r>
            <a:r>
              <a:rPr lang="en-US" sz="3400" dirty="0"/>
              <a:t>select</a:t>
            </a:r>
            <a:r>
              <a:rPr lang="ru-RU" sz="3400" dirty="0"/>
              <a:t>), то есть выделение из всей совокупности именно тех данных, над которыми должна быть выполнена требуемая операция, и действие над выбранными данными, которое определяет характер операции. </a:t>
            </a:r>
            <a:endParaRPr lang="ru-RU" sz="3400" dirty="0" smtClean="0"/>
          </a:p>
          <a:p>
            <a:r>
              <a:rPr lang="ru-RU" sz="3400" b="1" dirty="0" smtClean="0"/>
              <a:t>Условие </a:t>
            </a:r>
            <a:r>
              <a:rPr lang="ru-RU" sz="3400" b="1" dirty="0"/>
              <a:t>селекции</a:t>
            </a:r>
            <a:r>
              <a:rPr lang="ru-RU" sz="3400" dirty="0"/>
              <a:t> – это некоторый критерий отбора данных, в котором могут быть использованы логическая позиция элемента данных, его значение и связи между данными.</a:t>
            </a:r>
          </a:p>
          <a:p>
            <a:pPr marL="0" indent="0">
              <a:buNone/>
            </a:pPr>
            <a:r>
              <a:rPr lang="ru-RU" sz="3400" dirty="0"/>
              <a:t>По типу производимых действий различают следующие операции:</a:t>
            </a:r>
          </a:p>
          <a:p>
            <a:pPr lvl="0"/>
            <a:r>
              <a:rPr lang="ru-RU" sz="3400" dirty="0"/>
              <a:t>идентификация данных и нахождение их позиции в БД;</a:t>
            </a:r>
          </a:p>
          <a:p>
            <a:pPr lvl="0"/>
            <a:r>
              <a:rPr lang="ru-RU" sz="3400" dirty="0"/>
              <a:t>выборка (чтение) данных из БД;</a:t>
            </a:r>
          </a:p>
          <a:p>
            <a:pPr lvl="0"/>
            <a:r>
              <a:rPr lang="ru-RU" sz="3400" dirty="0"/>
              <a:t>включение (запись) данных в БД;</a:t>
            </a:r>
          </a:p>
          <a:p>
            <a:pPr lvl="0"/>
            <a:r>
              <a:rPr lang="ru-RU" sz="3400" dirty="0"/>
              <a:t>удаление данных из БД;</a:t>
            </a:r>
          </a:p>
          <a:p>
            <a:pPr lvl="0"/>
            <a:r>
              <a:rPr lang="ru-RU" sz="3400" dirty="0"/>
              <a:t>модификация (изменение) данных </a:t>
            </a:r>
            <a:r>
              <a:rPr lang="ru-RU" sz="3400" dirty="0" smtClean="0"/>
              <a:t>БД.</a:t>
            </a:r>
          </a:p>
          <a:p>
            <a:pPr marL="0" indent="0">
              <a:buNone/>
            </a:pPr>
            <a:r>
              <a:rPr lang="ru-RU" sz="3400" dirty="0" smtClean="0"/>
              <a:t>Обработка </a:t>
            </a:r>
            <a:r>
              <a:rPr lang="ru-RU" sz="3400" dirty="0"/>
              <a:t>данных в БД осуществляется с помощью процедур базы данных – транзакций. </a:t>
            </a:r>
            <a:endParaRPr lang="ru-RU" sz="3400" dirty="0" smtClean="0"/>
          </a:p>
          <a:p>
            <a:r>
              <a:rPr lang="ru-RU" sz="3400" b="1" dirty="0" smtClean="0"/>
              <a:t>Транзакцией </a:t>
            </a:r>
            <a:r>
              <a:rPr lang="ru-RU" sz="3400" dirty="0"/>
              <a:t>называют упорядоченное множество операций, переводящих БД из одного согласованного состояния в другое. Транзакция либо выполняется полностью, т.е. выполняются все входящие в неё операции, либо не выполняется совсем, если в процессе её выполнения возникает ошибка.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5215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2115</Words>
  <Application>Microsoft Office PowerPoint</Application>
  <PresentationFormat>Экран (4:3)</PresentationFormat>
  <Paragraphs>119</Paragraphs>
  <Slides>19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1" baseType="lpstr">
      <vt:lpstr>Тема Office</vt:lpstr>
      <vt:lpstr>Picture</vt:lpstr>
      <vt:lpstr>ОСНОВНЫЕ  МОДЕЛИ  ДАННЫХ</vt:lpstr>
      <vt:lpstr>Понятие модели данных</vt:lpstr>
      <vt:lpstr>Типы структур данных</vt:lpstr>
      <vt:lpstr>Типы структур данных</vt:lpstr>
      <vt:lpstr>Типы структур данных</vt:lpstr>
      <vt:lpstr>Типы структур данных</vt:lpstr>
      <vt:lpstr>Типы структур данных</vt:lpstr>
      <vt:lpstr>Типы структур данных</vt:lpstr>
      <vt:lpstr>Операции над данными </vt:lpstr>
      <vt:lpstr>Ограничения целостности </vt:lpstr>
      <vt:lpstr>Ограничения целостности </vt:lpstr>
      <vt:lpstr>Сетевая модель данных (СМД)</vt:lpstr>
      <vt:lpstr>Сетевая модель данных (СМД)</vt:lpstr>
      <vt:lpstr>Сетевая модель данных (СМД)</vt:lpstr>
      <vt:lpstr>Сетевая модель данных (СМД)</vt:lpstr>
      <vt:lpstr>Иерархическая модель данных (ИМД)</vt:lpstr>
      <vt:lpstr>Иерархическая модель данных (ИМД)</vt:lpstr>
      <vt:lpstr>Иерархическая модель данных (ИМД)</vt:lpstr>
      <vt:lpstr>Иерархическая модель данных (ИМД)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 МОДЕЛИ  ДАННЫХ</dc:title>
  <dc:creator>Администратор</dc:creator>
  <cp:lastModifiedBy>Администратор</cp:lastModifiedBy>
  <cp:revision>33</cp:revision>
  <dcterms:created xsi:type="dcterms:W3CDTF">2012-08-31T09:27:32Z</dcterms:created>
  <dcterms:modified xsi:type="dcterms:W3CDTF">2012-09-11T10:04:30Z</dcterms:modified>
</cp:coreProperties>
</file>