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B9C5-A75D-496E-99D5-E0DA581D0B1A}" type="datetimeFigureOut">
              <a:rPr lang="ru-RU" smtClean="0"/>
              <a:t>11.09.2012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CD3-5081-43F3-BF27-5AA1344A5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42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B9C5-A75D-496E-99D5-E0DA581D0B1A}" type="datetimeFigureOut">
              <a:rPr lang="ru-RU" smtClean="0"/>
              <a:t>11.09.2012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CD3-5081-43F3-BF27-5AA1344A5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530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B9C5-A75D-496E-99D5-E0DA581D0B1A}" type="datetimeFigureOut">
              <a:rPr lang="ru-RU" smtClean="0"/>
              <a:t>11.09.2012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CD3-5081-43F3-BF27-5AA1344A5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57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B9C5-A75D-496E-99D5-E0DA581D0B1A}" type="datetimeFigureOut">
              <a:rPr lang="ru-RU" smtClean="0"/>
              <a:t>11.09.2012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CD3-5081-43F3-BF27-5AA1344A5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60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B9C5-A75D-496E-99D5-E0DA581D0B1A}" type="datetimeFigureOut">
              <a:rPr lang="ru-RU" smtClean="0"/>
              <a:t>11.09.2012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CD3-5081-43F3-BF27-5AA1344A5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30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B9C5-A75D-496E-99D5-E0DA581D0B1A}" type="datetimeFigureOut">
              <a:rPr lang="ru-RU" smtClean="0"/>
              <a:t>11.09.2012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CD3-5081-43F3-BF27-5AA1344A5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73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B9C5-A75D-496E-99D5-E0DA581D0B1A}" type="datetimeFigureOut">
              <a:rPr lang="ru-RU" smtClean="0"/>
              <a:t>11.09.2012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CD3-5081-43F3-BF27-5AA1344A5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093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B9C5-A75D-496E-99D5-E0DA581D0B1A}" type="datetimeFigureOut">
              <a:rPr lang="ru-RU" smtClean="0"/>
              <a:t>11.09.2012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CD3-5081-43F3-BF27-5AA1344A5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34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B9C5-A75D-496E-99D5-E0DA581D0B1A}" type="datetimeFigureOut">
              <a:rPr lang="ru-RU" smtClean="0"/>
              <a:t>11.09.2012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CD3-5081-43F3-BF27-5AA1344A5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968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B9C5-A75D-496E-99D5-E0DA581D0B1A}" type="datetimeFigureOut">
              <a:rPr lang="ru-RU" smtClean="0"/>
              <a:t>11.09.2012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CD3-5081-43F3-BF27-5AA1344A5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206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B9C5-A75D-496E-99D5-E0DA581D0B1A}" type="datetimeFigureOut">
              <a:rPr lang="ru-RU" smtClean="0"/>
              <a:t>11.09.2012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CD3-5081-43F3-BF27-5AA1344A5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24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1B9C5-A75D-496E-99D5-E0DA581D0B1A}" type="datetimeFigureOut">
              <a:rPr lang="ru-RU" smtClean="0"/>
              <a:t>11.09.2012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AECD3-5081-43F3-BF27-5AA1344A5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50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39552" y="476672"/>
            <a:ext cx="7772400" cy="1470025"/>
          </a:xfrm>
        </p:spPr>
        <p:txBody>
          <a:bodyPr>
            <a:normAutofit/>
          </a:bodyPr>
          <a:lstStyle/>
          <a:p>
            <a:r>
              <a:rPr lang="ru-RU" sz="4000" u="sng" dirty="0"/>
              <a:t>ОСНОВНЫЕ  МОДЕЛИ 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1700808"/>
            <a:ext cx="7488832" cy="4824536"/>
          </a:xfrm>
        </p:spPr>
        <p:txBody>
          <a:bodyPr>
            <a:noAutofit/>
          </a:bodyPr>
          <a:lstStyle/>
          <a:p>
            <a:pPr algn="l"/>
            <a:r>
              <a:rPr lang="ru-RU" sz="2800" dirty="0" smtClean="0">
                <a:solidFill>
                  <a:schemeClr val="tx1"/>
                </a:solidFill>
              </a:rPr>
              <a:t>4</a:t>
            </a:r>
            <a:r>
              <a:rPr lang="ru-RU" sz="2800" dirty="0">
                <a:solidFill>
                  <a:schemeClr val="tx1"/>
                </a:solidFill>
              </a:rPr>
              <a:t>.	Реляционная модель данных (</a:t>
            </a:r>
            <a:r>
              <a:rPr lang="ru-RU" sz="2800" dirty="0" smtClean="0">
                <a:solidFill>
                  <a:schemeClr val="tx1"/>
                </a:solidFill>
              </a:rPr>
              <a:t>РМД)</a:t>
            </a:r>
          </a:p>
          <a:p>
            <a:pPr lvl="1" algn="l"/>
            <a:r>
              <a:rPr lang="ru-RU" sz="2400" dirty="0" smtClean="0">
                <a:solidFill>
                  <a:schemeClr val="tx1"/>
                </a:solidFill>
              </a:rPr>
              <a:t>4.1</a:t>
            </a:r>
            <a:r>
              <a:rPr lang="ru-RU" sz="2400" dirty="0" smtClean="0">
                <a:solidFill>
                  <a:schemeClr val="tx1"/>
                </a:solidFill>
              </a:rPr>
              <a:t>.	Понятие отношения	</a:t>
            </a:r>
          </a:p>
          <a:p>
            <a:pPr lvl="1" algn="l"/>
            <a:r>
              <a:rPr lang="ru-RU" sz="2400" dirty="0" smtClean="0">
                <a:solidFill>
                  <a:schemeClr val="tx1"/>
                </a:solidFill>
              </a:rPr>
              <a:t>4.2</a:t>
            </a:r>
            <a:r>
              <a:rPr lang="ru-RU" sz="2400" dirty="0">
                <a:solidFill>
                  <a:schemeClr val="tx1"/>
                </a:solidFill>
              </a:rPr>
              <a:t>.	Свойства отношений	</a:t>
            </a:r>
            <a:endParaRPr lang="ru-RU" sz="2400" dirty="0" smtClean="0">
              <a:solidFill>
                <a:schemeClr val="tx1"/>
              </a:solidFill>
            </a:endParaRPr>
          </a:p>
          <a:p>
            <a:pPr lvl="1" algn="l"/>
            <a:r>
              <a:rPr lang="ru-RU" sz="2400" dirty="0" smtClean="0">
                <a:solidFill>
                  <a:schemeClr val="tx1"/>
                </a:solidFill>
              </a:rPr>
              <a:t>4.3</a:t>
            </a:r>
            <a:r>
              <a:rPr lang="ru-RU" sz="2400" dirty="0">
                <a:solidFill>
                  <a:schemeClr val="tx1"/>
                </a:solidFill>
              </a:rPr>
              <a:t>.	Достоинства и недостатки РМД	</a:t>
            </a:r>
            <a:endParaRPr lang="ru-RU" sz="2400" dirty="0" smtClean="0">
              <a:solidFill>
                <a:schemeClr val="tx1"/>
              </a:solidFill>
            </a:endParaRPr>
          </a:p>
          <a:p>
            <a:pPr lvl="1" algn="l"/>
            <a:r>
              <a:rPr lang="ru-RU" sz="2400" dirty="0" smtClean="0">
                <a:solidFill>
                  <a:schemeClr val="tx1"/>
                </a:solidFill>
              </a:rPr>
              <a:t>4.4</a:t>
            </a:r>
            <a:r>
              <a:rPr lang="ru-RU" sz="2400" dirty="0">
                <a:solidFill>
                  <a:schemeClr val="tx1"/>
                </a:solidFill>
              </a:rPr>
              <a:t>.	</a:t>
            </a:r>
            <a:endParaRPr lang="ru-RU" sz="2400" dirty="0" smtClean="0">
              <a:solidFill>
                <a:schemeClr val="tx1"/>
              </a:solidFill>
            </a:endParaRPr>
          </a:p>
          <a:p>
            <a:pPr algn="l"/>
            <a:r>
              <a:rPr lang="ru-RU" sz="2800" dirty="0">
                <a:solidFill>
                  <a:schemeClr val="tx1"/>
                </a:solidFill>
              </a:rPr>
              <a:t>5</a:t>
            </a:r>
            <a:r>
              <a:rPr lang="ru-RU" sz="2800" dirty="0">
                <a:solidFill>
                  <a:schemeClr val="tx1"/>
                </a:solidFill>
              </a:rPr>
              <a:t>.	Другие модели данных</a:t>
            </a:r>
            <a:r>
              <a:rPr lang="ru-RU" dirty="0">
                <a:solidFill>
                  <a:schemeClr val="tx1"/>
                </a:solidFill>
              </a:rPr>
              <a:t>	</a:t>
            </a:r>
            <a:endParaRPr lang="ru-RU" dirty="0">
              <a:solidFill>
                <a:schemeClr val="tx1"/>
              </a:solidFill>
            </a:endParaRPr>
          </a:p>
          <a:p>
            <a:pPr lvl="1" algn="l"/>
            <a:r>
              <a:rPr lang="ru-RU" sz="2400" dirty="0" smtClean="0">
                <a:solidFill>
                  <a:schemeClr val="tx1"/>
                </a:solidFill>
              </a:rPr>
              <a:t>5.1</a:t>
            </a:r>
            <a:r>
              <a:rPr lang="ru-RU" sz="2400" dirty="0">
                <a:solidFill>
                  <a:schemeClr val="tx1"/>
                </a:solidFill>
              </a:rPr>
              <a:t>.	Объектно-реляционная модель </a:t>
            </a:r>
            <a:r>
              <a:rPr lang="ru-RU" sz="2400" dirty="0" smtClean="0">
                <a:solidFill>
                  <a:schemeClr val="tx1"/>
                </a:solidFill>
              </a:rPr>
              <a:t>данных</a:t>
            </a:r>
          </a:p>
          <a:p>
            <a:pPr lvl="1" algn="l"/>
            <a:r>
              <a:rPr lang="ru-RU" sz="2400" dirty="0">
                <a:solidFill>
                  <a:schemeClr val="tx1"/>
                </a:solidFill>
              </a:rPr>
              <a:t>5.2</a:t>
            </a:r>
            <a:r>
              <a:rPr lang="ru-RU" sz="2400" dirty="0">
                <a:solidFill>
                  <a:schemeClr val="tx1"/>
                </a:solidFill>
              </a:rPr>
              <a:t>.	Объектно-ориентированная модель данных	</a:t>
            </a:r>
          </a:p>
        </p:txBody>
      </p:sp>
    </p:spTree>
    <p:extLst>
      <p:ext uri="{BB962C8B-B14F-4D97-AF65-F5344CB8AC3E}">
        <p14:creationId xmlns:p14="http://schemas.microsoft.com/office/powerpoint/2010/main" val="3020661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модели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dirty="0"/>
              <a:t>Объектно-реляционная модель данных (ОРМД) </a:t>
            </a:r>
            <a:r>
              <a:rPr lang="ru-RU" dirty="0"/>
              <a:t>реализована с помощью реляционных таблиц, но включает объекты, аналогичные объектам в объектно-ориентированном программировании. В ОРМД используются такие объектно-ориентированные компоненты, как пользовательские типы данных, инкапсуляция, полиморфизм, наследование, переопределение методов и т.п.</a:t>
            </a:r>
          </a:p>
          <a:p>
            <a:pPr marL="0" indent="0">
              <a:buNone/>
            </a:pPr>
            <a:r>
              <a:rPr lang="ru-RU" dirty="0"/>
              <a:t>В большинстве реализаций ОРМД объектами признаются агрегат и таблица (отношение), которая может входить в состав другой таблицы. Методы обработки данных представлены в виде хранимых процедур и триггеров, которые являются процедурными объектами базы данных, и связаны с таблицами. На концептуальном уровне все данные объектно-реляционной БД представлены в виде отношений, и ОРСУБД поддерживают язык </a:t>
            </a:r>
            <a:r>
              <a:rPr lang="en-US" dirty="0"/>
              <a:t>SQL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4865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модели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 fontScale="55000" lnSpcReduction="20000"/>
          </a:bodyPr>
          <a:lstStyle/>
          <a:p>
            <a:r>
              <a:rPr lang="ru-RU" dirty="0"/>
              <a:t>Ещё один подход к построению БД – использование </a:t>
            </a:r>
            <a:r>
              <a:rPr lang="ru-RU" b="1" dirty="0"/>
              <a:t>объектно-ориентированной модели данных (ООМД) </a:t>
            </a:r>
            <a:r>
              <a:rPr lang="ru-RU" b="1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Моделирование </a:t>
            </a:r>
            <a:r>
              <a:rPr lang="ru-RU" dirty="0"/>
              <a:t>данных в ООМД базируется на понятии объекта. ООМД обычно применяется в сложных предметных областях, для моделирования которых не хватает функциональности реляционной модели (например, для систем автоматизации проектирования (САПР), издательских систем и т.п.).</a:t>
            </a:r>
          </a:p>
          <a:p>
            <a:pPr marL="0" indent="0">
              <a:buNone/>
            </a:pPr>
            <a:r>
              <a:rPr lang="ru-RU" dirty="0"/>
              <a:t>При создании объектно-ориентированных СУБД (ООСУБД) используются </a:t>
            </a:r>
            <a:r>
              <a:rPr lang="ru-RU" dirty="0" smtClean="0"/>
              <a:t> методы:</a:t>
            </a:r>
            <a:endParaRPr lang="ru-RU" dirty="0"/>
          </a:p>
          <a:p>
            <a:pPr lvl="0"/>
            <a:r>
              <a:rPr lang="ru-RU" dirty="0"/>
              <a:t>встраивание в объектно-ориентированный язык средств, предназначенных для работы с БД;</a:t>
            </a:r>
          </a:p>
          <a:p>
            <a:pPr lvl="0"/>
            <a:r>
              <a:rPr lang="ru-RU" dirty="0"/>
              <a:t>расширение существующего языка работы с базами данных объектно-ориентированными функциями;</a:t>
            </a:r>
          </a:p>
          <a:p>
            <a:pPr lvl="0"/>
            <a:r>
              <a:rPr lang="ru-RU" dirty="0"/>
              <a:t>создание объектно-ориентированных библиотек функций для работы с БД;</a:t>
            </a:r>
          </a:p>
          <a:p>
            <a:pPr lvl="0"/>
            <a:r>
              <a:rPr lang="ru-RU" dirty="0"/>
              <a:t>создание нового языка и новой объектно-ориентированной модели данных.</a:t>
            </a:r>
          </a:p>
          <a:p>
            <a:r>
              <a:rPr lang="ru-RU" dirty="0"/>
              <a:t>К достоинствам ООМД можно отнести широкие возможности моделирования предметной области, выразительный язык запросов и высокую производительность. Каждый объект в ООМД имеет уникальный идентификатор (</a:t>
            </a:r>
            <a:r>
              <a:rPr lang="en-US" dirty="0"/>
              <a:t>OID</a:t>
            </a:r>
            <a:r>
              <a:rPr lang="ru-RU" dirty="0"/>
              <a:t> – </a:t>
            </a:r>
            <a:r>
              <a:rPr lang="en-US" dirty="0"/>
              <a:t>object identifier</a:t>
            </a:r>
            <a:r>
              <a:rPr lang="ru-RU" dirty="0"/>
              <a:t>). Обращение по </a:t>
            </a:r>
            <a:r>
              <a:rPr lang="en-US" dirty="0"/>
              <a:t>OID</a:t>
            </a:r>
            <a:r>
              <a:rPr lang="ru-RU" dirty="0"/>
              <a:t> происходит существенно быстрее, чем поиск в реляционной таблице.</a:t>
            </a:r>
          </a:p>
          <a:p>
            <a:r>
              <a:rPr lang="ru-RU" dirty="0"/>
              <a:t>Среди недостатков ООМД следует отметить отсутствие общепринятой модели, недостаток опыта создания и эксплуатации ООБД, сложность использования и недостаточность средств защиты данных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115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ru-RU" sz="4800" dirty="0" smtClean="0">
                <a:solidFill>
                  <a:schemeClr val="tx1"/>
                </a:solidFill>
              </a:rPr>
              <a:t>Понятие отношения</a:t>
            </a:r>
            <a:r>
              <a:rPr lang="ru-RU" sz="2400" dirty="0" smtClean="0">
                <a:solidFill>
                  <a:schemeClr val="tx1"/>
                </a:solidFill>
              </a:rPr>
              <a:t>	</a:t>
            </a:r>
            <a:br>
              <a:rPr lang="ru-RU" sz="2400" dirty="0" smtClean="0">
                <a:solidFill>
                  <a:schemeClr val="tx1"/>
                </a:solidFill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824536"/>
          </a:xfrm>
        </p:spPr>
        <p:txBody>
          <a:bodyPr>
            <a:noAutofit/>
          </a:bodyPr>
          <a:lstStyle/>
          <a:p>
            <a:r>
              <a:rPr lang="ru-RU" sz="1600" dirty="0"/>
              <a:t>Реляционная модель данных была предложена в 1970 г. математиком Эдгаром Коддом (</a:t>
            </a:r>
            <a:r>
              <a:rPr lang="en-US" sz="1600" dirty="0" err="1"/>
              <a:t>Codd</a:t>
            </a:r>
            <a:r>
              <a:rPr lang="en-US" sz="1600" dirty="0"/>
              <a:t> E</a:t>
            </a:r>
            <a:r>
              <a:rPr lang="ru-RU" sz="1600" dirty="0"/>
              <a:t>.</a:t>
            </a:r>
            <a:r>
              <a:rPr lang="en-US" sz="1600" dirty="0"/>
              <a:t>F</a:t>
            </a:r>
            <a:r>
              <a:rPr lang="ru-RU" sz="1600" dirty="0" smtClean="0"/>
              <a:t>.).</a:t>
            </a:r>
          </a:p>
          <a:p>
            <a:pPr marL="0" indent="0">
              <a:buNone/>
            </a:pPr>
            <a:r>
              <a:rPr lang="ru-RU" sz="1600" dirty="0" smtClean="0"/>
              <a:t> </a:t>
            </a:r>
            <a:r>
              <a:rPr lang="ru-RU" sz="1600" dirty="0"/>
              <a:t>РМД является наиболее широко распространенной моделью данных и единственной из трёх основных моделей данных, для которой разработан теоретический базис с использованием теории множеств.</a:t>
            </a:r>
          </a:p>
          <a:p>
            <a:r>
              <a:rPr lang="ru-RU" sz="1600" dirty="0"/>
              <a:t>Базовой структурой РМД является </a:t>
            </a:r>
            <a:r>
              <a:rPr lang="ru-RU" sz="1600" b="1" dirty="0"/>
              <a:t>отношение</a:t>
            </a:r>
            <a:r>
              <a:rPr lang="ru-RU" sz="1600" dirty="0"/>
              <a:t>, основанное на декартовом произведении доменов. </a:t>
            </a:r>
            <a:endParaRPr lang="ru-RU" sz="1600" dirty="0" smtClean="0"/>
          </a:p>
          <a:p>
            <a:pPr marL="0" indent="0">
              <a:buNone/>
            </a:pPr>
            <a:r>
              <a:rPr lang="ru-RU" sz="1600" b="1" dirty="0" smtClean="0"/>
              <a:t>Домен</a:t>
            </a:r>
            <a:r>
              <a:rPr lang="ru-RU" sz="1600" dirty="0" smtClean="0"/>
              <a:t> </a:t>
            </a:r>
            <a:r>
              <a:rPr lang="ru-RU" sz="1600" dirty="0"/>
              <a:t>– это множество значений, которое может принимать элемент данных (например, множество целых чисел, множество дат, множество комбинаций символов длиной </a:t>
            </a:r>
            <a:r>
              <a:rPr lang="en-US" sz="1600" dirty="0"/>
              <a:t>N</a:t>
            </a:r>
            <a:r>
              <a:rPr lang="ru-RU" sz="1600" dirty="0"/>
              <a:t> и т.п.). Домен может задаваться перечислением элементов, указанием диапазона значений, функцией и т.д.</a:t>
            </a:r>
          </a:p>
          <a:p>
            <a:pPr marL="0" indent="0">
              <a:buNone/>
            </a:pPr>
            <a:r>
              <a:rPr lang="ru-RU" sz="1600" dirty="0"/>
              <a:t>Подмножество декартова произведения доменов называется </a:t>
            </a:r>
            <a:r>
              <a:rPr lang="ru-RU" sz="1600" b="1" dirty="0"/>
              <a:t>отношением</a:t>
            </a:r>
            <a:r>
              <a:rPr lang="ru-RU" sz="1600" dirty="0"/>
              <a:t>.</a:t>
            </a:r>
          </a:p>
          <a:p>
            <a:r>
              <a:rPr lang="ru-RU" sz="1600" dirty="0"/>
              <a:t>Элементы отношения называют </a:t>
            </a:r>
            <a:r>
              <a:rPr lang="ru-RU" sz="1600" i="1" dirty="0"/>
              <a:t>кортежами </a:t>
            </a:r>
            <a:r>
              <a:rPr lang="ru-RU" sz="1600" dirty="0"/>
              <a:t>(или </a:t>
            </a:r>
            <a:r>
              <a:rPr lang="ru-RU" sz="1600" i="1" dirty="0"/>
              <a:t>записями</a:t>
            </a:r>
            <a:r>
              <a:rPr lang="ru-RU" sz="1600" dirty="0"/>
              <a:t>). Каждый кортеж отношения соответствует одному экземпляру сущности определённого типа. Элементы кортежа принято называть </a:t>
            </a:r>
            <a:r>
              <a:rPr lang="ru-RU" sz="1600" i="1" dirty="0"/>
              <a:t>атрибутами</a:t>
            </a:r>
            <a:r>
              <a:rPr lang="ru-RU" sz="1600" dirty="0"/>
              <a:t> (или </a:t>
            </a:r>
            <a:r>
              <a:rPr lang="ru-RU" sz="1600" i="1" dirty="0"/>
              <a:t>полями</a:t>
            </a:r>
            <a:r>
              <a:rPr lang="ru-RU" sz="1600" dirty="0"/>
              <a:t>).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31376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ru-RU" sz="4400" dirty="0" smtClean="0">
                <a:solidFill>
                  <a:schemeClr val="tx1"/>
                </a:solidFill>
              </a:rPr>
              <a:t>Свойства отношений</a:t>
            </a:r>
            <a:r>
              <a:rPr lang="ru-RU" sz="2400" dirty="0" smtClean="0">
                <a:solidFill>
                  <a:schemeClr val="tx1"/>
                </a:solidFill>
              </a:rPr>
              <a:t>	</a:t>
            </a:r>
            <a:br>
              <a:rPr lang="ru-RU" sz="2400" dirty="0" smtClean="0">
                <a:solidFill>
                  <a:schemeClr val="tx1"/>
                </a:solidFill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Отношение обладает двумя основными свойствами:</a:t>
            </a:r>
          </a:p>
          <a:p>
            <a:pPr lvl="0"/>
            <a:r>
              <a:rPr lang="ru-RU" dirty="0"/>
              <a:t>В отношении не должно быть одинаковых </a:t>
            </a:r>
            <a:r>
              <a:rPr lang="ru-RU" dirty="0" smtClean="0"/>
              <a:t>записей (кортежей), </a:t>
            </a:r>
            <a:r>
              <a:rPr lang="ru-RU" dirty="0"/>
              <a:t>т.к. это множество.</a:t>
            </a:r>
          </a:p>
          <a:p>
            <a:pPr lvl="0"/>
            <a:r>
              <a:rPr lang="ru-RU" dirty="0"/>
              <a:t>Порядок кортежей в отношении несущественен.</a:t>
            </a:r>
          </a:p>
          <a:p>
            <a:pPr marL="0" indent="0">
              <a:buNone/>
            </a:pPr>
            <a:r>
              <a:rPr lang="ru-RU" dirty="0"/>
              <a:t>Таким образом, в отношении не бывает первого, второго или последнего кортежа: при выводе данных отношения кортежи выводятся в произвольном порядке, если не задано упорядочение по значениям полей.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9614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3611719"/>
              </p:ext>
            </p:extLst>
          </p:nvPr>
        </p:nvGraphicFramePr>
        <p:xfrm>
          <a:off x="683568" y="2969163"/>
          <a:ext cx="7776864" cy="3456384"/>
        </p:xfrm>
        <a:graphic>
          <a:graphicData uri="http://schemas.openxmlformats.org/drawingml/2006/table">
            <a:tbl>
              <a:tblPr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961564"/>
                <a:gridCol w="2630807"/>
                <a:gridCol w="1793234"/>
                <a:gridCol w="1195207"/>
                <a:gridCol w="1196052"/>
              </a:tblGrid>
              <a:tr h="493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</a:rPr>
                        <a:t>домен 1</a:t>
                      </a:r>
                      <a:endParaRPr lang="ru-RU" sz="1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</a:rPr>
                        <a:t>домен 2</a:t>
                      </a:r>
                      <a:endParaRPr lang="ru-RU" sz="1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</a:rPr>
                        <a:t>домен 3 (ключ)</a:t>
                      </a:r>
                      <a:endParaRPr lang="ru-RU" sz="1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</a:rPr>
                        <a:t>домен 4</a:t>
                      </a:r>
                      <a:endParaRPr lang="ru-RU" sz="1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</a:rPr>
                        <a:t>домен 5</a:t>
                      </a:r>
                      <a:endParaRPr lang="ru-RU" sz="1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9875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Группа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ФИО студента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u="sng" dirty="0">
                          <a:effectLst/>
                        </a:rPr>
                        <a:t>Номер зачётной книжки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Год</a:t>
                      </a:r>
                      <a:br>
                        <a:rPr lang="ru-RU" sz="1800" dirty="0">
                          <a:effectLst/>
                        </a:rPr>
                      </a:br>
                      <a:r>
                        <a:rPr lang="ru-RU" sz="1800" dirty="0">
                          <a:effectLst/>
                        </a:rPr>
                        <a:t>рождения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Размер стипендии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3769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С–72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Волкова Елена Павловна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С-12298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1991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1550.00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3769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С–91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Белов Сергей Юрьевич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С-12299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1990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1400.00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3769"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. . .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93769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С–72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Фролов Юрий Вадимович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С-14407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1991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0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757197" y="6425547"/>
            <a:ext cx="410080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Рис.1 Пример табличной формы представления отношения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12641" y="1484784"/>
            <a:ext cx="7776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Отношение удобно представлять как таблицу, где строка является кортежем, а столбец соответствует домену (рис. 1, отношение </a:t>
            </a:r>
            <a:r>
              <a:rPr lang="ru-RU" i="1" u="sng" dirty="0"/>
              <a:t>СТУДЕНТЫ</a:t>
            </a:r>
            <a:r>
              <a:rPr lang="ru-RU" dirty="0"/>
              <a:t>). Количество строк в таблице (кортежей в отношении) называется </a:t>
            </a:r>
            <a:r>
              <a:rPr lang="ru-RU" b="1" dirty="0"/>
              <a:t>мощностью отношения</a:t>
            </a:r>
            <a:r>
              <a:rPr lang="ru-RU" dirty="0"/>
              <a:t>, количество столбцов (атрибутов) – </a:t>
            </a:r>
            <a:r>
              <a:rPr lang="ru-RU" b="1" dirty="0"/>
              <a:t>арностью</a:t>
            </a:r>
            <a:r>
              <a:rPr lang="ru-RU" dirty="0"/>
              <a:t>.</a:t>
            </a:r>
            <a:endParaRPr lang="ru-RU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отношений</a:t>
            </a:r>
          </a:p>
        </p:txBody>
      </p:sp>
    </p:spTree>
    <p:extLst>
      <p:ext uri="{BB962C8B-B14F-4D97-AF65-F5344CB8AC3E}">
        <p14:creationId xmlns:p14="http://schemas.microsoft.com/office/powerpoint/2010/main" val="340007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отношений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Атрибутам реляционного отношения назначаются имена, уникальные в рамках отношения. Обращение к отношению происходит по его имени, а обращение к атрибуту – по имени отношения и имени атрибута.</a:t>
            </a:r>
          </a:p>
          <a:p>
            <a:r>
              <a:rPr lang="ru-RU" dirty="0"/>
              <a:t>Атрибут может быть обязательным и необязательным. Значение обязательного атрибута </a:t>
            </a:r>
            <a:r>
              <a:rPr lang="ru-RU" dirty="0" smtClean="0"/>
              <a:t>определяется </a:t>
            </a:r>
            <a:r>
              <a:rPr lang="ru-RU" dirty="0"/>
              <a:t>в момент внесения данных в БД. </a:t>
            </a:r>
            <a:r>
              <a:rPr lang="ru-RU" dirty="0" smtClean="0"/>
              <a:t>Для </a:t>
            </a:r>
            <a:r>
              <a:rPr lang="ru-RU" dirty="0"/>
              <a:t>необязательный, </a:t>
            </a:r>
            <a:r>
              <a:rPr lang="ru-RU" dirty="0" smtClean="0"/>
              <a:t>предусмотрено </a:t>
            </a:r>
            <a:r>
              <a:rPr lang="ru-RU" dirty="0"/>
              <a:t>специальное значение – </a:t>
            </a:r>
            <a:r>
              <a:rPr lang="ru-RU" dirty="0" smtClean="0"/>
              <a:t>NULL(неизвестное значение).</a:t>
            </a:r>
          </a:p>
          <a:p>
            <a:r>
              <a:rPr lang="ru-RU" dirty="0" smtClean="0"/>
              <a:t> </a:t>
            </a:r>
            <a:r>
              <a:rPr lang="ru-RU" dirty="0"/>
              <a:t>Значение NULL не привязано к определённому типу данных, т.е. может назначаться данным любых типов.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1472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отношений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dirty="0"/>
              <a:t>Ключ отношения</a:t>
            </a:r>
            <a:r>
              <a:rPr lang="ru-RU" dirty="0"/>
              <a:t> – это атрибут (группа атрибутов), значения которого классифицируют или идентифицируют </a:t>
            </a:r>
            <a:r>
              <a:rPr lang="ru-RU" dirty="0" smtClean="0"/>
              <a:t>запись (кортеж). </a:t>
            </a:r>
            <a:r>
              <a:rPr lang="ru-RU" dirty="0"/>
              <a:t>Например, значение атрибута </a:t>
            </a:r>
            <a:r>
              <a:rPr lang="ru-RU" i="1" u="sng" dirty="0"/>
              <a:t>Группа</a:t>
            </a:r>
            <a:r>
              <a:rPr lang="ru-RU" dirty="0"/>
              <a:t> отношения </a:t>
            </a:r>
            <a:r>
              <a:rPr lang="ru-RU" i="1" u="sng" dirty="0"/>
              <a:t>СТУДЕНТЫ</a:t>
            </a:r>
            <a:r>
              <a:rPr lang="ru-RU" dirty="0"/>
              <a:t> позволяет выделить среди всех студентов института студентов конкретной группы. Если ключ состоит из нескольких атрибутов, он называется </a:t>
            </a:r>
            <a:r>
              <a:rPr lang="ru-RU" i="1" dirty="0"/>
              <a:t>составным</a:t>
            </a:r>
            <a:r>
              <a:rPr lang="ru-RU" dirty="0" smtClean="0"/>
              <a:t>.</a:t>
            </a:r>
            <a:r>
              <a:rPr lang="ru-RU" b="1" dirty="0"/>
              <a:t> </a:t>
            </a:r>
            <a:endParaRPr lang="ru-RU" b="1" dirty="0" smtClean="0"/>
          </a:p>
          <a:p>
            <a:r>
              <a:rPr lang="ru-RU" b="1" dirty="0" smtClean="0"/>
              <a:t>Первичный </a:t>
            </a:r>
            <a:r>
              <a:rPr lang="ru-RU" b="1" dirty="0"/>
              <a:t>ключ</a:t>
            </a:r>
            <a:r>
              <a:rPr lang="ru-RU" dirty="0"/>
              <a:t> идентифицирует экземпляр сущности, его значение должно быть уникальным (</a:t>
            </a:r>
            <a:r>
              <a:rPr lang="en-US" i="1" dirty="0"/>
              <a:t>unique</a:t>
            </a:r>
            <a:r>
              <a:rPr lang="ru-RU" dirty="0"/>
              <a:t>) и обязательным (</a:t>
            </a:r>
            <a:r>
              <a:rPr lang="en-US" i="1" dirty="0"/>
              <a:t>not null</a:t>
            </a:r>
            <a:r>
              <a:rPr lang="ru-RU" dirty="0"/>
              <a:t>). </a:t>
            </a:r>
            <a:endParaRPr lang="ru-RU" dirty="0" smtClean="0"/>
          </a:p>
          <a:p>
            <a:r>
              <a:rPr lang="ru-RU" dirty="0"/>
              <a:t>Для связей между отношениями используются внешние ключи.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Внешний </a:t>
            </a:r>
            <a:r>
              <a:rPr lang="ru-RU" dirty="0"/>
              <a:t>ключ (</a:t>
            </a:r>
            <a:r>
              <a:rPr lang="en-US" i="1" dirty="0"/>
              <a:t>foreign key</a:t>
            </a:r>
            <a:r>
              <a:rPr lang="ru-RU" dirty="0"/>
              <a:t>) – это атрибут подчинённого (дочернего) отношения, который является копией первичного (</a:t>
            </a:r>
            <a:r>
              <a:rPr lang="en-US" i="1" dirty="0"/>
              <a:t>primary key</a:t>
            </a:r>
            <a:r>
              <a:rPr lang="ru-RU" dirty="0"/>
              <a:t>) или уникального (</a:t>
            </a:r>
            <a:r>
              <a:rPr lang="en-US" i="1" dirty="0"/>
              <a:t>unique</a:t>
            </a:r>
            <a:r>
              <a:rPr lang="ru-RU" dirty="0"/>
              <a:t>) ключа родительского отношения.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3919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отношений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3500" b="1" dirty="0"/>
              <a:t>Внешний ключ</a:t>
            </a:r>
            <a:r>
              <a:rPr lang="ru-RU" sz="3500" dirty="0"/>
              <a:t> – это ограничение целостности, в соответствии с которым множество значений внешнего ключа является подмножеством значений первичного или уникального ключа родительской таблицы.</a:t>
            </a:r>
          </a:p>
          <a:p>
            <a:pPr marL="0" indent="0">
              <a:buNone/>
            </a:pPr>
            <a:r>
              <a:rPr lang="ru-RU" sz="3500" dirty="0"/>
              <a:t>Ограничение целостности по внешнему ключу проверяется в двух случаях:</a:t>
            </a:r>
          </a:p>
          <a:p>
            <a:pPr lvl="0"/>
            <a:r>
              <a:rPr lang="ru-RU" sz="3500" dirty="0"/>
              <a:t>при добавлении записи в подчинённую таблицу СУБД проверяет, что в родительской таблице есть запись с таким же значением первичного ключа;</a:t>
            </a:r>
          </a:p>
          <a:p>
            <a:pPr lvl="0"/>
            <a:r>
              <a:rPr lang="ru-RU" sz="3500" dirty="0"/>
              <a:t>при удалении записи из родительской таблицы СУБД проверяет, что в подчинённой таблице нет записей с таким же значением внешнего ключа</a:t>
            </a:r>
            <a:r>
              <a:rPr lang="ru-RU" sz="3500" dirty="0" smtClean="0"/>
              <a:t>.</a:t>
            </a:r>
          </a:p>
          <a:p>
            <a:pPr marL="0" indent="0">
              <a:buNone/>
            </a:pPr>
            <a:r>
              <a:rPr lang="ru-RU" sz="3500" dirty="0" smtClean="0"/>
              <a:t>В РМД операции выполняются </a:t>
            </a:r>
            <a:r>
              <a:rPr lang="ru-RU" sz="3500" dirty="0"/>
              <a:t>над отношением </a:t>
            </a:r>
            <a:r>
              <a:rPr lang="ru-RU" sz="3500" dirty="0" smtClean="0"/>
              <a:t>присвоение имени отношению. </a:t>
            </a:r>
            <a:r>
              <a:rPr lang="ru-RU" sz="3500" dirty="0"/>
              <a:t>Если операция применяется к части отношения, то </a:t>
            </a:r>
            <a:r>
              <a:rPr lang="ru-RU" sz="3500" dirty="0" smtClean="0"/>
              <a:t>указывается к кокой записи(кортежа) </a:t>
            </a:r>
            <a:r>
              <a:rPr lang="ru-RU" sz="3500" dirty="0"/>
              <a:t>или </a:t>
            </a:r>
            <a:r>
              <a:rPr lang="ru-RU" sz="3500" dirty="0" smtClean="0"/>
              <a:t>группе. </a:t>
            </a:r>
          </a:p>
          <a:p>
            <a:pPr marL="0" indent="0">
              <a:buNone/>
            </a:pPr>
            <a:r>
              <a:rPr lang="ru-RU" sz="3500" dirty="0" smtClean="0"/>
              <a:t>В </a:t>
            </a:r>
            <a:r>
              <a:rPr lang="ru-RU" sz="3500" dirty="0"/>
              <a:t>РМД используются следующие операции:</a:t>
            </a:r>
          </a:p>
          <a:p>
            <a:pPr lvl="0"/>
            <a:r>
              <a:rPr lang="ru-RU" sz="3500" i="1" dirty="0"/>
              <a:t>запомнить</a:t>
            </a:r>
            <a:r>
              <a:rPr lang="ru-RU" sz="3500" dirty="0"/>
              <a:t>: внесение информации в БД (требует формирования значений уникального ключа и обязательных атрибутов кортежа);</a:t>
            </a:r>
          </a:p>
          <a:p>
            <a:pPr lvl="0"/>
            <a:r>
              <a:rPr lang="ru-RU" sz="3500" i="1" dirty="0"/>
              <a:t>извлечь</a:t>
            </a:r>
            <a:r>
              <a:rPr lang="ru-RU" sz="3500" dirty="0"/>
              <a:t>: чтение данных;</a:t>
            </a:r>
          </a:p>
          <a:p>
            <a:pPr lvl="0"/>
            <a:r>
              <a:rPr lang="ru-RU" sz="3500" i="1" dirty="0"/>
              <a:t>обновить</a:t>
            </a:r>
            <a:r>
              <a:rPr lang="ru-RU" sz="3500" dirty="0"/>
              <a:t>: модификация данных – изменение значений атрибутов кортежей;</a:t>
            </a:r>
          </a:p>
          <a:p>
            <a:pPr lvl="0"/>
            <a:r>
              <a:rPr lang="ru-RU" sz="3500" i="1" dirty="0"/>
              <a:t>удалить</a:t>
            </a:r>
            <a:r>
              <a:rPr lang="ru-RU" sz="3500" dirty="0"/>
              <a:t>: физическое или логическое удаление данных (кортежей).</a:t>
            </a:r>
          </a:p>
          <a:p>
            <a:pPr marL="0" lv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481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ru-RU" sz="4400" dirty="0" smtClean="0">
                <a:solidFill>
                  <a:schemeClr val="tx1"/>
                </a:solidFill>
              </a:rPr>
              <a:t>Достоинства и недостатки РМД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Широкое распространение реляционной модели объясняется в первую очередь простотой представления и формирования базы данных, универсальностью и удобством обработки данных, которая осуществляется с помощью декларативного языка запросов </a:t>
            </a:r>
            <a:r>
              <a:rPr lang="en-US" dirty="0"/>
              <a:t>SQL</a:t>
            </a:r>
            <a:r>
              <a:rPr lang="ru-RU" dirty="0"/>
              <a:t> (</a:t>
            </a:r>
            <a:r>
              <a:rPr lang="en-US" dirty="0"/>
              <a:t>Structured Query </a:t>
            </a:r>
            <a:r>
              <a:rPr lang="en-US" dirty="0" smtClean="0"/>
              <a:t>Language</a:t>
            </a:r>
            <a:r>
              <a:rPr lang="ru-RU" dirty="0" smtClean="0"/>
              <a:t>).</a:t>
            </a:r>
            <a:endParaRPr lang="ru-RU" dirty="0"/>
          </a:p>
          <a:p>
            <a:r>
              <a:rPr lang="ru-RU" dirty="0"/>
              <a:t>Моделирование предметной области в рамках реляционной модели создаёт некоторые сложности, </a:t>
            </a:r>
            <a:r>
              <a:rPr lang="ru-RU" dirty="0" smtClean="0"/>
              <a:t>в </a:t>
            </a:r>
            <a:r>
              <a:rPr lang="ru-RU" dirty="0"/>
              <a:t>этой модели нет специальных средств для отображения различных типов связей и </a:t>
            </a:r>
            <a:r>
              <a:rPr lang="ru-RU" dirty="0" smtClean="0"/>
              <a:t>агрегатов.</a:t>
            </a:r>
          </a:p>
          <a:p>
            <a:r>
              <a:rPr lang="ru-RU" dirty="0" smtClean="0"/>
              <a:t>Отсутствие </a:t>
            </a:r>
            <a:r>
              <a:rPr lang="ru-RU" dirty="0"/>
              <a:t>специальных механизмов навигации (как в иерархической или сетевой моделях), с одной стороны, ведёт к упрощению модели, а с другой – к многократному увеличению времени на извлечение данных, т.к. во многих случаях требуется просмотреть всё отношение для поиска нужных данных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2533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Достоинства и недостатки РМД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Итак, реляционная модель данных – это модель данных, основанная на представлении данных в виде набора отношений, каждое из которых является подмножеством декартова произведения определённых множеств. Манипулирование данными в РМД осуществляется с помощью операций реляционной алгебры (РА) или реляционного </a:t>
            </a:r>
            <a:r>
              <a:rPr lang="ru-RU" dirty="0" smtClean="0"/>
              <a:t>исчисления. </a:t>
            </a:r>
            <a:r>
              <a:rPr lang="ru-RU" dirty="0"/>
              <a:t>Реляционная алгебра основана на теории множеств, а реляционное исчисление базируется на математической логике (вернее, на исчислении предикатов первого порядка).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2913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957</Words>
  <Application>Microsoft Office PowerPoint</Application>
  <PresentationFormat>Экран (4:3)</PresentationFormat>
  <Paragraphs>89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ОСНОВНЫЕ  МОДЕЛИ  ДАННЫХ</vt:lpstr>
      <vt:lpstr>Понятие отношения  </vt:lpstr>
      <vt:lpstr>Свойства отношений  </vt:lpstr>
      <vt:lpstr>Свойства отношений</vt:lpstr>
      <vt:lpstr>Свойства отношений</vt:lpstr>
      <vt:lpstr>Свойства отношений</vt:lpstr>
      <vt:lpstr>Свойства отношений</vt:lpstr>
      <vt:lpstr>Достоинства и недостатки РМД</vt:lpstr>
      <vt:lpstr>Достоинства и недостатки РМД</vt:lpstr>
      <vt:lpstr>Другие модели данных</vt:lpstr>
      <vt:lpstr>Другие модели данных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ОСНОВНЫЕ  МОДЕЛИ  ДАННЫХ</dc:title>
  <dc:creator>Администратор</dc:creator>
  <cp:lastModifiedBy>Администратор</cp:lastModifiedBy>
  <cp:revision>50</cp:revision>
  <dcterms:created xsi:type="dcterms:W3CDTF">2012-08-31T09:27:32Z</dcterms:created>
  <dcterms:modified xsi:type="dcterms:W3CDTF">2012-09-11T10:15:00Z</dcterms:modified>
</cp:coreProperties>
</file>