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4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0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0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9552" y="476672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u="sng" dirty="0"/>
              <a:t>Реляционная модель данных</a:t>
            </a:r>
            <a:endParaRPr lang="ru-RU" sz="40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852936"/>
            <a:ext cx="7488832" cy="266429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Определение реляционной </a:t>
            </a:r>
            <a:r>
              <a:rPr lang="ru-RU" sz="2800" dirty="0" smtClean="0">
                <a:solidFill>
                  <a:schemeClr val="tx1"/>
                </a:solidFill>
              </a:rPr>
              <a:t>модели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Индексирование</a:t>
            </a:r>
            <a:r>
              <a:rPr lang="ru-RU" sz="2800" dirty="0">
                <a:solidFill>
                  <a:schemeClr val="tx1"/>
                </a:solidFill>
              </a:rPr>
              <a:t>	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Связывание таблиц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Контроль целостности </a:t>
            </a:r>
            <a:r>
              <a:rPr lang="ru-RU" sz="2800" dirty="0" smtClean="0">
                <a:solidFill>
                  <a:schemeClr val="tx1"/>
                </a:solidFill>
              </a:rPr>
              <a:t>связей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таблиц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Из перечисленных видов связи наиболее широко используется связь вида 1:М. </a:t>
            </a:r>
            <a:endParaRPr lang="ru-RU" dirty="0" smtClean="0"/>
          </a:p>
          <a:p>
            <a:r>
              <a:rPr lang="ru-RU" dirty="0" smtClean="0"/>
              <a:t>Связь </a:t>
            </a:r>
            <a:r>
              <a:rPr lang="ru-RU" dirty="0"/>
              <a:t>вида 1:1 можно считать частным случаем связи 1:М, когда одной записи главной таблицы соответствует одна запись вспомогательной таблицы. Связь М:1, по сути, является "зеркальным отображением" связи 1:М. Оставшийся вид связи М:М характеризуется как слабый вид связи или даже как отсутствие связи. Поэтому в дальнейшем рассматривается связь вида 1:М.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образовании связи вида 1:М одна запись главной таблицы (главная, родительская запись) оказывается связанной с несколькими записями дополнительной (дополнительные, подчиненные записи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Контроль </a:t>
            </a:r>
            <a:r>
              <a:rPr lang="ru-RU" dirty="0"/>
              <a:t>целостности связей обычно означает анализ содержимого двух таблиц на соблюдение следующих </a:t>
            </a:r>
            <a:r>
              <a:rPr lang="ru-RU" dirty="0" smtClean="0"/>
              <a:t>правил:</a:t>
            </a:r>
          </a:p>
          <a:p>
            <a:r>
              <a:rPr lang="ru-RU" dirty="0" smtClean="0"/>
              <a:t>каждой </a:t>
            </a:r>
            <a:r>
              <a:rPr lang="ru-RU" dirty="0"/>
              <a:t>записи основной таблицы соответствует нуль или более записей дополнительной </a:t>
            </a:r>
            <a:r>
              <a:rPr lang="ru-RU" dirty="0" smtClean="0"/>
              <a:t>таблицы;</a:t>
            </a:r>
          </a:p>
          <a:p>
            <a:r>
              <a:rPr lang="ru-RU" dirty="0" smtClean="0"/>
              <a:t>в </a:t>
            </a:r>
            <a:r>
              <a:rPr lang="ru-RU" dirty="0"/>
              <a:t>дополнительной таблице нет записей, которые не имеют родительских записей в основной </a:t>
            </a:r>
            <a:r>
              <a:rPr lang="ru-RU" dirty="0" smtClean="0"/>
              <a:t>таблице;</a:t>
            </a:r>
          </a:p>
          <a:p>
            <a:r>
              <a:rPr lang="ru-RU" dirty="0" smtClean="0"/>
              <a:t>каждая </a:t>
            </a:r>
            <a:r>
              <a:rPr lang="ru-RU" dirty="0"/>
              <a:t>запись дополнительной таблицы имеет только одну родительскую запись основной таблицы.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7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таблиц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При </a:t>
            </a:r>
            <a:r>
              <a:rPr lang="ru-RU" b="1" dirty="0"/>
              <a:t>вводе новых записей</a:t>
            </a:r>
            <a:r>
              <a:rPr lang="ru-RU" dirty="0"/>
              <a:t> возникает вопрос определения последовательности ввода записей в таблицы такой, чтобы не допустить нарушение целостности.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Исходя </a:t>
            </a:r>
            <a:r>
              <a:rPr lang="ru-RU" dirty="0"/>
              <a:t>из приведенных правил, логичной является схема, при которой данные сначала вводятся в основную таблицу, а потом - в дополнительную. Очередность ввода может быть установлена на уровне целых таблиц или отдельных записей (случай одновременного ввода в несколько открытых таблиц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 </a:t>
            </a:r>
            <a:r>
              <a:rPr lang="ru-RU" dirty="0"/>
              <a:t>процессе заполнения </a:t>
            </a:r>
            <a:r>
              <a:rPr lang="ru-RU" u="sng" dirty="0"/>
              <a:t>основной</a:t>
            </a:r>
            <a:r>
              <a:rPr lang="ru-RU" dirty="0"/>
              <a:t> таблицы контроль значений полей связи ведется как контроль обычного ключа (на совпадение со значениями тех же полей других записей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Заполнение </a:t>
            </a:r>
            <a:r>
              <a:rPr lang="ru-RU" dirty="0"/>
              <a:t>полей связи </a:t>
            </a:r>
            <a:r>
              <a:rPr lang="ru-RU" u="sng" dirty="0"/>
              <a:t>дополнительной</a:t>
            </a:r>
            <a:r>
              <a:rPr lang="ru-RU" dirty="0"/>
              <a:t> таблицы контролируется на предмет совпадения со значениями полей связи основной таблицы.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вновь вводимое значение в поле связи дополнительной таблицы не совпадет ни с одним соответствующим значением в записях основной таблицы, то ввод такого значения должен блокироваться.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7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таблиц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Модификация записей</a:t>
            </a:r>
            <a:r>
              <a:rPr lang="ru-RU" dirty="0"/>
              <a:t>. Изменение содержимого полей связанных записей, не относящихся к полям связи, очевидно, должно происходить обычным образом.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редактировании полей связи дополнительной таблицы очевидным требованием является то, чтобы новое значение поля связи </a:t>
            </a:r>
            <a:r>
              <a:rPr lang="ru-RU" u="sng" dirty="0"/>
              <a:t>совпадало с</a:t>
            </a:r>
            <a:r>
              <a:rPr lang="ru-RU" dirty="0"/>
              <a:t> соответствующим значением какой-либо записи основной таблицы. Т. е. дополнительная запись может сменить </a:t>
            </a:r>
            <a:r>
              <a:rPr lang="ru-RU" u="sng" dirty="0"/>
              <a:t>родителя</a:t>
            </a:r>
            <a:r>
              <a:rPr lang="ru-RU" dirty="0"/>
              <a:t>, но остаться без него не должна.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Редактирование </a:t>
            </a:r>
            <a:r>
              <a:rPr lang="ru-RU" dirty="0"/>
              <a:t>поля связи основной таблицы разумно подчинить одному из </a:t>
            </a:r>
            <a:r>
              <a:rPr lang="ru-RU" dirty="0" err="1"/>
              <a:t>cледующих</a:t>
            </a:r>
            <a:r>
              <a:rPr lang="ru-RU" dirty="0"/>
              <a:t> </a:t>
            </a:r>
            <a:r>
              <a:rPr lang="ru-RU" dirty="0" smtClean="0"/>
              <a:t>правил:</a:t>
            </a:r>
          </a:p>
          <a:p>
            <a:r>
              <a:rPr lang="ru-RU" dirty="0" smtClean="0"/>
              <a:t>редактировать </a:t>
            </a:r>
            <a:r>
              <a:rPr lang="ru-RU" dirty="0"/>
              <a:t>записи, у которых нет подчиненных записей. Если есть подчиненные записи, то блокировать модификацию полей </a:t>
            </a:r>
            <a:r>
              <a:rPr lang="ru-RU" dirty="0" smtClean="0"/>
              <a:t>связи;</a:t>
            </a:r>
          </a:p>
          <a:p>
            <a:r>
              <a:rPr lang="ru-RU" dirty="0" smtClean="0"/>
              <a:t>изменения </a:t>
            </a:r>
            <a:r>
              <a:rPr lang="ru-RU" dirty="0"/>
              <a:t>в полях связи основной записи мгновенно передавать во все поля связи всех записей дополнительной таблицы (каскадное обновление).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1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таблиц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операциях </a:t>
            </a:r>
            <a:r>
              <a:rPr lang="ru-RU" b="1" dirty="0"/>
              <a:t>удаления записей</a:t>
            </a:r>
            <a:r>
              <a:rPr lang="ru-RU" dirty="0"/>
              <a:t> связанных таблиц большую свободу, очевидно, имеют записи дополнительной таблицы. Удаление их должно происходить практически </a:t>
            </a:r>
            <a:r>
              <a:rPr lang="ru-RU" dirty="0" smtClean="0"/>
              <a:t>бесконтрольно.</a:t>
            </a:r>
          </a:p>
          <a:p>
            <a:pPr marL="0" indent="0">
              <a:buNone/>
            </a:pPr>
            <a:r>
              <a:rPr lang="ru-RU" dirty="0" smtClean="0"/>
              <a:t>Удаление </a:t>
            </a:r>
            <a:r>
              <a:rPr lang="ru-RU" dirty="0"/>
              <a:t>записей основной таблицы логично подчинить одному из следующих </a:t>
            </a:r>
            <a:r>
              <a:rPr lang="ru-RU" dirty="0" smtClean="0"/>
              <a:t>правил:</a:t>
            </a:r>
          </a:p>
          <a:p>
            <a:r>
              <a:rPr lang="ru-RU" dirty="0" smtClean="0"/>
              <a:t>удалять </a:t>
            </a:r>
            <a:r>
              <a:rPr lang="ru-RU" dirty="0"/>
              <a:t>можно запись, которая не имеет подчиненных </a:t>
            </a:r>
            <a:r>
              <a:rPr lang="ru-RU" dirty="0" smtClean="0"/>
              <a:t>записей;</a:t>
            </a:r>
          </a:p>
          <a:p>
            <a:r>
              <a:rPr lang="ru-RU" dirty="0" smtClean="0"/>
              <a:t>запретить </a:t>
            </a:r>
            <a:r>
              <a:rPr lang="ru-RU" dirty="0"/>
              <a:t>(блокировать) удаление записи при наличии подчиненных записей, либо удалять ее вместе со всеми подчиненными записями (каскадное удаление).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9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реляционной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84576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Реляционная </a:t>
            </a:r>
            <a:r>
              <a:rPr lang="ru-RU" sz="2200" b="1" dirty="0"/>
              <a:t>модель данных (РМД) некоторой предметной области </a:t>
            </a:r>
            <a:r>
              <a:rPr lang="ru-RU" sz="2200" dirty="0"/>
              <a:t>представляет собой набор отношений, изменяющихся во времени. При создании информационной системы совокупность отношений позволяет хранить данные об объектах предметной области и моделировать связи между </a:t>
            </a:r>
            <a:r>
              <a:rPr lang="ru-RU" sz="2200" dirty="0" smtClean="0"/>
              <a:t>ними.</a:t>
            </a:r>
          </a:p>
          <a:p>
            <a:r>
              <a:rPr lang="ru-RU" sz="2200" b="1" dirty="0" smtClean="0"/>
              <a:t>Отношение</a:t>
            </a:r>
            <a:r>
              <a:rPr lang="ru-RU" sz="2200" dirty="0" smtClean="0"/>
              <a:t> </a:t>
            </a:r>
            <a:r>
              <a:rPr lang="ru-RU" sz="2200" dirty="0"/>
              <a:t>является важнейшим понятием и представляет собой двумерную таблицу, содержащую некоторые данные. </a:t>
            </a:r>
            <a:endParaRPr lang="ru-RU" sz="2200" dirty="0" smtClean="0"/>
          </a:p>
          <a:p>
            <a:r>
              <a:rPr lang="ru-RU" sz="2200" b="1" dirty="0" smtClean="0"/>
              <a:t>Сущность</a:t>
            </a:r>
            <a:r>
              <a:rPr lang="ru-RU" sz="2200" dirty="0" smtClean="0"/>
              <a:t> </a:t>
            </a:r>
            <a:r>
              <a:rPr lang="ru-RU" sz="2200" dirty="0"/>
              <a:t>есть объект любой природы, данные о котором хранятся в базе данных. Данные о сущности хранятся в отношении. </a:t>
            </a:r>
            <a:endParaRPr lang="ru-RU" sz="2200" dirty="0" smtClean="0"/>
          </a:p>
          <a:p>
            <a:r>
              <a:rPr lang="ru-RU" sz="2200" b="1" dirty="0" smtClean="0"/>
              <a:t>Атрибуты</a:t>
            </a:r>
            <a:r>
              <a:rPr lang="ru-RU" sz="2200" dirty="0" smtClean="0"/>
              <a:t> </a:t>
            </a:r>
            <a:r>
              <a:rPr lang="ru-RU" sz="2200" dirty="0"/>
              <a:t>представляют собой свойства, характеризующие сущность. В структуре таблицы каждый атрибут именуется и ему соответствует заголовок некоторого столбца таблицы. </a:t>
            </a:r>
            <a:endParaRPr lang="ru-RU" sz="2200" dirty="0" smtClean="0"/>
          </a:p>
          <a:p>
            <a:r>
              <a:rPr lang="ru-RU" sz="2200" b="1" dirty="0"/>
              <a:t>Домен </a:t>
            </a:r>
            <a:r>
              <a:rPr lang="ru-RU" sz="2200" dirty="0"/>
              <a:t>представляет собой множество всех возможных значений определенного атрибута отношения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203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/>
          <a:lstStyle/>
          <a:p>
            <a:r>
              <a:rPr lang="ru-RU" dirty="0"/>
              <a:t>Индексирование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628800"/>
            <a:ext cx="7632848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dirty="0" smtClean="0"/>
              <a:t>Определение </a:t>
            </a:r>
            <a:r>
              <a:rPr lang="ru-RU" sz="2100" dirty="0"/>
              <a:t>ключа для таблицы означает автоматическую сортировку записей, контроль отсутствия повторений значений в ключевых полях записей и повышение скорости выполнения операций поиска в таблице. Для реализации этих функций в СУБД применяют </a:t>
            </a:r>
            <a:r>
              <a:rPr lang="ru-RU" sz="2100" u="sng" dirty="0" smtClean="0"/>
              <a:t>индексирование.</a:t>
            </a:r>
            <a:endParaRPr lang="ru-RU" sz="2100" dirty="0" smtClean="0"/>
          </a:p>
          <a:p>
            <a:r>
              <a:rPr lang="ru-RU" sz="2100" dirty="0" smtClean="0"/>
              <a:t>Под </a:t>
            </a:r>
            <a:r>
              <a:rPr lang="ru-RU" sz="2100" b="1" dirty="0"/>
              <a:t>индексом</a:t>
            </a:r>
            <a:r>
              <a:rPr lang="ru-RU" sz="2100" dirty="0"/>
              <a:t> понимают средство </a:t>
            </a:r>
            <a:r>
              <a:rPr lang="ru-RU" sz="2100" u="sng" dirty="0"/>
              <a:t>ускорения</a:t>
            </a:r>
            <a:r>
              <a:rPr lang="ru-RU" sz="2100" dirty="0"/>
              <a:t> операции поиска записей в таблице, а следовательно, и других операций, использующих поиск: извлечение, модификация, сортировка и т. д. Таблицу, для которой используется индекс, называют </a:t>
            </a:r>
            <a:r>
              <a:rPr lang="ru-RU" sz="2100" u="sng" dirty="0"/>
              <a:t>индексированной</a:t>
            </a:r>
            <a:r>
              <a:rPr lang="ru-RU" sz="2100" dirty="0"/>
              <a:t>. </a:t>
            </a:r>
            <a:endParaRPr lang="ru-RU" sz="2100" dirty="0" smtClean="0"/>
          </a:p>
          <a:p>
            <a:r>
              <a:rPr lang="ru-RU" sz="2100" dirty="0" smtClean="0"/>
              <a:t>Индекс </a:t>
            </a:r>
            <a:r>
              <a:rPr lang="ru-RU" sz="2100" dirty="0"/>
              <a:t>выполняет роль </a:t>
            </a:r>
            <a:r>
              <a:rPr lang="ru-RU" sz="2100" u="sng" dirty="0"/>
              <a:t>оглавления</a:t>
            </a:r>
            <a:r>
              <a:rPr lang="ru-RU" sz="2100" dirty="0"/>
              <a:t> таблицы, просмотр которого предшествует обращению к записям таблицы. </a:t>
            </a:r>
            <a:endParaRPr 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7176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88840"/>
            <a:ext cx="7859216" cy="4137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Варианты решения проблемы организации физического доступа к информации зависят в основном от следующих факторов: </a:t>
            </a:r>
          </a:p>
          <a:p>
            <a:r>
              <a:rPr lang="ru-RU" dirty="0"/>
              <a:t>вида содержимого в поле ключа записей индексного файла;</a:t>
            </a:r>
          </a:p>
          <a:p>
            <a:r>
              <a:rPr lang="ru-RU" dirty="0"/>
              <a:t>типа используемых ссылок (указателей) на запись основной таблицы;</a:t>
            </a:r>
          </a:p>
          <a:p>
            <a:r>
              <a:rPr lang="ru-RU" dirty="0"/>
              <a:t>метода поиска нужных записей.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94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Индексирование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В поле </a:t>
            </a:r>
            <a:r>
              <a:rPr lang="ru-RU" sz="1900" u="sng" dirty="0"/>
              <a:t>ключа индексного файла</a:t>
            </a:r>
            <a:r>
              <a:rPr lang="ru-RU" sz="1900" dirty="0"/>
              <a:t> можно хранить значения ключевых полей индексируемой таблицы либо свертку ключа (так называемый </a:t>
            </a:r>
            <a:r>
              <a:rPr lang="ru-RU" sz="1900" dirty="0" err="1"/>
              <a:t>хеш</a:t>
            </a:r>
            <a:r>
              <a:rPr lang="ru-RU" sz="1900" dirty="0"/>
              <a:t>-код). </a:t>
            </a:r>
            <a:endParaRPr lang="ru-RU" sz="1900" dirty="0" smtClean="0"/>
          </a:p>
          <a:p>
            <a:r>
              <a:rPr lang="ru-RU" sz="1900" dirty="0" smtClean="0"/>
              <a:t>Преимущество </a:t>
            </a:r>
            <a:r>
              <a:rPr lang="ru-RU" sz="1900" dirty="0"/>
              <a:t>хранения </a:t>
            </a:r>
            <a:r>
              <a:rPr lang="ru-RU" sz="1900" dirty="0" err="1"/>
              <a:t>хеш</a:t>
            </a:r>
            <a:r>
              <a:rPr lang="ru-RU" sz="1900" dirty="0"/>
              <a:t>-кода вместо значения состоит в том, что длина свертки независимо от длины исходного значения ключевого поля всегда имеет некоторую постоянную и достаточно малую величину (например, 4 байта), что существенно снижает время поисковых операций. </a:t>
            </a:r>
            <a:endParaRPr lang="ru-RU" sz="1900" dirty="0" smtClean="0"/>
          </a:p>
          <a:p>
            <a:r>
              <a:rPr lang="ru-RU" sz="1900" dirty="0" smtClean="0"/>
              <a:t>Недостатком </a:t>
            </a:r>
            <a:r>
              <a:rPr lang="ru-RU" sz="1900" dirty="0"/>
              <a:t>хеширования является необходимость выполнения операции свертки (требует определенного времени), а также борьба с возникновением коллизий (свертка различных значений может дать одинаковый </a:t>
            </a:r>
            <a:r>
              <a:rPr lang="ru-RU" sz="1900" dirty="0" err="1"/>
              <a:t>хеш</a:t>
            </a:r>
            <a:r>
              <a:rPr lang="ru-RU" sz="1900" dirty="0"/>
              <a:t>-код).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80284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Для организации </a:t>
            </a:r>
            <a:r>
              <a:rPr lang="ru-RU" u="sng" dirty="0"/>
              <a:t>ссылки</a:t>
            </a:r>
            <a:r>
              <a:rPr lang="ru-RU" dirty="0"/>
              <a:t> на запись таблицы могут использоваться три типа адресов:</a:t>
            </a:r>
          </a:p>
          <a:p>
            <a:r>
              <a:rPr lang="ru-RU" dirty="0"/>
              <a:t>абсолютный (действительный)</a:t>
            </a:r>
          </a:p>
          <a:p>
            <a:r>
              <a:rPr lang="ru-RU" dirty="0"/>
              <a:t>относительный</a:t>
            </a:r>
          </a:p>
          <a:p>
            <a:r>
              <a:rPr lang="ru-RU" dirty="0"/>
              <a:t>символический (идентификатор). 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На практике чаще всего используются </a:t>
            </a:r>
            <a:r>
              <a:rPr lang="ru-RU" u="sng" dirty="0"/>
              <a:t>два метода </a:t>
            </a:r>
            <a:r>
              <a:rPr lang="ru-RU" u="sng" dirty="0" smtClean="0"/>
              <a:t>поиска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последовательный</a:t>
            </a:r>
          </a:p>
          <a:p>
            <a:r>
              <a:rPr lang="ru-RU" dirty="0" smtClean="0"/>
              <a:t>бинарный </a:t>
            </a:r>
            <a:r>
              <a:rPr lang="ru-RU" dirty="0"/>
              <a:t>(основан на делении интервала поиска пополам). </a:t>
            </a:r>
          </a:p>
          <a:p>
            <a:pPr marL="0" indent="0">
              <a:buNone/>
            </a:pPr>
            <a:r>
              <a:rPr lang="ru-RU" dirty="0"/>
              <a:t>Главная причина повышения скорости выполнения различных операций в индексированных таблицах состоит в том, что основная часть работы производится с небольшими индексными файлами, а не с самими таблицами. </a:t>
            </a:r>
          </a:p>
        </p:txBody>
      </p:sp>
    </p:spTree>
    <p:extLst>
      <p:ext uri="{BB962C8B-B14F-4D97-AF65-F5344CB8AC3E}">
        <p14:creationId xmlns:p14="http://schemas.microsoft.com/office/powerpoint/2010/main" val="386188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Связывание таблиц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 проектировании реальных БД информацию обычно размещают в нескольких таблицах. Таблицы при этом связаны семантикой информации. В реляционных СУБД для указания связей таблиц производят операцию их </a:t>
            </a:r>
            <a:r>
              <a:rPr lang="ru-RU" u="sng" dirty="0" smtClean="0"/>
              <a:t>связывания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Между </a:t>
            </a:r>
            <a:r>
              <a:rPr lang="ru-RU" dirty="0"/>
              <a:t>таблицами могут устанавливаться бинарные (между двумя таблицами), тернарные (между тремя таблицами) и, в общем случае, n-</a:t>
            </a:r>
            <a:r>
              <a:rPr lang="ru-RU" dirty="0" err="1"/>
              <a:t>арные</a:t>
            </a:r>
            <a:r>
              <a:rPr lang="ru-RU" dirty="0"/>
              <a:t> связи. </a:t>
            </a:r>
            <a:endParaRPr lang="ru-RU" dirty="0" smtClean="0"/>
          </a:p>
          <a:p>
            <a:r>
              <a:rPr lang="ru-RU" dirty="0" smtClean="0"/>
              <a:t>Рассмотрим </a:t>
            </a:r>
            <a:r>
              <a:rPr lang="ru-RU" dirty="0"/>
              <a:t>наиболее часто встречающиеся </a:t>
            </a:r>
            <a:r>
              <a:rPr lang="ru-RU" u="sng" dirty="0"/>
              <a:t>бинарные</a:t>
            </a:r>
            <a:r>
              <a:rPr lang="ru-RU" dirty="0"/>
              <a:t> связи. </a:t>
            </a:r>
            <a:br>
              <a:rPr lang="ru-RU" dirty="0"/>
            </a:br>
            <a:r>
              <a:rPr lang="ru-RU" dirty="0" smtClean="0"/>
              <a:t>При </a:t>
            </a:r>
            <a:r>
              <a:rPr lang="ru-RU" dirty="0"/>
              <a:t>связывании двух таблиц выделяют основную и дополнительную (подчиненную) таблицы. Логическое связывание таблиц производится с помощью </a:t>
            </a:r>
            <a:r>
              <a:rPr lang="ru-RU" b="1" dirty="0"/>
              <a:t>ключа связи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 smtClean="0"/>
              <a:t>Ключ </a:t>
            </a:r>
            <a:r>
              <a:rPr lang="ru-RU" dirty="0"/>
              <a:t>связи, по аналогии с обычным ключом таблицы, состоит из одного или нескольких полей, которые в данном случае называют </a:t>
            </a:r>
            <a:r>
              <a:rPr lang="ru-RU" b="1" dirty="0"/>
              <a:t>полями связи</a:t>
            </a:r>
            <a:r>
              <a:rPr lang="ru-RU" dirty="0"/>
              <a:t> (ПС).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1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Связывание </a:t>
            </a:r>
            <a:r>
              <a:rPr lang="ru-RU" dirty="0" smtClean="0"/>
              <a:t>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Суть </a:t>
            </a:r>
            <a:r>
              <a:rPr lang="ru-RU" dirty="0"/>
              <a:t>связывания состоит в установлении соответствия полей связи основной и дополнительной </a:t>
            </a:r>
            <a:r>
              <a:rPr lang="ru-RU" dirty="0" smtClean="0"/>
              <a:t>таблиц.</a:t>
            </a:r>
          </a:p>
          <a:p>
            <a:r>
              <a:rPr lang="ru-RU" dirty="0" smtClean="0"/>
              <a:t>Поля </a:t>
            </a:r>
            <a:r>
              <a:rPr lang="ru-RU" dirty="0"/>
              <a:t>связи основной таблицы могут быть обычными и </a:t>
            </a:r>
            <a:r>
              <a:rPr lang="ru-RU" dirty="0" smtClean="0"/>
              <a:t>ключевыми.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качестве полей связи подчиненной таблицы чаще всего используют ключевые </a:t>
            </a:r>
            <a:r>
              <a:rPr lang="ru-RU" dirty="0" smtClean="0"/>
              <a:t>поля. 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зависимости от того, как определены поля связи основной и дополнительной таблиц (как соотносятся ключевые поля с полями связи), между двумя таблицами в общем случае могут устанавливаться следующие четыре основные вида связи </a:t>
            </a:r>
            <a:r>
              <a:rPr lang="ru-RU" dirty="0" smtClean="0"/>
              <a:t>:</a:t>
            </a:r>
          </a:p>
          <a:p>
            <a:r>
              <a:rPr lang="ru-RU" dirty="0" smtClean="0"/>
              <a:t>один </a:t>
            </a:r>
            <a:r>
              <a:rPr lang="ru-RU" dirty="0"/>
              <a:t>- один (1:1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один </a:t>
            </a:r>
            <a:r>
              <a:rPr lang="ru-RU" dirty="0"/>
              <a:t>- много (1:М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много </a:t>
            </a:r>
            <a:r>
              <a:rPr lang="ru-RU" dirty="0"/>
              <a:t>- один (М:1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много </a:t>
            </a:r>
            <a:r>
              <a:rPr lang="ru-RU" dirty="0"/>
              <a:t>- много (М:М или M:N).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4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Связывание таблиц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/>
              <a:t>Связь вида 1:1</a:t>
            </a:r>
          </a:p>
          <a:p>
            <a:pPr marL="0" indent="0">
              <a:buNone/>
            </a:pPr>
            <a:r>
              <a:rPr lang="ru-RU" dirty="0" smtClean="0"/>
              <a:t>Связь </a:t>
            </a:r>
            <a:r>
              <a:rPr lang="ru-RU" dirty="0"/>
              <a:t>вида 1:1 образуется в случае, когда все поля связи основной и дополнительной таблиц являются ключевыми. Поскольку значения в ключевых полях обеих таблиц не повторяются, обеспечивается </a:t>
            </a:r>
            <a:r>
              <a:rPr lang="ru-RU" dirty="0" err="1"/>
              <a:t>взаимнооднозначное</a:t>
            </a:r>
            <a:r>
              <a:rPr lang="ru-RU" dirty="0"/>
              <a:t> соответствие записей из этих таблиц. Сами таблицы, по сути, здесь становятся равноправными. </a:t>
            </a:r>
            <a:endParaRPr lang="ru-RU" dirty="0" smtClean="0"/>
          </a:p>
          <a:p>
            <a:r>
              <a:rPr lang="ru-RU" dirty="0"/>
              <a:t> </a:t>
            </a:r>
            <a:r>
              <a:rPr lang="ru-RU" b="1" dirty="0"/>
              <a:t>Связь вида 1:М</a:t>
            </a:r>
          </a:p>
          <a:p>
            <a:pPr marL="0" indent="0">
              <a:buNone/>
            </a:pPr>
            <a:r>
              <a:rPr lang="ru-RU" dirty="0" smtClean="0"/>
              <a:t>Связь </a:t>
            </a:r>
            <a:r>
              <a:rPr lang="ru-RU" dirty="0"/>
              <a:t>1:М имеет место в случае, когда одной записи основной таблицы соответствует несколько записей вспомогательной таблицы. </a:t>
            </a:r>
            <a:endParaRPr lang="ru-RU" dirty="0" smtClean="0"/>
          </a:p>
          <a:p>
            <a:r>
              <a:rPr lang="ru-RU" b="1" dirty="0"/>
              <a:t>Связь вида М:1</a:t>
            </a:r>
          </a:p>
          <a:p>
            <a:pPr marL="0" indent="0">
              <a:buNone/>
            </a:pPr>
            <a:r>
              <a:rPr lang="ru-RU" dirty="0" smtClean="0"/>
              <a:t>Связь </a:t>
            </a:r>
            <a:r>
              <a:rPr lang="ru-RU" dirty="0"/>
              <a:t>М:1 имеет место в случае, когда одной или нескольким записям основной таблицы ставится в соответствие одна запись дополнительной таблицы. </a:t>
            </a:r>
            <a:endParaRPr lang="ru-RU" dirty="0" smtClean="0"/>
          </a:p>
          <a:p>
            <a:r>
              <a:rPr lang="ru-RU" b="1" dirty="0"/>
              <a:t>Связь вида </a:t>
            </a:r>
            <a:r>
              <a:rPr lang="ru-RU" b="1" dirty="0" smtClean="0"/>
              <a:t>М:М</a:t>
            </a:r>
          </a:p>
          <a:p>
            <a:pPr marL="0" indent="0">
              <a:buNone/>
            </a:pPr>
            <a:r>
              <a:rPr lang="ru-RU" dirty="0" smtClean="0"/>
              <a:t>Самый </a:t>
            </a:r>
            <a:r>
              <a:rPr lang="ru-RU" dirty="0"/>
              <a:t>общий вид связи М:М возникает в случаях, когда нескольким записям основной таблицы соответствует несколько записей дополнительной таблицы.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135"/>
              </p:ext>
            </p:extLst>
          </p:nvPr>
        </p:nvGraphicFramePr>
        <p:xfrm>
          <a:off x="397566" y="4509120"/>
          <a:ext cx="8712965" cy="1878330"/>
        </p:xfrm>
        <a:graphic>
          <a:graphicData uri="http://schemas.openxmlformats.org/drawingml/2006/table">
            <a:tbl>
              <a:tblPr/>
              <a:tblGrid>
                <a:gridCol w="1872208"/>
                <a:gridCol w="1612978"/>
                <a:gridCol w="1742593"/>
                <a:gridCol w="1742593"/>
                <a:gridCol w="174259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Характеристика полей связи по видам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1:1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1:М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М:1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М:М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Поля связи основной таблицы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являются ключом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являются ключом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являются ключом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являются ключом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Поля связи дополнительной таблицы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являются ключом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</a:t>
                      </a:r>
                      <a:b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являются ключом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являются ключом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являются ключом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FF">
                            <a:shade val="30000"/>
                            <a:satMod val="115000"/>
                          </a:srgbClr>
                        </a:gs>
                        <a:gs pos="50000">
                          <a:srgbClr val="FFFFFF">
                            <a:shade val="67500"/>
                            <a:satMod val="115000"/>
                          </a:srgbClr>
                        </a:gs>
                        <a:gs pos="100000">
                          <a:srgbClr val="FFFFFF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1123</Words>
  <Application>Microsoft Office PowerPoint</Application>
  <PresentationFormat>Экран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Реляционная модель данных</vt:lpstr>
      <vt:lpstr>Определение реляционной модели</vt:lpstr>
      <vt:lpstr>Индексирование</vt:lpstr>
      <vt:lpstr>Индексирование</vt:lpstr>
      <vt:lpstr>Индексирование</vt:lpstr>
      <vt:lpstr>Индексирование</vt:lpstr>
      <vt:lpstr>Связывание таблиц </vt:lpstr>
      <vt:lpstr>Связывание таблиц</vt:lpstr>
      <vt:lpstr>Связывание таблиц</vt:lpstr>
      <vt:lpstr>Связывание таблиц</vt:lpstr>
      <vt:lpstr>Связывание таблиц</vt:lpstr>
      <vt:lpstr>Связывание таблиц</vt:lpstr>
      <vt:lpstr>Связывание таблиц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 МОДЕЛИ  ДАННЫХ</dc:title>
  <dc:creator>Администратор</dc:creator>
  <cp:lastModifiedBy>Администратор</cp:lastModifiedBy>
  <cp:revision>70</cp:revision>
  <cp:lastPrinted>2012-09-11T10:37:25Z</cp:lastPrinted>
  <dcterms:created xsi:type="dcterms:W3CDTF">2012-08-31T09:27:32Z</dcterms:created>
  <dcterms:modified xsi:type="dcterms:W3CDTF">2012-09-11T12:39:37Z</dcterms:modified>
</cp:coreProperties>
</file>