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18.09.2012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42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18.09.2012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53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18.09.2012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57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18.09.2012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60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18.09.2012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30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18.09.2012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73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18.09.2012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09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18.09.2012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34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18.09.2012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96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18.09.2012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06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18.09.2012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24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1B9C5-A75D-496E-99D5-E0DA581D0B1A}" type="datetimeFigureOut">
              <a:rPr lang="ru-RU" smtClean="0"/>
              <a:t>18.09.2012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50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9552" y="476672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u="sng" dirty="0"/>
              <a:t>Реляционная модель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2852936"/>
            <a:ext cx="7488832" cy="266429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Реляционная алгебра. 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Язык </a:t>
            </a:r>
            <a:r>
              <a:rPr lang="ru-RU" sz="2800" dirty="0">
                <a:solidFill>
                  <a:schemeClr val="tx1"/>
                </a:solidFill>
              </a:rPr>
              <a:t>запросов по образцу QBE. </a:t>
            </a:r>
          </a:p>
        </p:txBody>
      </p:sp>
    </p:spTree>
    <p:extLst>
      <p:ext uri="{BB962C8B-B14F-4D97-AF65-F5344CB8AC3E}">
        <p14:creationId xmlns:p14="http://schemas.microsoft.com/office/powerpoint/2010/main" val="30206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алгебра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К </a:t>
            </a:r>
            <a:r>
              <a:rPr lang="ru-RU" sz="1800" dirty="0"/>
              <a:t>основным операторам, позволяющим изменять тело существующего отношения, отнесем </a:t>
            </a:r>
            <a:r>
              <a:rPr lang="ru-RU" sz="1800" dirty="0" smtClean="0"/>
              <a:t>операции:</a:t>
            </a:r>
          </a:p>
          <a:p>
            <a:r>
              <a:rPr lang="ru-RU" sz="1800" dirty="0" smtClean="0"/>
              <a:t>реляционного </a:t>
            </a:r>
            <a:r>
              <a:rPr lang="ru-RU" sz="1800" dirty="0"/>
              <a:t>присвоения, </a:t>
            </a:r>
            <a:endParaRPr lang="ru-RU" sz="1800" dirty="0" smtClean="0"/>
          </a:p>
          <a:p>
            <a:r>
              <a:rPr lang="ru-RU" sz="1800" dirty="0" smtClean="0"/>
              <a:t>вставки</a:t>
            </a:r>
            <a:r>
              <a:rPr lang="ru-RU" sz="1800" dirty="0"/>
              <a:t>, </a:t>
            </a:r>
            <a:endParaRPr lang="ru-RU" sz="1800" dirty="0" smtClean="0"/>
          </a:p>
          <a:p>
            <a:r>
              <a:rPr lang="ru-RU" sz="1800" dirty="0" smtClean="0"/>
              <a:t>обновления</a:t>
            </a:r>
            <a:r>
              <a:rPr lang="ru-RU" sz="1800" dirty="0"/>
              <a:t>, </a:t>
            </a:r>
            <a:endParaRPr lang="ru-RU" sz="1800" dirty="0" smtClean="0"/>
          </a:p>
          <a:p>
            <a:r>
              <a:rPr lang="ru-RU" sz="1800" dirty="0" smtClean="0"/>
              <a:t>удаления</a:t>
            </a:r>
            <a:r>
              <a:rPr lang="ru-RU" sz="1800" dirty="0"/>
              <a:t>. </a:t>
            </a:r>
          </a:p>
          <a:p>
            <a:pPr marL="0" indent="0">
              <a:buNone/>
            </a:pPr>
            <a:r>
              <a:rPr lang="ru-RU" sz="1800" b="1" dirty="0" smtClean="0"/>
              <a:t>Операцию </a:t>
            </a:r>
            <a:r>
              <a:rPr lang="ru-RU" sz="1800" b="1" dirty="0"/>
              <a:t>присвоения </a:t>
            </a:r>
            <a:r>
              <a:rPr lang="ru-RU" sz="1800" dirty="0"/>
              <a:t>можно представить следующим образом: </a:t>
            </a:r>
            <a:br>
              <a:rPr lang="ru-RU" sz="1800" dirty="0"/>
            </a:br>
            <a:r>
              <a:rPr lang="ru-RU" sz="1800" dirty="0"/>
              <a:t>     &lt;выражение-цель&gt;:= &lt;выражение-источник&gt;, где оба выражения задают совместимые (точнее, эквивалентные) по структуре отношения.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 Более удобными операциями изменения тела отношения являются операции вставки, обновления и удаления. </a:t>
            </a:r>
          </a:p>
          <a:p>
            <a:pPr marL="0" indent="0">
              <a:buNone/>
            </a:pPr>
            <a:r>
              <a:rPr lang="ru-RU" sz="1800" b="1" dirty="0" smtClean="0"/>
              <a:t>Операция </a:t>
            </a:r>
            <a:r>
              <a:rPr lang="ru-RU" sz="1800" b="1" dirty="0"/>
              <a:t>вставки </a:t>
            </a:r>
            <a:r>
              <a:rPr lang="ru-RU" sz="1800" dirty="0"/>
              <a:t>INSERT имеет следующий вид: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INSERT </a:t>
            </a:r>
            <a:r>
              <a:rPr lang="ru-RU" sz="1800" dirty="0"/>
              <a:t>&lt;выражение-источник&gt; INTO &lt;выражение-цель&gt;, где оба выражения должны быть совместимы по структуре.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Выполнение </a:t>
            </a:r>
            <a:r>
              <a:rPr lang="ru-RU" sz="1800" dirty="0"/>
              <a:t>операции сводится к вычислению &lt;выражение-источник&gt; и вставке полученных кортежей в отношение, заданное &lt;выражение-цель&gt;. Пример: </a:t>
            </a:r>
            <a:br>
              <a:rPr lang="ru-RU" sz="1800" dirty="0"/>
            </a:br>
            <a:r>
              <a:rPr lang="ru-RU" sz="1800" dirty="0"/>
              <a:t>     INSERT (S WHERE </a:t>
            </a:r>
            <a:r>
              <a:rPr lang="ru-RU" sz="1800" dirty="0" err="1"/>
              <a:t>Город_П</a:t>
            </a:r>
            <a:r>
              <a:rPr lang="ru-RU" sz="1800" dirty="0"/>
              <a:t>='Москва') INTO </a:t>
            </a:r>
            <a:r>
              <a:rPr lang="ru-RU" sz="1800" dirty="0" err="1"/>
              <a:t>Temp</a:t>
            </a:r>
            <a:r>
              <a:rPr lang="ru-RU" sz="1800" dirty="0"/>
              <a:t>. </a:t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8900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алгебра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3400" b="1" dirty="0" smtClean="0"/>
              <a:t>Операция </a:t>
            </a:r>
            <a:r>
              <a:rPr lang="ru-RU" sz="3400" b="1" dirty="0"/>
              <a:t>обновления </a:t>
            </a:r>
            <a:r>
              <a:rPr lang="ru-RU" sz="3400" dirty="0"/>
              <a:t>UPDATE имеет следующий вид: </a:t>
            </a:r>
            <a:endParaRPr lang="ru-RU" sz="3400" dirty="0" smtClean="0"/>
          </a:p>
          <a:p>
            <a:pPr marL="0" indent="0">
              <a:buNone/>
            </a:pPr>
            <a:r>
              <a:rPr lang="ru-RU" sz="3400" dirty="0" smtClean="0"/>
              <a:t>UPDATE </a:t>
            </a:r>
            <a:r>
              <a:rPr lang="ru-RU" sz="3400" dirty="0"/>
              <a:t>&lt;выражение-цель&gt; &lt;список элементов&gt;, где &lt;список элементов&gt; представляет собой последовательность разделенных запятыми операций присвоения &lt;атрибут&gt; := &lt;скалярное выражение&gt;. </a:t>
            </a:r>
            <a:endParaRPr lang="ru-RU" sz="3400" dirty="0" smtClean="0"/>
          </a:p>
          <a:p>
            <a:pPr marL="0" indent="0">
              <a:buNone/>
            </a:pPr>
            <a:r>
              <a:rPr lang="ru-RU" sz="3400" dirty="0" smtClean="0"/>
              <a:t>Результатом </a:t>
            </a:r>
            <a:r>
              <a:rPr lang="ru-RU" sz="3400" dirty="0"/>
              <a:t>выполнения операции обновления является отношение, полученное после присвоения соответствующих значений атрибутам отношения, заданного целевым выражением. </a:t>
            </a:r>
            <a:endParaRPr lang="ru-RU" sz="3400" dirty="0" smtClean="0"/>
          </a:p>
          <a:p>
            <a:pPr marL="0" indent="0">
              <a:buNone/>
            </a:pPr>
            <a:r>
              <a:rPr lang="ru-RU" sz="3400" dirty="0" smtClean="0"/>
              <a:t/>
            </a:r>
            <a:br>
              <a:rPr lang="ru-RU" sz="3400" dirty="0" smtClean="0"/>
            </a:br>
            <a:r>
              <a:rPr lang="ru-RU" sz="3400" dirty="0"/>
              <a:t> Например, UPDATE P WHERE Тип='каленый' Город := 'Киев'. Эта операция предписывает изменить значение атрибута Город (независимо от того, каким оно было) на новое значение - 'Киев' таких кортежей отношения P, атрибут Тип которых имеет значение 'каленый'. </a:t>
            </a:r>
            <a:endParaRPr lang="ru-RU" sz="3400" dirty="0" smtClean="0"/>
          </a:p>
          <a:p>
            <a:pPr marL="0" indent="0">
              <a:buNone/>
            </a:pPr>
            <a:endParaRPr lang="ru-RU" sz="3400" dirty="0" smtClean="0"/>
          </a:p>
          <a:p>
            <a:pPr marL="0" indent="0">
              <a:buNone/>
            </a:pPr>
            <a:r>
              <a:rPr lang="ru-RU" sz="3400" b="1" dirty="0" smtClean="0"/>
              <a:t>Операция </a:t>
            </a:r>
            <a:r>
              <a:rPr lang="ru-RU" sz="3400" b="1" dirty="0"/>
              <a:t>удаления </a:t>
            </a:r>
            <a:r>
              <a:rPr lang="ru-RU" sz="3400" dirty="0"/>
              <a:t>DELETE имеет следующий вид: </a:t>
            </a:r>
            <a:endParaRPr lang="ru-RU" sz="3400" dirty="0" smtClean="0"/>
          </a:p>
          <a:p>
            <a:pPr marL="0" indent="0">
              <a:buNone/>
            </a:pPr>
            <a:r>
              <a:rPr lang="ru-RU" sz="3400" dirty="0" smtClean="0"/>
              <a:t>DELETE </a:t>
            </a:r>
            <a:r>
              <a:rPr lang="ru-RU" sz="3400" dirty="0"/>
              <a:t>&lt;выражение-цель&gt;, где &lt;выражение-цель&gt; представляет собой реляционное выражение, описывающее удаляемые кортежи. </a:t>
            </a:r>
            <a:endParaRPr lang="ru-RU" sz="3400" dirty="0" smtClean="0"/>
          </a:p>
          <a:p>
            <a:pPr marL="0" indent="0">
              <a:buNone/>
            </a:pPr>
            <a:r>
              <a:rPr lang="ru-RU" sz="3400" dirty="0" smtClean="0"/>
              <a:t>Например</a:t>
            </a:r>
            <a:r>
              <a:rPr lang="ru-RU" sz="3400" dirty="0"/>
              <a:t>, DELETE S WHERE Статус &lt; 20.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6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алгебра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b="1" dirty="0" smtClean="0"/>
              <a:t>Основные </a:t>
            </a:r>
            <a:r>
              <a:rPr lang="ru-RU" sz="1400" b="1" dirty="0"/>
              <a:t>правила записи выражений.</a:t>
            </a:r>
            <a:r>
              <a:rPr lang="ru-RU" sz="1400" dirty="0"/>
              <a:t> Как отмечалось, результатом произвольной реляционной операции является отношение, которое, в свою очередь, может участвовать в другой реляционной операции. Это свойство реляционной алгебры называется </a:t>
            </a:r>
            <a:r>
              <a:rPr lang="ru-RU" sz="1400" u="sng" dirty="0"/>
              <a:t>свойством замкнутости</a:t>
            </a:r>
            <a:r>
              <a:rPr lang="ru-RU" sz="1400" dirty="0"/>
              <a:t>. </a:t>
            </a:r>
            <a:endParaRPr lang="ru-RU" sz="1400" dirty="0" smtClean="0"/>
          </a:p>
          <a:p>
            <a:r>
              <a:rPr lang="ru-RU" sz="1400" dirty="0" smtClean="0"/>
              <a:t>Свойство </a:t>
            </a:r>
            <a:r>
              <a:rPr lang="ru-RU" sz="1400" dirty="0"/>
              <a:t>замкнутости позволяет записывать </a:t>
            </a:r>
            <a:r>
              <a:rPr lang="ru-RU" sz="1400" u="sng" dirty="0"/>
              <a:t>вложенные выражения</a:t>
            </a:r>
            <a:r>
              <a:rPr lang="ru-RU" sz="1400" dirty="0"/>
              <a:t> реляционной алгебры, основой которых выступают рассмотренные ранее элементарные операций: </a:t>
            </a:r>
            <a:endParaRPr lang="ru-RU" sz="1400" dirty="0" smtClean="0"/>
          </a:p>
          <a:p>
            <a:pPr lvl="1"/>
            <a:r>
              <a:rPr lang="ru-RU" sz="1400" dirty="0" smtClean="0"/>
              <a:t>объединение </a:t>
            </a:r>
          </a:p>
          <a:p>
            <a:pPr lvl="1"/>
            <a:r>
              <a:rPr lang="ru-RU" sz="1400" dirty="0" smtClean="0"/>
              <a:t>проекция </a:t>
            </a:r>
          </a:p>
          <a:p>
            <a:pPr lvl="1"/>
            <a:r>
              <a:rPr lang="ru-RU" sz="1400" dirty="0" smtClean="0"/>
              <a:t>пересечение </a:t>
            </a:r>
          </a:p>
          <a:p>
            <a:pPr lvl="1"/>
            <a:r>
              <a:rPr lang="ru-RU" sz="1400" dirty="0" smtClean="0"/>
              <a:t>выборка </a:t>
            </a:r>
            <a:r>
              <a:rPr lang="ru-RU" sz="1400" dirty="0" smtClean="0"/>
              <a:t>и </a:t>
            </a:r>
            <a:r>
              <a:rPr lang="ru-RU" sz="1400" dirty="0"/>
              <a:t>т. </a:t>
            </a:r>
            <a:r>
              <a:rPr lang="ru-RU" sz="1400" dirty="0" smtClean="0"/>
              <a:t>д.</a:t>
            </a:r>
          </a:p>
          <a:p>
            <a:pPr marL="57150" indent="0">
              <a:buNone/>
            </a:pPr>
            <a:r>
              <a:rPr lang="ru-RU" sz="1400" dirty="0"/>
              <a:t>При записи произвольного выражения реляционной алгебры надо принимать во внимание следующее</a:t>
            </a:r>
            <a:r>
              <a:rPr lang="ru-RU" sz="1400" dirty="0" smtClean="0"/>
              <a:t>:</a:t>
            </a:r>
          </a:p>
          <a:p>
            <a:pPr marL="800100" indent="-742950">
              <a:buAutoNum type="arabicPeriod"/>
            </a:pPr>
            <a:r>
              <a:rPr lang="ru-RU" sz="1400" dirty="0" smtClean="0"/>
              <a:t>В </a:t>
            </a:r>
            <a:r>
              <a:rPr lang="ru-RU" sz="1400" dirty="0"/>
              <a:t>реляционной алгебре должен быть определен приоритет выполнения операций (например, операция пересечение более приоритетна чем операция объединение), который нужно учитывать при записи выражений. Для изменения порядка выполнения операций в выражениях можно использовать круглые скобки. </a:t>
            </a:r>
            <a:endParaRPr lang="ru-RU" sz="1400" dirty="0" smtClean="0"/>
          </a:p>
          <a:p>
            <a:pPr marL="800100" indent="-742950">
              <a:buAutoNum type="arabicPeriod"/>
            </a:pPr>
            <a:r>
              <a:rPr lang="ru-RU" sz="1400" dirty="0" smtClean="0"/>
              <a:t>Существуют </a:t>
            </a:r>
            <a:r>
              <a:rPr lang="ru-RU" sz="1400" dirty="0"/>
              <a:t>тождественные преобразования, позволяющие по-разному записывать одно и то же выражение. </a:t>
            </a:r>
            <a:r>
              <a:rPr lang="ru-RU" sz="1400" dirty="0" smtClean="0"/>
              <a:t>Например</a:t>
            </a:r>
            <a:r>
              <a:rPr lang="ru-RU" sz="1400" dirty="0"/>
              <a:t>, следующие выражения эквивалентны (здесь А - отношение, С, C1, C2 - выражения): </a:t>
            </a:r>
            <a:br>
              <a:rPr lang="ru-RU" sz="1400" dirty="0"/>
            </a:br>
            <a:r>
              <a:rPr lang="ru-RU" sz="1400" dirty="0"/>
              <a:t>     A WHERE C1 AND C2 и (A WHERE C1) INTERSECT (A WHERE C2), A WHERE C1 OR C2 и (A WHERE C1) UNION (A WHERE C2), A WHERE NOT С и A MINUS (A WHERE C). </a:t>
            </a:r>
            <a:endParaRPr lang="ru-RU" sz="1400" dirty="0" smtClean="0"/>
          </a:p>
          <a:p>
            <a:pPr marL="800100" indent="-742950">
              <a:buFont typeface="Arial" pitchFamily="34" charset="0"/>
              <a:buAutoNum type="arabicPeriod"/>
            </a:pPr>
            <a:r>
              <a:rPr lang="ru-RU" sz="1400" dirty="0"/>
              <a:t>Составляя выражение, нужно обеспечивать совместимость участвующих в операциях отношений. При необходимости изменения заголовков следует выполнять переименование атрибутов. </a:t>
            </a:r>
          </a:p>
        </p:txBody>
      </p:sp>
    </p:spTree>
    <p:extLst>
      <p:ext uri="{BB962C8B-B14F-4D97-AF65-F5344CB8AC3E}">
        <p14:creationId xmlns:p14="http://schemas.microsoft.com/office/powerpoint/2010/main" val="171618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Язык запросов по образцу QBE.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/>
              <a:t>Хранимые в базе данные можно обрабатывать вручную, последовательно просматривая и редактируя данные в таблицах с помощью имеющихся в СУБД средств. Для повышения эффективности обработки данных применяют запросы, позволяющие производить множественную обработку данных, т, е. одновременно вводить, редактировать и удалять множество записей, а также выбирать данные из таблиц.</a:t>
            </a:r>
          </a:p>
          <a:p>
            <a:r>
              <a:rPr lang="ru-RU" dirty="0"/>
              <a:t>Запрос представляет собой специальным образом описанное требование, определяющее состав производимых над БД операций по выборке, удалению или модификации хранимых данных.</a:t>
            </a:r>
          </a:p>
          <a:p>
            <a:r>
              <a:rPr lang="ru-RU" dirty="0"/>
              <a:t>Для подготовки запросов с помощью различных СУБД чаще всего используются два основных языка описания запросов:</a:t>
            </a:r>
            <a:br>
              <a:rPr lang="ru-RU" dirty="0"/>
            </a:br>
            <a:r>
              <a:rPr lang="ru-RU" dirty="0"/>
              <a:t>• QBE (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 </a:t>
            </a:r>
            <a:r>
              <a:rPr lang="ru-RU" dirty="0" err="1"/>
              <a:t>Example</a:t>
            </a:r>
            <a:r>
              <a:rPr lang="ru-RU" dirty="0"/>
              <a:t>) — язык запросов по образцу;</a:t>
            </a:r>
            <a:br>
              <a:rPr lang="ru-RU" dirty="0"/>
            </a:br>
            <a:r>
              <a:rPr lang="ru-RU" dirty="0"/>
              <a:t>• SQL (</a:t>
            </a:r>
            <a:r>
              <a:rPr lang="ru-RU" dirty="0" err="1"/>
              <a:t>Structured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— структурированный язык запросов. </a:t>
            </a:r>
          </a:p>
          <a:p>
            <a:r>
              <a:rPr lang="ru-RU" dirty="0"/>
              <a:t>Теоретической основой языка QBE является реляционное исчисление с переменными-доменами (однако в языке присутствуют и элементы исчисления кортежей). Язык QBE позволяет задавать сложные запросы к БД путем заполнения предлагаемой СУБД запросной формы (иногда также используют термин QBF – запрос по форме). Такой способ задания запросов обеспечивает высокую наглядность и не требует указания алгоритма выполнения операции — достаточно описать образец ожидаемого результата. В каждой из современных реляционных СУБД имеется свой вариант языка QBE.</a:t>
            </a:r>
          </a:p>
          <a:p>
            <a:r>
              <a:rPr lang="ru-RU" dirty="0"/>
              <a:t>На языке QBE можно задавать однотабличные и многотабличные (выбирающие или обрабатывающие данные из нескольких связанных таблиц) запросы.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8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алгебра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Autofit/>
          </a:bodyPr>
          <a:lstStyle/>
          <a:p>
            <a:r>
              <a:rPr lang="ru-RU" sz="1600" b="1" dirty="0"/>
              <a:t>Реляционная алгебра</a:t>
            </a:r>
            <a:r>
              <a:rPr lang="ru-RU" sz="1600" dirty="0"/>
              <a:t> как теоретический язык запросов по сравнению с реляционным исчислением более наглядно описывает выполняемые над отношениями </a:t>
            </a:r>
            <a:r>
              <a:rPr lang="ru-RU" sz="1600" dirty="0" smtClean="0"/>
              <a:t>действия.</a:t>
            </a:r>
          </a:p>
          <a:p>
            <a:pPr marL="0" indent="0">
              <a:buNone/>
            </a:pPr>
            <a:r>
              <a:rPr lang="ru-RU" sz="1600" dirty="0" smtClean="0"/>
              <a:t>Примером </a:t>
            </a:r>
            <a:r>
              <a:rPr lang="ru-RU" sz="1600" dirty="0"/>
              <a:t>языка запросов, основанного на реляционной алгебре, является ISBL (</a:t>
            </a:r>
            <a:r>
              <a:rPr lang="ru-RU" sz="1600" dirty="0" err="1"/>
              <a:t>Information</a:t>
            </a:r>
            <a:r>
              <a:rPr lang="ru-RU" sz="1600" dirty="0"/>
              <a:t> </a:t>
            </a:r>
            <a:r>
              <a:rPr lang="ru-RU" sz="1600" dirty="0" err="1"/>
              <a:t>System</a:t>
            </a:r>
            <a:r>
              <a:rPr lang="ru-RU" sz="1600" dirty="0"/>
              <a:t> </a:t>
            </a:r>
            <a:r>
              <a:rPr lang="ru-RU" sz="1600" dirty="0" err="1"/>
              <a:t>Base</a:t>
            </a:r>
            <a:r>
              <a:rPr lang="ru-RU" sz="1600" dirty="0"/>
              <a:t> </a:t>
            </a:r>
            <a:r>
              <a:rPr lang="ru-RU" sz="1600" dirty="0" err="1"/>
              <a:t>Language</a:t>
            </a:r>
            <a:r>
              <a:rPr lang="ru-RU" sz="1600" dirty="0"/>
              <a:t> - базовый язык информационных систем).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Вариант </a:t>
            </a:r>
            <a:r>
              <a:rPr lang="ru-RU" sz="1600" dirty="0"/>
              <a:t>реляционной алгебры, предложенный Коддом, включает в себя следующие </a:t>
            </a:r>
            <a:r>
              <a:rPr lang="ru-RU" sz="1600" u="sng" dirty="0"/>
              <a:t>основные операции</a:t>
            </a:r>
            <a:r>
              <a:rPr lang="ru-RU" sz="1600" dirty="0"/>
              <a:t>: объединение, разность (вычитание), пересечение, декартово (прямое) произведение (или произведение), выборка (селекция, ограничение), проекция, деление и соединение.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Реляционная </a:t>
            </a:r>
            <a:r>
              <a:rPr lang="ru-RU" sz="1600" dirty="0"/>
              <a:t>алгебра Кодда обладает несколькими недостатками. </a:t>
            </a:r>
            <a:endParaRPr lang="ru-RU" sz="1600" dirty="0" smtClean="0"/>
          </a:p>
          <a:p>
            <a:r>
              <a:rPr lang="ru-RU" sz="1600" dirty="0" smtClean="0"/>
              <a:t>Во-первых</a:t>
            </a:r>
            <a:r>
              <a:rPr lang="ru-RU" sz="1600" dirty="0"/>
              <a:t>, восемь перечисленных операций по охвату своих функций, с одной стороны, избыточны, так как минимально необходимый набор составляют пять операций: объединение, вычитание, произведение, проекция и выборка. Три другие операции (пересечение, соединение и деление) можно определить через пять минимально необходимых. Так, например, соединение - это проекция выборки произведения. </a:t>
            </a:r>
          </a:p>
          <a:p>
            <a:r>
              <a:rPr lang="ru-RU" sz="1600" dirty="0" smtClean="0"/>
              <a:t>Во-вторых</a:t>
            </a:r>
            <a:r>
              <a:rPr lang="ru-RU" sz="1600" dirty="0"/>
              <a:t>, этих восьми операций недостаточно для построения реальной СУБД на принципах реляционной алгебры. Требуются расширения, включающие операции: переименования атрибутов, образования новых вычисляемых атрибутов, вычисления итоговых функций, построения сложных алгебраических выражений, присвоения, сравнения и т. д. </a:t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609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алгебра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71338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dirty="0"/>
              <a:t> </a:t>
            </a:r>
            <a:r>
              <a:rPr lang="ru-RU" sz="4300" b="1" dirty="0"/>
              <a:t>Операции реляционной алгебры Кодда</a:t>
            </a:r>
            <a:r>
              <a:rPr lang="ru-RU" sz="4300" dirty="0"/>
              <a:t> можно разделить на </a:t>
            </a:r>
            <a:r>
              <a:rPr lang="ru-RU" sz="4300" u="sng" dirty="0"/>
              <a:t>две</a:t>
            </a:r>
            <a:r>
              <a:rPr lang="ru-RU" sz="4300" dirty="0"/>
              <a:t> группы: </a:t>
            </a:r>
            <a:r>
              <a:rPr lang="ru-RU" sz="4300" u="sng" dirty="0"/>
              <a:t>базовые теоретико-множественные</a:t>
            </a:r>
            <a:r>
              <a:rPr lang="ru-RU" sz="4300" dirty="0"/>
              <a:t> и </a:t>
            </a:r>
            <a:r>
              <a:rPr lang="ru-RU" sz="4300" u="sng" dirty="0"/>
              <a:t>специальные реляционные</a:t>
            </a:r>
            <a:r>
              <a:rPr lang="ru-RU" sz="4300" dirty="0"/>
              <a:t>. </a:t>
            </a:r>
            <a:endParaRPr lang="ru-RU" sz="4300" dirty="0" smtClean="0"/>
          </a:p>
          <a:p>
            <a:r>
              <a:rPr lang="ru-RU" sz="4300" dirty="0" smtClean="0"/>
              <a:t>Первая </a:t>
            </a:r>
            <a:r>
              <a:rPr lang="ru-RU" sz="4300" dirty="0"/>
              <a:t>группа операций включает в себя классические операции теории множеств: объединение, разность, пересечение и произведение. </a:t>
            </a:r>
            <a:endParaRPr lang="ru-RU" sz="4300" dirty="0" smtClean="0"/>
          </a:p>
          <a:p>
            <a:r>
              <a:rPr lang="ru-RU" sz="4300" dirty="0" smtClean="0"/>
              <a:t>Вторая </a:t>
            </a:r>
            <a:r>
              <a:rPr lang="ru-RU" sz="4300" dirty="0"/>
              <a:t>группа представляет собой развитие обычных теоретико-множественных операций в направлении к реальным задачам манипулирования данными, в ее состав входят следующие операции: проекция, селекция, деление и соединение. </a:t>
            </a:r>
          </a:p>
          <a:p>
            <a:pPr marL="0" indent="0">
              <a:buNone/>
            </a:pPr>
            <a:r>
              <a:rPr lang="ru-RU" sz="4300" dirty="0" smtClean="0"/>
              <a:t>Операции </a:t>
            </a:r>
            <a:r>
              <a:rPr lang="ru-RU" sz="4300" dirty="0"/>
              <a:t>реляционной алгебры могут выполняться над одним отношением (например, проекция) или над двумя отношениями (например, объединение). </a:t>
            </a:r>
            <a:r>
              <a:rPr lang="ru-RU" sz="4300" dirty="0" smtClean="0"/>
              <a:t>В </a:t>
            </a:r>
            <a:r>
              <a:rPr lang="ru-RU" sz="4300" dirty="0"/>
              <a:t>первом случае операция называется </a:t>
            </a:r>
            <a:r>
              <a:rPr lang="ru-RU" sz="4300" dirty="0" smtClean="0"/>
              <a:t>унарной, во </a:t>
            </a:r>
            <a:r>
              <a:rPr lang="ru-RU" sz="4300" dirty="0"/>
              <a:t>втором - бинарной. При выполнении бинарной операции участвующие в операциях отношения должны быть совместимы по структуре. </a:t>
            </a:r>
            <a:endParaRPr lang="ru-RU" sz="4300" dirty="0" smtClean="0"/>
          </a:p>
          <a:p>
            <a:pPr marL="0" indent="0">
              <a:buNone/>
            </a:pPr>
            <a:r>
              <a:rPr lang="ru-RU" sz="4300" dirty="0"/>
              <a:t> </a:t>
            </a:r>
            <a:r>
              <a:rPr lang="ru-RU" sz="4300" u="sng" dirty="0"/>
              <a:t>Совместимость структур</a:t>
            </a:r>
            <a:r>
              <a:rPr lang="ru-RU" sz="4300" dirty="0"/>
              <a:t> отношений означает совместимость имен атрибутов и типов соответствующих доменов. </a:t>
            </a:r>
            <a:endParaRPr lang="ru-RU" sz="4300" dirty="0" smtClean="0"/>
          </a:p>
          <a:p>
            <a:pPr marL="0" indent="0">
              <a:buNone/>
            </a:pPr>
            <a:r>
              <a:rPr lang="ru-RU" sz="4300" dirty="0" smtClean="0"/>
              <a:t>Для </a:t>
            </a:r>
            <a:r>
              <a:rPr lang="ru-RU" sz="4300" dirty="0"/>
              <a:t>устранения конфликтов имен атрибутов в исходных отношениях (когда совпадение имен недопустимо), а также для построения произвольных имен атрибутов результирующего отношения применяется операция переименования атрибутов. </a:t>
            </a:r>
            <a:endParaRPr lang="ru-RU" sz="4300" dirty="0" smtClean="0"/>
          </a:p>
          <a:p>
            <a:pPr marL="0" indent="0">
              <a:buNone/>
            </a:pPr>
            <a:r>
              <a:rPr lang="ru-RU" sz="4300" dirty="0" smtClean="0"/>
              <a:t>Структура </a:t>
            </a:r>
            <a:r>
              <a:rPr lang="ru-RU" sz="4300" dirty="0"/>
              <a:t>результирующего отношения по определенным правилам наследует свойства структур исходных отношений. </a:t>
            </a:r>
            <a:br>
              <a:rPr lang="ru-RU" sz="4300" dirty="0"/>
            </a:br>
            <a:r>
              <a:rPr lang="ru-RU" sz="4300" dirty="0"/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42527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алгебра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600" b="1" dirty="0" smtClean="0"/>
              <a:t>Объединением</a:t>
            </a:r>
            <a:r>
              <a:rPr lang="ru-RU" sz="1600" dirty="0" smtClean="0"/>
              <a:t> </a:t>
            </a:r>
            <a:r>
              <a:rPr lang="ru-RU" sz="1600" dirty="0"/>
              <a:t>двух совместимых отношений R1 и R2 одинаковой размерности (</a:t>
            </a:r>
            <a:r>
              <a:rPr lang="ru-RU" sz="1600" dirty="0" err="1"/>
              <a:t>Rl</a:t>
            </a:r>
            <a:r>
              <a:rPr lang="ru-RU" sz="1600" dirty="0"/>
              <a:t> UNION R2) является отношение R, содержащее все элементы исходных отношений (с исключением повторений). </a:t>
            </a:r>
            <a:endParaRPr lang="ru-RU" sz="1600" dirty="0" smtClean="0"/>
          </a:p>
          <a:p>
            <a:r>
              <a:rPr lang="ru-RU" sz="1600" b="1" dirty="0"/>
              <a:t>Пересечение</a:t>
            </a:r>
            <a:r>
              <a:rPr lang="ru-RU" sz="1600" dirty="0"/>
              <a:t> двух совместимых отношений R1 и R2 одинаковой размерности (R1 INTERSECT R2) порождает отношение R с телом, включающим в себя кортежи, одновременно принадлежащие обоим исходным отношениям.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Для </a:t>
            </a:r>
            <a:r>
              <a:rPr lang="ru-RU" sz="1600" dirty="0"/>
              <a:t>отношений R1 и R2 результирующее отношение R будет означать всех производителей из Лондона, выпускающих деталь Р1. Тело отношения R состоит из единственного элемента (S1, Сергей, 20, Москва). </a:t>
            </a:r>
            <a:endParaRPr lang="ru-RU" sz="1600" dirty="0" smtClean="0"/>
          </a:p>
          <a:p>
            <a:r>
              <a:rPr lang="ru-RU" sz="1600" b="1" dirty="0" smtClean="0"/>
              <a:t>Произведение</a:t>
            </a:r>
            <a:r>
              <a:rPr lang="ru-RU" sz="1600" dirty="0" smtClean="0"/>
              <a:t> </a:t>
            </a:r>
            <a:r>
              <a:rPr lang="ru-RU" sz="1600" dirty="0"/>
              <a:t>отношения R1 степени к1 и отношения R2 степени к2 (R1 TIMES R2), которые не имеют одинаковых имен атрибутов, есть такое отношение R степени (к1+к2), заголовок которого представляет сцепление заголовков отношений R1 и R2, а тело - имеет кортежи, такие, что первые к1 элементов кортежей принадлежат множеству R1, а последние к2 элементов - множеству </a:t>
            </a:r>
            <a:r>
              <a:rPr lang="ru-RU" sz="1600" dirty="0" smtClean="0"/>
              <a:t>R2.</a:t>
            </a:r>
          </a:p>
          <a:p>
            <a:pPr marL="0" indent="0">
              <a:buNone/>
            </a:pPr>
            <a:r>
              <a:rPr lang="ru-RU" sz="1600" dirty="0" smtClean="0"/>
              <a:t>При </a:t>
            </a:r>
            <a:r>
              <a:rPr lang="ru-RU" sz="1600" dirty="0"/>
              <a:t>необходимости получить произведение двух отношений, имеющих одинаковые имена одного или нескольких атрибутов, применяется операция переименования RENAME, рассматриваемая далее.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171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алгебра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sz="4000" b="1" dirty="0"/>
              <a:t>Выборка</a:t>
            </a:r>
            <a:r>
              <a:rPr lang="ru-RU" sz="4000" dirty="0"/>
              <a:t> (R WHERE f) отношения R по формуле f представляет собой новое отношение с таким же заголовком и телом, состоящим из таких кортежей отношения R, которые удовлетворяют истинности логического выражения, заданного формулой f. </a:t>
            </a:r>
            <a:endParaRPr lang="ru-RU" sz="4000" dirty="0" smtClean="0"/>
          </a:p>
          <a:p>
            <a:pPr marL="0" indent="0">
              <a:buNone/>
            </a:pPr>
            <a:r>
              <a:rPr lang="ru-RU" sz="4000" dirty="0" smtClean="0"/>
              <a:t>Для </a:t>
            </a:r>
            <a:r>
              <a:rPr lang="ru-RU" sz="4000" dirty="0"/>
              <a:t>записи формулы используются операнды - имена атрибутов (или номера столбцов), константы, логические операции (AND - И, OR - ИЛИ, NOT - НЕ), операции сравнения и скобки. </a:t>
            </a:r>
            <a:endParaRPr lang="ru-RU" sz="4000" dirty="0" smtClean="0"/>
          </a:p>
          <a:p>
            <a:r>
              <a:rPr lang="ru-RU" sz="4000" b="1" dirty="0" smtClean="0"/>
              <a:t>Проекция</a:t>
            </a:r>
            <a:r>
              <a:rPr lang="ru-RU" sz="4000" dirty="0" smtClean="0"/>
              <a:t> </a:t>
            </a:r>
            <a:r>
              <a:rPr lang="ru-RU" sz="4000" dirty="0"/>
              <a:t>отношения А на атрибуты X, Y,..., Z (А [X, Y,.. , Z]), где множество {X, Y,..., Z} является подмножеством полного списка атрибутов заголовка отношения А, представляет собой отношение с заголовком X, Y,..., Z и телом, содержащим кортежи отношения А, за исключением повторяющихся кортежей. </a:t>
            </a:r>
            <a:endParaRPr lang="ru-RU" sz="4000" dirty="0" smtClean="0"/>
          </a:p>
          <a:p>
            <a:pPr marL="0" indent="0">
              <a:buNone/>
            </a:pPr>
            <a:r>
              <a:rPr lang="ru-RU" sz="4000" dirty="0" smtClean="0"/>
              <a:t>Повторение </a:t>
            </a:r>
            <a:r>
              <a:rPr lang="ru-RU" sz="4000" dirty="0"/>
              <a:t>одинаковых атрибутов в списке X, Y,..., Z запрещается. </a:t>
            </a:r>
            <a:endParaRPr lang="ru-RU" sz="4000" dirty="0" smtClean="0"/>
          </a:p>
          <a:p>
            <a:pPr marL="0" indent="0">
              <a:buNone/>
            </a:pPr>
            <a:r>
              <a:rPr lang="ru-RU" sz="4000" dirty="0" smtClean="0"/>
              <a:t>Операция </a:t>
            </a:r>
            <a:r>
              <a:rPr lang="ru-RU" sz="4000" dirty="0"/>
              <a:t>проекции допускает следующие дополнительные варианты </a:t>
            </a:r>
            <a:r>
              <a:rPr lang="ru-RU" sz="4000" dirty="0" smtClean="0"/>
              <a:t>записи:</a:t>
            </a:r>
          </a:p>
          <a:p>
            <a:r>
              <a:rPr lang="ru-RU" sz="4000" dirty="0" smtClean="0"/>
              <a:t>отсутствие </a:t>
            </a:r>
            <a:r>
              <a:rPr lang="ru-RU" sz="4000" dirty="0"/>
              <a:t>списка атрибутов подразумевает указание всех атрибутов (операция тождественной проекции); </a:t>
            </a:r>
            <a:endParaRPr lang="ru-RU" sz="4000" dirty="0" smtClean="0"/>
          </a:p>
          <a:p>
            <a:r>
              <a:rPr lang="ru-RU" sz="4000" dirty="0" smtClean="0"/>
              <a:t>выражение </a:t>
            </a:r>
            <a:r>
              <a:rPr lang="ru-RU" sz="4000" dirty="0"/>
              <a:t>вида R[ ] означает </a:t>
            </a:r>
            <a:r>
              <a:rPr lang="ru-RU" sz="4000" u="sng" dirty="0"/>
              <a:t>пустую</a:t>
            </a:r>
            <a:r>
              <a:rPr lang="ru-RU" sz="4000" dirty="0"/>
              <a:t> проекцию, результатом которой является пустое </a:t>
            </a:r>
            <a:r>
              <a:rPr lang="ru-RU" sz="4000" dirty="0" smtClean="0"/>
              <a:t>множество;</a:t>
            </a:r>
          </a:p>
          <a:p>
            <a:r>
              <a:rPr lang="ru-RU" sz="4000" dirty="0" smtClean="0"/>
              <a:t>операция </a:t>
            </a:r>
            <a:r>
              <a:rPr lang="ru-RU" sz="4000" dirty="0"/>
              <a:t>проекции может применяться к произвольному отношению, в том числе и к результату выборки.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09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алгебра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r>
              <a:rPr lang="ru-RU" sz="1600" dirty="0"/>
              <a:t>Результатом </a:t>
            </a:r>
            <a:r>
              <a:rPr lang="ru-RU" sz="1600" b="1" dirty="0"/>
              <a:t>деления</a:t>
            </a:r>
            <a:r>
              <a:rPr lang="ru-RU" sz="1600" dirty="0"/>
              <a:t> отношения R1 с атрибутами А и В на отношение R2 с атрибутом В (R1 DIVIDEBY R2), где А и В простые или составные атрибуты, причем атрибут В - общий атрибут, определенный на одном и том же домене (множестве доменов составного атрибута), является отношение R с заголовком А и телом, состоящим из кортежей г таких, что в отношении R1 имеются кортежи (г, s), причем множество значений s включает множество значений атрибута В отношения R2. </a:t>
            </a:r>
            <a:endParaRPr lang="ru-RU" sz="1600" dirty="0" smtClean="0"/>
          </a:p>
          <a:p>
            <a:r>
              <a:rPr lang="ru-RU" sz="1600" b="1" dirty="0" smtClean="0"/>
              <a:t>Соединение</a:t>
            </a:r>
            <a:r>
              <a:rPr lang="ru-RU" sz="1600" dirty="0" smtClean="0"/>
              <a:t> </a:t>
            </a:r>
            <a:r>
              <a:rPr lang="ru-RU" sz="1600" dirty="0"/>
              <a:t>С (R1, R2) отношений R1 и R2 по условию, заданному формулой f, представляет собой отношение R, которое можно получить путем Декартова произведения отношений R1 и R2 с последующим применением к результату операции выборки по формуле f. Правила записи формулы f такие же, как и для операции селекции.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Другими </a:t>
            </a:r>
            <a:r>
              <a:rPr lang="ru-RU" sz="1600" dirty="0"/>
              <a:t>словами, соединением отношения R1 по атрибуту А с отношением R2 по атрибуту В (отношения не имеют общих имен атрибутов) является результат выполнения операции вида: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b="1" dirty="0" smtClean="0"/>
              <a:t>                            (</a:t>
            </a:r>
            <a:r>
              <a:rPr lang="ru-RU" sz="1600" b="1" dirty="0"/>
              <a:t>R1 TIMES R2) WHERE A 0 В, 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     где Q, - логическое выражение над атрибутами, определенными на одном (нескольких - для составного атрибута) домене. Соединение C ((R1, R2), где формула f имеет произвольный вид (в отличие от частных случаев, рассматриваемых далее), называют также </a:t>
            </a:r>
            <a:r>
              <a:rPr lang="ru-RU" sz="1600" u="sng" dirty="0"/>
              <a:t>f-соединением</a:t>
            </a:r>
            <a:r>
              <a:rPr lang="ru-RU" sz="1600" dirty="0"/>
              <a:t>. </a:t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792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алгебра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Важными </a:t>
            </a:r>
            <a:r>
              <a:rPr lang="ru-RU" dirty="0"/>
              <a:t>с практической точки зрения частными случаями соединения являются эквисоединение и естественное соединение.   </a:t>
            </a:r>
            <a:endParaRPr lang="ru-RU" dirty="0" smtClean="0"/>
          </a:p>
          <a:p>
            <a:r>
              <a:rPr lang="ru-RU" dirty="0"/>
              <a:t> Операция </a:t>
            </a:r>
            <a:r>
              <a:rPr lang="ru-RU" u="sng" dirty="0"/>
              <a:t>эквисоединения</a:t>
            </a:r>
            <a:r>
              <a:rPr lang="ru-RU" dirty="0"/>
              <a:t> характеризуется тем, что формула задает равенство операндов. Приведенный выше пример демонстрирует частный случай операции эквисоединения по одному столбцу. Иногда эквисоединение двух отношений выполняется по таким столбцам, атрибуты которых в обоих отношениях имеют соответственно одинаковые имена и домены. В этом случае говорят об эквисоединении по общему атрибуту. </a:t>
            </a:r>
            <a:endParaRPr lang="ru-RU" dirty="0" smtClean="0"/>
          </a:p>
          <a:p>
            <a:r>
              <a:rPr lang="ru-RU" dirty="0"/>
              <a:t> Операция </a:t>
            </a:r>
            <a:r>
              <a:rPr lang="ru-RU" u="sng" dirty="0"/>
              <a:t>естественного соединения</a:t>
            </a:r>
            <a:r>
              <a:rPr lang="ru-RU" dirty="0"/>
              <a:t> (операция JOIN) применяется к двум отношениям, имеющим общий атрибут (простой или составной). Этот атрибут в отношениях имеет одно и то же имя (совокупность имен) и определен на одном и том же домене (доменах).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Результатом </a:t>
            </a:r>
            <a:r>
              <a:rPr lang="ru-RU" dirty="0"/>
              <a:t>операции естественного соединения является отношение R, которое представляет собой проекцию эквисоединения отношений R1 и R2 по общему атрибуту на объединенную совокупность атрибутов обоих отношений.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3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алгебра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ru-RU" sz="4600" b="1" dirty="0"/>
              <a:t>Дополнительные операции</a:t>
            </a:r>
            <a:r>
              <a:rPr lang="ru-RU" sz="4600" dirty="0"/>
              <a:t> </a:t>
            </a:r>
            <a:r>
              <a:rPr lang="ru-RU" sz="4600" u="sng" dirty="0"/>
              <a:t>реляционной </a:t>
            </a:r>
            <a:r>
              <a:rPr lang="ru-RU" sz="4600" u="sng" dirty="0" err="1"/>
              <a:t>алгебры</a:t>
            </a:r>
            <a:r>
              <a:rPr lang="ru-RU" sz="4600" dirty="0" err="1"/>
              <a:t>,предложенные</a:t>
            </a:r>
            <a:r>
              <a:rPr lang="ru-RU" sz="4600" dirty="0"/>
              <a:t> </a:t>
            </a:r>
            <a:r>
              <a:rPr lang="ru-RU" sz="4600" dirty="0" err="1"/>
              <a:t>Дейтом</a:t>
            </a:r>
            <a:r>
              <a:rPr lang="ru-RU" sz="4600" dirty="0"/>
              <a:t>, включают следующие операции. </a:t>
            </a:r>
          </a:p>
          <a:p>
            <a:pPr marL="0" indent="0">
              <a:buNone/>
            </a:pPr>
            <a:r>
              <a:rPr lang="ru-RU" sz="4600" b="1" dirty="0"/>
              <a:t>Операция переименования</a:t>
            </a:r>
            <a:r>
              <a:rPr lang="ru-RU" sz="4600" dirty="0"/>
              <a:t> позволяет изменить имя атрибута отношения и имеет вид: </a:t>
            </a:r>
            <a:br>
              <a:rPr lang="ru-RU" sz="4600" dirty="0"/>
            </a:br>
            <a:r>
              <a:rPr lang="ru-RU" sz="4600" dirty="0"/>
              <a:t>     RENAME &lt;исходное отношение&gt; &lt;старое имя атрибута&gt; AS &lt;новое имя атрибута&gt;, где &lt;исходное отношение&gt; задается именем отношения либо выражением реляционной алгебры. </a:t>
            </a:r>
            <a:endParaRPr lang="ru-RU" sz="4600" dirty="0" smtClean="0"/>
          </a:p>
          <a:p>
            <a:pPr marL="0" indent="0">
              <a:buNone/>
            </a:pPr>
            <a:r>
              <a:rPr lang="ru-RU" sz="4600" dirty="0" smtClean="0"/>
              <a:t>В </a:t>
            </a:r>
            <a:r>
              <a:rPr lang="ru-RU" sz="4600" dirty="0"/>
              <a:t>последнем случае выражение заключают в круглые скобки. Например: </a:t>
            </a:r>
            <a:endParaRPr lang="ru-RU" sz="4600" dirty="0" smtClean="0"/>
          </a:p>
          <a:p>
            <a:pPr marL="0" indent="0">
              <a:buNone/>
            </a:pPr>
            <a:r>
              <a:rPr lang="ru-RU" sz="4600" dirty="0"/>
              <a:t> RENAME </a:t>
            </a:r>
            <a:r>
              <a:rPr lang="ru-RU" sz="4600" dirty="0" err="1"/>
              <a:t>Город_П</a:t>
            </a:r>
            <a:r>
              <a:rPr lang="ru-RU" sz="4600" dirty="0"/>
              <a:t> AS </a:t>
            </a:r>
            <a:r>
              <a:rPr lang="ru-RU" sz="4600" dirty="0" err="1"/>
              <a:t>Город_размещения_Поставщика</a:t>
            </a:r>
            <a:r>
              <a:rPr lang="ru-RU" sz="4600" dirty="0"/>
              <a:t>. </a:t>
            </a:r>
            <a:endParaRPr lang="ru-RU" sz="4600" dirty="0" smtClean="0"/>
          </a:p>
          <a:p>
            <a:pPr marL="0" indent="0">
              <a:buNone/>
            </a:pPr>
            <a:r>
              <a:rPr lang="ru-RU" sz="4600" b="1" dirty="0" smtClean="0"/>
              <a:t>Операция </a:t>
            </a:r>
            <a:r>
              <a:rPr lang="ru-RU" sz="4600" b="1" dirty="0"/>
              <a:t>расширения</a:t>
            </a:r>
            <a:r>
              <a:rPr lang="ru-RU" sz="4600" dirty="0"/>
              <a:t> порождает новое отношение, похожее на исходное, но отличающееся наличием добавленного атрибута, значения которого получаются путем некоторых скалярных вычислений. Операция расширения имеет вид: </a:t>
            </a:r>
            <a:endParaRPr lang="ru-RU" sz="4600" dirty="0" smtClean="0"/>
          </a:p>
          <a:p>
            <a:pPr marL="0" indent="0">
              <a:buNone/>
            </a:pPr>
            <a:r>
              <a:rPr lang="ru-RU" sz="4600" dirty="0" smtClean="0"/>
              <a:t>EXTEND </a:t>
            </a:r>
            <a:r>
              <a:rPr lang="ru-RU" sz="4600" dirty="0"/>
              <a:t>&lt;исходное отношение&gt; ADD &lt;выражение&gt; AS &lt;новый атрибут&gt;, где к исходному отношению добавляется (ключевое слово ADD) &lt;новый атрибут&gt;, подсчитываемый по правилам, заданным &lt;выражением&gt;. </a:t>
            </a:r>
            <a:endParaRPr lang="ru-RU" sz="4600" dirty="0" smtClean="0"/>
          </a:p>
          <a:p>
            <a:pPr marL="0" indent="0">
              <a:buNone/>
            </a:pPr>
            <a:r>
              <a:rPr lang="ru-RU" sz="4600" dirty="0" smtClean="0"/>
              <a:t>Исходное </a:t>
            </a:r>
            <a:r>
              <a:rPr lang="ru-RU" sz="4600" dirty="0"/>
              <a:t>отношение может быть задано именем отношения и с помощью выражения реляционной алгебры, заключенного в круглые скобки. При этом имя нового атрибута не должно входить в заголовок исходного отношения и не может использоваться в &lt;выражении&gt;. Помимо обычных арифметических операций и операций сравнения, в выражении можно использовать различные функции, называемые итоговыми, такие как: </a:t>
            </a:r>
            <a:endParaRPr lang="ru-RU" sz="4600" dirty="0" smtClean="0"/>
          </a:p>
          <a:p>
            <a:pPr marL="0" indent="0">
              <a:buNone/>
            </a:pPr>
            <a:r>
              <a:rPr lang="ru-RU" sz="4600" b="1" dirty="0" smtClean="0"/>
              <a:t>COUNT </a:t>
            </a:r>
            <a:r>
              <a:rPr lang="ru-RU" sz="4600" b="1" dirty="0"/>
              <a:t>(количество), SUM (сумма), AVG (среднее), МАХ (максимальное), MIN (минимальное). </a:t>
            </a:r>
            <a:r>
              <a:rPr lang="ru-RU" sz="4600" dirty="0"/>
              <a:t/>
            </a:r>
            <a:br>
              <a:rPr lang="ru-RU" sz="4600" dirty="0"/>
            </a:br>
            <a:r>
              <a:rPr lang="ru-RU" sz="4600" dirty="0"/>
              <a:t>     Например:   </a:t>
            </a:r>
            <a:endParaRPr lang="ru-RU" sz="4600" dirty="0" smtClean="0"/>
          </a:p>
          <a:p>
            <a:pPr marL="0" indent="0">
              <a:buNone/>
            </a:pPr>
            <a:r>
              <a:rPr lang="ru-RU" sz="4600" dirty="0" smtClean="0"/>
              <a:t>EXTEND </a:t>
            </a:r>
            <a:r>
              <a:rPr lang="ru-RU" sz="4600" dirty="0"/>
              <a:t>(PJOIN SP) ADD (Вес * Количество) AS </a:t>
            </a:r>
            <a:r>
              <a:rPr lang="ru-RU" sz="4600" dirty="0" err="1"/>
              <a:t>Общий_Вес</a:t>
            </a:r>
            <a:r>
              <a:rPr lang="ru-RU" sz="4600" dirty="0"/>
              <a:t>. </a:t>
            </a:r>
            <a:endParaRPr lang="ru-RU" sz="4600" dirty="0" smtClean="0"/>
          </a:p>
          <a:p>
            <a:pPr marL="0" indent="0">
              <a:buNone/>
            </a:pPr>
            <a:r>
              <a:rPr lang="ru-RU" sz="4600" dirty="0" smtClean="0"/>
              <a:t>EXTEND &lt;</a:t>
            </a:r>
            <a:r>
              <a:rPr lang="ru-RU" sz="4600" dirty="0" err="1" smtClean="0"/>
              <a:t>отн</a:t>
            </a:r>
            <a:r>
              <a:rPr lang="ru-RU" sz="4600" dirty="0" smtClean="0"/>
              <a:t>.&gt; ADD &lt;выр.1&gt; AS &lt;атр.1&gt;, &lt;выр.2&gt; AS &lt;атр.2&gt;,... ,&lt;</a:t>
            </a:r>
            <a:r>
              <a:rPr lang="ru-RU" sz="4600" dirty="0" err="1" smtClean="0"/>
              <a:t>выр.N</a:t>
            </a:r>
            <a:r>
              <a:rPr lang="ru-RU" sz="4600" dirty="0" smtClean="0"/>
              <a:t>&gt; AS &lt;</a:t>
            </a:r>
            <a:r>
              <a:rPr lang="ru-RU" sz="4600" dirty="0" err="1" smtClean="0"/>
              <a:t>атр.N</a:t>
            </a:r>
            <a:r>
              <a:rPr lang="ru-RU" sz="4600" dirty="0" smtClean="0"/>
              <a:t>&gt;.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2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алгебра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dirty="0"/>
              <a:t>  </a:t>
            </a:r>
            <a:r>
              <a:rPr lang="ru-RU" sz="4500" dirty="0"/>
              <a:t>   </a:t>
            </a:r>
            <a:r>
              <a:rPr lang="ru-RU" sz="4500" b="1" dirty="0"/>
              <a:t>Операция подведения итогов</a:t>
            </a:r>
            <a:r>
              <a:rPr lang="ru-RU" sz="4500" dirty="0"/>
              <a:t> SUMMARIZE выполняет "вертикальные" или групповые вычисления и имеет следующий формат: </a:t>
            </a:r>
            <a:br>
              <a:rPr lang="ru-RU" sz="4500" dirty="0"/>
            </a:br>
            <a:r>
              <a:rPr lang="ru-RU" sz="4500" dirty="0"/>
              <a:t>  </a:t>
            </a:r>
            <a:r>
              <a:rPr lang="ru-RU" sz="4500" b="1" dirty="0"/>
              <a:t>   SUMMARIZE &lt;исх. </a:t>
            </a:r>
            <a:r>
              <a:rPr lang="ru-RU" sz="4500" b="1" dirty="0" err="1"/>
              <a:t>отн</a:t>
            </a:r>
            <a:r>
              <a:rPr lang="ru-RU" sz="4500" b="1" dirty="0"/>
              <a:t>&gt; BY (&lt;список атрибутов;") ADD &lt;</a:t>
            </a:r>
            <a:r>
              <a:rPr lang="ru-RU" sz="4500" b="1" dirty="0" err="1"/>
              <a:t>выр</a:t>
            </a:r>
            <a:r>
              <a:rPr lang="ru-RU" sz="4500" b="1" dirty="0"/>
              <a:t>.&gt; AS &lt;новый атрибут&gt;, </a:t>
            </a:r>
            <a:r>
              <a:rPr lang="ru-RU" sz="4500" dirty="0"/>
              <a:t>где исходное отношение задается именем отношения либо заключенным в круглые скобки выражением реляционной алгебры, &lt;список атрибутов&gt; представляет собой разделенные запятыми имена атрибутов исходного отношения A1, A2, ..., AN, &lt;</a:t>
            </a:r>
            <a:r>
              <a:rPr lang="ru-RU" sz="4500" dirty="0" err="1"/>
              <a:t>выр</a:t>
            </a:r>
            <a:r>
              <a:rPr lang="ru-RU" sz="4500" dirty="0"/>
              <a:t>.&gt; - скалярное выражение, аналогичное выражению операции EXTEND, а &lt;новый атрибут&gt; - имя формируемого атрибута. </a:t>
            </a:r>
            <a:br>
              <a:rPr lang="ru-RU" sz="4500" dirty="0"/>
            </a:br>
            <a:r>
              <a:rPr lang="ru-RU" sz="4500" dirty="0"/>
              <a:t>     В списке атрибутов и в выражении не должен использоваться &lt;новый атрибут&gt;. </a:t>
            </a:r>
            <a:br>
              <a:rPr lang="ru-RU" sz="4500" dirty="0"/>
            </a:br>
            <a:r>
              <a:rPr lang="ru-RU" sz="4500" dirty="0"/>
              <a:t>     Результатом операции SUMMARIZE является отношение R с заголовком, состоящим из атрибутов списка, расширенного новым атрибутом. Для получения тела отношения R сначала выполняется проецирование (назовем проекцию R1) исходного отношения на атрибуты A1, A2,..., AN, после чего каждый кортеж проекции расширяется новым (N+1)-M атрибутом. Поскольку проецирование, как правило, приводит к сокращению количества кортежей по отношению к исходному отношению (удаляются одинаковые кортежи), то можно считать, что происходит своеобразное группирование кортежей исходного отношения: одному кортежу отношения R1 соответствует один или более (если было дублирование при проецировании) кортежей исходного отношения. Значение (N+1)-</a:t>
            </a:r>
            <a:r>
              <a:rPr lang="ru-RU" sz="4500" dirty="0" err="1"/>
              <a:t>гo</a:t>
            </a:r>
            <a:r>
              <a:rPr lang="ru-RU" sz="4500" dirty="0"/>
              <a:t> атрибута каждого кортежа отношения R формируется путем вычисления выражения над соответствующей этому кортежу группой кортежей исходного отношения. </a:t>
            </a:r>
            <a:br>
              <a:rPr lang="ru-RU" sz="4500" dirty="0"/>
            </a:br>
            <a:endParaRPr lang="ru-RU" sz="4500" dirty="0"/>
          </a:p>
        </p:txBody>
      </p:sp>
    </p:spTree>
    <p:extLst>
      <p:ext uri="{BB962C8B-B14F-4D97-AF65-F5344CB8AC3E}">
        <p14:creationId xmlns:p14="http://schemas.microsoft.com/office/powerpoint/2010/main" val="31010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1151</Words>
  <Application>Microsoft Office PowerPoint</Application>
  <PresentationFormat>Экран (4:3)</PresentationFormat>
  <Paragraphs>93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Реляционная модель данных</vt:lpstr>
      <vt:lpstr>Реляционная алгебра</vt:lpstr>
      <vt:lpstr>Реляционная алгебра</vt:lpstr>
      <vt:lpstr>Реляционная алгебра</vt:lpstr>
      <vt:lpstr>Реляционная алгебра</vt:lpstr>
      <vt:lpstr>Реляционная алгебра</vt:lpstr>
      <vt:lpstr>Реляционная алгебра</vt:lpstr>
      <vt:lpstr>Реляционная алгебра</vt:lpstr>
      <vt:lpstr>Реляционная алгебра</vt:lpstr>
      <vt:lpstr>Реляционная алгебра</vt:lpstr>
      <vt:lpstr>Реляционная алгебра</vt:lpstr>
      <vt:lpstr>Реляционная алгебра</vt:lpstr>
      <vt:lpstr>Язык запросов по образцу QBE. 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 МОДЕЛИ  ДАННЫХ</dc:title>
  <dc:creator>Администратор</dc:creator>
  <cp:lastModifiedBy>Администратор</cp:lastModifiedBy>
  <cp:revision>84</cp:revision>
  <cp:lastPrinted>2012-09-11T10:37:25Z</cp:lastPrinted>
  <dcterms:created xsi:type="dcterms:W3CDTF">2012-08-31T09:27:32Z</dcterms:created>
  <dcterms:modified xsi:type="dcterms:W3CDTF">2012-09-18T08:06:49Z</dcterms:modified>
</cp:coreProperties>
</file>