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42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3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7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60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30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73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09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4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96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06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2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1B9C5-A75D-496E-99D5-E0DA581D0B1A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0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9552" y="476672"/>
            <a:ext cx="7772400" cy="1872208"/>
          </a:xfrm>
        </p:spPr>
        <p:txBody>
          <a:bodyPr>
            <a:normAutofit/>
          </a:bodyPr>
          <a:lstStyle/>
          <a:p>
            <a:r>
              <a:rPr lang="ru-RU" sz="3600" u="sng" dirty="0"/>
              <a:t>Основы структурированного языка запросов SQL. </a:t>
            </a:r>
            <a:r>
              <a:rPr lang="ru-RU" sz="3600" u="sng" dirty="0" smtClean="0"/>
              <a:t/>
            </a:r>
            <a:br>
              <a:rPr lang="ru-RU" sz="3600" u="sng" dirty="0" smtClean="0"/>
            </a:br>
            <a:r>
              <a:rPr lang="ru-RU" sz="3600" u="sng" dirty="0" smtClean="0"/>
              <a:t>Модификация </a:t>
            </a:r>
            <a:r>
              <a:rPr lang="ru-RU" sz="3600" u="sng" dirty="0"/>
              <a:t>данных</a:t>
            </a:r>
            <a:endParaRPr lang="en-US" sz="36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2852936"/>
            <a:ext cx="7488832" cy="266429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Краткая история создания и возможности </a:t>
            </a:r>
            <a:r>
              <a:rPr lang="en-US" sz="2800" dirty="0">
                <a:solidFill>
                  <a:schemeClr val="tx1"/>
                </a:solidFill>
              </a:rPr>
              <a:t>SQL</a:t>
            </a:r>
            <a:endParaRPr lang="ru-RU" sz="28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Типы команд </a:t>
            </a:r>
            <a:r>
              <a:rPr lang="en-US" sz="2800" dirty="0">
                <a:solidFill>
                  <a:schemeClr val="tx1"/>
                </a:solidFill>
              </a:rPr>
              <a:t>SQL</a:t>
            </a:r>
            <a:endParaRPr lang="ru-RU" sz="2800" dirty="0">
              <a:solidFill>
                <a:schemeClr val="tx1"/>
              </a:solidFill>
            </a:endParaRPr>
          </a:p>
          <a:p>
            <a:pPr marL="914400" lvl="1" indent="-457200" algn="l">
              <a:buFont typeface="+mj-lt"/>
              <a:buAutoNum type="arabicParenR"/>
            </a:pPr>
            <a:r>
              <a:rPr lang="ru-RU" dirty="0" smtClean="0">
                <a:solidFill>
                  <a:schemeClr val="tx1"/>
                </a:solidFill>
              </a:rPr>
              <a:t>Определение </a:t>
            </a:r>
            <a:r>
              <a:rPr lang="ru-RU" dirty="0">
                <a:solidFill>
                  <a:schemeClr val="tx1"/>
                </a:solidFill>
              </a:rPr>
              <a:t>структур базы данных (DDL) 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ru-RU" dirty="0">
                <a:solidFill>
                  <a:schemeClr val="tx1"/>
                </a:solidFill>
              </a:rPr>
              <a:t>Язык манипулирования данными (DML) </a:t>
            </a:r>
          </a:p>
          <a:p>
            <a:pPr algn="l"/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Изменение существующей таблицы ALTER TABLE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Команда </a:t>
            </a:r>
            <a:r>
              <a:rPr lang="ru-RU" dirty="0"/>
              <a:t>ALTER TABLE не часть стандарта ANSI; </a:t>
            </a:r>
            <a:endParaRPr lang="ru-RU" dirty="0" smtClean="0"/>
          </a:p>
          <a:p>
            <a:r>
              <a:rPr lang="ru-RU" dirty="0" smtClean="0"/>
              <a:t>но </a:t>
            </a:r>
            <a:r>
              <a:rPr lang="ru-RU" dirty="0"/>
              <a:t>это — широко доступная, и довольно содержательная форма, хотя ее возможности несколько ограничены. </a:t>
            </a:r>
            <a:endParaRPr lang="ru-RU" dirty="0" smtClean="0"/>
          </a:p>
          <a:p>
            <a:r>
              <a:rPr lang="ru-RU" dirty="0" smtClean="0"/>
              <a:t>Она </a:t>
            </a:r>
            <a:r>
              <a:rPr lang="ru-RU" dirty="0"/>
              <a:t>используется, чтобы изменить определение существующей таблицы.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Обычно</a:t>
            </a:r>
            <a:r>
              <a:rPr lang="ru-RU" dirty="0"/>
              <a:t>, она добавляет столбцы к таблице. Иногда она может удалять столбцы или изменять их размеры, а также в некоторых программах добавлять или удалять ограничения.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Типичный </a:t>
            </a:r>
            <a:r>
              <a:rPr lang="ru-RU" dirty="0"/>
              <a:t>синтаксис, чтобы добавить столбец к таблице: </a:t>
            </a:r>
          </a:p>
          <a:p>
            <a:r>
              <a:rPr lang="ru-RU" dirty="0"/>
              <a:t>ALTER TABLE &lt;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&gt; ADD/DROP &lt;</a:t>
            </a:r>
            <a:r>
              <a:rPr lang="ru-RU" dirty="0" err="1"/>
              <a:t>column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&gt; &lt;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&gt; &lt;</a:t>
            </a:r>
            <a:r>
              <a:rPr lang="ru-RU" dirty="0" err="1"/>
              <a:t>size</a:t>
            </a:r>
            <a:r>
              <a:rPr lang="ru-RU" dirty="0"/>
              <a:t>&gt;; </a:t>
            </a:r>
          </a:p>
        </p:txBody>
      </p:sp>
    </p:spTree>
    <p:extLst>
      <p:ext uri="{BB962C8B-B14F-4D97-AF65-F5344CB8AC3E}">
        <p14:creationId xmlns:p14="http://schemas.microsoft.com/office/powerpoint/2010/main" val="405845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таблиц DROP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Вы </a:t>
            </a:r>
            <a:r>
              <a:rPr lang="ru-RU" dirty="0"/>
              <a:t>должны быть собственником (т.е. быть создателем) таблицы, чтобы иметь возможность удалить ее. Поэтому не волнуйтесь о случайном разрушении ваших данных, SQL сначала потребует, чтобы вы очистили таблицу прежде, чем удалит ее из базы данных. Таблица с находящимися в ней строками, не может быть удалена. </a:t>
            </a:r>
          </a:p>
          <a:p>
            <a:r>
              <a:rPr lang="ru-RU" dirty="0"/>
              <a:t>DROP TABLE &lt;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&gt;;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подаче этой команды, имя таблицы больше не распознается, и нет такой команды, которая могла бы быть дана этому объекту. Вы должны убедиться, что эта таблица не ссылается внешним ключом к другой таблице, и что она не используется в определении Представления. </a:t>
            </a:r>
          </a:p>
          <a:p>
            <a:r>
              <a:rPr lang="ru-RU" dirty="0"/>
              <a:t>реализациях SQL, поддерживаема и полезна. К счастью, она более проста, и, следовательно, более непротиворечива, чем ALTER TABLE. </a:t>
            </a:r>
            <a:r>
              <a:rPr lang="ru-RU" dirty="0" smtClean="0"/>
              <a:t>Примечание</a:t>
            </a:r>
            <a:r>
              <a:rPr lang="ru-RU" dirty="0"/>
              <a:t>. Не все SQL-серверы требуют очистки таблицы перед ее удалением. Здесь нужно обратиться к документации по Вашей системе.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4976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Язык манипулирования данными (DML)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DML </a:t>
            </a:r>
            <a:r>
              <a:rPr lang="ru-RU" dirty="0"/>
              <a:t>-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Manipulation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. Язык манипулирования данными. Используется для работы с информацией, хранимой в базе данных. </a:t>
            </a:r>
          </a:p>
          <a:p>
            <a:r>
              <a:rPr lang="ru-RU" dirty="0"/>
              <a:t>Основными командами этой группы являются: </a:t>
            </a:r>
          </a:p>
          <a:p>
            <a:r>
              <a:rPr lang="ru-RU" dirty="0" err="1"/>
              <a:t>Select</a:t>
            </a:r>
            <a:r>
              <a:rPr lang="ru-RU" dirty="0"/>
              <a:t> - вычитка информации. </a:t>
            </a:r>
          </a:p>
          <a:p>
            <a:r>
              <a:rPr lang="ru-RU" dirty="0" err="1"/>
              <a:t>Insert</a:t>
            </a:r>
            <a:r>
              <a:rPr lang="ru-RU" dirty="0"/>
              <a:t> - добавление информации. </a:t>
            </a:r>
          </a:p>
          <a:p>
            <a:r>
              <a:rPr lang="ru-RU" dirty="0" err="1"/>
              <a:t>Update</a:t>
            </a:r>
            <a:r>
              <a:rPr lang="ru-RU" dirty="0"/>
              <a:t> - обновление информации. </a:t>
            </a:r>
          </a:p>
          <a:p>
            <a:r>
              <a:rPr lang="ru-RU" dirty="0" err="1"/>
              <a:t>Delete</a:t>
            </a:r>
            <a:r>
              <a:rPr lang="ru-RU" dirty="0"/>
              <a:t> - удаление информации.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76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Добавить новую запись в таблицу </a:t>
            </a:r>
            <a:r>
              <a:rPr lang="en-US" dirty="0"/>
              <a:t>INSERT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INSERT </a:t>
            </a:r>
            <a:r>
              <a:rPr lang="en-US" dirty="0"/>
              <a:t>INTO &lt;</a:t>
            </a:r>
            <a:r>
              <a:rPr lang="ru-RU" dirty="0" err="1"/>
              <a:t>имя_таблицы</a:t>
            </a:r>
            <a:r>
              <a:rPr lang="ru-RU" dirty="0"/>
              <a:t>&gt; [ (&lt;</a:t>
            </a:r>
            <a:r>
              <a:rPr lang="ru-RU" dirty="0" err="1"/>
              <a:t>имя_столбца</a:t>
            </a:r>
            <a:r>
              <a:rPr lang="ru-RU" dirty="0"/>
              <a:t>&gt;,&lt;</a:t>
            </a:r>
            <a:r>
              <a:rPr lang="ru-RU" dirty="0" err="1"/>
              <a:t>имя_столбца</a:t>
            </a:r>
            <a:r>
              <a:rPr lang="ru-RU" dirty="0"/>
              <a:t>&gt;,...) ] </a:t>
            </a:r>
            <a:r>
              <a:rPr lang="en-US" dirty="0"/>
              <a:t>VALUES (&lt;</a:t>
            </a:r>
            <a:r>
              <a:rPr lang="ru-RU" dirty="0"/>
              <a:t>значение&gt;,&lt;значение&gt;,..)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Список </a:t>
            </a:r>
            <a:r>
              <a:rPr lang="ru-RU" dirty="0"/>
              <a:t>столбцов в данной команде не является обязательным параметром. В этом случае должны быть указаны значения для всех полей таблицы в том порядке, как эти столбцы были перечислены в команде </a:t>
            </a:r>
            <a:r>
              <a:rPr lang="en-US" dirty="0"/>
              <a:t>CREATE TABLE, </a:t>
            </a:r>
            <a:r>
              <a:rPr lang="ru-RU" dirty="0"/>
              <a:t>например: </a:t>
            </a:r>
          </a:p>
          <a:p>
            <a:pPr marL="0" indent="0">
              <a:buNone/>
            </a:pPr>
            <a:r>
              <a:rPr lang="en-US" dirty="0"/>
              <a:t>INSERT INTO publishers VALUES (16,"Microsoft </a:t>
            </a:r>
            <a:r>
              <a:rPr lang="en-US" dirty="0" err="1"/>
              <a:t>Press","http</a:t>
            </a:r>
            <a:r>
              <a:rPr lang="en-US" dirty="0"/>
              <a:t>://www.microsoft.com"); </a:t>
            </a:r>
            <a:endParaRPr lang="ru-RU" dirty="0" smtClean="0"/>
          </a:p>
          <a:p>
            <a:r>
              <a:rPr lang="ru-RU" dirty="0" smtClean="0"/>
              <a:t>Пример </a:t>
            </a:r>
            <a:r>
              <a:rPr lang="ru-RU" dirty="0"/>
              <a:t>с указанием списка столбцов: </a:t>
            </a:r>
          </a:p>
          <a:p>
            <a:pPr marL="0" indent="0">
              <a:buNone/>
            </a:pPr>
            <a:r>
              <a:rPr lang="en-US" dirty="0"/>
              <a:t>INSERT INTO publishers (</a:t>
            </a:r>
            <a:r>
              <a:rPr lang="en-US" dirty="0" err="1"/>
              <a:t>publisher,pub_id</a:t>
            </a:r>
            <a:r>
              <a:rPr lang="en-US" dirty="0"/>
              <a:t>) VALUES ("Super Computer Publishing",17);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75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Модификация записей UPDATE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Autofit/>
          </a:bodyPr>
          <a:lstStyle/>
          <a:p>
            <a:r>
              <a:rPr lang="ru-RU" sz="1600" dirty="0" smtClean="0"/>
              <a:t>UPDATE </a:t>
            </a:r>
            <a:r>
              <a:rPr lang="ru-RU" sz="1600" dirty="0"/>
              <a:t>&lt;</a:t>
            </a:r>
            <a:r>
              <a:rPr lang="ru-RU" sz="1600" dirty="0" err="1"/>
              <a:t>имя_таблицы</a:t>
            </a:r>
            <a:r>
              <a:rPr lang="ru-RU" sz="1600" dirty="0"/>
              <a:t>&gt; SET &lt;</a:t>
            </a:r>
            <a:r>
              <a:rPr lang="ru-RU" sz="1600" dirty="0" err="1"/>
              <a:t>имя_столбца</a:t>
            </a:r>
            <a:r>
              <a:rPr lang="ru-RU" sz="1600" dirty="0"/>
              <a:t>&gt;=&lt;значение&gt;,... [WHERE &lt;условие&gt;]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Если </a:t>
            </a:r>
            <a:r>
              <a:rPr lang="ru-RU" sz="1600" dirty="0"/>
              <a:t>задано ключевое слово WHERE и условие, то команда UPDATE применяется только к тем записям, для которых оно выполняется. Если условие не задано, UPDATE применяется ко всем записям. Пример: </a:t>
            </a:r>
          </a:p>
          <a:p>
            <a:pPr marL="0" indent="0">
              <a:buNone/>
            </a:pPr>
            <a:r>
              <a:rPr lang="ru-RU" sz="1600" dirty="0"/>
              <a:t>UPDATE </a:t>
            </a:r>
            <a:r>
              <a:rPr lang="ru-RU" sz="1600" dirty="0" err="1"/>
              <a:t>publishers</a:t>
            </a:r>
            <a:r>
              <a:rPr lang="ru-RU" sz="1600" dirty="0"/>
              <a:t> SET </a:t>
            </a:r>
            <a:r>
              <a:rPr lang="ru-RU" sz="1600" dirty="0" err="1"/>
              <a:t>url</a:t>
            </a:r>
            <a:r>
              <a:rPr lang="ru-RU" sz="1600" dirty="0"/>
              <a:t>="http://www.superpub.com" WHERE </a:t>
            </a:r>
            <a:r>
              <a:rPr lang="ru-RU" sz="1600" dirty="0" err="1"/>
              <a:t>pub_id</a:t>
            </a:r>
            <a:r>
              <a:rPr lang="ru-RU" sz="1600" dirty="0"/>
              <a:t>=17;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качестве условия используются логические выражения над константами и полями. В условиях допускаются: </a:t>
            </a:r>
            <a:r>
              <a:rPr lang="ru-RU" sz="1600" dirty="0" smtClean="0"/>
              <a:t>операции </a:t>
            </a:r>
            <a:r>
              <a:rPr lang="ru-RU" sz="1600" dirty="0"/>
              <a:t>сравнения: &gt; , &lt; , &gt;= , &lt;= , = , &lt;&gt; , != 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SQL эти операции могут применяться не только к числовым значениям, но и к строкам ( "&lt;" означает раньше, а "&gt;" позже в алфавитном порядке) и датам ( "&lt;" раньше и "&gt;" позже в хронологическом порядке). </a:t>
            </a:r>
          </a:p>
          <a:p>
            <a:r>
              <a:rPr lang="ru-RU" sz="1600" dirty="0" err="1"/>
              <a:t>оперции</a:t>
            </a:r>
            <a:r>
              <a:rPr lang="ru-RU" sz="1600" dirty="0"/>
              <a:t> проверки поля на значение NULL: IS NULL, IS NOT NULL </a:t>
            </a:r>
          </a:p>
          <a:p>
            <a:r>
              <a:rPr lang="ru-RU" sz="1600" dirty="0"/>
              <a:t>операции проверки на вхождение в диапазон: BETWEEN и NOT BETWEEN. </a:t>
            </a:r>
          </a:p>
          <a:p>
            <a:r>
              <a:rPr lang="ru-RU" sz="1600" dirty="0"/>
              <a:t>операции проверки на вхождение в список: IN и NOT IN </a:t>
            </a:r>
          </a:p>
          <a:p>
            <a:r>
              <a:rPr lang="ru-RU" sz="1600" dirty="0"/>
              <a:t>операции проверки на вхождение подстроки: LIKE и NOT LIKE </a:t>
            </a:r>
          </a:p>
          <a:p>
            <a:r>
              <a:rPr lang="ru-RU" sz="1600" dirty="0"/>
              <a:t>отдельные операции соединяются связями AND, OR, NOT и группируются с помощью скобок. </a:t>
            </a:r>
          </a:p>
          <a:p>
            <a:r>
              <a:rPr lang="ru-RU" sz="1600" dirty="0"/>
              <a:t>UPDATE </a:t>
            </a:r>
            <a:r>
              <a:rPr lang="ru-RU" sz="1600" dirty="0" err="1"/>
              <a:t>publishers</a:t>
            </a:r>
            <a:r>
              <a:rPr lang="ru-RU" sz="1600" dirty="0"/>
              <a:t> SET </a:t>
            </a:r>
            <a:r>
              <a:rPr lang="ru-RU" sz="1600" dirty="0" err="1"/>
              <a:t>url</a:t>
            </a:r>
            <a:r>
              <a:rPr lang="ru-RU" sz="1600" dirty="0"/>
              <a:t>="</a:t>
            </a:r>
            <a:r>
              <a:rPr lang="ru-RU" sz="1600" dirty="0" err="1"/>
              <a:t>url</a:t>
            </a:r>
            <a:r>
              <a:rPr lang="ru-RU" sz="1600" dirty="0"/>
              <a:t> </a:t>
            </a:r>
            <a:r>
              <a:rPr lang="ru-RU" sz="1600" dirty="0" err="1"/>
              <a:t>not</a:t>
            </a:r>
            <a:r>
              <a:rPr lang="ru-RU" sz="1600" dirty="0"/>
              <a:t> </a:t>
            </a:r>
            <a:r>
              <a:rPr lang="ru-RU" sz="1600" dirty="0" err="1"/>
              <a:t>defined</a:t>
            </a:r>
            <a:r>
              <a:rPr lang="ru-RU" sz="1600" dirty="0"/>
              <a:t>" WHERE </a:t>
            </a:r>
            <a:r>
              <a:rPr lang="ru-RU" sz="1600" dirty="0" err="1"/>
              <a:t>url</a:t>
            </a:r>
            <a:r>
              <a:rPr lang="ru-RU" sz="1600" dirty="0"/>
              <a:t> IS NULL; Эта команда находит в таблице </a:t>
            </a:r>
            <a:r>
              <a:rPr lang="ru-RU" sz="1600" dirty="0" err="1"/>
              <a:t>publishers</a:t>
            </a:r>
            <a:r>
              <a:rPr lang="ru-RU" sz="1600" dirty="0"/>
              <a:t> все неопределенные значения столбца </a:t>
            </a:r>
            <a:r>
              <a:rPr lang="ru-RU" sz="1600" dirty="0" err="1"/>
              <a:t>url</a:t>
            </a:r>
            <a:r>
              <a:rPr lang="ru-RU" sz="1600" dirty="0"/>
              <a:t> и заменяет их строкой "</a:t>
            </a:r>
            <a:r>
              <a:rPr lang="ru-RU" sz="1600" dirty="0" err="1"/>
              <a:t>url</a:t>
            </a:r>
            <a:r>
              <a:rPr lang="ru-RU" sz="1600" dirty="0"/>
              <a:t> </a:t>
            </a:r>
            <a:r>
              <a:rPr lang="ru-RU" sz="1600" dirty="0" err="1"/>
              <a:t>not</a:t>
            </a:r>
            <a:r>
              <a:rPr lang="ru-RU" sz="1600" dirty="0"/>
              <a:t> </a:t>
            </a:r>
            <a:r>
              <a:rPr lang="ru-RU" sz="1600" dirty="0" err="1"/>
              <a:t>defined</a:t>
            </a:r>
            <a:r>
              <a:rPr lang="ru-RU" sz="1600" dirty="0"/>
              <a:t>". 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4648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записей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DELETE FROM &lt;</a:t>
            </a:r>
            <a:r>
              <a:rPr lang="ru-RU" dirty="0" err="1"/>
              <a:t>имя_таблицы</a:t>
            </a:r>
            <a:r>
              <a:rPr lang="ru-RU" dirty="0"/>
              <a:t>&gt; [ </a:t>
            </a:r>
            <a:r>
              <a:rPr lang="en-US" dirty="0"/>
              <a:t>WHERE &lt;</a:t>
            </a:r>
            <a:r>
              <a:rPr lang="ru-RU" dirty="0"/>
              <a:t>условие&gt; ] </a:t>
            </a:r>
            <a:endParaRPr lang="ru-RU" dirty="0" smtClean="0"/>
          </a:p>
          <a:p>
            <a:r>
              <a:rPr lang="ru-RU" dirty="0" smtClean="0"/>
              <a:t>Удаляются </a:t>
            </a:r>
            <a:r>
              <a:rPr lang="ru-RU" dirty="0"/>
              <a:t>все записи, удовлетворяющие указанному условию.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ключевое слово </a:t>
            </a:r>
            <a:r>
              <a:rPr lang="en-US" dirty="0"/>
              <a:t>WHERE </a:t>
            </a:r>
            <a:r>
              <a:rPr lang="ru-RU" dirty="0"/>
              <a:t>и условие </a:t>
            </a:r>
            <a:r>
              <a:rPr lang="ru-RU" dirty="0" smtClean="0"/>
              <a:t>отсутствуют, </a:t>
            </a:r>
            <a:r>
              <a:rPr lang="ru-RU" dirty="0"/>
              <a:t>из таблицы удаляются все записи.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en-US" dirty="0"/>
              <a:t>DELETE FROM publishers WHERE publisher = "Super Computer Publishing";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Эта </a:t>
            </a:r>
            <a:r>
              <a:rPr lang="ru-RU" dirty="0"/>
              <a:t>команда удаляет запись об издательстве </a:t>
            </a:r>
            <a:r>
              <a:rPr lang="en-US" dirty="0"/>
              <a:t>Super Computer Publishing.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26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ru-RU" dirty="0"/>
              <a:t>Выборка данных SELECT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5688632"/>
          </a:xfrm>
        </p:spPr>
        <p:txBody>
          <a:bodyPr>
            <a:noAutofit/>
          </a:bodyPr>
          <a:lstStyle/>
          <a:p>
            <a:r>
              <a:rPr lang="ru-RU" sz="1700" dirty="0" smtClean="0"/>
              <a:t>Для </a:t>
            </a:r>
            <a:r>
              <a:rPr lang="ru-RU" sz="1700" dirty="0"/>
              <a:t>извлечения записей из таблиц в SQL определен оператор SELECT. </a:t>
            </a:r>
            <a:endParaRPr lang="ru-RU" sz="1700" dirty="0" smtClean="0"/>
          </a:p>
          <a:p>
            <a:r>
              <a:rPr lang="ru-RU" sz="1700" dirty="0" smtClean="0"/>
              <a:t>С </a:t>
            </a:r>
            <a:r>
              <a:rPr lang="ru-RU" sz="1700" dirty="0"/>
              <a:t>помощью этой команды осуществляется не только операция реляционной алгебры "выборка" (горизонтальное подмножество), но и предварительное соединение (</a:t>
            </a:r>
            <a:r>
              <a:rPr lang="ru-RU" sz="1700" dirty="0" err="1"/>
              <a:t>join</a:t>
            </a:r>
            <a:r>
              <a:rPr lang="ru-RU" sz="1700" dirty="0"/>
              <a:t>) двух и более таблиц. </a:t>
            </a:r>
            <a:endParaRPr lang="ru-RU" sz="1700" dirty="0" smtClean="0"/>
          </a:p>
          <a:p>
            <a:pPr marL="0" indent="0">
              <a:buNone/>
            </a:pPr>
            <a:r>
              <a:rPr lang="ru-RU" sz="1700" dirty="0" smtClean="0"/>
              <a:t>Это </a:t>
            </a:r>
            <a:r>
              <a:rPr lang="ru-RU" sz="1700" dirty="0"/>
              <a:t>наиболее сложное и мощное средство SQL, полный синтаксис оператора SELECT имеет вид: </a:t>
            </a:r>
          </a:p>
          <a:p>
            <a:pPr marL="0" indent="0">
              <a:buNone/>
            </a:pPr>
            <a:r>
              <a:rPr lang="ru-RU" sz="1700" dirty="0"/>
              <a:t>SELECT [ALL | DISTINCT] &lt;</a:t>
            </a:r>
            <a:r>
              <a:rPr lang="ru-RU" sz="1700" dirty="0" err="1"/>
              <a:t>список_выбора</a:t>
            </a:r>
            <a:r>
              <a:rPr lang="ru-RU" sz="1700" dirty="0"/>
              <a:t>&gt; FROM &lt;</a:t>
            </a:r>
            <a:r>
              <a:rPr lang="ru-RU" sz="1700" dirty="0" err="1"/>
              <a:t>имя_таблицы</a:t>
            </a:r>
            <a:r>
              <a:rPr lang="ru-RU" sz="1700" dirty="0"/>
              <a:t>&gt;, ... [ WHERE &lt;условие&gt; ] [ GROUP BY &lt;</a:t>
            </a:r>
            <a:r>
              <a:rPr lang="ru-RU" sz="1700" dirty="0" err="1"/>
              <a:t>имя_столбца</a:t>
            </a:r>
            <a:r>
              <a:rPr lang="ru-RU" sz="1700" dirty="0"/>
              <a:t>&gt;,... ] [ HAVING &lt;условие&gt; ] [ORDER BY &lt;</a:t>
            </a:r>
            <a:r>
              <a:rPr lang="ru-RU" sz="1700" dirty="0" err="1"/>
              <a:t>имя_столбца</a:t>
            </a:r>
            <a:r>
              <a:rPr lang="ru-RU" sz="1700" dirty="0"/>
              <a:t>&gt; [ASC | DESC],... ] </a:t>
            </a:r>
            <a:endParaRPr lang="ru-RU" sz="1700" dirty="0" smtClean="0"/>
          </a:p>
          <a:p>
            <a:r>
              <a:rPr lang="ru-RU" sz="1700" dirty="0" smtClean="0"/>
              <a:t>Порядок </a:t>
            </a:r>
            <a:r>
              <a:rPr lang="ru-RU" sz="1700" dirty="0"/>
              <a:t>предложений в операторе SELECT должен строго соблюдаться (например, GROUP BY должно всегда предшествовать ORDER BY), иначе это приведет к появлению ошибок. </a:t>
            </a:r>
            <a:endParaRPr lang="ru-RU" sz="1700" dirty="0" smtClean="0"/>
          </a:p>
          <a:p>
            <a:r>
              <a:rPr lang="ru-RU" sz="1700" dirty="0" smtClean="0"/>
              <a:t>Этот </a:t>
            </a:r>
            <a:r>
              <a:rPr lang="ru-RU" sz="1700" dirty="0"/>
              <a:t>оператор всегда начинается с ключевого слова SELECT. </a:t>
            </a:r>
            <a:endParaRPr lang="ru-RU" sz="1700" dirty="0" smtClean="0"/>
          </a:p>
          <a:p>
            <a:r>
              <a:rPr lang="ru-RU" sz="1700" dirty="0" smtClean="0"/>
              <a:t>В </a:t>
            </a:r>
            <a:r>
              <a:rPr lang="ru-RU" sz="1700" dirty="0" err="1"/>
              <a:t>кострукции</a:t>
            </a:r>
            <a:r>
              <a:rPr lang="ru-RU" sz="1700" dirty="0"/>
              <a:t> &lt;</a:t>
            </a:r>
            <a:r>
              <a:rPr lang="ru-RU" sz="1700" dirty="0" err="1"/>
              <a:t>список_выбора</a:t>
            </a:r>
            <a:r>
              <a:rPr lang="ru-RU" sz="1700" dirty="0"/>
              <a:t>&gt; определяется столбец или столбцы, включаемые в результат. Он может состоять из имен одного или нескольких столбцов, или из одного символа * (звездочка), определяющего все столбцы. Элементы списка разделяются запятыми. </a:t>
            </a:r>
          </a:p>
          <a:p>
            <a:pPr marL="0" indent="0">
              <a:buNone/>
            </a:pPr>
            <a:r>
              <a:rPr lang="ru-RU" sz="1700" dirty="0"/>
              <a:t>Пример: получить список всех авторов </a:t>
            </a:r>
          </a:p>
          <a:p>
            <a:pPr marL="0" indent="0">
              <a:buNone/>
            </a:pPr>
            <a:r>
              <a:rPr lang="en-US" sz="1700" dirty="0" smtClean="0"/>
              <a:t>SELECT </a:t>
            </a:r>
            <a:r>
              <a:rPr lang="en-US" sz="1700" dirty="0"/>
              <a:t>author FROM authors; </a:t>
            </a:r>
            <a:endParaRPr lang="ru-RU" sz="1700" dirty="0" smtClean="0"/>
          </a:p>
          <a:p>
            <a:pPr marL="0" indent="0">
              <a:buNone/>
            </a:pPr>
            <a:r>
              <a:rPr lang="ru-RU" sz="1700" dirty="0" smtClean="0"/>
              <a:t>получить </a:t>
            </a:r>
            <a:r>
              <a:rPr lang="ru-RU" sz="1700" dirty="0"/>
              <a:t>список всех полей таблицы </a:t>
            </a:r>
            <a:r>
              <a:rPr lang="en-US" sz="1700" dirty="0"/>
              <a:t>authors: </a:t>
            </a:r>
            <a:r>
              <a:rPr lang="en-US" sz="1700" dirty="0" smtClean="0"/>
              <a:t>SELECT </a:t>
            </a:r>
            <a:r>
              <a:rPr lang="en-US" sz="1700" dirty="0"/>
              <a:t>* FROM authors;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025633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В том случае, когда нас интересуют не все записи, а только те, </a:t>
            </a:r>
            <a:r>
              <a:rPr lang="ru-RU" dirty="0" err="1"/>
              <a:t>котрые</a:t>
            </a:r>
            <a:r>
              <a:rPr lang="ru-RU" dirty="0"/>
              <a:t> удовлетворяют некому условию, это условие можно указать после ключевого слова WHERE.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Например</a:t>
            </a:r>
            <a:r>
              <a:rPr lang="ru-RU" dirty="0"/>
              <a:t>, найдем все книги, опубликованные после 1996 года: </a:t>
            </a:r>
          </a:p>
          <a:p>
            <a:r>
              <a:rPr lang="ru-RU" dirty="0"/>
              <a:t>SELECT </a:t>
            </a:r>
            <a:r>
              <a:rPr lang="ru-RU" dirty="0" err="1"/>
              <a:t>title</a:t>
            </a:r>
            <a:r>
              <a:rPr lang="ru-RU" dirty="0"/>
              <a:t> FROM </a:t>
            </a:r>
            <a:r>
              <a:rPr lang="ru-RU" dirty="0" err="1"/>
              <a:t>titles</a:t>
            </a:r>
            <a:r>
              <a:rPr lang="ru-RU" dirty="0"/>
              <a:t> WHERE </a:t>
            </a:r>
            <a:r>
              <a:rPr lang="ru-RU" dirty="0" err="1"/>
              <a:t>yearpub</a:t>
            </a:r>
            <a:r>
              <a:rPr lang="ru-RU" dirty="0"/>
              <a:t> &gt; 1996;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Допустим </a:t>
            </a:r>
            <a:r>
              <a:rPr lang="ru-RU" dirty="0"/>
              <a:t>теперь, что нам надо найти все публикации за интервал 1995 - 1997 гг. Это условие можно записать в виде: </a:t>
            </a:r>
          </a:p>
          <a:p>
            <a:r>
              <a:rPr lang="ru-RU" dirty="0"/>
              <a:t>SELECT </a:t>
            </a:r>
            <a:r>
              <a:rPr lang="ru-RU" dirty="0" err="1"/>
              <a:t>title</a:t>
            </a:r>
            <a:r>
              <a:rPr lang="ru-RU" dirty="0"/>
              <a:t> FROM </a:t>
            </a:r>
            <a:r>
              <a:rPr lang="ru-RU" dirty="0" err="1"/>
              <a:t>titles</a:t>
            </a:r>
            <a:r>
              <a:rPr lang="ru-RU" dirty="0"/>
              <a:t> WHERE </a:t>
            </a:r>
            <a:r>
              <a:rPr lang="ru-RU" dirty="0" err="1"/>
              <a:t>yearpub</a:t>
            </a:r>
            <a:r>
              <a:rPr lang="ru-RU" dirty="0"/>
              <a:t>&gt;=1995 AND </a:t>
            </a:r>
            <a:r>
              <a:rPr lang="ru-RU" dirty="0" err="1"/>
              <a:t>yearpub</a:t>
            </a:r>
            <a:r>
              <a:rPr lang="ru-RU" dirty="0"/>
              <a:t>&lt;=1997;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Другой </a:t>
            </a:r>
            <a:r>
              <a:rPr lang="ru-RU" dirty="0"/>
              <a:t>вариант этой команды можно получить с использованием логической операции проверки на вхождение в интервал: </a:t>
            </a:r>
          </a:p>
          <a:p>
            <a:r>
              <a:rPr lang="ru-RU" dirty="0"/>
              <a:t>SELECT </a:t>
            </a:r>
            <a:r>
              <a:rPr lang="ru-RU" dirty="0" err="1"/>
              <a:t>title</a:t>
            </a:r>
            <a:r>
              <a:rPr lang="ru-RU" dirty="0"/>
              <a:t> FROM </a:t>
            </a:r>
            <a:r>
              <a:rPr lang="ru-RU" dirty="0" err="1"/>
              <a:t>titles</a:t>
            </a:r>
            <a:r>
              <a:rPr lang="ru-RU" dirty="0"/>
              <a:t> WHERE </a:t>
            </a:r>
            <a:r>
              <a:rPr lang="ru-RU" dirty="0" err="1"/>
              <a:t>yearpub</a:t>
            </a:r>
            <a:r>
              <a:rPr lang="ru-RU" dirty="0"/>
              <a:t> BETWEEN 1995 AND 1997;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использовании конструкции NOT BETWEEN находятся все строки, не входящие в указанный диапазон.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Еще </a:t>
            </a:r>
            <a:r>
              <a:rPr lang="ru-RU" dirty="0"/>
              <a:t>один вариант этой команды можно построить с помощью логической операции проверки на вхождение в список: </a:t>
            </a:r>
          </a:p>
          <a:p>
            <a:r>
              <a:rPr lang="ru-RU" dirty="0"/>
              <a:t>SELECT </a:t>
            </a:r>
            <a:r>
              <a:rPr lang="ru-RU" dirty="0" err="1"/>
              <a:t>title</a:t>
            </a:r>
            <a:r>
              <a:rPr lang="ru-RU" dirty="0"/>
              <a:t> FROM </a:t>
            </a:r>
            <a:r>
              <a:rPr lang="ru-RU" dirty="0" err="1"/>
              <a:t>titles</a:t>
            </a:r>
            <a:r>
              <a:rPr lang="ru-RU" dirty="0"/>
              <a:t> WHERE </a:t>
            </a:r>
            <a:r>
              <a:rPr lang="ru-RU" dirty="0" err="1"/>
              <a:t>yearpub</a:t>
            </a:r>
            <a:r>
              <a:rPr lang="ru-RU" dirty="0"/>
              <a:t> IN (1995,1996,1997);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Здесь </a:t>
            </a:r>
            <a:r>
              <a:rPr lang="ru-RU" dirty="0"/>
              <a:t>мы задали в явном виде список интересующих нас значений. Конструкция NOT IN позволяет найти строки, не удовлетворяющие условиям, перечисленным в </a:t>
            </a:r>
            <a:r>
              <a:rPr lang="ru-RU" dirty="0" smtClean="0"/>
              <a:t>списке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32656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/>
              <a:t>Выборка данных SELECT </a:t>
            </a:r>
          </a:p>
        </p:txBody>
      </p:sp>
    </p:spTree>
    <p:extLst>
      <p:ext uri="{BB962C8B-B14F-4D97-AF65-F5344CB8AC3E}">
        <p14:creationId xmlns:p14="http://schemas.microsoft.com/office/powerpoint/2010/main" val="32856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Выборка данных SELECT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Некоторые задачи нельзя решить с использованием только операторов сравнения.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Например</a:t>
            </a:r>
            <a:r>
              <a:rPr lang="ru-RU" dirty="0"/>
              <a:t>, мы хоти найти </a:t>
            </a:r>
            <a:r>
              <a:rPr lang="ru-RU" dirty="0" err="1"/>
              <a:t>web-site</a:t>
            </a:r>
            <a:r>
              <a:rPr lang="ru-RU" dirty="0"/>
              <a:t> </a:t>
            </a:r>
            <a:r>
              <a:rPr lang="ru-RU" dirty="0" err="1"/>
              <a:t>издательтва</a:t>
            </a:r>
            <a:r>
              <a:rPr lang="ru-RU" dirty="0"/>
              <a:t> "</a:t>
            </a:r>
            <a:r>
              <a:rPr lang="ru-RU" dirty="0" err="1"/>
              <a:t>Wiley</a:t>
            </a:r>
            <a:r>
              <a:rPr lang="ru-RU" dirty="0"/>
              <a:t>", но не знаем его точного наименования. Для решения этой задачи предназначено ключевое слово LIKE, его синтаксис имеет вид: </a:t>
            </a:r>
          </a:p>
          <a:p>
            <a:r>
              <a:rPr lang="ru-RU" dirty="0"/>
              <a:t>WHERE &lt;</a:t>
            </a:r>
            <a:r>
              <a:rPr lang="ru-RU" dirty="0" err="1"/>
              <a:t>имя_столбца</a:t>
            </a:r>
            <a:r>
              <a:rPr lang="ru-RU" dirty="0"/>
              <a:t>&gt; LIKE &lt;образец&gt; [ ESCAPE &lt;</a:t>
            </a:r>
            <a:r>
              <a:rPr lang="ru-RU" dirty="0" err="1"/>
              <a:t>ключевой_символ</a:t>
            </a:r>
            <a:r>
              <a:rPr lang="ru-RU" dirty="0"/>
              <a:t>&gt; ] Образец заключается в кавычки и должен содержать шаблон подстроки для поиска. Обычно в шаблонах используются два символа: </a:t>
            </a:r>
          </a:p>
          <a:p>
            <a:pPr lvl="1"/>
            <a:r>
              <a:rPr lang="ru-RU" sz="3300" dirty="0"/>
              <a:t> % (знак процента) - заменяет любое количество символов </a:t>
            </a:r>
          </a:p>
          <a:p>
            <a:pPr lvl="1"/>
            <a:r>
              <a:rPr lang="ru-RU" sz="3300" dirty="0"/>
              <a:t>_ (подчеркивание) - заменяет одиночный символ. </a:t>
            </a:r>
          </a:p>
          <a:p>
            <a:r>
              <a:rPr lang="ru-RU" dirty="0" smtClean="0"/>
              <a:t>SELECT </a:t>
            </a:r>
            <a:r>
              <a:rPr lang="ru-RU" dirty="0" err="1"/>
              <a:t>publiser</a:t>
            </a:r>
            <a:r>
              <a:rPr lang="ru-RU" dirty="0"/>
              <a:t>, </a:t>
            </a:r>
            <a:r>
              <a:rPr lang="ru-RU" dirty="0" err="1"/>
              <a:t>url</a:t>
            </a:r>
            <a:r>
              <a:rPr lang="ru-RU" dirty="0"/>
              <a:t> FROM </a:t>
            </a:r>
            <a:r>
              <a:rPr lang="ru-RU" dirty="0" err="1"/>
              <a:t>publishers</a:t>
            </a:r>
            <a:r>
              <a:rPr lang="ru-RU" dirty="0"/>
              <a:t> WHERE </a:t>
            </a:r>
            <a:r>
              <a:rPr lang="ru-RU" dirty="0" err="1"/>
              <a:t>publisher</a:t>
            </a:r>
            <a:r>
              <a:rPr lang="ru-RU" dirty="0"/>
              <a:t> LIKE '%</a:t>
            </a:r>
            <a:r>
              <a:rPr lang="ru-RU" dirty="0" err="1"/>
              <a:t>Wiley</a:t>
            </a:r>
            <a:r>
              <a:rPr lang="ru-RU" dirty="0"/>
              <a:t>%';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 err="1"/>
              <a:t>соотвествии</a:t>
            </a:r>
            <a:r>
              <a:rPr lang="ru-RU" dirty="0"/>
              <a:t> с шаблоном СУБД найдет все строки включающие в себя подстроку "</a:t>
            </a:r>
            <a:r>
              <a:rPr lang="ru-RU" dirty="0" err="1"/>
              <a:t>Wiley</a:t>
            </a:r>
            <a:r>
              <a:rPr lang="ru-RU" dirty="0"/>
              <a:t>".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Другой </a:t>
            </a:r>
            <a:r>
              <a:rPr lang="ru-RU" dirty="0"/>
              <a:t>пример: найти все книги, название которых начинается со слова "SQL": </a:t>
            </a:r>
          </a:p>
          <a:p>
            <a:r>
              <a:rPr lang="ru-RU" dirty="0"/>
              <a:t>SELECT </a:t>
            </a:r>
            <a:r>
              <a:rPr lang="ru-RU" dirty="0" err="1"/>
              <a:t>title</a:t>
            </a:r>
            <a:r>
              <a:rPr lang="ru-RU" dirty="0"/>
              <a:t> FROM </a:t>
            </a:r>
            <a:r>
              <a:rPr lang="ru-RU" dirty="0" err="1"/>
              <a:t>titles</a:t>
            </a:r>
            <a:r>
              <a:rPr lang="ru-RU" dirty="0"/>
              <a:t> WHERE </a:t>
            </a:r>
            <a:r>
              <a:rPr lang="ru-RU" dirty="0" err="1"/>
              <a:t>title</a:t>
            </a:r>
            <a:r>
              <a:rPr lang="ru-RU" dirty="0"/>
              <a:t> LIKE 'SQL%';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том случае, когда надо найти значение, которое само содержит один из символов шаблона, используют ключевое слово ESCAPE и &lt;</a:t>
            </a:r>
            <a:r>
              <a:rPr lang="ru-RU" dirty="0" err="1"/>
              <a:t>ключевой_символ</a:t>
            </a:r>
            <a:r>
              <a:rPr lang="ru-RU" dirty="0" smtClean="0"/>
              <a:t>&gt;.. </a:t>
            </a:r>
            <a:r>
              <a:rPr lang="ru-RU" dirty="0"/>
              <a:t>Например, нам надо найти ссылку на </a:t>
            </a:r>
            <a:r>
              <a:rPr lang="ru-RU" dirty="0" err="1"/>
              <a:t>web</a:t>
            </a:r>
            <a:r>
              <a:rPr lang="ru-RU" dirty="0"/>
              <a:t>-страницу, о которой известно, что в ее </a:t>
            </a:r>
            <a:r>
              <a:rPr lang="ru-RU" dirty="0" err="1"/>
              <a:t>url</a:t>
            </a:r>
            <a:r>
              <a:rPr lang="ru-RU" dirty="0"/>
              <a:t> содержится подстрока "</a:t>
            </a:r>
            <a:r>
              <a:rPr lang="ru-RU" dirty="0" err="1"/>
              <a:t>my_works</a:t>
            </a:r>
            <a:r>
              <a:rPr lang="ru-RU" dirty="0"/>
              <a:t>": </a:t>
            </a:r>
          </a:p>
          <a:p>
            <a:r>
              <a:rPr lang="ru-RU" dirty="0"/>
              <a:t>SELECT </a:t>
            </a:r>
            <a:r>
              <a:rPr lang="ru-RU" dirty="0" err="1"/>
              <a:t>site</a:t>
            </a:r>
            <a:r>
              <a:rPr lang="ru-RU" dirty="0"/>
              <a:t>, </a:t>
            </a:r>
            <a:r>
              <a:rPr lang="ru-RU" dirty="0" err="1"/>
              <a:t>url</a:t>
            </a:r>
            <a:r>
              <a:rPr lang="ru-RU" dirty="0"/>
              <a:t> FROM </a:t>
            </a:r>
            <a:r>
              <a:rPr lang="ru-RU" dirty="0" err="1"/>
              <a:t>wwwsites</a:t>
            </a:r>
            <a:r>
              <a:rPr lang="ru-RU" dirty="0"/>
              <a:t> WHERE </a:t>
            </a:r>
            <a:r>
              <a:rPr lang="ru-RU" dirty="0" err="1"/>
              <a:t>url</a:t>
            </a:r>
            <a:r>
              <a:rPr lang="ru-RU" dirty="0"/>
              <a:t> LIKE '%</a:t>
            </a:r>
            <a:r>
              <a:rPr lang="ru-RU" dirty="0" err="1"/>
              <a:t>my</a:t>
            </a:r>
            <a:r>
              <a:rPr lang="ru-RU" dirty="0"/>
              <a:t>@_</a:t>
            </a:r>
            <a:r>
              <a:rPr lang="ru-RU" dirty="0" err="1"/>
              <a:t>works</a:t>
            </a:r>
            <a:r>
              <a:rPr lang="ru-RU" dirty="0"/>
              <a:t>%' ESCAPE '@';</a:t>
            </a:r>
          </a:p>
        </p:txBody>
      </p:sp>
    </p:spTree>
    <p:extLst>
      <p:ext uri="{BB962C8B-B14F-4D97-AF65-F5344CB8AC3E}">
        <p14:creationId xmlns:p14="http://schemas.microsoft.com/office/powerpoint/2010/main" val="285941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Выборка из нескольких таблиц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24744"/>
            <a:ext cx="8784976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dirty="0" smtClean="0"/>
              <a:t>Очень </a:t>
            </a:r>
            <a:r>
              <a:rPr lang="ru-RU" sz="1700" dirty="0"/>
              <a:t>часто возникает ситуация, когда выборку данных надо производить из отношения, которое является результатом слияния (</a:t>
            </a:r>
            <a:r>
              <a:rPr lang="ru-RU" sz="1700" dirty="0" err="1"/>
              <a:t>join</a:t>
            </a:r>
            <a:r>
              <a:rPr lang="ru-RU" sz="1700" dirty="0"/>
              <a:t>) двух других отношений. </a:t>
            </a:r>
            <a:endParaRPr lang="ru-RU" sz="1700" dirty="0" smtClean="0"/>
          </a:p>
          <a:p>
            <a:pPr marL="0" indent="0">
              <a:buNone/>
            </a:pPr>
            <a:r>
              <a:rPr lang="ru-RU" sz="1700" dirty="0" smtClean="0"/>
              <a:t>Например</a:t>
            </a:r>
            <a:r>
              <a:rPr lang="ru-RU" sz="1700" dirty="0"/>
              <a:t>, нам нужно получить из базы данных </a:t>
            </a:r>
            <a:r>
              <a:rPr lang="ru-RU" sz="1700" dirty="0" err="1"/>
              <a:t>publications</a:t>
            </a:r>
            <a:r>
              <a:rPr lang="ru-RU" sz="1700" dirty="0"/>
              <a:t> информацию о всех печатных изданиях в виде следующей таблицы: </a:t>
            </a:r>
            <a:r>
              <a:rPr lang="ru-RU" sz="1700" dirty="0" smtClean="0"/>
              <a:t>|</a:t>
            </a:r>
            <a:r>
              <a:rPr lang="ru-RU" sz="1700" dirty="0" err="1"/>
              <a:t>название_книги</a:t>
            </a:r>
            <a:r>
              <a:rPr lang="ru-RU" sz="1700" dirty="0"/>
              <a:t> | </a:t>
            </a:r>
            <a:r>
              <a:rPr lang="ru-RU" sz="1700" dirty="0" err="1"/>
              <a:t>год_выпуска</a:t>
            </a:r>
            <a:r>
              <a:rPr lang="ru-RU" sz="1700" dirty="0"/>
              <a:t> | издательство | </a:t>
            </a:r>
            <a:endParaRPr lang="ru-RU" sz="1700" dirty="0" smtClean="0"/>
          </a:p>
          <a:p>
            <a:pPr marL="0" indent="0">
              <a:buNone/>
            </a:pPr>
            <a:r>
              <a:rPr lang="ru-RU" sz="1700" dirty="0" smtClean="0"/>
              <a:t>Для </a:t>
            </a:r>
            <a:r>
              <a:rPr lang="ru-RU" sz="1700" dirty="0"/>
              <a:t>этого СУБД предварительно должна выполнить слияние таблиц </a:t>
            </a:r>
            <a:r>
              <a:rPr lang="ru-RU" sz="1700" dirty="0" err="1"/>
              <a:t>titles</a:t>
            </a:r>
            <a:r>
              <a:rPr lang="ru-RU" sz="1700" dirty="0"/>
              <a:t> и </a:t>
            </a:r>
            <a:r>
              <a:rPr lang="ru-RU" sz="1700" dirty="0" err="1"/>
              <a:t>publishers</a:t>
            </a:r>
            <a:r>
              <a:rPr lang="ru-RU" sz="1700" dirty="0"/>
              <a:t>, а только затем произвести выборку из полученного отношения. </a:t>
            </a:r>
          </a:p>
          <a:p>
            <a:r>
              <a:rPr lang="ru-RU" sz="1700" dirty="0"/>
              <a:t>Для выполнения операции такого рода в операторе SELECT после ключевого слова FROM указывается список таблиц, по которым </a:t>
            </a:r>
            <a:r>
              <a:rPr lang="ru-RU" sz="1700" dirty="0" smtClean="0"/>
              <a:t>производится </a:t>
            </a:r>
            <a:r>
              <a:rPr lang="ru-RU" sz="1700" dirty="0"/>
              <a:t>поиск данных. После ключевого слова WHERE указывается условие, по которому производится слияние. Для того, чтобы выполнить данный запрос, нужно дать команду: </a:t>
            </a:r>
          </a:p>
          <a:p>
            <a:pPr marL="0" indent="0">
              <a:buNone/>
            </a:pPr>
            <a:r>
              <a:rPr lang="ru-RU" sz="1700" dirty="0"/>
              <a:t>SELECT </a:t>
            </a:r>
            <a:r>
              <a:rPr lang="ru-RU" sz="1700" dirty="0" err="1"/>
              <a:t>titles.title,titles.yearpub,publishers.publisher</a:t>
            </a:r>
            <a:r>
              <a:rPr lang="ru-RU" sz="1700" dirty="0"/>
              <a:t> FROM </a:t>
            </a:r>
            <a:r>
              <a:rPr lang="ru-RU" sz="1700" dirty="0" err="1"/>
              <a:t>titles,publishers</a:t>
            </a:r>
            <a:r>
              <a:rPr lang="ru-RU" sz="1700" dirty="0"/>
              <a:t> WHERE </a:t>
            </a:r>
            <a:r>
              <a:rPr lang="ru-RU" sz="1700" dirty="0" err="1"/>
              <a:t>titles.pub_id</a:t>
            </a:r>
            <a:r>
              <a:rPr lang="ru-RU" sz="1700" dirty="0"/>
              <a:t>=</a:t>
            </a:r>
            <a:r>
              <a:rPr lang="ru-RU" sz="1700" dirty="0" err="1"/>
              <a:t>publishers.pub_id</a:t>
            </a:r>
            <a:r>
              <a:rPr lang="ru-RU" sz="1700" dirty="0"/>
              <a:t>; </a:t>
            </a:r>
            <a:endParaRPr lang="ru-RU" sz="1700" dirty="0" smtClean="0"/>
          </a:p>
          <a:p>
            <a:r>
              <a:rPr lang="ru-RU" sz="1700" dirty="0" smtClean="0"/>
              <a:t>А </a:t>
            </a:r>
            <a:r>
              <a:rPr lang="ru-RU" sz="1700" dirty="0"/>
              <a:t>вот пример, где одновременно задаются условия и слияния, и выборки (результат предыдущего запроса ограничивается изданиями после 1996 года): </a:t>
            </a:r>
          </a:p>
          <a:p>
            <a:pPr marL="0" indent="0">
              <a:buNone/>
            </a:pPr>
            <a:r>
              <a:rPr lang="ru-RU" sz="1700" dirty="0"/>
              <a:t>SELECT </a:t>
            </a:r>
            <a:r>
              <a:rPr lang="ru-RU" sz="1700" dirty="0" err="1"/>
              <a:t>titles.title,titles.yearpub,publishers.publisher</a:t>
            </a:r>
            <a:r>
              <a:rPr lang="ru-RU" sz="1700" dirty="0"/>
              <a:t> FROM </a:t>
            </a:r>
            <a:r>
              <a:rPr lang="ru-RU" sz="1700" dirty="0" err="1"/>
              <a:t>titles,publishers</a:t>
            </a:r>
            <a:r>
              <a:rPr lang="ru-RU" sz="1700" dirty="0"/>
              <a:t> WHERE </a:t>
            </a:r>
            <a:r>
              <a:rPr lang="ru-RU" sz="1700" dirty="0" err="1"/>
              <a:t>titles.pub_id</a:t>
            </a:r>
            <a:r>
              <a:rPr lang="ru-RU" sz="1700" dirty="0"/>
              <a:t>=</a:t>
            </a:r>
            <a:r>
              <a:rPr lang="ru-RU" sz="1700" dirty="0" err="1"/>
              <a:t>publishers.pub_id</a:t>
            </a:r>
            <a:r>
              <a:rPr lang="ru-RU" sz="1700" dirty="0"/>
              <a:t> AND </a:t>
            </a:r>
            <a:r>
              <a:rPr lang="ru-RU" sz="1700" dirty="0" err="1"/>
              <a:t>titles.yearpub</a:t>
            </a:r>
            <a:r>
              <a:rPr lang="ru-RU" sz="1700" dirty="0"/>
              <a:t>&gt;1996; </a:t>
            </a:r>
            <a:endParaRPr lang="ru-RU" sz="1700" dirty="0" smtClean="0"/>
          </a:p>
          <a:p>
            <a:r>
              <a:rPr lang="ru-RU" sz="1700" dirty="0" smtClean="0"/>
              <a:t>Следует </a:t>
            </a:r>
            <a:r>
              <a:rPr lang="ru-RU" sz="1700" dirty="0"/>
              <a:t>обратить внимание на то, что когда в разных таблицах присутствуют одноименные поля, то для устранения неоднозначности перед именем поля указывается имя таблицы и знак "." (точка). </a:t>
            </a:r>
          </a:p>
        </p:txBody>
      </p:sp>
    </p:spTree>
    <p:extLst>
      <p:ext uri="{BB962C8B-B14F-4D97-AF65-F5344CB8AC3E}">
        <p14:creationId xmlns:p14="http://schemas.microsoft.com/office/powerpoint/2010/main" val="79561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r>
              <a:rPr lang="ru-RU" dirty="0"/>
              <a:t>Краткая история создания и возможности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SQL (англ. </a:t>
            </a:r>
            <a:r>
              <a:rPr lang="ru-RU" dirty="0" err="1"/>
              <a:t>Structured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— язык структурированных запросов) — универсальный компьютерный язык, применяемый для создания, модификации и управления данными в реляционных базах данных. </a:t>
            </a:r>
          </a:p>
          <a:p>
            <a:r>
              <a:rPr lang="ru-RU" dirty="0"/>
              <a:t>Вопреки существующим заблуждениям, SQL в его чистом (базовом) виде является информационно-логическим языком, а не языком программирования. Вместе с тем стандарт языка спецификацией SQL/PSM предусматривает возможность его процедурных расширений, с учётом которых язык уже вполне может рассматриваться в качестве языка программирования. </a:t>
            </a:r>
          </a:p>
          <a:p>
            <a:r>
              <a:rPr lang="ru-RU" dirty="0"/>
              <a:t>SQL основывается на реляционной алгебре. </a:t>
            </a:r>
            <a:endParaRPr lang="ru-RU" dirty="0" smtClean="0"/>
          </a:p>
          <a:p>
            <a:r>
              <a:rPr lang="ru-RU" dirty="0"/>
              <a:t>SQL ведет свою историю с начала 1970-х годов, когда в исследовательской лаборатории компании IBM в штате Калифорния была разработана его первая версия.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50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Вычисления внутри SELECT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SQL </a:t>
            </a:r>
            <a:r>
              <a:rPr lang="ru-RU" dirty="0"/>
              <a:t>позволяет выполнять различные арифметические операции над столбцами результирующего отношения. В конструкции &lt;</a:t>
            </a:r>
            <a:r>
              <a:rPr lang="ru-RU" dirty="0" err="1"/>
              <a:t>список_выбора</a:t>
            </a:r>
            <a:r>
              <a:rPr lang="ru-RU" dirty="0"/>
              <a:t>&gt; можно использовать константы, функции и их комбинации с арифметическими операциями и скобками. Например, чтобы узнать сколько лет прошло с 1992 года (год принятия стандарта SQL-92) до публикации той или иной книги можно выполнить команду: </a:t>
            </a:r>
          </a:p>
          <a:p>
            <a:r>
              <a:rPr lang="ru-RU" dirty="0"/>
              <a:t>SELECT </a:t>
            </a:r>
            <a:r>
              <a:rPr lang="ru-RU" dirty="0" err="1"/>
              <a:t>title</a:t>
            </a:r>
            <a:r>
              <a:rPr lang="ru-RU" dirty="0"/>
              <a:t>, yearpub-1992 FROM </a:t>
            </a:r>
            <a:r>
              <a:rPr lang="ru-RU" dirty="0" err="1"/>
              <a:t>titles</a:t>
            </a:r>
            <a:r>
              <a:rPr lang="ru-RU" dirty="0"/>
              <a:t> WHERE </a:t>
            </a:r>
            <a:r>
              <a:rPr lang="ru-RU" dirty="0" err="1"/>
              <a:t>yearpub</a:t>
            </a:r>
            <a:r>
              <a:rPr lang="ru-RU" dirty="0"/>
              <a:t> &gt; 1992; В арифметических </a:t>
            </a:r>
            <a:r>
              <a:rPr lang="ru-RU" dirty="0" err="1"/>
              <a:t>вражения</a:t>
            </a:r>
            <a:r>
              <a:rPr lang="ru-RU" dirty="0"/>
              <a:t> допускаются операции сложения (+), вычитания (-), деления (/), умножения (*), а также различные функции (COS, SIN, ABS - абсолютное значение и т.д.). Также в запрос можно добавить строковую константу: </a:t>
            </a:r>
          </a:p>
          <a:p>
            <a:r>
              <a:rPr lang="ru-RU" dirty="0"/>
              <a:t>SELECT '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book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', </a:t>
            </a:r>
            <a:r>
              <a:rPr lang="ru-RU" dirty="0" err="1"/>
              <a:t>title</a:t>
            </a:r>
            <a:r>
              <a:rPr lang="ru-RU" dirty="0"/>
              <a:t>, yearpub-1992 FROM </a:t>
            </a:r>
            <a:r>
              <a:rPr lang="ru-RU" dirty="0" err="1"/>
              <a:t>titles</a:t>
            </a:r>
            <a:r>
              <a:rPr lang="ru-RU" dirty="0"/>
              <a:t> WHERE </a:t>
            </a:r>
            <a:r>
              <a:rPr lang="ru-RU" dirty="0" err="1"/>
              <a:t>yearpub</a:t>
            </a:r>
            <a:r>
              <a:rPr lang="ru-RU" dirty="0"/>
              <a:t> &gt; 1992;</a:t>
            </a:r>
          </a:p>
        </p:txBody>
      </p:sp>
    </p:spTree>
    <p:extLst>
      <p:ext uri="{BB962C8B-B14F-4D97-AF65-F5344CB8AC3E}">
        <p14:creationId xmlns:p14="http://schemas.microsoft.com/office/powerpoint/2010/main" val="3563926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В SQL также определены так называемые агрегатные функции, которые совершают действия над совокупностью одинаковых полей в группе записей. Среди них: </a:t>
            </a:r>
          </a:p>
          <a:p>
            <a:r>
              <a:rPr lang="ru-RU" dirty="0"/>
              <a:t>AVG(&lt;имя поля&gt;) - среднее по всем значениям данного поля </a:t>
            </a:r>
          </a:p>
          <a:p>
            <a:r>
              <a:rPr lang="ru-RU" dirty="0"/>
              <a:t>COUNT(&lt;имя поля&gt;) или COUNT (*) - число записей </a:t>
            </a:r>
          </a:p>
          <a:p>
            <a:r>
              <a:rPr lang="ru-RU" dirty="0"/>
              <a:t>MAX(&lt;имя поля&gt;) - максимальное из всех значений данного поля </a:t>
            </a:r>
          </a:p>
          <a:p>
            <a:r>
              <a:rPr lang="ru-RU" dirty="0"/>
              <a:t>MIN(&lt;имя поля&gt;) - минимальное из всех значений данного поля </a:t>
            </a:r>
          </a:p>
          <a:p>
            <a:r>
              <a:rPr lang="ru-RU" dirty="0"/>
              <a:t>SUM(&lt;имя поля&gt;) - сумма всех значений данного поля </a:t>
            </a:r>
          </a:p>
          <a:p>
            <a:r>
              <a:rPr lang="ru-RU" dirty="0"/>
              <a:t>Следует учитывать, что каждая агрегирующая функция возвращает единственное значение. Примеры: определить дату публикации самой "древней" книги в нашей базе данных </a:t>
            </a:r>
          </a:p>
          <a:p>
            <a:r>
              <a:rPr lang="ru-RU" dirty="0"/>
              <a:t>SELECT MIN(</a:t>
            </a:r>
            <a:r>
              <a:rPr lang="ru-RU" dirty="0" err="1"/>
              <a:t>yearpub</a:t>
            </a:r>
            <a:r>
              <a:rPr lang="ru-RU" dirty="0"/>
              <a:t>) FROM </a:t>
            </a:r>
            <a:r>
              <a:rPr lang="ru-RU" dirty="0" err="1"/>
              <a:t>titles</a:t>
            </a:r>
            <a:r>
              <a:rPr lang="ru-RU" dirty="0"/>
              <a:t>; подсчитать количество книг в нашей базе данных: </a:t>
            </a:r>
          </a:p>
          <a:p>
            <a:r>
              <a:rPr lang="ru-RU" dirty="0"/>
              <a:t>SELECT COUNT(*) FROM </a:t>
            </a:r>
            <a:r>
              <a:rPr lang="ru-RU" dirty="0" err="1"/>
              <a:t>titles</a:t>
            </a:r>
            <a:r>
              <a:rPr lang="ru-RU" dirty="0"/>
              <a:t>; Область действия данных функции можно ограничить с помощью логического условия. Например, количество книг, в названии которых есть слово "SQL": </a:t>
            </a:r>
          </a:p>
          <a:p>
            <a:r>
              <a:rPr lang="ru-RU" dirty="0"/>
              <a:t>SELECT COUNT(*) FROM </a:t>
            </a:r>
            <a:r>
              <a:rPr lang="ru-RU" dirty="0" err="1"/>
              <a:t>titles</a:t>
            </a:r>
            <a:r>
              <a:rPr lang="ru-RU" dirty="0"/>
              <a:t> WHERE </a:t>
            </a:r>
            <a:r>
              <a:rPr lang="ru-RU" dirty="0" err="1"/>
              <a:t>title</a:t>
            </a:r>
            <a:r>
              <a:rPr lang="ru-RU" dirty="0"/>
              <a:t> LIKE '%SQL%';</a:t>
            </a:r>
          </a:p>
        </p:txBody>
      </p:sp>
    </p:spTree>
    <p:extLst>
      <p:ext uri="{BB962C8B-B14F-4D97-AF65-F5344CB8AC3E}">
        <p14:creationId xmlns:p14="http://schemas.microsoft.com/office/powerpoint/2010/main" val="216098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Группировка </a:t>
            </a:r>
            <a:r>
              <a:rPr lang="ru-RU" b="1" dirty="0"/>
              <a:t>данных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Группировка </a:t>
            </a:r>
            <a:r>
              <a:rPr lang="ru-RU" dirty="0"/>
              <a:t>данных в операторе SELECT осуществляется с помощью ключевого слова GROUP BY и ключевого слова HAVING, с помощью которого задаются условия разбиения записей на группы. </a:t>
            </a:r>
          </a:p>
          <a:p>
            <a:r>
              <a:rPr lang="ru-RU" dirty="0"/>
              <a:t>GROUP BY неразрывно связано с агрегирующими функциями, без них оно практически не используется. GROUP BY разделяет таблицу на группы, а агрегирующая функция вычисляет для каждой из них итоговое значение. Определим для примера количество книг </a:t>
            </a:r>
            <a:r>
              <a:rPr lang="ru-RU" dirty="0" err="1"/>
              <a:t>каждего</a:t>
            </a:r>
            <a:r>
              <a:rPr lang="ru-RU" dirty="0"/>
              <a:t> издательства в нашей базе данных: </a:t>
            </a:r>
          </a:p>
          <a:p>
            <a:r>
              <a:rPr lang="ru-RU" dirty="0"/>
              <a:t>SELECT </a:t>
            </a:r>
            <a:r>
              <a:rPr lang="ru-RU" dirty="0" err="1"/>
              <a:t>publishers.publisher</a:t>
            </a:r>
            <a:r>
              <a:rPr lang="ru-RU" dirty="0"/>
              <a:t>, </a:t>
            </a:r>
            <a:r>
              <a:rPr lang="ru-RU" dirty="0" err="1"/>
              <a:t>count</a:t>
            </a:r>
            <a:r>
              <a:rPr lang="ru-RU" dirty="0"/>
              <a:t>(</a:t>
            </a:r>
            <a:r>
              <a:rPr lang="ru-RU" dirty="0" err="1"/>
              <a:t>titles.title</a:t>
            </a:r>
            <a:r>
              <a:rPr lang="ru-RU" dirty="0"/>
              <a:t>) FROM </a:t>
            </a:r>
            <a:r>
              <a:rPr lang="ru-RU" dirty="0" err="1"/>
              <a:t>titles,publishers</a:t>
            </a:r>
            <a:r>
              <a:rPr lang="ru-RU" dirty="0"/>
              <a:t> WHERE </a:t>
            </a:r>
            <a:r>
              <a:rPr lang="ru-RU" dirty="0" err="1"/>
              <a:t>titles.pub_id</a:t>
            </a:r>
            <a:r>
              <a:rPr lang="ru-RU" dirty="0"/>
              <a:t>=</a:t>
            </a:r>
            <a:r>
              <a:rPr lang="ru-RU" dirty="0" err="1"/>
              <a:t>publishers.pub_id</a:t>
            </a:r>
            <a:r>
              <a:rPr lang="ru-RU" dirty="0"/>
              <a:t> GROUP BY </a:t>
            </a:r>
            <a:r>
              <a:rPr lang="ru-RU" dirty="0" err="1"/>
              <a:t>publisher</a:t>
            </a:r>
            <a:r>
              <a:rPr lang="ru-RU" dirty="0"/>
              <a:t>; </a:t>
            </a:r>
            <a:r>
              <a:rPr lang="ru-RU" dirty="0" err="1"/>
              <a:t>Kлючевое</a:t>
            </a:r>
            <a:r>
              <a:rPr lang="ru-RU" dirty="0"/>
              <a:t> слово HAVING работает следующим образом: сначала GROUP BY разбивает строки на группы, затем на полученные наборы накладываются условия HAVING. Например, устраним из предыдущего запроса те издательства, которые имеют только одну книгу: </a:t>
            </a:r>
          </a:p>
          <a:p>
            <a:r>
              <a:rPr lang="ru-RU" dirty="0"/>
              <a:t>SELECT </a:t>
            </a:r>
            <a:r>
              <a:rPr lang="ru-RU" dirty="0" err="1"/>
              <a:t>publishers.publisher</a:t>
            </a:r>
            <a:r>
              <a:rPr lang="ru-RU" dirty="0"/>
              <a:t>, </a:t>
            </a:r>
            <a:r>
              <a:rPr lang="ru-RU" dirty="0" err="1"/>
              <a:t>count</a:t>
            </a:r>
            <a:r>
              <a:rPr lang="ru-RU" dirty="0"/>
              <a:t>(</a:t>
            </a:r>
            <a:r>
              <a:rPr lang="ru-RU" dirty="0" err="1"/>
              <a:t>titles.title</a:t>
            </a:r>
            <a:r>
              <a:rPr lang="ru-RU" dirty="0"/>
              <a:t>) FROM </a:t>
            </a:r>
            <a:r>
              <a:rPr lang="ru-RU" dirty="0" err="1"/>
              <a:t>titles,publishers</a:t>
            </a:r>
            <a:r>
              <a:rPr lang="ru-RU" dirty="0"/>
              <a:t> WHERE </a:t>
            </a:r>
            <a:r>
              <a:rPr lang="ru-RU" dirty="0" err="1"/>
              <a:t>titles.pub_id</a:t>
            </a:r>
            <a:r>
              <a:rPr lang="ru-RU" dirty="0"/>
              <a:t>=</a:t>
            </a:r>
            <a:r>
              <a:rPr lang="ru-RU" dirty="0" err="1"/>
              <a:t>publishers.pub_id</a:t>
            </a:r>
            <a:r>
              <a:rPr lang="ru-RU" dirty="0"/>
              <a:t> GROUP BY </a:t>
            </a:r>
            <a:r>
              <a:rPr lang="ru-RU" dirty="0" err="1"/>
              <a:t>publisher</a:t>
            </a:r>
            <a:r>
              <a:rPr lang="ru-RU" dirty="0"/>
              <a:t> HAVING COUNT(*)&gt;1;</a:t>
            </a:r>
          </a:p>
        </p:txBody>
      </p:sp>
    </p:spTree>
    <p:extLst>
      <p:ext uri="{BB962C8B-B14F-4D97-AF65-F5344CB8AC3E}">
        <p14:creationId xmlns:p14="http://schemas.microsoft.com/office/powerpoint/2010/main" val="41681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ru-RU" dirty="0" err="1" smtClean="0"/>
              <a:t>ортировка</a:t>
            </a:r>
            <a:r>
              <a:rPr lang="ru-RU" dirty="0" smtClean="0"/>
              <a:t> </a:t>
            </a:r>
            <a:r>
              <a:rPr lang="ru-RU" dirty="0"/>
              <a:t>данных</a:t>
            </a:r>
            <a:r>
              <a:rPr lang="ru-RU" b="1" dirty="0"/>
              <a:t>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Для </a:t>
            </a:r>
            <a:r>
              <a:rPr lang="ru-RU" dirty="0"/>
              <a:t>сортировки данных, получаемых при помощи оператора </a:t>
            </a:r>
            <a:r>
              <a:rPr lang="en-US" dirty="0"/>
              <a:t>SELECT </a:t>
            </a:r>
            <a:r>
              <a:rPr lang="ru-RU" dirty="0"/>
              <a:t>служит ключевое слово </a:t>
            </a:r>
            <a:r>
              <a:rPr lang="en-US" dirty="0"/>
              <a:t>ORDER BY. </a:t>
            </a:r>
            <a:r>
              <a:rPr lang="ru-RU" dirty="0"/>
              <a:t>С его помощью можно сортировать результаты по любому столбцу или выражению, указанному в &lt;</a:t>
            </a:r>
            <a:r>
              <a:rPr lang="ru-RU" dirty="0" err="1"/>
              <a:t>списке_выбора</a:t>
            </a:r>
            <a:r>
              <a:rPr lang="ru-RU" dirty="0"/>
              <a:t>&gt;. Данные могут быть упорядочены как по возрастанию, так и по убыванию. Пример: сортировать список авторов по алфавиту: </a:t>
            </a:r>
            <a:r>
              <a:rPr lang="en-US" dirty="0"/>
              <a:t>SELECT author FROM authors ORDER BY author; </a:t>
            </a:r>
            <a:r>
              <a:rPr lang="ru-RU" dirty="0"/>
              <a:t>Более сложный пример: получить список авторов, отсортированный по алфавиту, и список их публикаций, причем для каждого автора список книг сортируется по времени издания в обратном порядке (т.е. сначала более "свежие" книги, затем все более "древние"): </a:t>
            </a:r>
          </a:p>
          <a:p>
            <a:r>
              <a:rPr lang="en-US" dirty="0"/>
              <a:t>SELECT </a:t>
            </a:r>
            <a:r>
              <a:rPr lang="en-US" dirty="0" err="1"/>
              <a:t>authors.author,titles.title,titles.yearpub,publishers.publisher</a:t>
            </a:r>
            <a:r>
              <a:rPr lang="en-US" dirty="0"/>
              <a:t> FROM </a:t>
            </a:r>
            <a:r>
              <a:rPr lang="en-US" dirty="0" err="1"/>
              <a:t>authors,titles,publishers,titleauthors</a:t>
            </a:r>
            <a:r>
              <a:rPr lang="en-US" dirty="0"/>
              <a:t> WHERE </a:t>
            </a:r>
            <a:r>
              <a:rPr lang="en-US" dirty="0" err="1"/>
              <a:t>titleauthors.au_id</a:t>
            </a:r>
            <a:r>
              <a:rPr lang="en-US" dirty="0"/>
              <a:t>=</a:t>
            </a:r>
            <a:r>
              <a:rPr lang="en-US" dirty="0" err="1"/>
              <a:t>authors.au_id</a:t>
            </a:r>
            <a:r>
              <a:rPr lang="en-US" dirty="0"/>
              <a:t> AND </a:t>
            </a:r>
            <a:r>
              <a:rPr lang="en-US" dirty="0" err="1"/>
              <a:t>titleauthors.title_id</a:t>
            </a:r>
            <a:r>
              <a:rPr lang="en-US" dirty="0"/>
              <a:t>=</a:t>
            </a:r>
            <a:r>
              <a:rPr lang="en-US" dirty="0" err="1"/>
              <a:t>titles.title_id</a:t>
            </a:r>
            <a:r>
              <a:rPr lang="en-US" dirty="0"/>
              <a:t> AND </a:t>
            </a:r>
            <a:r>
              <a:rPr lang="en-US" dirty="0" err="1"/>
              <a:t>titles.pub_id</a:t>
            </a:r>
            <a:r>
              <a:rPr lang="en-US" dirty="0"/>
              <a:t>=</a:t>
            </a:r>
            <a:r>
              <a:rPr lang="en-US" dirty="0" err="1"/>
              <a:t>publishers.pub_id</a:t>
            </a:r>
            <a:r>
              <a:rPr lang="en-US" dirty="0"/>
              <a:t> ORDER BY </a:t>
            </a:r>
            <a:r>
              <a:rPr lang="en-US" dirty="0" err="1"/>
              <a:t>authors.author</a:t>
            </a:r>
            <a:r>
              <a:rPr lang="en-US" dirty="0"/>
              <a:t> ASC, </a:t>
            </a:r>
            <a:r>
              <a:rPr lang="en-US" dirty="0" err="1"/>
              <a:t>titles.yearpub</a:t>
            </a:r>
            <a:r>
              <a:rPr lang="en-US" dirty="0"/>
              <a:t> DESC; </a:t>
            </a:r>
            <a:r>
              <a:rPr lang="ru-RU" dirty="0"/>
              <a:t>Ключевое слово </a:t>
            </a:r>
            <a:r>
              <a:rPr lang="en-US" dirty="0"/>
              <a:t>DESC </a:t>
            </a:r>
            <a:r>
              <a:rPr lang="ru-RU" dirty="0"/>
              <a:t>задает здесь обратный порядок сортировки по полю </a:t>
            </a:r>
            <a:r>
              <a:rPr lang="en-US" dirty="0" err="1"/>
              <a:t>yearpub</a:t>
            </a:r>
            <a:r>
              <a:rPr lang="en-US" dirty="0"/>
              <a:t>, </a:t>
            </a:r>
            <a:r>
              <a:rPr lang="ru-RU" dirty="0"/>
              <a:t>ключевое слов </a:t>
            </a:r>
            <a:r>
              <a:rPr lang="en-US" dirty="0"/>
              <a:t>ASC (</a:t>
            </a:r>
            <a:r>
              <a:rPr lang="ru-RU" dirty="0"/>
              <a:t>его можно опускать) - прямой порядок сортировки по полю </a:t>
            </a:r>
            <a:r>
              <a:rPr lang="en-US" dirty="0"/>
              <a:t>author.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92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r>
              <a:rPr lang="ru-RU" dirty="0"/>
              <a:t>Краткая история создания и возможности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В </a:t>
            </a:r>
            <a:r>
              <a:rPr lang="ru-RU" dirty="0"/>
              <a:t>начале 70-х годов SQL являлся лишь языком запросов (ЯЗ). Он, по сути, содержал только предложение SELECT, которое позволяло формулировать запросы для выборки данных из базы. </a:t>
            </a:r>
            <a:endParaRPr lang="ru-RU" dirty="0" smtClean="0"/>
          </a:p>
          <a:p>
            <a:r>
              <a:rPr lang="ru-RU" dirty="0" smtClean="0"/>
              <a:t>Затем </a:t>
            </a:r>
            <a:r>
              <a:rPr lang="ru-RU" dirty="0"/>
              <a:t>язык был дополнен двумя другими компонентами, необходимыми для работы с базами данных. </a:t>
            </a:r>
            <a:endParaRPr lang="ru-RU" dirty="0" smtClean="0"/>
          </a:p>
          <a:p>
            <a:pPr lvl="1"/>
            <a:r>
              <a:rPr lang="ru-RU" sz="3300" dirty="0" smtClean="0"/>
              <a:t>Первый </a:t>
            </a:r>
            <a:r>
              <a:rPr lang="ru-RU" sz="3300" dirty="0"/>
              <a:t>из них — средства для определения структуры базы данных, которые в терминологии теории баз данных называются языком определения данных (ЯОД</a:t>
            </a:r>
            <a:r>
              <a:rPr lang="ru-RU" sz="3300" dirty="0" smtClean="0"/>
              <a:t>).</a:t>
            </a:r>
          </a:p>
          <a:p>
            <a:pPr lvl="1"/>
            <a:r>
              <a:rPr lang="ru-RU" sz="3300" dirty="0" smtClean="0"/>
              <a:t>Второй </a:t>
            </a:r>
            <a:r>
              <a:rPr lang="ru-RU" sz="3300" dirty="0"/>
              <a:t>— средства, позволяющие заполнять базу данными, изменять их и удалять. Этот компонент в теории баз данных называется языком манипулирования данными (ЯМД). Также было принято решение, что весь интерфейс с базами данных должен обеспечиваться одним языком, вследствие чего SQL оброс множеством функций, необходимых для управления базами данных. </a:t>
            </a:r>
            <a:endParaRPr lang="ru-RU" sz="3300" dirty="0" smtClean="0"/>
          </a:p>
          <a:p>
            <a:pPr marL="0" indent="0">
              <a:buNone/>
            </a:pPr>
            <a:r>
              <a:rPr lang="ru-RU" dirty="0" smtClean="0"/>
              <a:t>Приведем </a:t>
            </a:r>
            <a:r>
              <a:rPr lang="ru-RU" dirty="0"/>
              <a:t>некоторые из них: </a:t>
            </a:r>
          </a:p>
          <a:p>
            <a:r>
              <a:rPr lang="ru-RU" dirty="0"/>
              <a:t>определение, переопределение и удаление таблиц базы данных и других ее объектов (доменов, представлений, индексов, триггеров, хранимых процедур, функций и т. д.); </a:t>
            </a:r>
          </a:p>
          <a:p>
            <a:r>
              <a:rPr lang="ru-RU" dirty="0"/>
              <a:t>указание физической организации данных; 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784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Краткая история создания и возможности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поддержка ограничений целостности и непротиворечивости базы данных; </a:t>
            </a:r>
          </a:p>
          <a:p>
            <a:r>
              <a:rPr lang="ru-RU" dirty="0"/>
              <a:t>защита данных от несанкционированного доступа посредством определения пользователей (с именами и паролями) и ролей, прав доступа к данным и прав на изменение состояния базы данных; </a:t>
            </a:r>
          </a:p>
          <a:p>
            <a:r>
              <a:rPr lang="ru-RU" dirty="0"/>
              <a:t>манипулирование данными в таблицах базы, включая вставку, изменение и удаление значений; </a:t>
            </a:r>
          </a:p>
          <a:p>
            <a:r>
              <a:rPr lang="ru-RU" dirty="0"/>
              <a:t>поиск данных в нескольких таблицах и упорядочение полученных результатов; </a:t>
            </a:r>
          </a:p>
          <a:p>
            <a:r>
              <a:rPr lang="ru-RU" dirty="0"/>
              <a:t>организация резервного копирования и восстановления базы данных; </a:t>
            </a:r>
          </a:p>
          <a:p>
            <a:r>
              <a:rPr lang="ru-RU" dirty="0"/>
              <a:t>поддержка целостности транзакций; </a:t>
            </a:r>
          </a:p>
          <a:p>
            <a:r>
              <a:rPr lang="ru-RU" dirty="0"/>
              <a:t>поддержка пользовательских процедур и функций, расширяющих функциональные возможности SQL. </a:t>
            </a:r>
          </a:p>
          <a:p>
            <a:r>
              <a:rPr lang="ru-RU" dirty="0"/>
              <a:t>SQL существует в двух формах. В интерактивном SQL пользователь непосредственно вводит команды и получает результат. Команды встроенного SQL включаются в тексты программ на других языках. В этом случае обращение к базе данных, а также обработка результатов производится этими программами.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98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команд </a:t>
            </a:r>
            <a:r>
              <a:rPr lang="en-US" dirty="0"/>
              <a:t>SQL 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Обсудим основные категории команд, реализующих в SQL выполнение различных функций.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Среди </a:t>
            </a:r>
            <a:r>
              <a:rPr lang="ru-RU" dirty="0"/>
              <a:t>таких функций — построение объектов базы данных, управление объектами, пополнение таблиц базы данных новыми данными, обновление данных, уже имеющихся в таблицах, выполнение запросов, управление доступом пользователей к базе данных, а также осуществление общего администрирования базы данных. </a:t>
            </a:r>
          </a:p>
          <a:p>
            <a:pPr marL="0" indent="0">
              <a:buNone/>
            </a:pPr>
            <a:r>
              <a:rPr lang="ru-RU" dirty="0"/>
              <a:t>Такими категориями являются: </a:t>
            </a:r>
          </a:p>
          <a:p>
            <a:r>
              <a:rPr lang="ru-RU" dirty="0"/>
              <a:t>DDL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Definition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— язык определения данных); </a:t>
            </a:r>
          </a:p>
          <a:p>
            <a:r>
              <a:rPr lang="ru-RU" dirty="0"/>
              <a:t>DML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Manipulation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— язык манипуляций данными); </a:t>
            </a:r>
          </a:p>
          <a:p>
            <a:r>
              <a:rPr lang="ru-RU" dirty="0"/>
              <a:t>DQL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— язык запросов к данным); </a:t>
            </a:r>
          </a:p>
          <a:p>
            <a:r>
              <a:rPr lang="ru-RU" dirty="0"/>
              <a:t>DCL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— язык управления данными); </a:t>
            </a:r>
          </a:p>
          <a:p>
            <a:r>
              <a:rPr lang="ru-RU" dirty="0"/>
              <a:t>команды администрирования данных; </a:t>
            </a:r>
          </a:p>
          <a:p>
            <a:r>
              <a:rPr lang="ru-RU" dirty="0"/>
              <a:t>команды управления транзакциями.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91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200" dirty="0"/>
              <a:t>Определение структур базы данных (DDL)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Язык </a:t>
            </a:r>
            <a:r>
              <a:rPr lang="ru-RU" dirty="0"/>
              <a:t>определения данных (DDL) является частью SQL, дающей пользователю возможность создавать различные объекты базы данных и переопределять их структуру, например, создавать или удалять таблицы. </a:t>
            </a:r>
          </a:p>
          <a:p>
            <a:pPr marL="0" indent="0">
              <a:buNone/>
            </a:pPr>
            <a:r>
              <a:rPr lang="ru-RU" dirty="0"/>
              <a:t>Среди основных команд DDL: </a:t>
            </a:r>
          </a:p>
          <a:p>
            <a:r>
              <a:rPr lang="ru-RU" dirty="0"/>
              <a:t>CREATE TABLE </a:t>
            </a:r>
          </a:p>
          <a:p>
            <a:r>
              <a:rPr lang="ru-RU" dirty="0"/>
              <a:t>ALTER TABLE </a:t>
            </a:r>
          </a:p>
          <a:p>
            <a:r>
              <a:rPr lang="ru-RU" dirty="0"/>
              <a:t>DROP TABLE </a:t>
            </a:r>
          </a:p>
          <a:p>
            <a:r>
              <a:rPr lang="ru-RU" dirty="0"/>
              <a:t>CREATE INDEX </a:t>
            </a:r>
          </a:p>
          <a:p>
            <a:r>
              <a:rPr lang="ru-RU" dirty="0"/>
              <a:t>ALTER INDEX </a:t>
            </a:r>
          </a:p>
          <a:p>
            <a:r>
              <a:rPr lang="ru-RU" dirty="0"/>
              <a:t>DROP INDEX 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8053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Команда </a:t>
            </a:r>
            <a:r>
              <a:rPr lang="ru-RU" sz="3200" dirty="0"/>
              <a:t>создания таблицы CREATE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Таблицы </a:t>
            </a:r>
            <a:r>
              <a:rPr lang="ru-RU" dirty="0"/>
              <a:t>создаются командой </a:t>
            </a:r>
            <a:r>
              <a:rPr lang="ru-RU" b="1" dirty="0"/>
              <a:t>CREATE TABLE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Эта </a:t>
            </a:r>
            <a:r>
              <a:rPr lang="ru-RU" dirty="0"/>
              <a:t>команда создает пустую таблицу — таблицу без строк</a:t>
            </a:r>
            <a:r>
              <a:rPr lang="ru-RU" dirty="0" smtClean="0"/>
              <a:t>. Значения </a:t>
            </a:r>
            <a:r>
              <a:rPr lang="ru-RU" dirty="0"/>
              <a:t>вводятся с помощью DML </a:t>
            </a:r>
            <a:r>
              <a:rPr lang="ru-RU" sz="3100" b="1" dirty="0"/>
              <a:t>команды INSERT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Команда </a:t>
            </a:r>
            <a:r>
              <a:rPr lang="ru-RU" dirty="0"/>
              <a:t>CREATE TABLE в основном определяет имя таблицы, в виде описания набора имен столбцов указанных в определенном порядке. Она также определяет типы данных и размеры столбцов. Каждая таблица должна иметь, по крайней мере, один столбец.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Синтаксис </a:t>
            </a:r>
            <a:r>
              <a:rPr lang="ru-RU" dirty="0"/>
              <a:t>команды CREATE TABLE: </a:t>
            </a:r>
          </a:p>
          <a:p>
            <a:r>
              <a:rPr lang="ru-RU" dirty="0"/>
              <a:t>CREATE TABLE &lt;</a:t>
            </a:r>
            <a:r>
              <a:rPr lang="ru-RU" dirty="0" err="1"/>
              <a:t>table-name</a:t>
            </a:r>
            <a:r>
              <a:rPr lang="ru-RU" dirty="0"/>
              <a:t> &gt; (&lt;</a:t>
            </a:r>
            <a:r>
              <a:rPr lang="ru-RU" dirty="0" err="1"/>
              <a:t>column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 &gt; &lt;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&gt;[(&lt;</a:t>
            </a:r>
            <a:r>
              <a:rPr lang="ru-RU" dirty="0" err="1"/>
              <a:t>size</a:t>
            </a:r>
            <a:r>
              <a:rPr lang="ru-RU" dirty="0"/>
              <a:t>&gt;)], &lt;</a:t>
            </a:r>
            <a:r>
              <a:rPr lang="ru-RU" dirty="0" err="1"/>
              <a:t>column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 &gt; &lt;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&gt; [(&lt;</a:t>
            </a:r>
            <a:r>
              <a:rPr lang="ru-RU" dirty="0" err="1"/>
              <a:t>size</a:t>
            </a:r>
            <a:r>
              <a:rPr lang="ru-RU" dirty="0"/>
              <a:t>&gt;)] ...);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Эта </a:t>
            </a:r>
            <a:r>
              <a:rPr lang="ru-RU" dirty="0"/>
              <a:t>команда будет создавать таблицу Продавцов: </a:t>
            </a:r>
          </a:p>
          <a:p>
            <a:r>
              <a:rPr lang="ru-RU" dirty="0"/>
              <a:t>CREATE TABLE </a:t>
            </a:r>
            <a:r>
              <a:rPr lang="ru-RU" dirty="0" err="1"/>
              <a:t>Saleepeople</a:t>
            </a:r>
            <a:r>
              <a:rPr lang="ru-RU" dirty="0"/>
              <a:t> (</a:t>
            </a:r>
            <a:r>
              <a:rPr lang="ru-RU" dirty="0" err="1"/>
              <a:t>snum</a:t>
            </a:r>
            <a:r>
              <a:rPr lang="ru-RU" dirty="0"/>
              <a:t> </a:t>
            </a:r>
            <a:r>
              <a:rPr lang="ru-RU" dirty="0" err="1"/>
              <a:t>integer</a:t>
            </a:r>
            <a:r>
              <a:rPr lang="ru-RU" dirty="0"/>
              <a:t>, </a:t>
            </a:r>
            <a:r>
              <a:rPr lang="ru-RU" dirty="0" err="1"/>
              <a:t>sname</a:t>
            </a:r>
            <a:r>
              <a:rPr lang="ru-RU" dirty="0"/>
              <a:t> </a:t>
            </a:r>
            <a:r>
              <a:rPr lang="ru-RU" dirty="0" err="1"/>
              <a:t>char</a:t>
            </a:r>
            <a:r>
              <a:rPr lang="ru-RU" dirty="0"/>
              <a:t> (10), </a:t>
            </a:r>
            <a:r>
              <a:rPr lang="ru-RU" dirty="0" err="1"/>
              <a:t>city</a:t>
            </a:r>
            <a:r>
              <a:rPr lang="ru-RU" dirty="0"/>
              <a:t> </a:t>
            </a:r>
            <a:r>
              <a:rPr lang="ru-RU" dirty="0" err="1"/>
              <a:t>char</a:t>
            </a:r>
            <a:r>
              <a:rPr lang="ru-RU" dirty="0"/>
              <a:t> (10;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Порядок </a:t>
            </a:r>
            <a:r>
              <a:rPr lang="ru-RU" dirty="0"/>
              <a:t>столбцов в таблице определяется порядком, в котором они указаны. Имя столбца не должно разделяться при переносе строки, но отделяется запятыми. </a:t>
            </a:r>
          </a:p>
        </p:txBody>
      </p:sp>
    </p:spTree>
    <p:extLst>
      <p:ext uri="{BB962C8B-B14F-4D97-AF65-F5344CB8AC3E}">
        <p14:creationId xmlns:p14="http://schemas.microsoft.com/office/powerpoint/2010/main" val="73660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Индексы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73427"/>
          </a:xfrm>
        </p:spPr>
        <p:txBody>
          <a:bodyPr>
            <a:noAutofit/>
          </a:bodyPr>
          <a:lstStyle/>
          <a:p>
            <a:r>
              <a:rPr lang="ru-RU" sz="1800" dirty="0" smtClean="0"/>
              <a:t>Индекс </a:t>
            </a:r>
            <a:r>
              <a:rPr lang="ru-RU" sz="1800" dirty="0"/>
              <a:t>— это упорядоченный (буквенный или числовой) список столбцов или групп столбцов в таблице. Таблицы могут иметь большое количество строк, а, так как строки не находятся в каком-нибудь определенном порядке, их поиск по указанному значению может потребовать значительного времени. Когда вы создаете индекс в поле, ваша база данных запоминает соответствующий порядок всех значений этого поля в области памяти. </a:t>
            </a:r>
            <a:endParaRPr lang="ru-RU" sz="1800" dirty="0" smtClean="0"/>
          </a:p>
          <a:p>
            <a:r>
              <a:rPr lang="ru-RU" sz="1800" dirty="0" smtClean="0"/>
              <a:t>Предположим</a:t>
            </a:r>
            <a:r>
              <a:rPr lang="ru-RU" sz="1800" dirty="0"/>
              <a:t>, что наша таблица Заказчиков имеет тысячи входов, а вы хотите найти заказчика с номером </a:t>
            </a:r>
            <a:r>
              <a:rPr lang="ru-RU" sz="1800" dirty="0" err="1"/>
              <a:t>cnum</a:t>
            </a:r>
            <a:r>
              <a:rPr lang="ru-RU" sz="1800" dirty="0"/>
              <a:t>=299. Так как строки не упорядочены, ваша программа будет просматривать всю таблицу, строку за строкой, проверяя каждый раз значение поля </a:t>
            </a:r>
            <a:r>
              <a:rPr lang="ru-RU" sz="1800" dirty="0" err="1"/>
              <a:t>cnum</a:t>
            </a:r>
            <a:r>
              <a:rPr lang="ru-RU" sz="1800" dirty="0"/>
              <a:t> на равенство значению 299. Однако если бы имелся индекс в поле </a:t>
            </a:r>
            <a:r>
              <a:rPr lang="ru-RU" sz="1800" dirty="0" err="1"/>
              <a:t>cnum</a:t>
            </a:r>
            <a:r>
              <a:rPr lang="ru-RU" sz="1800" dirty="0"/>
              <a:t>, то программа могла бы выйти на номер 299 прямо по индексу и дать информацию о том, как найти правильную строку таблицы. </a:t>
            </a:r>
            <a:endParaRPr lang="ru-RU" sz="1800" dirty="0" smtClean="0"/>
          </a:p>
          <a:p>
            <a:r>
              <a:rPr lang="ru-RU" sz="1800" dirty="0" smtClean="0"/>
              <a:t>В </a:t>
            </a:r>
            <a:r>
              <a:rPr lang="ru-RU" sz="1800" dirty="0"/>
              <a:t>то время как индекс значительно улучшает эффективность запросов, использование индекса несколько замедляет операции модификации DML INSERT, UPDATE и DELETE, что вполне понятно, поскольку при модификации таблицы должен модифицироваться и индекс, а сам индекс занимает объем памяти. Следовательно, каждый раз, когда вы создаете таблицу, Вы должны принять решение, индексировать ее или нет. </a:t>
            </a:r>
          </a:p>
        </p:txBody>
      </p:sp>
    </p:spTree>
    <p:extLst>
      <p:ext uri="{BB962C8B-B14F-4D97-AF65-F5344CB8AC3E}">
        <p14:creationId xmlns:p14="http://schemas.microsoft.com/office/powerpoint/2010/main" val="16622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ru-RU" sz="5500" dirty="0"/>
              <a:t>Синтаксис для создания индекса — обычно следующий </a:t>
            </a:r>
            <a:r>
              <a:rPr lang="ru-RU" sz="5500" dirty="0" smtClean="0"/>
              <a:t>: </a:t>
            </a:r>
            <a:endParaRPr lang="ru-RU" sz="5500" dirty="0"/>
          </a:p>
          <a:p>
            <a:r>
              <a:rPr lang="ru-RU" sz="5500" dirty="0"/>
              <a:t>CREATE INDEX &lt;</a:t>
            </a:r>
            <a:r>
              <a:rPr lang="ru-RU" sz="5500" dirty="0" err="1"/>
              <a:t>index</a:t>
            </a:r>
            <a:r>
              <a:rPr lang="ru-RU" sz="5500" dirty="0"/>
              <a:t> </a:t>
            </a:r>
            <a:r>
              <a:rPr lang="ru-RU" sz="5500" dirty="0" err="1"/>
              <a:t>name</a:t>
            </a:r>
            <a:r>
              <a:rPr lang="ru-RU" sz="5500" dirty="0"/>
              <a:t>&gt; ON &lt;</a:t>
            </a:r>
            <a:r>
              <a:rPr lang="ru-RU" sz="5500" dirty="0" err="1"/>
              <a:t>table</a:t>
            </a:r>
            <a:r>
              <a:rPr lang="ru-RU" sz="5500" dirty="0"/>
              <a:t> </a:t>
            </a:r>
            <a:r>
              <a:rPr lang="ru-RU" sz="5500" dirty="0" err="1"/>
              <a:t>name</a:t>
            </a:r>
            <a:r>
              <a:rPr lang="ru-RU" sz="5500" dirty="0"/>
              <a:t>&gt; (&lt;</a:t>
            </a:r>
            <a:r>
              <a:rPr lang="ru-RU" sz="5500" dirty="0" err="1"/>
              <a:t>column</a:t>
            </a:r>
            <a:r>
              <a:rPr lang="ru-RU" sz="5500" dirty="0"/>
              <a:t> </a:t>
            </a:r>
            <a:r>
              <a:rPr lang="ru-RU" sz="5500" dirty="0" err="1"/>
              <a:t>name</a:t>
            </a:r>
            <a:r>
              <a:rPr lang="ru-RU" sz="5500" dirty="0"/>
              <a:t>&gt; [,&lt;</a:t>
            </a:r>
            <a:r>
              <a:rPr lang="ru-RU" sz="5500" dirty="0" err="1"/>
              <a:t>column</a:t>
            </a:r>
            <a:r>
              <a:rPr lang="ru-RU" sz="5500" dirty="0"/>
              <a:t> </a:t>
            </a:r>
            <a:r>
              <a:rPr lang="ru-RU" sz="5500" dirty="0" err="1"/>
              <a:t>name</a:t>
            </a:r>
            <a:r>
              <a:rPr lang="ru-RU" sz="5500" dirty="0"/>
              <a:t>&gt;]...); </a:t>
            </a:r>
            <a:endParaRPr lang="ru-RU" sz="5500" dirty="0" smtClean="0"/>
          </a:p>
          <a:p>
            <a:pPr marL="0" indent="0">
              <a:buNone/>
            </a:pPr>
            <a:r>
              <a:rPr lang="ru-RU" sz="5500" dirty="0" smtClean="0"/>
              <a:t>Таблица</a:t>
            </a:r>
            <a:r>
              <a:rPr lang="ru-RU" sz="5500" dirty="0"/>
              <a:t>, конечно, должна уже быть создана и должна содержать имя столбца. </a:t>
            </a:r>
            <a:endParaRPr lang="ru-RU" sz="5500" dirty="0" smtClean="0"/>
          </a:p>
          <a:p>
            <a:pPr marL="0" indent="0">
              <a:buNone/>
            </a:pPr>
            <a:r>
              <a:rPr lang="ru-RU" sz="5500" dirty="0" smtClean="0"/>
              <a:t>Имя </a:t>
            </a:r>
            <a:r>
              <a:rPr lang="ru-RU" sz="5500" dirty="0"/>
              <a:t>индекса не может быть использовано для чего-то другого в базе данных (любым пользователем). </a:t>
            </a:r>
            <a:endParaRPr lang="ru-RU" sz="5500" dirty="0" smtClean="0"/>
          </a:p>
          <a:p>
            <a:pPr marL="0" indent="0">
              <a:buNone/>
            </a:pPr>
            <a:r>
              <a:rPr lang="ru-RU" sz="5500" dirty="0" smtClean="0"/>
              <a:t>Однажды </a:t>
            </a:r>
            <a:r>
              <a:rPr lang="ru-RU" sz="5500" dirty="0"/>
              <a:t>созданный, индекс будет невидим пользователю. </a:t>
            </a:r>
            <a:endParaRPr lang="ru-RU" sz="5500" dirty="0" smtClean="0"/>
          </a:p>
          <a:p>
            <a:pPr marL="0" indent="0">
              <a:buNone/>
            </a:pPr>
            <a:r>
              <a:rPr lang="ru-RU" sz="5500" dirty="0" smtClean="0"/>
              <a:t>Сервер </a:t>
            </a:r>
            <a:r>
              <a:rPr lang="ru-RU" sz="5500" dirty="0"/>
              <a:t>SQL сам решает, когда он необходим, чтобы ссылаться на него, и делает это автоматически. </a:t>
            </a:r>
            <a:endParaRPr lang="ru-RU" sz="5500" dirty="0" smtClean="0"/>
          </a:p>
          <a:p>
            <a:pPr marL="0" indent="0">
              <a:buNone/>
            </a:pPr>
            <a:r>
              <a:rPr lang="ru-RU" sz="5500" dirty="0" smtClean="0"/>
              <a:t>CREATE </a:t>
            </a:r>
            <a:r>
              <a:rPr lang="ru-RU" sz="5500" dirty="0"/>
              <a:t>INDEX </a:t>
            </a:r>
            <a:r>
              <a:rPr lang="ru-RU" sz="5500" dirty="0" err="1"/>
              <a:t>Clientgroup</a:t>
            </a:r>
            <a:r>
              <a:rPr lang="ru-RU" sz="5500" dirty="0"/>
              <a:t> ON </a:t>
            </a:r>
            <a:r>
              <a:rPr lang="ru-RU" sz="5500" dirty="0" err="1"/>
              <a:t>Customers</a:t>
            </a:r>
            <a:r>
              <a:rPr lang="ru-RU" sz="5500" dirty="0"/>
              <a:t> (</a:t>
            </a:r>
            <a:r>
              <a:rPr lang="ru-RU" sz="5500" dirty="0" err="1"/>
              <a:t>snum</a:t>
            </a:r>
            <a:r>
              <a:rPr lang="ru-RU" sz="5500" dirty="0"/>
              <a:t>); </a:t>
            </a:r>
            <a:endParaRPr lang="ru-RU" sz="5500" dirty="0" smtClean="0"/>
          </a:p>
          <a:p>
            <a:pPr marL="0" indent="0">
              <a:buNone/>
            </a:pPr>
            <a:r>
              <a:rPr lang="ru-RU" sz="5500" dirty="0" smtClean="0"/>
              <a:t>Теперь</a:t>
            </a:r>
            <a:r>
              <a:rPr lang="ru-RU" sz="5500" dirty="0"/>
              <a:t>, тот продавец, который имеет отношение к этой таблице, сможет найти собственную клиентуру очень быстро. </a:t>
            </a:r>
          </a:p>
          <a:p>
            <a:r>
              <a:rPr lang="ru-RU" sz="5500" dirty="0"/>
              <a:t>Удаление индексов Главным признаком индекса является его имя, поэтому он может быть удален. Обычно пользователи не знают о существовании индекса. SQL автоматически определяет, позволено ли пользователю использовать индекс, и если да, то разрешает использовать его. Однако, если вы хотите удалить индекс, вы должны знать его имя. Этот синтаксис используется для удаления индекса: </a:t>
            </a:r>
          </a:p>
          <a:p>
            <a:pPr marL="0" indent="0">
              <a:buNone/>
            </a:pPr>
            <a:r>
              <a:rPr lang="ru-RU" sz="5500" dirty="0"/>
              <a:t>DROP INDEX &lt;</a:t>
            </a:r>
            <a:r>
              <a:rPr lang="ru-RU" sz="5500" dirty="0" err="1"/>
              <a:t>Index</a:t>
            </a:r>
            <a:r>
              <a:rPr lang="ru-RU" sz="5500" dirty="0"/>
              <a:t> </a:t>
            </a:r>
            <a:r>
              <a:rPr lang="ru-RU" sz="5500" dirty="0" err="1"/>
              <a:t>name</a:t>
            </a:r>
            <a:r>
              <a:rPr lang="ru-RU" sz="5500" dirty="0"/>
              <a:t>&gt;; </a:t>
            </a:r>
            <a:endParaRPr lang="ru-RU" sz="5500" dirty="0" smtClean="0"/>
          </a:p>
          <a:p>
            <a:pPr marL="0" indent="0">
              <a:buNone/>
            </a:pPr>
            <a:r>
              <a:rPr lang="ru-RU" sz="5500" dirty="0" smtClean="0"/>
              <a:t>Удаление </a:t>
            </a:r>
            <a:r>
              <a:rPr lang="ru-RU" sz="5500" dirty="0"/>
              <a:t>индекса не воздействует на содержание полей.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114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2959</Words>
  <Application>Microsoft Office PowerPoint</Application>
  <PresentationFormat>Экран (4:3)</PresentationFormat>
  <Paragraphs>182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Основы структурированного языка запросов SQL.  Модификация данных</vt:lpstr>
      <vt:lpstr>Краткая история создания и возможности SQL</vt:lpstr>
      <vt:lpstr>Краткая история создания и возможности SQL</vt:lpstr>
      <vt:lpstr>Краткая история создания и возможности SQL</vt:lpstr>
      <vt:lpstr>Типы команд SQL  </vt:lpstr>
      <vt:lpstr>Определение структур базы данных (DDL) </vt:lpstr>
      <vt:lpstr>Команда создания таблицы CREATE </vt:lpstr>
      <vt:lpstr>Индексы  </vt:lpstr>
      <vt:lpstr>Индексы</vt:lpstr>
      <vt:lpstr>Изменение существующей таблицы ALTER TABLE </vt:lpstr>
      <vt:lpstr>Удаление таблиц DROP </vt:lpstr>
      <vt:lpstr>Язык манипулирования данными (DML) </vt:lpstr>
      <vt:lpstr>Добавить новую запись в таблицу INSERT </vt:lpstr>
      <vt:lpstr>Модификация записей UPDATE </vt:lpstr>
      <vt:lpstr>Удаление записей DELETE</vt:lpstr>
      <vt:lpstr>Выборка данных SELECT </vt:lpstr>
      <vt:lpstr>Презентация PowerPoint</vt:lpstr>
      <vt:lpstr>Выборка данных SELECT </vt:lpstr>
      <vt:lpstr>Выборка из нескольких таблиц.</vt:lpstr>
      <vt:lpstr>Вычисления внутри SELECT.</vt:lpstr>
      <vt:lpstr>Презентация PowerPoint</vt:lpstr>
      <vt:lpstr>Группировка данных.</vt:lpstr>
      <vt:lpstr>Cортировка данных.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 МОДЕЛИ  ДАННЫХ</dc:title>
  <dc:creator>Администратор</dc:creator>
  <cp:lastModifiedBy>Администратор</cp:lastModifiedBy>
  <cp:revision>105</cp:revision>
  <cp:lastPrinted>2012-09-11T10:37:25Z</cp:lastPrinted>
  <dcterms:created xsi:type="dcterms:W3CDTF">2012-08-31T09:27:32Z</dcterms:created>
  <dcterms:modified xsi:type="dcterms:W3CDTF">2012-09-19T13:54:08Z</dcterms:modified>
</cp:coreProperties>
</file>