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9" r:id="rId2"/>
    <p:sldId id="260" r:id="rId3"/>
    <p:sldId id="261" r:id="rId4"/>
    <p:sldId id="262" r:id="rId5"/>
    <p:sldId id="263" r:id="rId6"/>
    <p:sldId id="266" r:id="rId7"/>
    <p:sldId id="265" r:id="rId8"/>
    <p:sldId id="264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00"/>
    <a:srgbClr val="12AE2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95" autoAdjust="0"/>
  </p:normalViewPr>
  <p:slideViewPr>
    <p:cSldViewPr>
      <p:cViewPr varScale="1">
        <p:scale>
          <a:sx n="61" d="100"/>
          <a:sy n="61" d="100"/>
        </p:scale>
        <p:origin x="-282" y="-9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40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724506C0-3FFE-45A5-803D-9F4FC5464A70}" type="datetimeFigureOut">
              <a:t>12/17/2009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F8646707-6BBD-41A9-B4DF-0C76A73A2D2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337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20688"/>
            <a:ext cx="9144000" cy="6124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ru-RU">
                <a:latin typeface="Georgia" pitchFamily="18" charset="0"/>
              </a:defRPr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ru-RU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ru-RU"/>
              <a:t>Щелкните для изменения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ru-RU"/>
          </a:p>
        </p:txBody>
      </p:sp>
      <p:sp>
        <p:nvSpPr>
          <p:cNvPr id="11" name="Овал 10"/>
          <p:cNvSpPr/>
          <p:nvPr userDrawn="1"/>
        </p:nvSpPr>
        <p:spPr>
          <a:xfrm>
            <a:off x="6588224" y="620688"/>
            <a:ext cx="1656184" cy="1436093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3000">
                <a:srgbClr val="00B050"/>
              </a:gs>
              <a:gs pos="28000">
                <a:srgbClr val="FFFF00"/>
              </a:gs>
              <a:gs pos="42999">
                <a:srgbClr val="00B050"/>
              </a:gs>
              <a:gs pos="58000">
                <a:srgbClr val="FFFF00"/>
              </a:gs>
              <a:gs pos="72000">
                <a:srgbClr val="00B050"/>
              </a:gs>
              <a:gs pos="85000">
                <a:srgbClr val="FFFF00">
                  <a:lumMod val="89000"/>
                  <a:lumOff val="11000"/>
                </a:srgbClr>
              </a:gs>
              <a:gs pos="93500">
                <a:srgbClr val="80D828"/>
              </a:gs>
              <a:gs pos="100000">
                <a:srgbClr val="00B050"/>
              </a:gs>
            </a:gsLst>
            <a:path path="circle">
              <a:fillToRect l="100000" t="100000"/>
            </a:path>
            <a:tileRect r="-100000" b="-100000"/>
          </a:gra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INSERT</a:t>
            </a:r>
            <a:endParaRPr lang="ru-RU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Овал 11"/>
          <p:cNvSpPr/>
          <p:nvPr userDrawn="1"/>
        </p:nvSpPr>
        <p:spPr>
          <a:xfrm>
            <a:off x="5364088" y="1272040"/>
            <a:ext cx="1774433" cy="1652904"/>
          </a:xfrm>
          <a:prstGeom prst="ellipse">
            <a:avLst/>
          </a:prstGeom>
          <a:gradFill flip="none" rotWithShape="1">
            <a:gsLst>
              <a:gs pos="0">
                <a:srgbClr val="0070C0"/>
              </a:gs>
              <a:gs pos="13000">
                <a:schemeClr val="accent2">
                  <a:lumMod val="60000"/>
                  <a:lumOff val="40000"/>
                </a:schemeClr>
              </a:gs>
              <a:gs pos="28000">
                <a:srgbClr val="0070C0"/>
              </a:gs>
              <a:gs pos="42999">
                <a:schemeClr val="accent2">
                  <a:lumMod val="60000"/>
                  <a:lumOff val="40000"/>
                </a:schemeClr>
              </a:gs>
              <a:gs pos="58000">
                <a:srgbClr val="0070C0"/>
              </a:gs>
              <a:gs pos="72000">
                <a:schemeClr val="accent2">
                  <a:lumMod val="60000"/>
                  <a:lumOff val="40000"/>
                </a:schemeClr>
              </a:gs>
              <a:gs pos="87000">
                <a:srgbClr val="0070C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UPDATE</a:t>
            </a:r>
            <a:endParaRPr lang="ru-RU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" name="Овал 12"/>
          <p:cNvSpPr/>
          <p:nvPr userDrawn="1"/>
        </p:nvSpPr>
        <p:spPr>
          <a:xfrm>
            <a:off x="6876256" y="1844824"/>
            <a:ext cx="1872208" cy="1838262"/>
          </a:xfrm>
          <a:prstGeom prst="ellipse">
            <a:avLst/>
          </a:prstGeom>
          <a:gradFill flip="none" rotWithShape="1">
            <a:gsLst>
              <a:gs pos="0">
                <a:srgbClr val="FFF200">
                  <a:lumMod val="55000"/>
                  <a:lumOff val="45000"/>
                  <a:alpha val="56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circle">
              <a:fillToRect r="100000" b="100000"/>
            </a:path>
            <a:tileRect l="-100000" t="-100000"/>
          </a:gra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DELETE</a:t>
            </a:r>
            <a:endParaRPr lang="ru-RU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ru-RU" sz="3600" b="0" cap="none">
                <a:latin typeface="Georgia" pitchFamily="18" charset="0"/>
              </a:defRPr>
            </a:lvl1pPr>
          </a:lstStyle>
          <a:p>
            <a:r>
              <a:rPr kumimoji="0" lang="ru-RU"/>
              <a:t>Образец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ru-RU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ru-RU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ru-RU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ru-RU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ru-RU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ru-RU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ru-RU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ru-RU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ru-RU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ru-RU" sz="280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ru-RU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ru-RU" sz="1800">
                <a:latin typeface="Georgia" pitchFamily="18" charset="0"/>
              </a:defRPr>
            </a:lvl2pPr>
            <a:lvl3pPr eaLnBrk="1" latinLnBrk="0" hangingPunct="1">
              <a:defRPr kumimoji="0" lang="ru-RU" sz="2000">
                <a:latin typeface="Georgia" pitchFamily="18" charset="0"/>
              </a:defRPr>
            </a:lvl3pPr>
            <a:lvl4pPr eaLnBrk="1" latinLnBrk="0" hangingPunct="1">
              <a:defRPr kumimoji="0" lang="ru-RU" sz="2000">
                <a:latin typeface="Georgia" pitchFamily="18" charset="0"/>
              </a:defRPr>
            </a:lvl4pPr>
            <a:lvl5pPr eaLnBrk="1" latinLnBrk="0" hangingPunct="1">
              <a:defRPr kumimoji="0" lang="ru-RU" sz="2000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ru-RU" sz="2400"/>
            </a:lvl1pPr>
            <a:lvl2pPr eaLnBrk="1" latinLnBrk="0" hangingPunct="1">
              <a:defRPr kumimoji="0" lang="ru-RU" sz="2000"/>
            </a:lvl2pPr>
            <a:lvl3pPr eaLnBrk="1" latinLnBrk="0" hangingPunct="1">
              <a:defRPr kumimoji="0" lang="ru-RU" sz="1800"/>
            </a:lvl3pPr>
            <a:lvl4pPr eaLnBrk="1" latinLnBrk="0" hangingPunct="1">
              <a:defRPr kumimoji="0" lang="ru-RU" sz="1600"/>
            </a:lvl4pPr>
            <a:lvl5pPr eaLnBrk="1" latinLnBrk="0" hangingPunct="1">
              <a:defRPr kumimoji="0" lang="ru-RU" sz="1600"/>
            </a:lvl5pPr>
            <a:lvl6pPr eaLnBrk="1" latinLnBrk="0" hangingPunct="1">
              <a:defRPr kumimoji="0" lang="ru-RU" sz="1800"/>
            </a:lvl6pPr>
            <a:lvl7pPr eaLnBrk="1" latinLnBrk="0" hangingPunct="1">
              <a:defRPr kumimoji="0" lang="ru-RU" sz="1800"/>
            </a:lvl7pPr>
            <a:lvl8pPr eaLnBrk="1" latinLnBrk="0" hangingPunct="1">
              <a:defRPr kumimoji="0" lang="ru-RU" sz="1800"/>
            </a:lvl8pPr>
            <a:lvl9pPr eaLnBrk="1" latinLnBrk="0" hangingPunct="1">
              <a:defRPr kumimoji="0" lang="ru-RU" sz="18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ru-RU" sz="2400"/>
            </a:lvl1pPr>
            <a:lvl2pPr eaLnBrk="1" latinLnBrk="0" hangingPunct="1">
              <a:defRPr kumimoji="0" lang="ru-RU" sz="2000"/>
            </a:lvl2pPr>
            <a:lvl3pPr eaLnBrk="1" latinLnBrk="0" hangingPunct="1">
              <a:defRPr kumimoji="0" lang="ru-RU" sz="1800"/>
            </a:lvl3pPr>
            <a:lvl4pPr eaLnBrk="1" latinLnBrk="0" hangingPunct="1">
              <a:defRPr kumimoji="0" lang="ru-RU" sz="1600"/>
            </a:lvl4pPr>
            <a:lvl5pPr eaLnBrk="1" latinLnBrk="0" hangingPunct="1">
              <a:defRPr kumimoji="0" lang="ru-RU" sz="1600"/>
            </a:lvl5pPr>
            <a:lvl6pPr eaLnBrk="1" latinLnBrk="0" hangingPunct="1">
              <a:defRPr kumimoji="0" lang="ru-RU" sz="1800"/>
            </a:lvl6pPr>
            <a:lvl7pPr eaLnBrk="1" latinLnBrk="0" hangingPunct="1">
              <a:defRPr kumimoji="0" lang="ru-RU" sz="1800"/>
            </a:lvl7pPr>
            <a:lvl8pPr eaLnBrk="1" latinLnBrk="0" hangingPunct="1">
              <a:defRPr kumimoji="0" lang="ru-RU" sz="1800"/>
            </a:lvl8pPr>
            <a:lvl9pPr eaLnBrk="1" latinLnBrk="0" hangingPunct="1">
              <a:defRPr kumimoji="0" lang="ru-RU" sz="18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ru-RU"/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ru-RU" sz="2000" b="1"/>
            </a:lvl1pPr>
            <a:lvl2pPr marL="457200" indent="0" eaLnBrk="1" latinLnBrk="0" hangingPunct="1">
              <a:buNone/>
              <a:defRPr kumimoji="0" lang="ru-RU" sz="2000" b="1"/>
            </a:lvl2pPr>
            <a:lvl3pPr marL="914400" indent="0" eaLnBrk="1" latinLnBrk="0" hangingPunct="1">
              <a:buNone/>
              <a:defRPr kumimoji="0" lang="ru-RU" sz="1800" b="1"/>
            </a:lvl3pPr>
            <a:lvl4pPr marL="1371600" indent="0" eaLnBrk="1" latinLnBrk="0" hangingPunct="1">
              <a:buNone/>
              <a:defRPr kumimoji="0" lang="ru-RU" sz="1600" b="1"/>
            </a:lvl4pPr>
            <a:lvl5pPr marL="1828800" indent="0" eaLnBrk="1" latinLnBrk="0" hangingPunct="1">
              <a:buNone/>
              <a:defRPr kumimoji="0" lang="ru-RU" sz="1600" b="1"/>
            </a:lvl5pPr>
            <a:lvl6pPr marL="2286000" indent="0" eaLnBrk="1" latinLnBrk="0" hangingPunct="1">
              <a:buNone/>
              <a:defRPr kumimoji="0" lang="ru-RU" sz="1600" b="1"/>
            </a:lvl6pPr>
            <a:lvl7pPr marL="2743200" indent="0" eaLnBrk="1" latinLnBrk="0" hangingPunct="1">
              <a:buNone/>
              <a:defRPr kumimoji="0" lang="ru-RU" sz="1600" b="1"/>
            </a:lvl7pPr>
            <a:lvl8pPr marL="3200400" indent="0" eaLnBrk="1" latinLnBrk="0" hangingPunct="1">
              <a:buNone/>
              <a:defRPr kumimoji="0" lang="ru-RU" sz="1600" b="1"/>
            </a:lvl8pPr>
            <a:lvl9pPr marL="3657600" indent="0" eaLnBrk="1" latinLnBrk="0" hangingPunct="1">
              <a:buNone/>
              <a:defRPr kumimoji="0" lang="ru-RU" sz="1600" b="1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ru-RU" sz="2000"/>
            </a:lvl1pPr>
            <a:lvl2pPr eaLnBrk="1" latinLnBrk="0" hangingPunct="1">
              <a:defRPr kumimoji="0" lang="ru-RU" sz="1800"/>
            </a:lvl2pPr>
            <a:lvl3pPr eaLnBrk="1" latinLnBrk="0" hangingPunct="1">
              <a:defRPr kumimoji="0" lang="ru-RU" sz="1600"/>
            </a:lvl3pPr>
            <a:lvl4pPr eaLnBrk="1" latinLnBrk="0" hangingPunct="1">
              <a:defRPr kumimoji="0" lang="ru-RU" sz="1400"/>
            </a:lvl4pPr>
            <a:lvl5pPr eaLnBrk="1" latinLnBrk="0" hangingPunct="1">
              <a:defRPr kumimoji="0" lang="ru-RU" sz="1400"/>
            </a:lvl5pPr>
            <a:lvl6pPr eaLnBrk="1" latinLnBrk="0" hangingPunct="1">
              <a:defRPr kumimoji="0" lang="ru-RU" sz="1600"/>
            </a:lvl6pPr>
            <a:lvl7pPr eaLnBrk="1" latinLnBrk="0" hangingPunct="1">
              <a:defRPr kumimoji="0" lang="ru-RU" sz="1600"/>
            </a:lvl7pPr>
            <a:lvl8pPr eaLnBrk="1" latinLnBrk="0" hangingPunct="1">
              <a:defRPr kumimoji="0" lang="ru-RU" sz="1600"/>
            </a:lvl8pPr>
            <a:lvl9pPr eaLnBrk="1" latinLnBrk="0" hangingPunct="1">
              <a:defRPr kumimoji="0" lang="ru-RU" sz="16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ru-RU" sz="2000" b="1"/>
            </a:lvl1pPr>
            <a:lvl2pPr marL="457200" indent="0" eaLnBrk="1" latinLnBrk="0" hangingPunct="1">
              <a:buNone/>
              <a:defRPr kumimoji="0" lang="ru-RU" sz="2000" b="1"/>
            </a:lvl2pPr>
            <a:lvl3pPr marL="914400" indent="0" eaLnBrk="1" latinLnBrk="0" hangingPunct="1">
              <a:buNone/>
              <a:defRPr kumimoji="0" lang="ru-RU" sz="1800" b="1"/>
            </a:lvl3pPr>
            <a:lvl4pPr marL="1371600" indent="0" eaLnBrk="1" latinLnBrk="0" hangingPunct="1">
              <a:buNone/>
              <a:defRPr kumimoji="0" lang="ru-RU" sz="1600" b="1"/>
            </a:lvl4pPr>
            <a:lvl5pPr marL="1828800" indent="0" eaLnBrk="1" latinLnBrk="0" hangingPunct="1">
              <a:buNone/>
              <a:defRPr kumimoji="0" lang="ru-RU" sz="1600" b="1"/>
            </a:lvl5pPr>
            <a:lvl6pPr marL="2286000" indent="0" eaLnBrk="1" latinLnBrk="0" hangingPunct="1">
              <a:buNone/>
              <a:defRPr kumimoji="0" lang="ru-RU" sz="1600" b="1"/>
            </a:lvl6pPr>
            <a:lvl7pPr marL="2743200" indent="0" eaLnBrk="1" latinLnBrk="0" hangingPunct="1">
              <a:buNone/>
              <a:defRPr kumimoji="0" lang="ru-RU" sz="1600" b="1"/>
            </a:lvl7pPr>
            <a:lvl8pPr marL="3200400" indent="0" eaLnBrk="1" latinLnBrk="0" hangingPunct="1">
              <a:buNone/>
              <a:defRPr kumimoji="0" lang="ru-RU" sz="1600" b="1"/>
            </a:lvl8pPr>
            <a:lvl9pPr marL="3657600" indent="0" eaLnBrk="1" latinLnBrk="0" hangingPunct="1">
              <a:buNone/>
              <a:defRPr kumimoji="0" lang="ru-RU" sz="1600" b="1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ru-RU" sz="2000"/>
            </a:lvl1pPr>
            <a:lvl2pPr eaLnBrk="1" latinLnBrk="0" hangingPunct="1">
              <a:defRPr kumimoji="0" lang="ru-RU" sz="1800"/>
            </a:lvl2pPr>
            <a:lvl3pPr eaLnBrk="1" latinLnBrk="0" hangingPunct="1">
              <a:defRPr kumimoji="0" lang="ru-RU" sz="1600"/>
            </a:lvl3pPr>
            <a:lvl4pPr eaLnBrk="1" latinLnBrk="0" hangingPunct="1">
              <a:defRPr kumimoji="0" lang="ru-RU" sz="1400"/>
            </a:lvl4pPr>
            <a:lvl5pPr eaLnBrk="1" latinLnBrk="0" hangingPunct="1">
              <a:defRPr kumimoji="0" lang="ru-RU" sz="1400"/>
            </a:lvl5pPr>
            <a:lvl6pPr eaLnBrk="1" latinLnBrk="0" hangingPunct="1">
              <a:defRPr kumimoji="0" lang="ru-RU" sz="1600"/>
            </a:lvl6pPr>
            <a:lvl7pPr eaLnBrk="1" latinLnBrk="0" hangingPunct="1">
              <a:defRPr kumimoji="0" lang="ru-RU" sz="1600"/>
            </a:lvl7pPr>
            <a:lvl8pPr eaLnBrk="1" latinLnBrk="0" hangingPunct="1">
              <a:defRPr kumimoji="0" lang="ru-RU" sz="1600"/>
            </a:lvl8pPr>
            <a:lvl9pPr eaLnBrk="1" latinLnBrk="0" hangingPunct="1">
              <a:defRPr kumimoji="0" lang="ru-RU" sz="16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ru-RU" sz="2800"/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ru-RU" sz="2000" b="1"/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ru-RU" sz="2800"/>
            </a:lvl1pPr>
            <a:lvl2pPr eaLnBrk="1" latinLnBrk="0" hangingPunct="1">
              <a:defRPr kumimoji="0" lang="ru-RU" sz="2400"/>
            </a:lvl2pPr>
            <a:lvl3pPr eaLnBrk="1" latinLnBrk="0" hangingPunct="1">
              <a:defRPr kumimoji="0" lang="ru-RU" sz="2000"/>
            </a:lvl3pPr>
            <a:lvl4pPr eaLnBrk="1" latinLnBrk="0" hangingPunct="1">
              <a:defRPr kumimoji="0" lang="ru-RU" sz="1800"/>
            </a:lvl4pPr>
            <a:lvl5pPr eaLnBrk="1" latinLnBrk="0" hangingPunct="1">
              <a:defRPr kumimoji="0" lang="ru-RU" sz="1800"/>
            </a:lvl5pPr>
            <a:lvl6pPr eaLnBrk="1" latinLnBrk="0" hangingPunct="1">
              <a:defRPr kumimoji="0" lang="ru-RU" sz="2000"/>
            </a:lvl6pPr>
            <a:lvl7pPr eaLnBrk="1" latinLnBrk="0" hangingPunct="1">
              <a:defRPr kumimoji="0" lang="ru-RU" sz="2000"/>
            </a:lvl7pPr>
            <a:lvl8pPr eaLnBrk="1" latinLnBrk="0" hangingPunct="1">
              <a:defRPr kumimoji="0" lang="ru-RU" sz="2000"/>
            </a:lvl8pPr>
            <a:lvl9pPr eaLnBrk="1" latinLnBrk="0" hangingPunct="1">
              <a:defRPr kumimoji="0" lang="ru-RU" sz="20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ru-RU" sz="1400"/>
            </a:lvl1pPr>
            <a:lvl2pPr marL="457200" indent="0" eaLnBrk="1" latinLnBrk="0" hangingPunct="1">
              <a:buNone/>
              <a:defRPr kumimoji="0" lang="ru-RU" sz="1200"/>
            </a:lvl2pPr>
            <a:lvl3pPr marL="914400" indent="0" eaLnBrk="1" latinLnBrk="0" hangingPunct="1">
              <a:buNone/>
              <a:defRPr kumimoji="0" lang="ru-RU" sz="1000"/>
            </a:lvl3pPr>
            <a:lvl4pPr marL="1371600" indent="0" eaLnBrk="1" latinLnBrk="0" hangingPunct="1">
              <a:buNone/>
              <a:defRPr kumimoji="0" lang="ru-RU" sz="900"/>
            </a:lvl4pPr>
            <a:lvl5pPr marL="1828800" indent="0" eaLnBrk="1" latinLnBrk="0" hangingPunct="1">
              <a:buNone/>
              <a:defRPr kumimoji="0" lang="ru-RU" sz="900"/>
            </a:lvl5pPr>
            <a:lvl6pPr marL="2286000" indent="0" eaLnBrk="1" latinLnBrk="0" hangingPunct="1">
              <a:buNone/>
              <a:defRPr kumimoji="0" lang="ru-RU" sz="900"/>
            </a:lvl6pPr>
            <a:lvl7pPr marL="2743200" indent="0" eaLnBrk="1" latinLnBrk="0" hangingPunct="1">
              <a:buNone/>
              <a:defRPr kumimoji="0" lang="ru-RU" sz="900"/>
            </a:lvl7pPr>
            <a:lvl8pPr marL="3200400" indent="0" eaLnBrk="1" latinLnBrk="0" hangingPunct="1">
              <a:buNone/>
              <a:defRPr kumimoji="0" lang="ru-RU" sz="900"/>
            </a:lvl8pPr>
            <a:lvl9pPr marL="3657600" indent="0" eaLnBrk="1" latinLnBrk="0" hangingPunct="1">
              <a:buNone/>
              <a:defRPr kumimoji="0" lang="ru-RU" sz="9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ru-RU" sz="2000" b="1"/>
            </a:lvl1pPr>
          </a:lstStyle>
          <a:p>
            <a:pPr eaLnBrk="1" latinLnBrk="0" hangingPunct="1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ru-RU" sz="3200"/>
            </a:lvl1pPr>
            <a:lvl2pPr marL="457200" indent="0" eaLnBrk="1" latinLnBrk="0" hangingPunct="1">
              <a:buNone/>
              <a:defRPr kumimoji="0" lang="ru-RU" sz="2800"/>
            </a:lvl2pPr>
            <a:lvl3pPr marL="914400" indent="0" eaLnBrk="1" latinLnBrk="0" hangingPunct="1">
              <a:buNone/>
              <a:defRPr kumimoji="0" lang="ru-RU" sz="2400"/>
            </a:lvl3pPr>
            <a:lvl4pPr marL="1371600" indent="0" eaLnBrk="1" latinLnBrk="0" hangingPunct="1">
              <a:buNone/>
              <a:defRPr kumimoji="0" lang="ru-RU" sz="2000"/>
            </a:lvl4pPr>
            <a:lvl5pPr marL="1828800" indent="0" eaLnBrk="1" latinLnBrk="0" hangingPunct="1">
              <a:buNone/>
              <a:defRPr kumimoji="0" lang="ru-RU" sz="2000"/>
            </a:lvl5pPr>
            <a:lvl6pPr marL="2286000" indent="0" eaLnBrk="1" latinLnBrk="0" hangingPunct="1">
              <a:buNone/>
              <a:defRPr kumimoji="0" lang="ru-RU" sz="2000"/>
            </a:lvl6pPr>
            <a:lvl7pPr marL="2743200" indent="0" eaLnBrk="1" latinLnBrk="0" hangingPunct="1">
              <a:buNone/>
              <a:defRPr kumimoji="0" lang="ru-RU" sz="2000"/>
            </a:lvl7pPr>
            <a:lvl8pPr marL="3200400" indent="0" eaLnBrk="1" latinLnBrk="0" hangingPunct="1">
              <a:buNone/>
              <a:defRPr kumimoji="0" lang="ru-RU" sz="2000"/>
            </a:lvl8pPr>
            <a:lvl9pPr marL="3657600" indent="0" eaLnBrk="1" latinLnBrk="0" hangingPunct="1">
              <a:buNone/>
              <a:defRPr kumimoji="0" lang="ru-RU" sz="2000"/>
            </a:lvl9pPr>
          </a:lstStyle>
          <a:p>
            <a:pPr eaLnBrk="1" latinLnBrk="0" hangingPunct="1"/>
            <a:r>
              <a:rPr lang="ru-RU" smtClean="0"/>
              <a:t>Вставка рисунка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ru-RU" sz="1400"/>
            </a:lvl1pPr>
            <a:lvl2pPr marL="457200" indent="0" eaLnBrk="1" latinLnBrk="0" hangingPunct="1">
              <a:buNone/>
              <a:defRPr kumimoji="0" lang="ru-RU" sz="1200"/>
            </a:lvl2pPr>
            <a:lvl3pPr marL="914400" indent="0" eaLnBrk="1" latinLnBrk="0" hangingPunct="1">
              <a:buNone/>
              <a:defRPr kumimoji="0" lang="ru-RU" sz="1000"/>
            </a:lvl3pPr>
            <a:lvl4pPr marL="1371600" indent="0" eaLnBrk="1" latinLnBrk="0" hangingPunct="1">
              <a:buNone/>
              <a:defRPr kumimoji="0" lang="ru-RU" sz="900"/>
            </a:lvl4pPr>
            <a:lvl5pPr marL="1828800" indent="0" eaLnBrk="1" latinLnBrk="0" hangingPunct="1">
              <a:buNone/>
              <a:defRPr kumimoji="0" lang="ru-RU" sz="900"/>
            </a:lvl5pPr>
            <a:lvl6pPr marL="2286000" indent="0" eaLnBrk="1" latinLnBrk="0" hangingPunct="1">
              <a:buNone/>
              <a:defRPr kumimoji="0" lang="ru-RU" sz="900"/>
            </a:lvl6pPr>
            <a:lvl7pPr marL="2743200" indent="0" eaLnBrk="1" latinLnBrk="0" hangingPunct="1">
              <a:buNone/>
              <a:defRPr kumimoji="0" lang="ru-RU" sz="900"/>
            </a:lvl7pPr>
            <a:lvl8pPr marL="3200400" indent="0" eaLnBrk="1" latinLnBrk="0" hangingPunct="1">
              <a:buNone/>
              <a:defRPr kumimoji="0" lang="ru-RU" sz="900"/>
            </a:lvl8pPr>
            <a:lvl9pPr marL="3657600" indent="0" eaLnBrk="1" latinLnBrk="0" hangingPunct="1">
              <a:buNone/>
              <a:defRPr kumimoji="0" lang="ru-RU" sz="900"/>
            </a:lvl9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ru-RU" smtClean="0"/>
              <a:t>Образец заголовка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t>12/17/2009</a:t>
            </a:fld>
            <a:endParaRPr kumimoji="0"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t>‹#›</a:t>
            </a:fld>
            <a:endParaRPr kumimoji="0"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ru-RU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ru-RU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ru-RU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ru-R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ru-RU"/>
      </a:defPPr>
      <a:lvl1pPr marL="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ky-KG" dirty="0" smtClean="0"/>
              <a:t>Модификация данных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ru-RU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Следующая инструкция </a:t>
            </a:r>
            <a:r>
              <a:rPr lang="en-US" dirty="0"/>
              <a:t>DDL </a:t>
            </a:r>
            <a:r>
              <a:rPr lang="ru-RU" dirty="0"/>
              <a:t>создает таблицу, соответствующую структуре </a:t>
            </a:r>
            <a:r>
              <a:rPr lang="ru-RU" dirty="0" smtClean="0"/>
              <a:t>результирующих </a:t>
            </a:r>
            <a:r>
              <a:rPr lang="ru-RU" dirty="0"/>
              <a:t>наборов данных хранимой процедуры: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CREATE TABLE </a:t>
            </a:r>
            <a:r>
              <a:rPr lang="en-US" dirty="0" err="1">
                <a:solidFill>
                  <a:srgbClr val="0070C0"/>
                </a:solidFill>
              </a:rPr>
              <a:t>dbo.GuideSample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FirstName</a:t>
            </a:r>
            <a:r>
              <a:rPr lang="en-US" dirty="0">
                <a:solidFill>
                  <a:srgbClr val="0070C0"/>
                </a:solidFill>
              </a:rPr>
              <a:t> VARCHAR(50),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LastName</a:t>
            </a:r>
            <a:r>
              <a:rPr lang="en-US" dirty="0">
                <a:solidFill>
                  <a:srgbClr val="0070C0"/>
                </a:solidFill>
              </a:rPr>
              <a:t> VARCHAR(50) ) </a:t>
            </a:r>
          </a:p>
          <a:p>
            <a:r>
              <a:rPr lang="ru-RU" dirty="0"/>
              <a:t>Итак, у нас все готово для выполнения инструкции вставки: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INSERT </a:t>
            </a:r>
            <a:r>
              <a:rPr lang="en-US" dirty="0" err="1">
                <a:solidFill>
                  <a:srgbClr val="0070C0"/>
                </a:solidFill>
              </a:rPr>
              <a:t>dbo.GuideSample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FirstName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r>
              <a:rPr lang="en-US" dirty="0">
                <a:solidFill>
                  <a:srgbClr val="0070C0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EXEC </a:t>
            </a:r>
            <a:r>
              <a:rPr lang="en-US" dirty="0" err="1">
                <a:solidFill>
                  <a:srgbClr val="0070C0"/>
                </a:solidFill>
              </a:rPr>
              <a:t>ListGuides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ru-RU" dirty="0"/>
              <a:t>Теперь проверим содержимое новой таблицы с помощью </a:t>
            </a:r>
            <a:r>
              <a:rPr lang="ru-RU" dirty="0" smtClean="0"/>
              <a:t>инструкции </a:t>
            </a:r>
            <a:r>
              <a:rPr lang="en-US" dirty="0"/>
              <a:t>SELECT: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* FROM </a:t>
            </a:r>
            <a:r>
              <a:rPr lang="en-US" dirty="0" err="1">
                <a:solidFill>
                  <a:srgbClr val="0070C0"/>
                </a:solidFill>
              </a:rPr>
              <a:t>dbo.GuideSample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80523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ПРИМЕР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896544" cy="463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04048" y="2636912"/>
            <a:ext cx="4032448" cy="24622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400" dirty="0"/>
              <a:t>Создание инструкции INSERT. . . EXEC требует гораздо больше работы, чем INSERT. . . </a:t>
            </a:r>
            <a:r>
              <a:rPr lang="ru-RU" sz="1400" dirty="0" smtClean="0"/>
              <a:t>VALUES </a:t>
            </a:r>
            <a:r>
              <a:rPr lang="ru-RU" sz="1400" dirty="0"/>
              <a:t>или INSERT. . . SELECT. В то же время хранимые процедуры </a:t>
            </a:r>
            <a:r>
              <a:rPr lang="ru-RU" sz="1400" dirty="0" smtClean="0"/>
              <a:t>могут содержать сложные </a:t>
            </a:r>
            <a:r>
              <a:rPr lang="ru-RU" sz="1400" dirty="0"/>
              <a:t>логические схемы, и поэтому форма INSERT. . . EXEC является самой мощной из трех.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/>
              <a:t>Формы </a:t>
            </a:r>
            <a:r>
              <a:rPr lang="ru-RU" sz="1400" dirty="0" err="1"/>
              <a:t>insert</a:t>
            </a:r>
            <a:r>
              <a:rPr lang="ru-RU" sz="1400" dirty="0"/>
              <a:t> ... </a:t>
            </a:r>
            <a:r>
              <a:rPr lang="ru-RU" sz="1400" dirty="0" err="1"/>
              <a:t>exec</a:t>
            </a:r>
            <a:r>
              <a:rPr lang="ru-RU" sz="1400" dirty="0"/>
              <a:t> и </a:t>
            </a:r>
            <a:r>
              <a:rPr lang="ru-RU" sz="1400" dirty="0" err="1"/>
              <a:t>select</a:t>
            </a:r>
            <a:r>
              <a:rPr lang="ru-RU" sz="1400" dirty="0"/>
              <a:t> ... </a:t>
            </a:r>
            <a:r>
              <a:rPr lang="ru-RU" sz="1400" dirty="0" err="1"/>
              <a:t>into</a:t>
            </a:r>
            <a:r>
              <a:rPr lang="ru-RU" sz="1400" dirty="0"/>
              <a:t> не </a:t>
            </a:r>
            <a:r>
              <a:rPr lang="ru-RU" sz="1400" dirty="0" err="1" smtClean="0"/>
              <a:t>ставляют</a:t>
            </a:r>
            <a:r>
              <a:rPr lang="ru-RU" sz="1400" dirty="0" smtClean="0"/>
              <a:t> </a:t>
            </a:r>
            <a:r>
              <a:rPr lang="ru-RU" sz="1400" dirty="0"/>
              <a:t>данные в табличные </a:t>
            </a:r>
            <a:r>
              <a:rPr lang="ru-RU" sz="1400" dirty="0" smtClean="0"/>
              <a:t>переменные</a:t>
            </a:r>
            <a:r>
              <a:rPr lang="ru-RU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28141390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строки со значениями по умолчанию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SQL имеет особую форму инструкции INSERT, которая создает новую строку,  </a:t>
            </a:r>
            <a:r>
              <a:rPr lang="ru-RU" dirty="0" smtClean="0"/>
              <a:t>содержащую </a:t>
            </a:r>
            <a:r>
              <a:rPr lang="ru-RU" dirty="0"/>
              <a:t>только значения столбцов по умолчанию. Единственным параметром такой  </a:t>
            </a:r>
            <a:r>
              <a:rPr lang="ru-RU" dirty="0" smtClean="0"/>
              <a:t>инструкции </a:t>
            </a:r>
            <a:r>
              <a:rPr lang="ru-RU" dirty="0"/>
              <a:t>является имя таблицы, при этом значения и имена столбцов не требуются и не  </a:t>
            </a:r>
            <a:r>
              <a:rPr lang="ru-RU" dirty="0" smtClean="0"/>
              <a:t>принимаются </a:t>
            </a:r>
            <a:r>
              <a:rPr lang="ru-RU" dirty="0"/>
              <a:t>во внимание. Синтаксис такой инструкции простой: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INSERT </a:t>
            </a:r>
            <a:r>
              <a:rPr lang="ru-RU" dirty="0" err="1"/>
              <a:t>владелец.таблица</a:t>
            </a:r>
            <a:r>
              <a:rPr lang="ru-RU" dirty="0">
                <a:solidFill>
                  <a:srgbClr val="C00000"/>
                </a:solidFill>
              </a:rPr>
              <a:t> DEFAULT VALUES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04687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таблицы в процессе вставки данных </a:t>
            </a:r>
            <a:br>
              <a:rPr lang="ru-RU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Форму SELECT. . . INTO часто используют </a:t>
            </a:r>
            <a:r>
              <a:rPr lang="ru-RU" dirty="0" smtClean="0"/>
              <a:t>в </a:t>
            </a:r>
            <a:r>
              <a:rPr lang="ru-RU" dirty="0"/>
              <a:t>операциях преобразования данных и в утилитах, которые </a:t>
            </a:r>
            <a:r>
              <a:rPr lang="ru-RU" dirty="0" smtClean="0"/>
              <a:t>должны работать </a:t>
            </a:r>
            <a:r>
              <a:rPr lang="ru-RU" dirty="0"/>
              <a:t>с массой  </a:t>
            </a:r>
            <a:r>
              <a:rPr lang="ru-RU" dirty="0" smtClean="0"/>
              <a:t>различных </a:t>
            </a:r>
            <a:r>
              <a:rPr lang="ru-RU" dirty="0"/>
              <a:t>структур таблиц. </a:t>
            </a:r>
            <a:endParaRPr lang="ru-RU" dirty="0" smtClean="0"/>
          </a:p>
          <a:p>
            <a:pPr marL="0" indent="0">
              <a:buNone/>
            </a:pPr>
            <a:endParaRPr lang="ru-RU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C00000"/>
                </a:solidFill>
              </a:rPr>
              <a:t>SELECT </a:t>
            </a:r>
            <a:r>
              <a:rPr lang="ru-RU" dirty="0"/>
              <a:t>столбцы</a:t>
            </a:r>
            <a:r>
              <a:rPr lang="ru-RU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INTO </a:t>
            </a:r>
            <a:r>
              <a:rPr lang="ru-RU" dirty="0" err="1"/>
              <a:t>новая_таблица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FROM </a:t>
            </a:r>
            <a:r>
              <a:rPr lang="ru-RU" dirty="0" err="1"/>
              <a:t>источники_данных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[WHERE </a:t>
            </a:r>
            <a:r>
              <a:rPr lang="ru-RU" dirty="0"/>
              <a:t>условия</a:t>
            </a:r>
            <a:r>
              <a:rPr lang="ru-RU" dirty="0">
                <a:solidFill>
                  <a:srgbClr val="C00000"/>
                </a:solidFill>
              </a:rPr>
              <a:t>] </a:t>
            </a:r>
            <a:endParaRPr lang="ru-RU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C00000"/>
              </a:solidFill>
            </a:endParaRPr>
          </a:p>
          <a:p>
            <a:r>
              <a:rPr lang="ru-RU" dirty="0"/>
              <a:t>Если  </a:t>
            </a:r>
            <a:r>
              <a:rPr lang="ru-RU" dirty="0" smtClean="0"/>
              <a:t>инструкция </a:t>
            </a:r>
            <a:r>
              <a:rPr lang="ru-RU" dirty="0"/>
              <a:t>SELECT. . . INTO берет данные всего из одной таблицы и не содержит функций </a:t>
            </a:r>
            <a:r>
              <a:rPr lang="ru-RU" dirty="0" smtClean="0"/>
              <a:t>преобразования </a:t>
            </a:r>
            <a:r>
              <a:rPr lang="ru-RU" dirty="0"/>
              <a:t>типов данных, то велика вероятность того, что столбцы таблицы и настройка </a:t>
            </a:r>
            <a:r>
              <a:rPr lang="ru-RU" dirty="0" smtClean="0"/>
              <a:t>пустых </a:t>
            </a:r>
            <a:r>
              <a:rPr lang="ru-RU" dirty="0"/>
              <a:t>значений останутся нетронутыми. В то же время ограничения, ключи и индексы будут </a:t>
            </a:r>
            <a:r>
              <a:rPr lang="ru-RU" dirty="0" smtClean="0"/>
              <a:t>в </a:t>
            </a:r>
            <a:r>
              <a:rPr lang="ru-RU" dirty="0"/>
              <a:t>любом случае утеряны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9290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Обновление данных </a:t>
            </a:r>
            <a:br>
              <a:rPr lang="ru-RU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ru-RU" sz="4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47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Обновление одной таблицы </a:t>
            </a:r>
            <a:br>
              <a:rPr 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</a:br>
            <a:endParaRPr lang="ru-RU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5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Инструкция </a:t>
            </a:r>
            <a:r>
              <a:rPr lang="en-US" dirty="0"/>
              <a:t>UPDATE </a:t>
            </a:r>
            <a:r>
              <a:rPr lang="ru-RU" dirty="0"/>
              <a:t>языка </a:t>
            </a:r>
            <a:r>
              <a:rPr lang="en-US" dirty="0"/>
              <a:t>SQL </a:t>
            </a:r>
            <a:r>
              <a:rPr lang="ru-RU" dirty="0" smtClean="0"/>
              <a:t>способна </a:t>
            </a:r>
            <a:r>
              <a:rPr lang="ru-RU" dirty="0"/>
              <a:t>изменить значение </a:t>
            </a:r>
            <a:r>
              <a:rPr lang="ru-RU" dirty="0" smtClean="0"/>
              <a:t>всего </a:t>
            </a:r>
            <a:r>
              <a:rPr lang="ru-RU" dirty="0"/>
              <a:t>одной ячейки, а также всех столбцов всех строк таблицы. </a:t>
            </a:r>
            <a:endParaRPr lang="en-US" dirty="0" smtClean="0"/>
          </a:p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</a:rPr>
              <a:t>UPDATE </a:t>
            </a:r>
            <a:r>
              <a:rPr lang="ru-RU" dirty="0" err="1"/>
              <a:t>dbo.таблица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</a:rPr>
              <a:t>SET</a:t>
            </a:r>
            <a:r>
              <a:rPr lang="ru-RU" dirty="0"/>
              <a:t> столбец = значение/выражение/столбец, </a:t>
            </a:r>
          </a:p>
          <a:p>
            <a:pPr marL="0" indent="0">
              <a:buNone/>
            </a:pPr>
            <a:r>
              <a:rPr lang="ru-RU" dirty="0"/>
              <a:t>столбец = значение... </a:t>
            </a:r>
          </a:p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</a:rPr>
              <a:t>[FROM </a:t>
            </a:r>
            <a:r>
              <a:rPr lang="ru-RU" dirty="0" err="1"/>
              <a:t>источники_данных</a:t>
            </a:r>
            <a:r>
              <a:rPr lang="ru-RU" dirty="0"/>
              <a:t>] </a:t>
            </a:r>
          </a:p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</a:rPr>
              <a:t>[WHERE </a:t>
            </a:r>
            <a:r>
              <a:rPr lang="ru-RU" dirty="0"/>
              <a:t>условия] </a:t>
            </a:r>
            <a:endParaRPr lang="en-US" dirty="0" smtClean="0"/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</a:rPr>
              <a:t>Инструкция UPDATE может изменить значения множества строк, но только одной  </a:t>
            </a:r>
            <a:r>
              <a:rPr lang="ru-RU" dirty="0" smtClean="0">
                <a:solidFill>
                  <a:srgbClr val="0000FF"/>
                </a:solidFill>
              </a:rPr>
              <a:t>таблицы</a:t>
            </a:r>
            <a:r>
              <a:rPr lang="ru-RU" dirty="0">
                <a:solidFill>
                  <a:srgbClr val="0000FF"/>
                </a:solidFill>
              </a:rPr>
              <a:t>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4202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y-KG" b="1" dirty="0" smtClean="0">
                <a:solidFill>
                  <a:srgbClr val="0000FF"/>
                </a:solidFill>
              </a:rPr>
              <a:t>ПРИМЕР</a:t>
            </a:r>
            <a:endParaRPr lang="ru-RU" b="1" dirty="0">
              <a:solidFill>
                <a:srgbClr val="0000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420" y="1412776"/>
            <a:ext cx="5482952" cy="4297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CHA2 </a:t>
            </a:r>
          </a:p>
          <a:p>
            <a:pPr marL="0" indent="0">
              <a:buNone/>
            </a:pPr>
            <a:r>
              <a:rPr lang="en-US" dirty="0"/>
              <a:t>UPDATE </a:t>
            </a:r>
            <a:r>
              <a:rPr lang="en-US" dirty="0" err="1"/>
              <a:t>dbo.Guide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SET Qualifications = 'Spelunking, Cave Diving, </a:t>
            </a:r>
          </a:p>
          <a:p>
            <a:pPr marL="0" indent="0">
              <a:buNone/>
            </a:pPr>
            <a:r>
              <a:rPr lang="en-US" dirty="0"/>
              <a:t>First Aid, Navigation1 </a:t>
            </a:r>
            <a:r>
              <a:rPr lang="en-US" dirty="0" smtClean="0"/>
              <a:t>‘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GuideID</a:t>
            </a:r>
            <a:r>
              <a:rPr lang="en-US" dirty="0"/>
              <a:t> = 6 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Проверим результаты обновления: 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GuidelD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Qualifications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dbo.Guide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GuidelD</a:t>
            </a:r>
            <a:r>
              <a:rPr lang="en-US" dirty="0"/>
              <a:t> = 6 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478289"/>
            <a:ext cx="6467224" cy="128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0632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Выполнение глобального поиска и замены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Очистка базы данных от "мусора" представляет собой типичную задачу ее  администратора. К счастью, SQL содержит функцию </a:t>
            </a:r>
            <a:r>
              <a:rPr lang="ru-RU" dirty="0" err="1"/>
              <a:t>replace</a:t>
            </a:r>
            <a:r>
              <a:rPr lang="ru-RU" dirty="0"/>
              <a:t> (), которая в комбинации с инструкцией UPDATE может помочь в глобальном поиске и замене. 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7635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9144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ПРИМЕР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472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мы </a:t>
            </a:r>
            <a:r>
              <a:rPr lang="ru-RU" dirty="0"/>
              <a:t>будем  искать вхождения двойной буквы 1 (т.е. </a:t>
            </a:r>
            <a:r>
              <a:rPr lang="ru-RU" dirty="0" smtClean="0"/>
              <a:t>“</a:t>
            </a:r>
            <a:r>
              <a:rPr lang="en-US" dirty="0" err="1" smtClean="0"/>
              <a:t>ll</a:t>
            </a:r>
            <a:r>
              <a:rPr lang="ru-RU" dirty="0" smtClean="0"/>
              <a:t>") </a:t>
            </a:r>
            <a:r>
              <a:rPr lang="ru-RU" dirty="0"/>
              <a:t>в </a:t>
            </a:r>
            <a:r>
              <a:rPr lang="en-US" dirty="0" smtClean="0"/>
              <a:t>a</a:t>
            </a:r>
            <a:r>
              <a:rPr lang="ru-RU" dirty="0" err="1" smtClean="0"/>
              <a:t>амилии</a:t>
            </a:r>
            <a:r>
              <a:rPr lang="ru-RU" dirty="0" smtClean="0"/>
              <a:t> </a:t>
            </a:r>
            <a:r>
              <a:rPr lang="ru-RU" dirty="0"/>
              <a:t>и заменять их на "</a:t>
            </a:r>
            <a:r>
              <a:rPr lang="ru-RU" dirty="0" err="1"/>
              <a:t>qua</a:t>
            </a:r>
            <a:r>
              <a:rPr lang="ru-RU" dirty="0"/>
              <a:t>": </a:t>
            </a:r>
            <a:endParaRPr lang="ru-RU" dirty="0" smtClean="0"/>
          </a:p>
          <a:p>
            <a:pPr marL="0" indent="0">
              <a:buNone/>
            </a:pPr>
            <a:r>
              <a:rPr lang="ru-RU" b="1" dirty="0" err="1" smtClean="0">
                <a:solidFill>
                  <a:srgbClr val="FF0000"/>
                </a:solidFill>
              </a:rPr>
              <a:t>Use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Family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endParaRPr lang="ru-RU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b="1" dirty="0" err="1" smtClean="0">
                <a:solidFill>
                  <a:srgbClr val="FF0000"/>
                </a:solidFill>
              </a:rPr>
              <a:t>Update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Person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Set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LastName</a:t>
            </a:r>
            <a:r>
              <a:rPr lang="ru-RU" b="1" dirty="0">
                <a:solidFill>
                  <a:srgbClr val="FF0000"/>
                </a:solidFill>
              </a:rPr>
              <a:t> = </a:t>
            </a:r>
            <a:r>
              <a:rPr lang="ru-RU" b="1" dirty="0" err="1">
                <a:solidFill>
                  <a:srgbClr val="FF0000"/>
                </a:solidFill>
              </a:rPr>
              <a:t>Replace</a:t>
            </a:r>
            <a:r>
              <a:rPr lang="ru-RU" b="1" dirty="0">
                <a:solidFill>
                  <a:srgbClr val="FF0000"/>
                </a:solidFill>
              </a:rPr>
              <a:t>(</a:t>
            </a:r>
            <a:r>
              <a:rPr lang="ru-RU" b="1" dirty="0" err="1">
                <a:solidFill>
                  <a:srgbClr val="FF0000"/>
                </a:solidFill>
              </a:rPr>
              <a:t>Lastname</a:t>
            </a:r>
            <a:r>
              <a:rPr lang="ru-RU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‘ll</a:t>
            </a:r>
            <a:r>
              <a:rPr lang="ru-RU" b="1" dirty="0" smtClean="0">
                <a:solidFill>
                  <a:srgbClr val="FF0000"/>
                </a:solidFill>
              </a:rPr>
              <a:t>', </a:t>
            </a:r>
            <a:r>
              <a:rPr lang="ru-RU" b="1" dirty="0">
                <a:solidFill>
                  <a:srgbClr val="FF0000"/>
                </a:solidFill>
              </a:rPr>
              <a:t>'</a:t>
            </a:r>
            <a:r>
              <a:rPr lang="ru-RU" b="1" dirty="0" err="1">
                <a:solidFill>
                  <a:srgbClr val="FF0000"/>
                </a:solidFill>
              </a:rPr>
              <a:t>qua</a:t>
            </a:r>
            <a:r>
              <a:rPr lang="ru-RU" b="1" dirty="0">
                <a:solidFill>
                  <a:srgbClr val="FF0000"/>
                </a:solidFill>
              </a:rPr>
              <a:t>')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sz="1500" dirty="0" smtClean="0"/>
              <a:t>Теперь </a:t>
            </a:r>
            <a:r>
              <a:rPr lang="ru-RU" sz="1500" dirty="0"/>
              <a:t>проверим результат выполнения инструкции, извлекая фамилии </a:t>
            </a:r>
            <a:r>
              <a:rPr lang="ru-RU" sz="1500" dirty="0" smtClean="0"/>
              <a:t>(результирующий </a:t>
            </a:r>
            <a:r>
              <a:rPr lang="ru-RU" sz="1500" dirty="0"/>
              <a:t>список сокращен): </a:t>
            </a:r>
            <a:endParaRPr lang="en-US" sz="1500" dirty="0" smtClean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lastname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Person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lastname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Haquaoway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Haquaoway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Miquaer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Miquaer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Haquaoway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0486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Инструкция DELETE очень опасна. В своей простейшей форме она удаляет все строки таблицы. Так как эта инструкция работает с целыми строками, ей не требуется явного  указания столбцов. </a:t>
            </a:r>
            <a:endParaRPr lang="en-US" dirty="0" smtClean="0"/>
          </a:p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</a:rPr>
              <a:t>DELETE [FROM] </a:t>
            </a:r>
            <a:r>
              <a:rPr lang="ru-RU" b="1" dirty="0" err="1">
                <a:solidFill>
                  <a:srgbClr val="FF0000"/>
                </a:solidFill>
              </a:rPr>
              <a:t>владелец.таблица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rgbClr val="FF0000"/>
                </a:solidFill>
              </a:rPr>
              <a:t>[</a:t>
            </a:r>
            <a:r>
              <a:rPr lang="ru-RU" b="1" dirty="0">
                <a:solidFill>
                  <a:srgbClr val="FF0000"/>
                </a:solidFill>
              </a:rPr>
              <a:t>FROM </a:t>
            </a:r>
            <a:r>
              <a:rPr lang="ru-RU" b="1" dirty="0" err="1">
                <a:solidFill>
                  <a:srgbClr val="FF0000"/>
                </a:solidFill>
              </a:rPr>
              <a:t>источники_данных</a:t>
            </a:r>
            <a:r>
              <a:rPr lang="ru-RU" b="1" dirty="0" smtClean="0">
                <a:solidFill>
                  <a:srgbClr val="FF0000"/>
                </a:solidFill>
              </a:rPr>
              <a:t>]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[WHERE условия</a:t>
            </a:r>
            <a:r>
              <a:rPr lang="ru-RU" b="1" dirty="0" smtClean="0">
                <a:solidFill>
                  <a:srgbClr val="FF0000"/>
                </a:solidFill>
              </a:rPr>
              <a:t>]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USE </a:t>
            </a:r>
            <a:r>
              <a:rPr lang="en-US" b="1" dirty="0" err="1">
                <a:solidFill>
                  <a:srgbClr val="0070C0"/>
                </a:solidFill>
              </a:rPr>
              <a:t>OBXKites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DELETE </a:t>
            </a:r>
            <a:r>
              <a:rPr lang="en-US" b="1" dirty="0">
                <a:solidFill>
                  <a:srgbClr val="0070C0"/>
                </a:solidFill>
              </a:rPr>
              <a:t>FROM </a:t>
            </a:r>
            <a:r>
              <a:rPr lang="en-US" b="1" dirty="0" err="1">
                <a:solidFill>
                  <a:srgbClr val="0070C0"/>
                </a:solidFill>
              </a:rPr>
              <a:t>dbo.Product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WHERE </a:t>
            </a:r>
            <a:r>
              <a:rPr lang="en-US" b="1" dirty="0" err="1">
                <a:solidFill>
                  <a:srgbClr val="0070C0"/>
                </a:solidFill>
              </a:rPr>
              <a:t>ProductID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dirty="0" smtClean="0">
                <a:solidFill>
                  <a:srgbClr val="0070C0"/>
                </a:solidFill>
              </a:rPr>
              <a:t>'DB8D8D60-76F4-46C3-90E6' 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77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y-KG" dirty="0" smtClean="0"/>
              <a:t>Введение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Инструкции модификации данных могут выполняться в SQL </a:t>
            </a:r>
            <a:r>
              <a:rPr lang="ru-RU" dirty="0" err="1" smtClean="0"/>
              <a:t>Server</a:t>
            </a:r>
            <a:r>
              <a:rPr lang="ru-RU" dirty="0" smtClean="0"/>
              <a:t> </a:t>
            </a:r>
            <a:r>
              <a:rPr lang="ru-RU" dirty="0"/>
              <a:t>с помощью различных </a:t>
            </a:r>
            <a:r>
              <a:rPr lang="ru-RU" dirty="0" smtClean="0"/>
              <a:t>интерфейсов</a:t>
            </a:r>
            <a:r>
              <a:rPr lang="ru-RU" dirty="0"/>
              <a:t>. </a:t>
            </a:r>
            <a:endParaRPr lang="ru-RU" dirty="0" smtClean="0"/>
          </a:p>
          <a:p>
            <a:pPr marL="541338" indent="-276225">
              <a:buFont typeface="Wingdings" pitchFamily="2" charset="2"/>
              <a:buChar char="v"/>
            </a:pPr>
            <a:r>
              <a:rPr lang="ru-RU" dirty="0"/>
              <a:t>В утилите 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пользователю предлагаются два альтернативных  </a:t>
            </a:r>
          </a:p>
          <a:p>
            <a:pPr marL="541338" indent="-276225">
              <a:buFont typeface="Wingdings" pitchFamily="2" charset="2"/>
              <a:buChar char="v"/>
            </a:pPr>
            <a:r>
              <a:rPr lang="ru-RU" dirty="0"/>
              <a:t>интерфейса выполнения инструкций SQL: конструктор запросов (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Designer</a:t>
            </a:r>
            <a:r>
              <a:rPr lang="ru-RU" dirty="0"/>
              <a:t>) и редактор запросов </a:t>
            </a:r>
            <a:r>
              <a:rPr lang="ru-RU" dirty="0" smtClean="0"/>
              <a:t>(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Editor</a:t>
            </a:r>
            <a:r>
              <a:rPr lang="ru-RU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1447989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00FF"/>
                </a:solidFill>
              </a:rPr>
              <a:t>Ссылка при удалении на множество таблиц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</a:t>
            </a:r>
            <a:r>
              <a:rPr lang="ru-RU" dirty="0" smtClean="0"/>
              <a:t>апрос  </a:t>
            </a:r>
            <a:r>
              <a:rPr lang="ru-RU" dirty="0"/>
              <a:t>удаляет все строки, относящиеся к видео, из таблицы </a:t>
            </a:r>
            <a:r>
              <a:rPr lang="ru-RU" dirty="0" err="1">
                <a:solidFill>
                  <a:srgbClr val="0000FF"/>
                </a:solidFill>
              </a:rPr>
              <a:t>Product</a:t>
            </a:r>
            <a:r>
              <a:rPr lang="ru-RU" dirty="0">
                <a:solidFill>
                  <a:srgbClr val="0000FF"/>
                </a:solidFill>
              </a:rPr>
              <a:t>: 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DELETE </a:t>
            </a:r>
            <a:r>
              <a:rPr lang="en-US" dirty="0">
                <a:solidFill>
                  <a:srgbClr val="0000FF"/>
                </a:solidFill>
              </a:rPr>
              <a:t>Product 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FROM </a:t>
            </a:r>
            <a:r>
              <a:rPr lang="en-US" dirty="0" err="1">
                <a:solidFill>
                  <a:srgbClr val="0000FF"/>
                </a:solidFill>
              </a:rPr>
              <a:t>dbo.Product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JOIN </a:t>
            </a:r>
            <a:r>
              <a:rPr lang="en-US" dirty="0" err="1">
                <a:solidFill>
                  <a:srgbClr val="0000FF"/>
                </a:solidFill>
              </a:rPr>
              <a:t>ProductCategory</a:t>
            </a:r>
            <a:r>
              <a:rPr lang="en-US" dirty="0">
                <a:solidFill>
                  <a:srgbClr val="0000FF"/>
                </a:solidFill>
              </a:rPr>
              <a:t> ON </a:t>
            </a:r>
            <a:r>
              <a:rPr lang="en-US" dirty="0" err="1">
                <a:solidFill>
                  <a:srgbClr val="0000FF"/>
                </a:solidFill>
              </a:rPr>
              <a:t>Procduct.ProductCategorylD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dirty="0" err="1">
                <a:solidFill>
                  <a:srgbClr val="0000FF"/>
                </a:solidFill>
              </a:rPr>
              <a:t>ProductCategory.ProductCategorylD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WHERE </a:t>
            </a:r>
            <a:r>
              <a:rPr lang="en-US" dirty="0" err="1">
                <a:solidFill>
                  <a:srgbClr val="0000FF"/>
                </a:solidFill>
              </a:rPr>
              <a:t>ProductcategoryName</a:t>
            </a:r>
            <a:r>
              <a:rPr lang="en-US" dirty="0">
                <a:solidFill>
                  <a:srgbClr val="0000FF"/>
                </a:solidFill>
              </a:rPr>
              <a:t> = 'Video' </a:t>
            </a:r>
            <a:endParaRPr lang="ru-RU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8576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836712"/>
            <a:ext cx="8280920" cy="9144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21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Вставка данных. Формы операции вставки</a:t>
            </a:r>
            <a:endParaRPr lang="ru-RU" sz="21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16294"/>
              </p:ext>
            </p:extLst>
          </p:nvPr>
        </p:nvGraphicFramePr>
        <p:xfrm>
          <a:off x="467544" y="1484786"/>
          <a:ext cx="8229600" cy="4824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5853336"/>
              </a:tblGrid>
              <a:tr h="52685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Форма вставки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 </a:t>
                      </a:r>
                      <a:endParaRPr lang="ru-RU" dirty="0"/>
                    </a:p>
                  </a:txBody>
                  <a:tcPr/>
                </a:tc>
              </a:tr>
              <a:tr h="526857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insert</a:t>
                      </a:r>
                      <a:r>
                        <a:rPr lang="ru-RU" dirty="0" smtClean="0"/>
                        <a:t> /</a:t>
                      </a:r>
                      <a:r>
                        <a:rPr lang="ru-RU" dirty="0" err="1" smtClean="0"/>
                        <a:t>values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Вставляет одну строку значений. Обычно используется для поддержки  </a:t>
                      </a:r>
                    </a:p>
                    <a:p>
                      <a:pPr algn="l"/>
                      <a:r>
                        <a:rPr lang="ru-RU" dirty="0" smtClean="0"/>
                        <a:t>интерактивного ввода данных пользователем </a:t>
                      </a:r>
                    </a:p>
                  </a:txBody>
                  <a:tcPr/>
                </a:tc>
              </a:tr>
              <a:tr h="526857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insert</a:t>
                      </a:r>
                      <a:r>
                        <a:rPr lang="ru-RU" dirty="0" smtClean="0"/>
                        <a:t>/</a:t>
                      </a:r>
                      <a:r>
                        <a:rPr lang="ru-RU" dirty="0" err="1" smtClean="0"/>
                        <a:t>select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Вставляет в таблицу результирующий набор данных вложенного подзапроса </a:t>
                      </a:r>
                      <a:endParaRPr lang="ru-RU" dirty="0"/>
                    </a:p>
                  </a:txBody>
                  <a:tcPr/>
                </a:tc>
              </a:tr>
              <a:tr h="526857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insert</a:t>
                      </a:r>
                      <a:r>
                        <a:rPr lang="ru-RU" dirty="0" smtClean="0"/>
                        <a:t>/</a:t>
                      </a:r>
                      <a:r>
                        <a:rPr lang="ru-RU" dirty="0" err="1" smtClean="0"/>
                        <a:t>exec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Вставляет в таблицу результаты хранимой процедуры. Обычно используется в </a:t>
                      </a:r>
                    </a:p>
                    <a:p>
                      <a:pPr algn="l"/>
                      <a:r>
                        <a:rPr lang="ru-RU" dirty="0" smtClean="0"/>
                        <a:t>сложных задачах манипулирования данными </a:t>
                      </a:r>
                    </a:p>
                  </a:txBody>
                  <a:tcPr/>
                </a:tc>
              </a:tr>
              <a:tr h="526857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insert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default</a:t>
                      </a:r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Создает новую строку с применением всех значений, заданных по умолчанию. </a:t>
                      </a:r>
                    </a:p>
                    <a:p>
                      <a:pPr algn="l"/>
                      <a:r>
                        <a:rPr lang="ru-RU" dirty="0" smtClean="0"/>
                        <a:t>Обычно используется для вставки общепринятых полей строк данных </a:t>
                      </a:r>
                    </a:p>
                  </a:txBody>
                  <a:tcPr/>
                </a:tc>
              </a:tr>
              <a:tr h="526857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select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into</a:t>
                      </a:r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Создает новую таблицу из результирующего набора данных инструкции </a:t>
                      </a:r>
                      <a:r>
                        <a:rPr lang="ru-RU" dirty="0" err="1" smtClean="0"/>
                        <a:t>select</a:t>
                      </a:r>
                      <a:r>
                        <a:rPr lang="ru-RU" dirty="0" smtClean="0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Овал 3"/>
          <p:cNvSpPr/>
          <p:nvPr/>
        </p:nvSpPr>
        <p:spPr>
          <a:xfrm>
            <a:off x="-108520" y="-315416"/>
            <a:ext cx="1656184" cy="1436093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3000">
                <a:srgbClr val="00B050"/>
              </a:gs>
              <a:gs pos="28000">
                <a:srgbClr val="FFFF00"/>
              </a:gs>
              <a:gs pos="42999">
                <a:srgbClr val="00B050"/>
              </a:gs>
              <a:gs pos="58000">
                <a:srgbClr val="FFFF00"/>
              </a:gs>
              <a:gs pos="72000">
                <a:srgbClr val="00B050"/>
              </a:gs>
              <a:gs pos="85000">
                <a:srgbClr val="FFFF00">
                  <a:lumMod val="89000"/>
                  <a:lumOff val="11000"/>
                </a:srgbClr>
              </a:gs>
              <a:gs pos="93500">
                <a:srgbClr val="80D828"/>
              </a:gs>
              <a:gs pos="100000">
                <a:srgbClr val="00B050"/>
              </a:gs>
            </a:gsLst>
            <a:path path="circle">
              <a:fillToRect l="100000" t="100000"/>
            </a:path>
            <a:tileRect r="-100000" b="-100000"/>
          </a:gra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INSERT</a:t>
            </a:r>
            <a:endParaRPr lang="ru-RU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59841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Вставка одной строки значений </a:t>
            </a:r>
            <a:b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INSERT. . .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496944" cy="5517232"/>
          </a:xfrm>
        </p:spPr>
        <p:txBody>
          <a:bodyPr>
            <a:normAutofit/>
          </a:bodyPr>
          <a:lstStyle/>
          <a:p>
            <a:r>
              <a:rPr lang="ru-RU" dirty="0"/>
              <a:t>Интерфейс пользователя </a:t>
            </a:r>
            <a:r>
              <a:rPr lang="ru-RU" dirty="0" smtClean="0"/>
              <a:t>имеет </a:t>
            </a:r>
            <a:r>
              <a:rPr lang="ru-RU" dirty="0"/>
              <a:t>тенденцию принимать ввод только одной строки данных, так что этот метод считается </a:t>
            </a:r>
            <a:r>
              <a:rPr lang="ru-RU" dirty="0" smtClean="0"/>
              <a:t>наиболее </a:t>
            </a:r>
            <a:r>
              <a:rPr lang="ru-RU" dirty="0"/>
              <a:t>предпочтительным для использования с формами.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INSERT [INTO] </a:t>
            </a:r>
            <a:r>
              <a:rPr lang="ru-RU" dirty="0" err="1"/>
              <a:t>владелец.таблица</a:t>
            </a:r>
            <a:r>
              <a:rPr lang="ru-RU" dirty="0"/>
              <a:t> [{столбец,...)]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VALUES</a:t>
            </a:r>
            <a:r>
              <a:rPr lang="en-US" dirty="0"/>
              <a:t> {</a:t>
            </a:r>
            <a:r>
              <a:rPr lang="ru-RU" dirty="0"/>
              <a:t>значение,...)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31268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9036496" cy="50405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Вставка одной строки </a:t>
            </a:r>
            <a:r>
              <a:rPr lang="ru-RU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значений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INSERT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. .VALUES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805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b="1" dirty="0">
                <a:solidFill>
                  <a:srgbClr val="0070C0"/>
                </a:solidFill>
              </a:rPr>
              <a:t>Следующие инструкции </a:t>
            </a:r>
            <a:r>
              <a:rPr lang="en-US" sz="1400" b="1" dirty="0">
                <a:solidFill>
                  <a:srgbClr val="0070C0"/>
                </a:solidFill>
              </a:rPr>
              <a:t>INSERT </a:t>
            </a:r>
            <a:r>
              <a:rPr lang="ru-RU" sz="1400" b="1" dirty="0">
                <a:solidFill>
                  <a:srgbClr val="0070C0"/>
                </a:solidFill>
              </a:rPr>
              <a:t>обращаются к столбцам в разном порядке: </a:t>
            </a:r>
          </a:p>
          <a:p>
            <a:pPr marL="0" indent="0">
              <a:buNone/>
            </a:pPr>
            <a:r>
              <a:rPr lang="en-US" sz="1400" dirty="0" smtClean="0"/>
              <a:t>INSERT </a:t>
            </a:r>
            <a:r>
              <a:rPr lang="en-US" sz="1400" dirty="0"/>
              <a:t>INTO </a:t>
            </a:r>
            <a:r>
              <a:rPr lang="en-US" sz="1400" dirty="0" err="1"/>
              <a:t>dbo.Guide</a:t>
            </a:r>
            <a:r>
              <a:rPr lang="en-US" sz="1400" dirty="0"/>
              <a:t> (</a:t>
            </a:r>
            <a:r>
              <a:rPr lang="en-US" sz="1400" dirty="0" err="1"/>
              <a:t>LastName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rgbClr val="00B050"/>
                </a:solidFill>
              </a:rPr>
              <a:t>FirstName</a:t>
            </a:r>
            <a:r>
              <a:rPr lang="en-US" sz="1400" dirty="0"/>
              <a:t>, Qualifications) </a:t>
            </a:r>
            <a:r>
              <a:rPr lang="ru-RU" sz="1400" dirty="0" smtClean="0"/>
              <a:t> </a:t>
            </a:r>
            <a:r>
              <a:rPr lang="en-US" sz="1400" dirty="0" smtClean="0"/>
              <a:t>VALUES </a:t>
            </a:r>
            <a:r>
              <a:rPr lang="en-US" sz="1400" dirty="0"/>
              <a:t>('Smith', </a:t>
            </a:r>
            <a:r>
              <a:rPr lang="en-US" sz="1400" dirty="0">
                <a:solidFill>
                  <a:srgbClr val="FF0000"/>
                </a:solidFill>
              </a:rPr>
              <a:t>'Dan', </a:t>
            </a:r>
            <a:r>
              <a:rPr lang="en-US" sz="1400" dirty="0"/>
              <a:t>'Diver, Whitewater Rafting') </a:t>
            </a:r>
          </a:p>
          <a:p>
            <a:pPr marL="0" indent="0">
              <a:buNone/>
            </a:pPr>
            <a:r>
              <a:rPr lang="en-US" sz="1400" dirty="0"/>
              <a:t>INSERT INTO </a:t>
            </a:r>
            <a:r>
              <a:rPr lang="en-US" sz="1400" dirty="0" err="1"/>
              <a:t>dbo.Guide</a:t>
            </a:r>
            <a:r>
              <a:rPr lang="en-US" sz="1400" dirty="0"/>
              <a:t> (</a:t>
            </a:r>
            <a:r>
              <a:rPr lang="en-US" sz="1400" dirty="0" err="1">
                <a:solidFill>
                  <a:srgbClr val="00B050"/>
                </a:solidFill>
              </a:rPr>
              <a:t>FirstName</a:t>
            </a:r>
            <a:r>
              <a:rPr lang="en-US" sz="1400" dirty="0"/>
              <a:t>, </a:t>
            </a:r>
            <a:r>
              <a:rPr lang="en-US" sz="1400" dirty="0" err="1"/>
              <a:t>LastName</a:t>
            </a:r>
            <a:r>
              <a:rPr lang="en-US" sz="1400" dirty="0"/>
              <a:t>, Qualifications) </a:t>
            </a:r>
            <a:r>
              <a:rPr lang="ru-RU" sz="1400" dirty="0" smtClean="0"/>
              <a:t> </a:t>
            </a:r>
            <a:r>
              <a:rPr lang="en-US" sz="1400" dirty="0" smtClean="0"/>
              <a:t>VALUES </a:t>
            </a:r>
            <a:r>
              <a:rPr lang="en-US" sz="1400" dirty="0"/>
              <a:t>('</a:t>
            </a:r>
            <a:r>
              <a:rPr lang="en-US" sz="1400" dirty="0">
                <a:solidFill>
                  <a:srgbClr val="FF0000"/>
                </a:solidFill>
              </a:rPr>
              <a:t>Jeff</a:t>
            </a:r>
            <a:r>
              <a:rPr lang="en-US" sz="1400" dirty="0"/>
              <a:t>, 'Davis', 'Marine Biologist, Diver') </a:t>
            </a:r>
          </a:p>
          <a:p>
            <a:pPr marL="0" indent="0">
              <a:buNone/>
            </a:pPr>
            <a:r>
              <a:rPr lang="en-US" sz="1400" dirty="0"/>
              <a:t>INSERT INTO </a:t>
            </a:r>
            <a:r>
              <a:rPr lang="en-US" sz="1400" dirty="0" err="1"/>
              <a:t>dbo.Guide</a:t>
            </a:r>
            <a:r>
              <a:rPr lang="en-US" sz="1400" dirty="0"/>
              <a:t> (</a:t>
            </a:r>
            <a:r>
              <a:rPr lang="en-US" sz="1400" dirty="0" err="1">
                <a:solidFill>
                  <a:srgbClr val="00B050"/>
                </a:solidFill>
              </a:rPr>
              <a:t>FirstName</a:t>
            </a:r>
            <a:r>
              <a:rPr lang="en-US" sz="1400" dirty="0"/>
              <a:t>, </a:t>
            </a:r>
            <a:r>
              <a:rPr lang="en-US" sz="1400" dirty="0" err="1"/>
              <a:t>LastName</a:t>
            </a:r>
            <a:r>
              <a:rPr lang="en-US" sz="1400" dirty="0"/>
              <a:t>) </a:t>
            </a:r>
            <a:r>
              <a:rPr lang="ru-RU" sz="1400" dirty="0" smtClean="0"/>
              <a:t> </a:t>
            </a:r>
            <a:r>
              <a:rPr lang="en-US" sz="1400" dirty="0" smtClean="0"/>
              <a:t>VALUES 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FF0000"/>
                </a:solidFill>
              </a:rPr>
              <a:t>'Tammie', </a:t>
            </a:r>
            <a:r>
              <a:rPr lang="en-US" sz="1400" dirty="0"/>
              <a:t>'</a:t>
            </a:r>
            <a:r>
              <a:rPr lang="en-US" sz="1400" dirty="0" err="1"/>
              <a:t>Commer</a:t>
            </a:r>
            <a:r>
              <a:rPr lang="en-US" sz="1400" dirty="0"/>
              <a:t>') </a:t>
            </a:r>
            <a:endParaRPr lang="ru-RU" sz="1400" dirty="0" smtClean="0"/>
          </a:p>
          <a:p>
            <a:pPr marL="0" indent="0">
              <a:buNone/>
            </a:pPr>
            <a:r>
              <a:rPr lang="en-US" sz="1400" dirty="0">
                <a:solidFill>
                  <a:srgbClr val="12AE2C"/>
                </a:solidFill>
              </a:rPr>
              <a:t>INSERT Guide </a:t>
            </a:r>
            <a:r>
              <a:rPr lang="ru-RU" sz="1400" dirty="0">
                <a:solidFill>
                  <a:srgbClr val="12AE2C"/>
                </a:solidFill>
              </a:rPr>
              <a:t> </a:t>
            </a:r>
            <a:r>
              <a:rPr lang="en-US" sz="1400" dirty="0"/>
              <a:t>VALUES ('Jones', </a:t>
            </a:r>
            <a:r>
              <a:rPr lang="en-US" sz="1400" dirty="0">
                <a:solidFill>
                  <a:srgbClr val="FF0000"/>
                </a:solidFill>
              </a:rPr>
              <a:t>'Lauren'</a:t>
            </a:r>
            <a:r>
              <a:rPr lang="en-US" sz="1400" dirty="0"/>
              <a:t>, 'First Aid, Rescue/Extraction', '25/6/59', </a:t>
            </a:r>
            <a:r>
              <a:rPr lang="en-US" sz="1400" dirty="0" smtClean="0"/>
              <a:t>‘15/4/01')</a:t>
            </a:r>
          </a:p>
          <a:p>
            <a:pPr marL="0" indent="0">
              <a:buNone/>
            </a:pPr>
            <a:r>
              <a:rPr lang="en-US" sz="1400" dirty="0"/>
              <a:t>INSERT Guide </a:t>
            </a:r>
            <a:r>
              <a:rPr lang="ru-RU" sz="1400" dirty="0"/>
              <a:t> </a:t>
            </a:r>
            <a:r>
              <a:rPr lang="en-US" sz="1400" dirty="0"/>
              <a:t>VALUES </a:t>
            </a:r>
            <a:r>
              <a:rPr lang="en-US" sz="1400" dirty="0" smtClean="0"/>
              <a:t>(‘Lopes', ‘Ann’, </a:t>
            </a:r>
            <a:r>
              <a:rPr lang="en-US" sz="1400" dirty="0" smtClean="0">
                <a:solidFill>
                  <a:srgbClr val="12AE2C"/>
                </a:solidFill>
              </a:rPr>
              <a:t>Default)</a:t>
            </a:r>
          </a:p>
          <a:p>
            <a:pPr marL="0" indent="0">
              <a:buNone/>
            </a:pPr>
            <a:r>
              <a:rPr lang="en-US" sz="1400" dirty="0"/>
              <a:t>INSERT </a:t>
            </a:r>
            <a:r>
              <a:rPr lang="en-US" sz="1400" dirty="0" err="1"/>
              <a:t>dbo.Guide</a:t>
            </a:r>
            <a:r>
              <a:rPr lang="en-US" sz="1400" dirty="0"/>
              <a:t> (</a:t>
            </a:r>
            <a:r>
              <a:rPr lang="en-US" sz="1400" dirty="0" err="1"/>
              <a:t>FirstName</a:t>
            </a:r>
            <a:r>
              <a:rPr lang="en-US" sz="1400" dirty="0"/>
              <a:t>, </a:t>
            </a:r>
            <a:r>
              <a:rPr lang="en-US" sz="1400" dirty="0" err="1"/>
              <a:t>LastName</a:t>
            </a:r>
            <a:r>
              <a:rPr lang="en-US" sz="1400" dirty="0"/>
              <a:t>, Qualifications) </a:t>
            </a:r>
            <a:r>
              <a:rPr lang="en-US" sz="1400" dirty="0" smtClean="0"/>
              <a:t>VALUES </a:t>
            </a:r>
            <a:r>
              <a:rPr lang="en-US" sz="1400" dirty="0"/>
              <a:t>('Greg', 'Wilson', </a:t>
            </a:r>
            <a:r>
              <a:rPr lang="en-US" sz="1400" dirty="0" smtClean="0">
                <a:solidFill>
                  <a:srgbClr val="009900"/>
                </a:solidFill>
              </a:rPr>
              <a:t>'Rock </a:t>
            </a:r>
            <a:r>
              <a:rPr lang="en-US" sz="1400" dirty="0">
                <a:solidFill>
                  <a:srgbClr val="009900"/>
                </a:solidFill>
              </a:rPr>
              <a:t>Climbing' + ',' + 'First Aid') </a:t>
            </a:r>
          </a:p>
          <a:p>
            <a:pPr marL="0" indent="0">
              <a:buNone/>
            </a:pPr>
            <a:r>
              <a:rPr lang="ru-RU" sz="1400" b="1" dirty="0" smtClean="0">
                <a:solidFill>
                  <a:srgbClr val="0070C0"/>
                </a:solidFill>
              </a:rPr>
              <a:t>С </a:t>
            </a:r>
            <a:r>
              <a:rPr lang="ru-RU" sz="1400" b="1" dirty="0">
                <a:solidFill>
                  <a:srgbClr val="0070C0"/>
                </a:solidFill>
              </a:rPr>
              <a:t>помощью следующей инструкции </a:t>
            </a:r>
            <a:r>
              <a:rPr lang="en-US" sz="1400" b="1" dirty="0">
                <a:solidFill>
                  <a:srgbClr val="0070C0"/>
                </a:solidFill>
              </a:rPr>
              <a:t>SELECT </a:t>
            </a:r>
            <a:r>
              <a:rPr lang="ru-RU" sz="1400" b="1" dirty="0">
                <a:solidFill>
                  <a:srgbClr val="0070C0"/>
                </a:solidFill>
              </a:rPr>
              <a:t>мы проверим правильность вставки: </a:t>
            </a:r>
          </a:p>
          <a:p>
            <a:pPr marL="0" indent="0">
              <a:buNone/>
            </a:pPr>
            <a:r>
              <a:rPr lang="en-US" sz="1400" dirty="0"/>
              <a:t>SELECT * FROM </a:t>
            </a:r>
            <a:r>
              <a:rPr lang="en-US" sz="1400" dirty="0" err="1" smtClean="0"/>
              <a:t>dbo.Guide</a:t>
            </a:r>
            <a:r>
              <a:rPr lang="en-US" sz="1400" dirty="0" smtClean="0"/>
              <a:t> </a:t>
            </a:r>
            <a:r>
              <a:rPr lang="ru-RU" sz="1400" b="1" dirty="0" smtClean="0">
                <a:solidFill>
                  <a:srgbClr val="0070C0"/>
                </a:solidFill>
              </a:rPr>
              <a:t>Результат:</a:t>
            </a:r>
            <a:endParaRPr lang="ru-RU" sz="1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200" dirty="0" err="1" smtClean="0"/>
              <a:t>GuidelD</a:t>
            </a:r>
            <a:r>
              <a:rPr lang="en-US" sz="1200" dirty="0" smtClean="0"/>
              <a:t> </a:t>
            </a:r>
            <a:r>
              <a:rPr lang="ru-RU" sz="1200" dirty="0" smtClean="0"/>
              <a:t>	</a:t>
            </a:r>
            <a:r>
              <a:rPr lang="en-US" sz="1200" dirty="0" err="1" smtClean="0"/>
              <a:t>LastName</a:t>
            </a:r>
            <a:r>
              <a:rPr lang="en-US" sz="1200" dirty="0" smtClean="0"/>
              <a:t> </a:t>
            </a:r>
            <a:r>
              <a:rPr lang="ru-RU" sz="1200" dirty="0" smtClean="0"/>
              <a:t>	</a:t>
            </a:r>
            <a:r>
              <a:rPr lang="en-US" sz="1200" dirty="0" err="1" smtClean="0"/>
              <a:t>FirstName</a:t>
            </a:r>
            <a:r>
              <a:rPr lang="en-US" sz="1200" dirty="0" smtClean="0"/>
              <a:t> </a:t>
            </a:r>
            <a:r>
              <a:rPr lang="ru-RU" sz="1200" dirty="0" smtClean="0"/>
              <a:t>	</a:t>
            </a:r>
            <a:r>
              <a:rPr lang="en-US" sz="1200" dirty="0" smtClean="0"/>
              <a:t>Qualifications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1 </a:t>
            </a:r>
            <a:r>
              <a:rPr lang="ru-RU" sz="1200" dirty="0" smtClean="0"/>
              <a:t>	</a:t>
            </a:r>
            <a:r>
              <a:rPr lang="en-US" sz="1200" dirty="0" smtClean="0"/>
              <a:t>Smith </a:t>
            </a:r>
            <a:r>
              <a:rPr lang="ru-RU" sz="1200" dirty="0" smtClean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Dan </a:t>
            </a:r>
            <a:r>
              <a:rPr lang="ru-RU" sz="1200" dirty="0" smtClean="0"/>
              <a:t>	</a:t>
            </a:r>
            <a:r>
              <a:rPr lang="en-US" sz="1200" dirty="0" smtClean="0"/>
              <a:t>Diver</a:t>
            </a:r>
            <a:r>
              <a:rPr lang="en-US" sz="1200" dirty="0"/>
              <a:t>, Whitewater Rafting </a:t>
            </a:r>
          </a:p>
          <a:p>
            <a:pPr marL="0" indent="0">
              <a:buNone/>
            </a:pPr>
            <a:r>
              <a:rPr lang="en-US" sz="1200" dirty="0"/>
              <a:t>2 </a:t>
            </a:r>
            <a:r>
              <a:rPr lang="ru-RU" sz="1200" dirty="0" smtClean="0"/>
              <a:t>	</a:t>
            </a:r>
            <a:r>
              <a:rPr lang="en-US" sz="1200" dirty="0" smtClean="0"/>
              <a:t>Davis </a:t>
            </a:r>
            <a:r>
              <a:rPr lang="ru-RU" sz="1200" dirty="0" smtClean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Jeff </a:t>
            </a:r>
            <a:r>
              <a:rPr lang="ru-RU" sz="1200" dirty="0" smtClean="0"/>
              <a:t>	</a:t>
            </a:r>
            <a:r>
              <a:rPr lang="en-US" sz="1200" dirty="0" smtClean="0"/>
              <a:t>Marine </a:t>
            </a:r>
            <a:r>
              <a:rPr lang="en-US" sz="1200" dirty="0"/>
              <a:t>Biologist, Diver </a:t>
            </a:r>
          </a:p>
          <a:p>
            <a:pPr marL="0" indent="0">
              <a:buNone/>
            </a:pPr>
            <a:r>
              <a:rPr lang="en-US" sz="1200" dirty="0" smtClean="0"/>
              <a:t>3	</a:t>
            </a:r>
            <a:r>
              <a:rPr lang="en-US" sz="1200" dirty="0" err="1" smtClean="0"/>
              <a:t>Commer</a:t>
            </a:r>
            <a:r>
              <a:rPr lang="en-US" sz="1200" dirty="0" smtClean="0"/>
              <a:t> </a:t>
            </a:r>
            <a:r>
              <a:rPr lang="ru-RU" sz="1200" dirty="0" smtClean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Tammie </a:t>
            </a:r>
            <a:r>
              <a:rPr lang="ru-RU" sz="1200" dirty="0" smtClean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NULL </a:t>
            </a:r>
          </a:p>
          <a:p>
            <a:pPr marL="0" indent="0">
              <a:buNone/>
            </a:pPr>
            <a:r>
              <a:rPr lang="en-US" sz="1200" dirty="0" smtClean="0"/>
              <a:t>4	Jones 	</a:t>
            </a:r>
            <a:r>
              <a:rPr lang="en-US" sz="1200" dirty="0" smtClean="0">
                <a:solidFill>
                  <a:srgbClr val="FF0000"/>
                </a:solidFill>
              </a:rPr>
              <a:t>Lauren </a:t>
            </a:r>
            <a:r>
              <a:rPr lang="en-US" sz="1200" dirty="0" smtClean="0"/>
              <a:t>	First </a:t>
            </a:r>
            <a:r>
              <a:rPr lang="en-US" sz="1200" dirty="0"/>
              <a:t>Aid, </a:t>
            </a:r>
            <a:r>
              <a:rPr lang="en-US" sz="1200" dirty="0" smtClean="0"/>
              <a:t>Rescue/Extraction</a:t>
            </a:r>
          </a:p>
          <a:p>
            <a:pPr marL="0" indent="0">
              <a:buNone/>
            </a:pPr>
            <a:r>
              <a:rPr lang="en-US" sz="1200" dirty="0" smtClean="0"/>
              <a:t>5	Lopes	Ann	</a:t>
            </a:r>
            <a:r>
              <a:rPr lang="en-US" sz="1200" dirty="0" smtClean="0">
                <a:solidFill>
                  <a:srgbClr val="FF0000"/>
                </a:solidFill>
              </a:rPr>
              <a:t>NULL</a:t>
            </a:r>
          </a:p>
          <a:p>
            <a:pPr marL="0" indent="0">
              <a:buNone/>
            </a:pPr>
            <a:r>
              <a:rPr lang="en-US" sz="1200" dirty="0" smtClean="0"/>
              <a:t>6	 </a:t>
            </a:r>
            <a:r>
              <a:rPr lang="en-US" sz="1200" dirty="0"/>
              <a:t>Wilson </a:t>
            </a:r>
            <a:r>
              <a:rPr lang="en-US" sz="1200" dirty="0" smtClean="0"/>
              <a:t>	Greg 	</a:t>
            </a:r>
            <a:r>
              <a:rPr lang="en-US" sz="1200" dirty="0" smtClean="0">
                <a:solidFill>
                  <a:srgbClr val="FF0000"/>
                </a:solidFill>
              </a:rPr>
              <a:t>Rock </a:t>
            </a:r>
            <a:r>
              <a:rPr lang="en-US" sz="1200" dirty="0">
                <a:solidFill>
                  <a:srgbClr val="FF0000"/>
                </a:solidFill>
              </a:rPr>
              <a:t>Climbing, First Aid </a:t>
            </a:r>
          </a:p>
        </p:txBody>
      </p:sp>
    </p:spTree>
    <p:extLst>
      <p:ext uri="{BB962C8B-B14F-4D97-AF65-F5344CB8AC3E}">
        <p14:creationId xmlns:p14="http://schemas.microsoft.com/office/powerpoint/2010/main" val="266138218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964488" cy="914400"/>
          </a:xfrm>
        </p:spPr>
        <p:txBody>
          <a:bodyPr>
            <a:noAutofit/>
          </a:bodyPr>
          <a:lstStyle/>
          <a:p>
            <a:r>
              <a:rPr lang="ru-RU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Вставка результирующего набора </a:t>
            </a:r>
            <a:r>
              <a:rPr lang="ru-RU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данных инструкции SELECT 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Данные можно переместить из результирующего набора данных в таблицу с помощью  </a:t>
            </a:r>
            <a:r>
              <a:rPr lang="ru-RU" dirty="0" smtClean="0"/>
              <a:t>инструкции </a:t>
            </a:r>
            <a:r>
              <a:rPr lang="ru-RU" dirty="0"/>
              <a:t>INSERT. . . </a:t>
            </a:r>
            <a:r>
              <a:rPr lang="ru-RU" dirty="0" smtClean="0"/>
              <a:t>SELECT.</a:t>
            </a:r>
          </a:p>
          <a:p>
            <a:r>
              <a:rPr lang="ru-RU" dirty="0" smtClean="0"/>
              <a:t>Реальная </a:t>
            </a:r>
            <a:r>
              <a:rPr lang="ru-RU" dirty="0"/>
              <a:t>сила этого метода, а также его гибкость заключаются в </a:t>
            </a:r>
            <a:r>
              <a:rPr lang="ru-RU" dirty="0" smtClean="0"/>
              <a:t>том</a:t>
            </a:r>
            <a:r>
              <a:rPr lang="ru-RU" dirty="0"/>
              <a:t>, что сама инструкция SELECT может извлечь данные </a:t>
            </a:r>
            <a:r>
              <a:rPr lang="ru-RU" dirty="0" smtClean="0"/>
              <a:t>практически </a:t>
            </a:r>
            <a:r>
              <a:rPr lang="ru-RU" dirty="0"/>
              <a:t>из любого места и  </a:t>
            </a:r>
            <a:r>
              <a:rPr lang="ru-RU" dirty="0" smtClean="0"/>
              <a:t>адаптировать </a:t>
            </a:r>
            <a:r>
              <a:rPr lang="ru-RU" dirty="0"/>
              <a:t>их к текущим </a:t>
            </a:r>
            <a:r>
              <a:rPr lang="ru-RU" dirty="0" smtClean="0"/>
              <a:t>потребностям.</a:t>
            </a:r>
          </a:p>
          <a:p>
            <a:pPr marL="714375" indent="0">
              <a:buNone/>
            </a:pPr>
            <a:r>
              <a:rPr lang="en-US" b="1" dirty="0">
                <a:solidFill>
                  <a:srgbClr val="C00000"/>
                </a:solidFill>
              </a:rPr>
              <a:t>INSERT [INTO] </a:t>
            </a:r>
            <a:r>
              <a:rPr lang="ru-RU" dirty="0" err="1"/>
              <a:t>владелец.таблица</a:t>
            </a:r>
            <a:r>
              <a:rPr lang="ru-RU" dirty="0"/>
              <a:t> </a:t>
            </a:r>
          </a:p>
          <a:p>
            <a:pPr marL="714375" indent="0">
              <a:buNone/>
            </a:pPr>
            <a:r>
              <a:rPr lang="en-US" b="1" dirty="0">
                <a:solidFill>
                  <a:srgbClr val="C00000"/>
                </a:solidFill>
              </a:rPr>
              <a:t>SELECT</a:t>
            </a:r>
            <a:r>
              <a:rPr lang="en-US" dirty="0"/>
              <a:t> </a:t>
            </a:r>
            <a:r>
              <a:rPr lang="ru-RU" dirty="0"/>
              <a:t>столбцы </a:t>
            </a:r>
          </a:p>
          <a:p>
            <a:pPr marL="714375" indent="0">
              <a:buNone/>
            </a:pPr>
            <a:r>
              <a:rPr lang="en-US" b="1" dirty="0">
                <a:solidFill>
                  <a:srgbClr val="C00000"/>
                </a:solidFill>
              </a:rPr>
              <a:t>FROM</a:t>
            </a:r>
            <a:r>
              <a:rPr lang="en-US" dirty="0"/>
              <a:t> </a:t>
            </a:r>
            <a:r>
              <a:rPr lang="ru-RU" dirty="0" err="1"/>
              <a:t>источники_данных</a:t>
            </a:r>
            <a:r>
              <a:rPr lang="ru-RU" dirty="0"/>
              <a:t> </a:t>
            </a:r>
          </a:p>
          <a:p>
            <a:pPr marL="714375" indent="0">
              <a:buNone/>
            </a:pPr>
            <a:r>
              <a:rPr lang="ru-RU" b="1" dirty="0">
                <a:solidFill>
                  <a:srgbClr val="C00000"/>
                </a:solidFill>
              </a:rPr>
              <a:t>[</a:t>
            </a:r>
            <a:r>
              <a:rPr lang="en-US" b="1" dirty="0">
                <a:solidFill>
                  <a:srgbClr val="C00000"/>
                </a:solidFill>
              </a:rPr>
              <a:t>WHERE </a:t>
            </a:r>
            <a:r>
              <a:rPr lang="ru-RU" dirty="0"/>
              <a:t>условия</a:t>
            </a:r>
            <a:r>
              <a:rPr lang="ru-RU" b="1" dirty="0">
                <a:solidFill>
                  <a:srgbClr val="C00000"/>
                </a:solidFill>
              </a:rPr>
              <a:t>] 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57736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914400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Вставка результирующего набора данных инструкции SELECT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INSERT </a:t>
            </a:r>
            <a:r>
              <a:rPr lang="en-US" dirty="0" err="1">
                <a:solidFill>
                  <a:srgbClr val="C00000"/>
                </a:solidFill>
              </a:rPr>
              <a:t>dbo.Contact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FirstName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ContactCode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LastNarae</a:t>
            </a:r>
            <a:r>
              <a:rPr lang="en-US" dirty="0" smtClean="0">
                <a:solidFill>
                  <a:srgbClr val="C00000"/>
                </a:solidFill>
              </a:rPr>
              <a:t>,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CorapanyNarae</a:t>
            </a:r>
            <a:r>
              <a:rPr lang="en-US" dirty="0">
                <a:solidFill>
                  <a:srgbClr val="C0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>
                <a:solidFill>
                  <a:srgbClr val="0070C0"/>
                </a:solidFill>
              </a:rPr>
              <a:t>FirstName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LastNarae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GuidelD</a:t>
            </a:r>
            <a:r>
              <a:rPr lang="en-US" dirty="0">
                <a:solidFill>
                  <a:srgbClr val="0070C0"/>
                </a:solidFill>
              </a:rPr>
              <a:t>, 'Cape Hatteras Adv.'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>
                <a:solidFill>
                  <a:srgbClr val="0070C0"/>
                </a:solidFill>
              </a:rPr>
              <a:t>CHA2.dbo.Guide </a:t>
            </a: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Проверим вставку: 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FirstName</a:t>
            </a:r>
            <a:r>
              <a:rPr lang="en-US" dirty="0"/>
              <a:t> AS First, </a:t>
            </a:r>
            <a:r>
              <a:rPr lang="en-US" dirty="0" err="1"/>
              <a:t>LastName</a:t>
            </a:r>
            <a:r>
              <a:rPr lang="en-US" dirty="0"/>
              <a:t> AS Last, </a:t>
            </a:r>
            <a:r>
              <a:rPr lang="en-US" dirty="0" err="1"/>
              <a:t>CompanyName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dbo.Contact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Будет получен следующий результат: </a:t>
            </a:r>
          </a:p>
          <a:p>
            <a:pPr marL="0" indent="0">
              <a:buNone/>
            </a:pPr>
            <a:r>
              <a:rPr lang="en-US" dirty="0" smtClean="0"/>
              <a:t>First</a:t>
            </a:r>
            <a:r>
              <a:rPr lang="ru-RU" dirty="0" smtClean="0"/>
              <a:t>	</a:t>
            </a:r>
            <a:r>
              <a:rPr lang="en-US" dirty="0" smtClean="0"/>
              <a:t> </a:t>
            </a:r>
            <a:r>
              <a:rPr lang="en-US" dirty="0"/>
              <a:t>Last </a:t>
            </a:r>
            <a:r>
              <a:rPr lang="ru-RU" dirty="0" smtClean="0"/>
              <a:t>	</a:t>
            </a:r>
            <a:r>
              <a:rPr lang="en-US" dirty="0" err="1" smtClean="0"/>
              <a:t>CompanyName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Dan </a:t>
            </a:r>
            <a:r>
              <a:rPr lang="ru-RU" dirty="0" smtClean="0"/>
              <a:t>	</a:t>
            </a:r>
            <a:r>
              <a:rPr lang="en-US" dirty="0" smtClean="0"/>
              <a:t>Smith </a:t>
            </a:r>
            <a:r>
              <a:rPr lang="ru-RU" dirty="0" smtClean="0"/>
              <a:t>	</a:t>
            </a:r>
            <a:r>
              <a:rPr lang="en-US" dirty="0" smtClean="0"/>
              <a:t>Cape </a:t>
            </a:r>
            <a:r>
              <a:rPr lang="en-US" dirty="0"/>
              <a:t>Hatteras Adv. </a:t>
            </a:r>
          </a:p>
          <a:p>
            <a:pPr marL="0" indent="0">
              <a:buNone/>
            </a:pPr>
            <a:r>
              <a:rPr lang="en-US" dirty="0" smtClean="0"/>
              <a:t>Jeff</a:t>
            </a:r>
            <a:r>
              <a:rPr lang="ru-RU" dirty="0" smtClean="0"/>
              <a:t>	</a:t>
            </a:r>
            <a:r>
              <a:rPr lang="en-US" dirty="0" err="1" smtClean="0"/>
              <a:t>Commer</a:t>
            </a: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smtClean="0"/>
              <a:t>Cape </a:t>
            </a:r>
            <a:r>
              <a:rPr lang="en-US" dirty="0"/>
              <a:t>Hatteras Adv. </a:t>
            </a:r>
          </a:p>
          <a:p>
            <a:pPr marL="0" indent="0">
              <a:buNone/>
            </a:pPr>
            <a:r>
              <a:rPr lang="en-US" dirty="0"/>
              <a:t>Tammie </a:t>
            </a:r>
            <a:r>
              <a:rPr lang="ru-RU" dirty="0" smtClean="0"/>
              <a:t>	</a:t>
            </a:r>
            <a:r>
              <a:rPr lang="en-US" dirty="0" smtClean="0"/>
              <a:t>Davis </a:t>
            </a:r>
            <a:r>
              <a:rPr lang="ru-RU" dirty="0" smtClean="0"/>
              <a:t>	</a:t>
            </a:r>
            <a:r>
              <a:rPr lang="en-US" dirty="0" smtClean="0"/>
              <a:t>Cape </a:t>
            </a:r>
            <a:r>
              <a:rPr lang="en-US" dirty="0"/>
              <a:t>Hatteras Adv. </a:t>
            </a:r>
          </a:p>
          <a:p>
            <a:pPr marL="0" indent="0">
              <a:buNone/>
            </a:pPr>
            <a:r>
              <a:rPr lang="en-US" dirty="0" smtClean="0"/>
              <a:t>Lauren</a:t>
            </a:r>
            <a:r>
              <a:rPr lang="ru-RU" dirty="0" smtClean="0"/>
              <a:t>	</a:t>
            </a:r>
            <a:r>
              <a:rPr lang="en-US" dirty="0" smtClean="0"/>
              <a:t>Jones </a:t>
            </a:r>
            <a:r>
              <a:rPr lang="ru-RU" dirty="0" smtClean="0"/>
              <a:t>	</a:t>
            </a:r>
            <a:r>
              <a:rPr lang="en-US" dirty="0" smtClean="0"/>
              <a:t>Cape </a:t>
            </a:r>
            <a:r>
              <a:rPr lang="en-US" dirty="0"/>
              <a:t>Hatteras Adv. </a:t>
            </a:r>
          </a:p>
          <a:p>
            <a:pPr marL="0" indent="0">
              <a:buNone/>
            </a:pPr>
            <a:r>
              <a:rPr lang="en-US" dirty="0"/>
              <a:t>Greg </a:t>
            </a:r>
            <a:r>
              <a:rPr lang="ru-RU" dirty="0" smtClean="0"/>
              <a:t>	</a:t>
            </a:r>
            <a:r>
              <a:rPr lang="en-US" dirty="0" smtClean="0"/>
              <a:t>Wilson </a:t>
            </a:r>
            <a:r>
              <a:rPr lang="ru-RU" dirty="0" smtClean="0"/>
              <a:t>	</a:t>
            </a:r>
            <a:r>
              <a:rPr lang="en-US" dirty="0" smtClean="0"/>
              <a:t>Cape </a:t>
            </a:r>
            <a:r>
              <a:rPr lang="en-US" dirty="0"/>
              <a:t>Hatteras Adv. </a:t>
            </a:r>
            <a:endParaRPr lang="ru-RU" dirty="0" smtClean="0"/>
          </a:p>
          <a:p>
            <a:pPr marL="0" indent="0" algn="just">
              <a:buNone/>
            </a:pPr>
            <a:r>
              <a:rPr lang="ru-RU" sz="1500" dirty="0"/>
              <a:t>Ключевы</a:t>
            </a:r>
            <a:r>
              <a:rPr lang="ru-RU" sz="1600" dirty="0"/>
              <a:t>м моментом в использовании инструкции INSERT. . . SELECT является  </a:t>
            </a:r>
            <a:r>
              <a:rPr lang="ru-RU" sz="1600" dirty="0" smtClean="0"/>
              <a:t>извлечение </a:t>
            </a:r>
            <a:r>
              <a:rPr lang="ru-RU" sz="1600" dirty="0"/>
              <a:t>корректного результирующего набора данных. Неплохо до выполнения вставки  </a:t>
            </a:r>
            <a:r>
              <a:rPr lang="ru-RU" sz="1600" dirty="0" smtClean="0"/>
              <a:t>запустить </a:t>
            </a:r>
            <a:r>
              <a:rPr lang="ru-RU" sz="1600" dirty="0"/>
              <a:t>инструкцию SELECT самостоятельно и протестировать ее результаты. Как говорится, </a:t>
            </a:r>
            <a:r>
              <a:rPr lang="ru-RU" sz="1600" dirty="0" smtClean="0"/>
              <a:t> семь </a:t>
            </a:r>
            <a:r>
              <a:rPr lang="ru-RU" sz="1600" dirty="0"/>
              <a:t>раз отмерь, один отрежь.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742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ru-RU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Вставка результирующего набора </a:t>
            </a:r>
            <a:r>
              <a:rPr lang="ru-RU" sz="2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данных из </a:t>
            </a:r>
            <a:r>
              <a:rPr lang="ru-RU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хранимой процедуры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Форма INSERT. . . EXEC инструкции вставки использует </a:t>
            </a:r>
            <a:r>
              <a:rPr lang="ru-RU" dirty="0" smtClean="0"/>
              <a:t> результаты </a:t>
            </a:r>
            <a:r>
              <a:rPr lang="ru-RU" dirty="0"/>
              <a:t>выполнения  </a:t>
            </a:r>
            <a:r>
              <a:rPr lang="ru-RU" dirty="0" smtClean="0"/>
              <a:t>хранимой </a:t>
            </a:r>
            <a:r>
              <a:rPr lang="ru-RU" dirty="0"/>
              <a:t>процедуры для их вставки в таблицу</a:t>
            </a:r>
            <a:r>
              <a:rPr lang="ru-RU" dirty="0" smtClean="0"/>
              <a:t>.</a:t>
            </a:r>
          </a:p>
          <a:p>
            <a:r>
              <a:rPr lang="ru-RU" dirty="0"/>
              <a:t>Порядок столбцов в списке инструкции INSERT и в результатах хранимой  </a:t>
            </a:r>
            <a:r>
              <a:rPr lang="ru-RU" dirty="0" smtClean="0"/>
              <a:t>процедуры </a:t>
            </a:r>
            <a:r>
              <a:rPr lang="ru-RU" dirty="0"/>
              <a:t>должен быть одинаковым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</a:rPr>
              <a:t>INSERT [INTO] </a:t>
            </a:r>
            <a:r>
              <a:rPr lang="ru-RU" dirty="0" err="1"/>
              <a:t>владелец.таблица</a:t>
            </a:r>
            <a:r>
              <a:rPr lang="ru-RU" dirty="0"/>
              <a:t> [{столбцы)] 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rgbClr val="C00000"/>
                </a:solidFill>
              </a:rPr>
              <a:t>EXEC</a:t>
            </a:r>
            <a:r>
              <a:rPr lang="ru-RU" dirty="0" smtClean="0"/>
              <a:t>  </a:t>
            </a:r>
            <a:r>
              <a:rPr lang="ru-RU" dirty="0" err="1" smtClean="0"/>
              <a:t>хранимая</a:t>
            </a:r>
            <a:r>
              <a:rPr lang="ru-RU" dirty="0" err="1"/>
              <a:t>__процедура</a:t>
            </a:r>
            <a:r>
              <a:rPr lang="ru-RU" dirty="0"/>
              <a:t> </a:t>
            </a:r>
            <a:r>
              <a:rPr lang="ru-RU" dirty="0" smtClean="0"/>
              <a:t>параметры</a:t>
            </a:r>
          </a:p>
          <a:p>
            <a:r>
              <a:rPr lang="ru-RU" dirty="0"/>
              <a:t>порядок столбцов должен соответствовать каждому из возвращаемых </a:t>
            </a:r>
          </a:p>
          <a:p>
            <a:r>
              <a:rPr lang="ru-RU" dirty="0"/>
              <a:t>хранимой процедурой наборов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1927767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914400"/>
          </a:xfrm>
        </p:spPr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с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84785"/>
            <a:ext cx="8229600" cy="1512168"/>
          </a:xfrm>
        </p:spPr>
        <p:txBody>
          <a:bodyPr/>
          <a:lstStyle/>
          <a:p>
            <a:r>
              <a:rPr lang="ru-RU" dirty="0"/>
              <a:t>В следующем примере создается хранимая процедура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возвращающая </a:t>
            </a:r>
            <a:r>
              <a:rPr lang="ru-RU" dirty="0"/>
              <a:t>имена и фамилии </a:t>
            </a:r>
            <a:r>
              <a:rPr lang="ru-RU" dirty="0" smtClean="0"/>
              <a:t>сотрудников </a:t>
            </a:r>
            <a:r>
              <a:rPr lang="ru-RU" dirty="0"/>
              <a:t>из баз данных </a:t>
            </a:r>
            <a:r>
              <a:rPr lang="ru-RU" dirty="0" err="1"/>
              <a:t>Cape</a:t>
            </a:r>
            <a:r>
              <a:rPr lang="ru-RU" dirty="0"/>
              <a:t> </a:t>
            </a:r>
            <a:r>
              <a:rPr lang="ru-RU" dirty="0" err="1"/>
              <a:t>Hatteras</a:t>
            </a:r>
            <a:r>
              <a:rPr lang="ru-RU" dirty="0"/>
              <a:t> </a:t>
            </a:r>
            <a:r>
              <a:rPr lang="ru-RU" dirty="0" err="1"/>
              <a:t>Adventures</a:t>
            </a:r>
            <a:r>
              <a:rPr lang="ru-RU" dirty="0"/>
              <a:t> и </a:t>
            </a:r>
            <a:r>
              <a:rPr lang="ru-RU" dirty="0" err="1"/>
              <a:t>Northwind</a:t>
            </a:r>
            <a:r>
              <a:rPr lang="ru-RU" dirty="0"/>
              <a:t> 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904053"/>
            <a:ext cx="43204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CHA2 </a:t>
            </a:r>
          </a:p>
          <a:p>
            <a:r>
              <a:rPr lang="en-US" dirty="0"/>
              <a:t>CREATE PROC </a:t>
            </a:r>
            <a:r>
              <a:rPr lang="en-US" dirty="0" err="1"/>
              <a:t>ListGuides</a:t>
            </a:r>
            <a:r>
              <a:rPr lang="en-US" dirty="0"/>
              <a:t> </a:t>
            </a:r>
          </a:p>
          <a:p>
            <a:r>
              <a:rPr lang="en-US" dirty="0"/>
              <a:t>AS </a:t>
            </a:r>
            <a:r>
              <a:rPr lang="en-US" dirty="0" smtClean="0"/>
              <a:t> SET </a:t>
            </a:r>
            <a:r>
              <a:rPr lang="en-US" dirty="0"/>
              <a:t>NOCOUNT ON </a:t>
            </a:r>
          </a:p>
          <a:p>
            <a:r>
              <a:rPr lang="en-US" sz="1600" dirty="0">
                <a:solidFill>
                  <a:srgbClr val="009900"/>
                </a:solidFill>
              </a:rPr>
              <a:t>-- </a:t>
            </a:r>
            <a:r>
              <a:rPr lang="ru-RU" sz="1600" dirty="0">
                <a:solidFill>
                  <a:srgbClr val="009900"/>
                </a:solidFill>
              </a:rPr>
              <a:t>Результирующий набор данных 1 </a:t>
            </a:r>
          </a:p>
          <a:p>
            <a:r>
              <a:rPr lang="en-US" dirty="0"/>
              <a:t>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 </a:t>
            </a:r>
          </a:p>
          <a:p>
            <a:r>
              <a:rPr lang="en-US" dirty="0"/>
              <a:t>FROM </a:t>
            </a:r>
            <a:r>
              <a:rPr lang="en-US" dirty="0" err="1"/>
              <a:t>dbo.Guide</a:t>
            </a:r>
            <a:r>
              <a:rPr lang="en-US" dirty="0"/>
              <a:t> </a:t>
            </a:r>
          </a:p>
          <a:p>
            <a:r>
              <a:rPr lang="en-US" sz="1600" dirty="0">
                <a:solidFill>
                  <a:srgbClr val="009900"/>
                </a:solidFill>
              </a:rPr>
              <a:t>-- </a:t>
            </a:r>
            <a:r>
              <a:rPr lang="ru-RU" sz="1600" dirty="0">
                <a:solidFill>
                  <a:srgbClr val="009900"/>
                </a:solidFill>
              </a:rPr>
              <a:t>Результирующий набор данных 2 </a:t>
            </a:r>
          </a:p>
          <a:p>
            <a:r>
              <a:rPr lang="en-US" dirty="0"/>
              <a:t>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 </a:t>
            </a:r>
          </a:p>
          <a:p>
            <a:r>
              <a:rPr lang="en-US" dirty="0"/>
              <a:t>FROM </a:t>
            </a:r>
            <a:r>
              <a:rPr lang="en-US" dirty="0" err="1"/>
              <a:t>northwind.dbo.employees</a:t>
            </a:r>
            <a:r>
              <a:rPr lang="en-US" dirty="0"/>
              <a:t> 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11960" y="2708920"/>
            <a:ext cx="504056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Проверим результаты выполнения </a:t>
            </a:r>
            <a:r>
              <a:rPr lang="ru-RU" sz="1400" dirty="0" smtClean="0"/>
              <a:t>хранимой </a:t>
            </a:r>
            <a:r>
              <a:rPr lang="ru-RU" sz="1400" dirty="0"/>
              <a:t>процедуры: </a:t>
            </a:r>
          </a:p>
          <a:p>
            <a:r>
              <a:rPr lang="en-US" sz="1400" dirty="0"/>
              <a:t>Exec </a:t>
            </a:r>
            <a:r>
              <a:rPr lang="en-US" sz="1400" dirty="0" err="1"/>
              <a:t>ListGuides</a:t>
            </a:r>
            <a:r>
              <a:rPr lang="en-US" sz="1400" dirty="0"/>
              <a:t> </a:t>
            </a:r>
          </a:p>
          <a:p>
            <a:r>
              <a:rPr lang="en-US" sz="1400" dirty="0" err="1">
                <a:solidFill>
                  <a:srgbClr val="009900"/>
                </a:solidFill>
              </a:rPr>
              <a:t>FirstName</a:t>
            </a:r>
            <a:r>
              <a:rPr lang="en-US" sz="1400" dirty="0">
                <a:solidFill>
                  <a:srgbClr val="009900"/>
                </a:solidFill>
              </a:rPr>
              <a:t> </a:t>
            </a:r>
            <a:r>
              <a:rPr lang="en-US" sz="1400" dirty="0" smtClean="0">
                <a:solidFill>
                  <a:srgbClr val="009900"/>
                </a:solidFill>
              </a:rPr>
              <a:t>		</a:t>
            </a:r>
            <a:r>
              <a:rPr lang="en-US" sz="1400" dirty="0" err="1" smtClean="0">
                <a:solidFill>
                  <a:srgbClr val="009900"/>
                </a:solidFill>
              </a:rPr>
              <a:t>LastName</a:t>
            </a:r>
            <a:r>
              <a:rPr lang="en-US" sz="1400" dirty="0" smtClean="0">
                <a:solidFill>
                  <a:srgbClr val="009900"/>
                </a:solidFill>
              </a:rPr>
              <a:t> </a:t>
            </a:r>
            <a:endParaRPr lang="en-US" sz="1400" dirty="0">
              <a:solidFill>
                <a:srgbClr val="009900"/>
              </a:solidFill>
            </a:endParaRPr>
          </a:p>
          <a:p>
            <a:r>
              <a:rPr lang="en-US" sz="1400" dirty="0"/>
              <a:t>Dan </a:t>
            </a:r>
            <a:r>
              <a:rPr lang="en-US" sz="1400" dirty="0" smtClean="0"/>
              <a:t>		Smith </a:t>
            </a:r>
            <a:endParaRPr lang="en-US" sz="1400" dirty="0"/>
          </a:p>
          <a:p>
            <a:r>
              <a:rPr lang="en-US" sz="1400" dirty="0"/>
              <a:t>Jeff </a:t>
            </a:r>
            <a:r>
              <a:rPr lang="en-US" sz="1400" dirty="0" smtClean="0"/>
              <a:t>		Davis </a:t>
            </a:r>
            <a:endParaRPr lang="en-US" sz="1400" dirty="0"/>
          </a:p>
          <a:p>
            <a:r>
              <a:rPr lang="en-US" sz="1400" dirty="0"/>
              <a:t>Tammie </a:t>
            </a:r>
            <a:r>
              <a:rPr lang="en-US" sz="1400" dirty="0" smtClean="0"/>
              <a:t>		</a:t>
            </a:r>
            <a:r>
              <a:rPr lang="en-US" sz="1400" dirty="0" err="1" smtClean="0"/>
              <a:t>Commer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dirty="0"/>
              <a:t>Lauren </a:t>
            </a:r>
            <a:r>
              <a:rPr lang="en-US" sz="1400" dirty="0" smtClean="0"/>
              <a:t>		Jones</a:t>
            </a:r>
            <a:endParaRPr lang="en-US" sz="1400" dirty="0"/>
          </a:p>
          <a:p>
            <a:r>
              <a:rPr lang="en-US" sz="1400" dirty="0"/>
              <a:t>Wilson </a:t>
            </a:r>
            <a:r>
              <a:rPr lang="en-US" sz="1400" dirty="0" smtClean="0"/>
              <a:t>		Greg</a:t>
            </a:r>
          </a:p>
          <a:p>
            <a:r>
              <a:rPr lang="en-US" sz="1400" dirty="0" smtClean="0"/>
              <a:t>____________________</a:t>
            </a:r>
            <a:endParaRPr lang="en-US" sz="1400" dirty="0"/>
          </a:p>
          <a:p>
            <a:r>
              <a:rPr lang="en-US" sz="1400" dirty="0" err="1">
                <a:solidFill>
                  <a:srgbClr val="009900"/>
                </a:solidFill>
              </a:rPr>
              <a:t>FirstName</a:t>
            </a:r>
            <a:r>
              <a:rPr lang="en-US" sz="1400" dirty="0">
                <a:solidFill>
                  <a:srgbClr val="009900"/>
                </a:solidFill>
              </a:rPr>
              <a:t> </a:t>
            </a:r>
            <a:r>
              <a:rPr lang="en-US" sz="1400" dirty="0" smtClean="0">
                <a:solidFill>
                  <a:srgbClr val="009900"/>
                </a:solidFill>
              </a:rPr>
              <a:t>		</a:t>
            </a:r>
            <a:r>
              <a:rPr lang="en-US" sz="1400" dirty="0" err="1" smtClean="0">
                <a:solidFill>
                  <a:srgbClr val="009900"/>
                </a:solidFill>
              </a:rPr>
              <a:t>LastName</a:t>
            </a:r>
            <a:r>
              <a:rPr lang="en-US" sz="1400" dirty="0" smtClean="0">
                <a:solidFill>
                  <a:srgbClr val="009900"/>
                </a:solidFill>
              </a:rPr>
              <a:t> </a:t>
            </a:r>
            <a:endParaRPr lang="en-US" sz="1400" dirty="0">
              <a:solidFill>
                <a:srgbClr val="009900"/>
              </a:solidFill>
            </a:endParaRPr>
          </a:p>
          <a:p>
            <a:r>
              <a:rPr lang="en-US" sz="1400" dirty="0"/>
              <a:t>Nancy </a:t>
            </a:r>
            <a:r>
              <a:rPr lang="en-US" sz="1400" dirty="0" smtClean="0"/>
              <a:t>		</a:t>
            </a:r>
            <a:r>
              <a:rPr lang="en-US" sz="1400" dirty="0" err="1" smtClean="0"/>
              <a:t>Davolio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dirty="0"/>
              <a:t>Andrew </a:t>
            </a:r>
            <a:r>
              <a:rPr lang="en-US" sz="1400" dirty="0" smtClean="0"/>
              <a:t>		Fuller </a:t>
            </a:r>
            <a:endParaRPr lang="en-US" sz="1400" dirty="0"/>
          </a:p>
          <a:p>
            <a:r>
              <a:rPr lang="en-US" sz="1400" dirty="0"/>
              <a:t>Janet </a:t>
            </a:r>
            <a:r>
              <a:rPr lang="en-US" sz="1400" dirty="0" smtClean="0"/>
              <a:t>		</a:t>
            </a:r>
            <a:r>
              <a:rPr lang="en-US" sz="1400" dirty="0" err="1" smtClean="0"/>
              <a:t>Leverling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dirty="0" smtClean="0"/>
              <a:t>Margaret 	Peacock </a:t>
            </a:r>
            <a:endParaRPr lang="en-US" sz="1400" dirty="0"/>
          </a:p>
          <a:p>
            <a:r>
              <a:rPr lang="en-US" sz="1400" dirty="0" smtClean="0"/>
              <a:t>Steven		Buchanan</a:t>
            </a:r>
            <a:endParaRPr lang="en-US" sz="1400" dirty="0"/>
          </a:p>
          <a:p>
            <a:r>
              <a:rPr lang="en-US" sz="1400" dirty="0"/>
              <a:t>Michael </a:t>
            </a:r>
            <a:r>
              <a:rPr lang="en-US" sz="1400" dirty="0" smtClean="0"/>
              <a:t>		</a:t>
            </a:r>
            <a:r>
              <a:rPr lang="en-US" sz="1400" dirty="0" err="1" smtClean="0"/>
              <a:t>Suyama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dirty="0" smtClean="0"/>
              <a:t>Robert		King </a:t>
            </a:r>
            <a:endParaRPr lang="en-US" sz="1400" dirty="0"/>
          </a:p>
          <a:p>
            <a:r>
              <a:rPr lang="en-US" sz="1400" dirty="0"/>
              <a:t>Laura </a:t>
            </a:r>
            <a:r>
              <a:rPr lang="en-US" sz="1400" dirty="0" smtClean="0"/>
              <a:t>		Callahan </a:t>
            </a:r>
            <a:endParaRPr lang="en-US" sz="1400" dirty="0"/>
          </a:p>
          <a:p>
            <a:r>
              <a:rPr lang="en-US" sz="1400" dirty="0"/>
              <a:t>Anne </a:t>
            </a:r>
            <a:r>
              <a:rPr lang="en-US" sz="1400" dirty="0" smtClean="0"/>
              <a:t>		</a:t>
            </a:r>
            <a:r>
              <a:rPr lang="en-US" sz="1400" dirty="0" err="1" smtClean="0"/>
              <a:t>Dodsworth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451352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heme/theme1.xml><?xml version="1.0" encoding="utf-8"?>
<a:theme xmlns:a="http://schemas.openxmlformats.org/drawingml/2006/main" name="Отчет о состоянии проекта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1120</Words>
  <Application>Microsoft Office PowerPoint</Application>
  <PresentationFormat>Экран (4:3)</PresentationFormat>
  <Paragraphs>178</Paragraphs>
  <Slides>20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Отчет о состоянии проекта</vt:lpstr>
      <vt:lpstr>Модификация данных</vt:lpstr>
      <vt:lpstr>Введение</vt:lpstr>
      <vt:lpstr>Вставка данных. Формы операции вставки</vt:lpstr>
      <vt:lpstr>Вставка одной строки значений  INSERT. . .VALUES </vt:lpstr>
      <vt:lpstr>Вставка одной строки значений INSERT. . .VALUES</vt:lpstr>
      <vt:lpstr>Вставка результирующего набора данных инструкции SELECT  </vt:lpstr>
      <vt:lpstr>Вставка результирующего набора данных инструкции SELECT</vt:lpstr>
      <vt:lpstr>Вставка результирующего набора данных из хранимой процедуры  </vt:lpstr>
      <vt:lpstr>с</vt:lpstr>
      <vt:lpstr>ПРИМЕР</vt:lpstr>
      <vt:lpstr>ПРИМЕР</vt:lpstr>
      <vt:lpstr>Создание строки со значениями по умолчанию  </vt:lpstr>
      <vt:lpstr>Создание таблицы в процессе вставки данных    </vt:lpstr>
      <vt:lpstr>Обновление данных  </vt:lpstr>
      <vt:lpstr>Обновление одной таблицы  </vt:lpstr>
      <vt:lpstr>ПРИМЕР</vt:lpstr>
      <vt:lpstr>Выполнение глобального поиска и замены </vt:lpstr>
      <vt:lpstr>ПРИМЕР</vt:lpstr>
      <vt:lpstr>Удаление данных </vt:lpstr>
      <vt:lpstr>Ссылка при удалении на множество таблиц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2011-03-27T04:06:26Z</dcterms:created>
  <dcterms:modified xsi:type="dcterms:W3CDTF">2012-02-02T06:20:38Z</dcterms:modified>
</cp:coreProperties>
</file>