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i="1" dirty="0"/>
              <a:t>MapReduce</a:t>
            </a:r>
            <a:r>
              <a:rPr lang="en-US" dirty="0"/>
              <a:t> и </a:t>
            </a:r>
            <a:r>
              <a:rPr lang="en-US" i="1" dirty="0"/>
              <a:t>HPCC</a:t>
            </a:r>
            <a:r>
              <a:rPr lang="en-US" dirty="0"/>
              <a:t> паралелна и дистрибуирана обрада података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90745"/>
            <a:ext cx="9144000" cy="1412240"/>
          </a:xfrm>
        </p:spPr>
        <p:txBody>
          <a:bodyPr>
            <a:normAutofit/>
          </a:bodyPr>
          <a:lstStyle/>
          <a:p>
            <a:pPr algn="l"/>
            <a:r>
              <a:rPr lang="en-US"/>
              <a:t>Ментор: Проф. др. Александар Купусинац	</a:t>
            </a:r>
            <a:endParaRPr lang="en-US"/>
          </a:p>
          <a:p>
            <a:pPr algn="l"/>
            <a:r>
              <a:rPr lang="en-US">
                <a:sym typeface="+mn-ea"/>
              </a:rPr>
              <a:t>Асистент: Бојана Самарџић</a:t>
            </a:r>
            <a:endParaRPr lang="en-US"/>
          </a:p>
          <a:p>
            <a:pPr algn="l"/>
            <a:r>
              <a:rPr lang="sr-Cyrl-RS" altLang="en-US"/>
              <a:t>Студент: </a:t>
            </a:r>
            <a:r>
              <a:rPr lang="en-US"/>
              <a:t>Илија Ракочевић Е5 36/2023</a:t>
            </a:r>
            <a:endParaRPr lang="en-US"/>
          </a:p>
          <a:p>
            <a:pPr algn="l"/>
            <a:endParaRPr lang="en-US"/>
          </a:p>
          <a:p>
            <a:pPr algn="l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sr-Cyrl-RS" altLang="en-US"/>
              <a:t>Садржај</a:t>
            </a:r>
            <a:endParaRPr lang="sr-Cyrl-R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89030" cy="4495165"/>
          </a:xfrm>
        </p:spPr>
        <p:txBody>
          <a:bodyPr>
            <a:normAutofit lnSpcReduction="20000"/>
          </a:bodyPr>
          <a:p>
            <a:r>
              <a:rPr lang="sr-Cyrl-RS" altLang="en-US"/>
              <a:t>Високо-перформатно рачунарство</a:t>
            </a:r>
            <a:r>
              <a:rPr lang="en-US" altLang="sr-Cyrl-RS"/>
              <a:t> </a:t>
            </a:r>
            <a:r>
              <a:rPr lang="sr-Cyrl-RS" altLang="en-US"/>
              <a:t>(енгл. </a:t>
            </a:r>
            <a:r>
              <a:rPr lang="sr-Cyrl-RS" altLang="en-US" i="1"/>
              <a:t>High-Performance Computing</a:t>
            </a:r>
            <a:r>
              <a:rPr lang="sr-Cyrl-RS" altLang="en-US"/>
              <a:t>)</a:t>
            </a:r>
            <a:endParaRPr lang="sr-Cyrl-RS" altLang="en-US"/>
          </a:p>
          <a:p>
            <a:pPr lvl="1"/>
            <a:r>
              <a:rPr lang="sr-Cyrl-RS" altLang="en-US"/>
              <a:t>Рачунарски кластери</a:t>
            </a:r>
            <a:endParaRPr lang="sr-Cyrl-RS" altLang="en-US"/>
          </a:p>
          <a:p>
            <a:pPr lvl="1"/>
            <a:r>
              <a:rPr lang="en-US" altLang="sr-Cyrl-RS" i="1"/>
              <a:t>Data-intensive</a:t>
            </a:r>
            <a:r>
              <a:rPr lang="sr-Cyrl-RS" altLang="en-US"/>
              <a:t> апликације</a:t>
            </a:r>
            <a:endParaRPr lang="sr-Cyrl-RS" altLang="en-US"/>
          </a:p>
          <a:p>
            <a:r>
              <a:rPr lang="en-US" altLang="sr-Cyrl-RS" i="1"/>
              <a:t>MapReduce</a:t>
            </a:r>
            <a:endParaRPr lang="en-US" altLang="sr-Cyrl-RS"/>
          </a:p>
          <a:p>
            <a:pPr lvl="1"/>
            <a:r>
              <a:rPr lang="sr-Cyrl-RS" altLang="en-US" sz="2400"/>
              <a:t>Опис алгоритма</a:t>
            </a:r>
            <a:endParaRPr lang="sr-Cyrl-RS" altLang="en-US" sz="2400"/>
          </a:p>
          <a:p>
            <a:pPr lvl="1"/>
            <a:r>
              <a:rPr lang="sr-Cyrl-RS" altLang="en-US" sz="2400"/>
              <a:t>Примери</a:t>
            </a:r>
            <a:endParaRPr lang="sr-Cyrl-RS" altLang="en-US" sz="2400"/>
          </a:p>
          <a:p>
            <a:pPr lvl="1"/>
            <a:r>
              <a:rPr lang="en-US" altLang="sr-Cyrl-RS" sz="2400" i="1"/>
              <a:t>Hadoop</a:t>
            </a:r>
            <a:endParaRPr lang="en-US" altLang="sr-Cyrl-RS"/>
          </a:p>
          <a:p>
            <a:r>
              <a:rPr lang="en-US" altLang="sr-Cyrl-RS" i="1"/>
              <a:t>HPCC</a:t>
            </a:r>
            <a:r>
              <a:rPr lang="sr-Cyrl-RS" altLang="en-US" i="1"/>
              <a:t> </a:t>
            </a:r>
            <a:r>
              <a:rPr lang="sr-Cyrl-RS" altLang="en-US"/>
              <a:t>платформа</a:t>
            </a:r>
            <a:r>
              <a:rPr lang="en-US" altLang="sr-Cyrl-RS"/>
              <a:t> (</a:t>
            </a:r>
            <a:r>
              <a:rPr lang="sr-Cyrl-RS" altLang="en-US">
                <a:sym typeface="+mn-ea"/>
              </a:rPr>
              <a:t>енгл. </a:t>
            </a:r>
            <a:r>
              <a:rPr lang="sr-Cyrl-RS" altLang="en-US" i="1">
                <a:sym typeface="+mn-ea"/>
              </a:rPr>
              <a:t>High-Performance Computing</a:t>
            </a:r>
            <a:r>
              <a:rPr lang="en-US" altLang="sr-Cyrl-RS" i="1">
                <a:sym typeface="+mn-ea"/>
              </a:rPr>
              <a:t> Cluster</a:t>
            </a:r>
            <a:r>
              <a:rPr lang="en-US" altLang="sr-Cyrl-RS"/>
              <a:t>)</a:t>
            </a:r>
            <a:endParaRPr lang="en-US" altLang="sr-Cyrl-RS"/>
          </a:p>
          <a:p>
            <a:pPr lvl="1"/>
            <a:r>
              <a:rPr lang="sr-Cyrl-RS" altLang="en-US"/>
              <a:t>Типови кластера</a:t>
            </a:r>
            <a:endParaRPr lang="sr-Cyrl-RS" altLang="en-US"/>
          </a:p>
          <a:p>
            <a:pPr lvl="2"/>
            <a:r>
              <a:rPr lang="en-US" altLang="sr-Cyrl-RS"/>
              <a:t>Thor</a:t>
            </a:r>
            <a:endParaRPr lang="sr-Cyrl-RS" altLang="en-US"/>
          </a:p>
          <a:p>
            <a:pPr lvl="2"/>
            <a:r>
              <a:rPr lang="en-US" altLang="sr-Cyrl-RS"/>
              <a:t>Roxie</a:t>
            </a:r>
            <a:endParaRPr lang="sr-Cyrl-RS" altLang="en-US"/>
          </a:p>
          <a:p>
            <a:r>
              <a:rPr lang="sr-Cyrl-RS" altLang="en-US"/>
              <a:t>Закључак</a:t>
            </a:r>
            <a:endParaRPr lang="en-US" altLang="sr-Cyrl-R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sr-Cyrl-RS" altLang="en-US"/>
              <a:t>Увод</a:t>
            </a:r>
            <a:endParaRPr lang="sr-Cyrl-R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Многе организације имају велике количине података којe су прикупљенe и ускладиштенe у виду скупова које треба обрађивати и анализирати како би се обезбедила</a:t>
            </a:r>
            <a:r>
              <a:rPr lang="sr-Cyrl-RS" altLang="en-US"/>
              <a:t>:</a:t>
            </a:r>
            <a:endParaRPr lang="sr-Cyrl-RS" altLang="en-US"/>
          </a:p>
          <a:p>
            <a:pPr lvl="1"/>
            <a:r>
              <a:rPr lang="en-US"/>
              <a:t>пословна интелигенција (енгл. </a:t>
            </a:r>
            <a:r>
              <a:rPr lang="en-US" i="1"/>
              <a:t>business intelligence</a:t>
            </a:r>
            <a:r>
              <a:rPr lang="en-US"/>
              <a:t>), </a:t>
            </a:r>
            <a:endParaRPr lang="en-US"/>
          </a:p>
          <a:p>
            <a:pPr lvl="1"/>
            <a:r>
              <a:rPr lang="en-US"/>
              <a:t>побољшали производи и услуге за клијенте </a:t>
            </a:r>
            <a:endParaRPr lang="en-US"/>
          </a:p>
          <a:p>
            <a:pPr lvl="1"/>
            <a:r>
              <a:rPr lang="en-US"/>
              <a:t>испуњавање других интерних захтева за обраду података</a:t>
            </a:r>
            <a:endParaRPr lang="en-US"/>
          </a:p>
          <a:p>
            <a:pPr lvl="1"/>
            <a:endParaRPr lang="en-US"/>
          </a:p>
          <a:p>
            <a:pPr lvl="0"/>
            <a:r>
              <a:rPr lang="en-US"/>
              <a:t>На пример, нека интернет компанијa треба да обрађујe податке које прикупљају веб претраживачи, као и евиденције, податке о кликовима и друге информације које генеришу веб услуге</a:t>
            </a:r>
            <a:r>
              <a:rPr lang="sr-Cyrl-RS" altLang="en-US"/>
              <a:t>.</a:t>
            </a:r>
            <a:endParaRPr lang="en-US"/>
          </a:p>
          <a:p>
            <a:pPr marL="457200" lvl="1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sr-Cyrl-RS" altLang="en-US"/>
              <a:t>Увод</a:t>
            </a:r>
            <a:endParaRPr lang="sr-Cyrl-R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Паралелизована технологија релационих база података</a:t>
            </a:r>
            <a:r>
              <a:rPr lang="sr-Cyrl-RS" altLang="en-US"/>
              <a:t> пружа предности када су подаци које систем користи структурирани и лако се уклапају у ограничења релационе базе података. </a:t>
            </a:r>
            <a:endParaRPr lang="sr-Cyrl-RS" altLang="en-US"/>
          </a:p>
          <a:p>
            <a:r>
              <a:rPr lang="sr-Cyrl-RS" altLang="en-US"/>
              <a:t>Међутим, проблем настаје приликом великог раста података који су у неструктурираном облику</a:t>
            </a:r>
            <a:r>
              <a:rPr lang="en-US" altLang="sr-Cyrl-RS"/>
              <a:t>, </a:t>
            </a:r>
            <a:r>
              <a:rPr lang="sr-Cyrl-RS" altLang="en-US">
                <a:sym typeface="+mn-ea"/>
              </a:rPr>
              <a:t>а поред тога </a:t>
            </a:r>
            <a:r>
              <a:rPr lang="en-US">
                <a:sym typeface="+mn-ea"/>
              </a:rPr>
              <a:t>релационe базe података </a:t>
            </a:r>
            <a:r>
              <a:rPr lang="sr-Cyrl-RS" altLang="en-US">
                <a:sym typeface="+mn-ea"/>
              </a:rPr>
              <a:t>не обезбеђује високе перформансе потребне за анализирање великих количина података.</a:t>
            </a:r>
            <a:endParaRPr lang="sr-Cyrl-RS" altLang="en-US"/>
          </a:p>
          <a:p>
            <a:r>
              <a:rPr lang="sr-Cyrl-RS" altLang="en-US"/>
              <a:t>Било је потребно оформити нову парадигму за обраду података која би укључивала флексибилније моделе података</a:t>
            </a:r>
            <a:r>
              <a:rPr lang="en-US" altLang="sr-Cyrl-RS"/>
              <a:t>.</a:t>
            </a:r>
            <a:endParaRPr lang="en-US" altLang="sr-Cyrl-R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sr-Cyrl-RS" altLang="en-US"/>
              <a:t>Увод</a:t>
            </a:r>
            <a:endParaRPr lang="sr-Cyrl-R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Као резултат тога, неколико организација је развило технологију која користи велике кластере за обезбеђивање рачунарских могућности високих перформанси (енгл. </a:t>
            </a:r>
            <a:r>
              <a:rPr lang="en-US" i="1"/>
              <a:t>high-performance computing</a:t>
            </a:r>
            <a:r>
              <a:rPr lang="en-US"/>
              <a:t>) за обраду и анализу масивних скупова података. </a:t>
            </a:r>
            <a:endParaRPr lang="en-US"/>
          </a:p>
          <a:p>
            <a:r>
              <a:rPr lang="en-US"/>
              <a:t>Кластери се могу састојати од стотина или чак хиљада јефтиних машина повезаних помоћу мрежа високог пропусног опсега. Примери ове врсте кластер технологије укључују </a:t>
            </a:r>
            <a:r>
              <a:rPr lang="en-US" i="1"/>
              <a:t>Google MapReduce</a:t>
            </a:r>
            <a:r>
              <a:rPr lang="en-US"/>
              <a:t>, </a:t>
            </a:r>
            <a:r>
              <a:rPr lang="en-US" i="1"/>
              <a:t>Hadoop </a:t>
            </a:r>
            <a:r>
              <a:rPr lang="en-US"/>
              <a:t>и </a:t>
            </a:r>
            <a:r>
              <a:rPr lang="en-US" i="1"/>
              <a:t>LexisNexis HPCC</a:t>
            </a:r>
            <a:r>
              <a:rPr lang="en-US"/>
              <a:t> (</a:t>
            </a:r>
            <a:r>
              <a:rPr lang="en-US" i="1"/>
              <a:t>High-Performance Computing Cluster</a:t>
            </a:r>
            <a:r>
              <a:rPr lang="en-US"/>
              <a:t>) платформу</a:t>
            </a:r>
            <a:r>
              <a:rPr lang="sr-Cyrl-RS" altLang="en-US"/>
              <a:t>.</a:t>
            </a:r>
            <a:endParaRPr lang="sr-Cyrl-R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sr-Cyrl-RS" altLang="en-US"/>
              <a:t>Рачунарски кластер</a:t>
            </a:r>
            <a:endParaRPr lang="sr-Cyrl-RS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sr-Cyrl-RS" altLang="en-US" sz="2400"/>
              <a:t>П</a:t>
            </a:r>
            <a:r>
              <a:rPr lang="en-US" sz="2400"/>
              <a:t>редставља групу дељених појединачних рачунара, повезаних брзом комуникацијом у локалној мрежној топологији користећи технологију попут гигабитних мрежних прекидача (</a:t>
            </a:r>
            <a:r>
              <a:rPr lang="sr-Cyrl-RS" altLang="en-US" sz="2400"/>
              <a:t>енгл. </a:t>
            </a:r>
            <a:r>
              <a:rPr lang="en-US" sz="2400" i="1"/>
              <a:t>switch</a:t>
            </a:r>
            <a:r>
              <a:rPr lang="en-US" sz="2400"/>
              <a:t>)</a:t>
            </a:r>
            <a:r>
              <a:rPr lang="sr-Cyrl-RS" altLang="en-US" sz="2400"/>
              <a:t> </a:t>
            </a:r>
            <a:r>
              <a:rPr lang="en-US" sz="2400"/>
              <a:t>или </a:t>
            </a:r>
            <a:r>
              <a:rPr lang="en-US" sz="2400" i="1"/>
              <a:t>InfiniBand</a:t>
            </a:r>
            <a:r>
              <a:rPr lang="en-US" sz="2400"/>
              <a:t>-ова, и укључује системски софтвер који пружа интегрисано окружење за паралелно процесирање апликација са способношћу дељења обраде између чворова у кластеру.</a:t>
            </a:r>
            <a:endParaRPr lang="en-US" sz="2400"/>
          </a:p>
        </p:txBody>
      </p:sp>
      <p:pic>
        <p:nvPicPr>
          <p:cNvPr id="4" name="Picture 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55995" y="2226310"/>
            <a:ext cx="5811520" cy="299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sr-Cyrl-RS" altLang="en-US">
                <a:sym typeface="+mn-ea"/>
              </a:rPr>
              <a:t>Рачунарски кластер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165" cy="4488815"/>
          </a:xfrm>
        </p:spPr>
        <p:txBody>
          <a:bodyPr>
            <a:noAutofit/>
          </a:bodyPr>
          <a:p>
            <a:r>
              <a:rPr lang="en-US" sz="1900"/>
              <a:t>Кластери омогућавају подацима које користи апликација да буду подељени и обрађени међу доступним рачунарским ресурсима независно како би се постигле перформансе и скалабилност спрам количине података. Овај приступ паралелном процесирању често се назива </a:t>
            </a:r>
            <a:r>
              <a:rPr lang="en-US" sz="1900" i="1"/>
              <a:t>shared nothing</a:t>
            </a:r>
            <a:r>
              <a:rPr lang="en-US" sz="1900"/>
              <a:t> приступом, јер сваки чвор који се састоји од процесора, локалне меморије и диск ресурса не дели ништа са другим чворовима у кластеру, што је и приказано на слици. </a:t>
            </a:r>
            <a:endParaRPr lang="en-US" sz="1900"/>
          </a:p>
          <a:p>
            <a:r>
              <a:rPr lang="en-US" sz="1900"/>
              <a:t>Кластери су изузетно ефикасни када је релативно лако раздвојити проблем на неколико паралелних задатака и када нема зависности или комуникације између задатака осим </a:t>
            </a:r>
            <a:r>
              <a:rPr lang="sr-Cyrl-RS" altLang="en-US" sz="1900"/>
              <a:t>генералног </a:t>
            </a:r>
            <a:r>
              <a:rPr lang="en-US" sz="1900"/>
              <a:t>управљања задацим.</a:t>
            </a:r>
            <a:endParaRPr lang="en-US" sz="1900"/>
          </a:p>
        </p:txBody>
      </p:sp>
      <p:pic>
        <p:nvPicPr>
          <p:cNvPr id="4" name="Picture 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55995" y="2226310"/>
            <a:ext cx="5811520" cy="299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sr-Cyrl-RS" altLang="en-US">
                <a:sym typeface="+mn-ea"/>
              </a:rPr>
              <a:t>Рачунарски кластер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0085"/>
          </a:xfrm>
        </p:spPr>
        <p:txBody>
          <a:bodyPr>
            <a:normAutofit lnSpcReduction="20000"/>
          </a:bodyPr>
          <a:p>
            <a:r>
              <a:rPr lang="sr-Cyrl-RS" altLang="en-US"/>
              <a:t>О</a:t>
            </a:r>
            <a:r>
              <a:rPr lang="en-US"/>
              <a:t>бично </a:t>
            </a:r>
            <a:r>
              <a:rPr lang="sr-Cyrl-RS" altLang="en-US"/>
              <a:t>се </a:t>
            </a:r>
            <a:r>
              <a:rPr lang="en-US"/>
              <a:t>конфигуришу помоћу комерцијално доступних PC компоненти. </a:t>
            </a:r>
            <a:endParaRPr lang="en-US"/>
          </a:p>
          <a:p>
            <a:r>
              <a:rPr lang="en-US"/>
              <a:t>Сервери монтирани у </a:t>
            </a:r>
            <a:r>
              <a:rPr lang="en-US" i="1"/>
              <a:t>rack </a:t>
            </a:r>
            <a:r>
              <a:rPr lang="en-US"/>
              <a:t>ормане или </a:t>
            </a:r>
            <a:r>
              <a:rPr lang="en-US" i="1"/>
              <a:t>blade </a:t>
            </a:r>
            <a:r>
              <a:rPr lang="en-US"/>
              <a:t>сервери, сваки са локалном меморијом и диск складиштем, често се користе као процесорски чворови како би се омогућиле конфигурације високе густине са малим footprint-ом. </a:t>
            </a:r>
            <a:endParaRPr lang="en-US"/>
          </a:p>
          <a:p>
            <a:r>
              <a:rPr lang="en-US"/>
              <a:t>Linux се широко користи као оперативни систем. </a:t>
            </a:r>
            <a:endParaRPr lang="en-US"/>
          </a:p>
          <a:p>
            <a:r>
              <a:rPr lang="en-US"/>
              <a:t>Kонфигурације кластера могу бити симетричне (сваки чвор може такође функционисати као засебан појединачни рачунар) или асиметричне (један рачунар функционише као главни чвор пружајући приступ корисницима и управљајући активностима других чворова), што је најчешћа архитектура[6]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3512</Words>
  <Application>WPS Presentation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Bahnschrift Condensed</vt:lpstr>
      <vt:lpstr>Bahnschrift SemiBold SemiConden</vt:lpstr>
      <vt:lpstr>Bahnschrift</vt:lpstr>
      <vt:lpstr>Office Theme</vt:lpstr>
      <vt:lpstr>MapReduce и HPCC паралелна и дистрибуирана обрада података</vt:lpstr>
      <vt:lpstr>PowerPoint 演示文稿</vt:lpstr>
      <vt:lpstr>Увод</vt:lpstr>
      <vt:lpstr>Увод</vt:lpstr>
      <vt:lpstr>Увод</vt:lpstr>
      <vt:lpstr>Рачунарски кластер</vt:lpstr>
      <vt:lpstr>Рачунарски кластер</vt:lpstr>
      <vt:lpstr>Рачунарски кластер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user</cp:lastModifiedBy>
  <cp:revision>26</cp:revision>
  <dcterms:created xsi:type="dcterms:W3CDTF">2023-12-23T21:15:00Z</dcterms:created>
  <dcterms:modified xsi:type="dcterms:W3CDTF">2023-12-25T17:56:36Z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E519F9A88138473EBE1B81BDF19529EC_11</vt:lpwstr>
  </property>
  <property fmtid="{D5CDD505-2E9C-101B-9397-08002B2CF9AE}" pid="3" name="KSOProductBuildVer">
    <vt:lpwstr>1033-12.2.0.13359</vt:lpwstr>
  </property>
</Properties>
</file>