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Lst>
  <p:sldSz cy="6858000" cx="12192000"/>
  <p:notesSz cx="6858000" cy="9144000"/>
  <p:embeddedFontLst>
    <p:embeddedFont>
      <p:font typeface="Lora"/>
      <p:regular r:id="rId85"/>
      <p:bold r:id="rId86"/>
      <p:italic r:id="rId87"/>
      <p:boldItalic r:id="rId88"/>
    </p:embeddedFont>
    <p:embeddedFont>
      <p:font typeface="Book Antiqua"/>
      <p:regular r:id="rId89"/>
      <p:bold r:id="rId90"/>
      <p:italic r:id="rId91"/>
      <p:boldItalic r:id="rId92"/>
    </p:embeddedFont>
    <p:embeddedFont>
      <p:font typeface="Gill Sans"/>
      <p:regular r:id="rId93"/>
      <p:bold r:id="rId9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95" roundtripDataSignature="AMtx7mjL3PrtoeFbnElg4LFM0wEtcb+T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slide" Target="slides/slide80.xml"/><Relationship Id="rId83" Type="http://schemas.openxmlformats.org/officeDocument/2006/relationships/slide" Target="slides/slide79.xml"/><Relationship Id="rId42" Type="http://schemas.openxmlformats.org/officeDocument/2006/relationships/slide" Target="slides/slide38.xml"/><Relationship Id="rId86" Type="http://schemas.openxmlformats.org/officeDocument/2006/relationships/font" Target="fonts/Lora-bold.fntdata"/><Relationship Id="rId41" Type="http://schemas.openxmlformats.org/officeDocument/2006/relationships/slide" Target="slides/slide37.xml"/><Relationship Id="rId85" Type="http://schemas.openxmlformats.org/officeDocument/2006/relationships/font" Target="fonts/Lora-regular.fntdata"/><Relationship Id="rId44" Type="http://schemas.openxmlformats.org/officeDocument/2006/relationships/slide" Target="slides/slide40.xml"/><Relationship Id="rId88" Type="http://schemas.openxmlformats.org/officeDocument/2006/relationships/font" Target="fonts/Lora-boldItalic.fntdata"/><Relationship Id="rId43" Type="http://schemas.openxmlformats.org/officeDocument/2006/relationships/slide" Target="slides/slide39.xml"/><Relationship Id="rId87" Type="http://schemas.openxmlformats.org/officeDocument/2006/relationships/font" Target="fonts/Lora-italic.fntdata"/><Relationship Id="rId46" Type="http://schemas.openxmlformats.org/officeDocument/2006/relationships/slide" Target="slides/slide42.xml"/><Relationship Id="rId45" Type="http://schemas.openxmlformats.org/officeDocument/2006/relationships/slide" Target="slides/slide41.xml"/><Relationship Id="rId89" Type="http://schemas.openxmlformats.org/officeDocument/2006/relationships/font" Target="fonts/BookAntiqua-regular.fntdata"/><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slide" Target="slides/slide75.xml"/><Relationship Id="rId34" Type="http://schemas.openxmlformats.org/officeDocument/2006/relationships/slide" Target="slides/slide30.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95" Type="http://customschemas.google.com/relationships/presentationmetadata" Target="metadata"/><Relationship Id="rId50" Type="http://schemas.openxmlformats.org/officeDocument/2006/relationships/slide" Target="slides/slide46.xml"/><Relationship Id="rId94" Type="http://schemas.openxmlformats.org/officeDocument/2006/relationships/font" Target="fonts/GillSans-bold.fntdata"/><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91" Type="http://schemas.openxmlformats.org/officeDocument/2006/relationships/font" Target="fonts/BookAntiqua-italic.fntdata"/><Relationship Id="rId90" Type="http://schemas.openxmlformats.org/officeDocument/2006/relationships/font" Target="fonts/BookAntiqua-bold.fntdata"/><Relationship Id="rId93" Type="http://schemas.openxmlformats.org/officeDocument/2006/relationships/font" Target="fonts/GillSans-regular.fntdata"/><Relationship Id="rId92" Type="http://schemas.openxmlformats.org/officeDocument/2006/relationships/font" Target="fonts/BookAntiqua-boldItalic.fntdata"/><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7" name="Google Shape;357;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0" name="Google Shape;530;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8" name="Google Shape;538;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4" name="Google Shape;544;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0" name="Google Shape;550;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7" name="Google Shape;557;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4" name="Google Shape;564;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1" name="Google Shape;571;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8" name="Google Shape;578;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6" name="Google Shape;586;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4" name="Google Shape;594;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2" name="Google Shape;602;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9" name="Google Shape;609;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5" name="Google Shape;615;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4" name="Google Shape;624;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2" name="Google Shape;632;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0" name="Google Shape;640;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7" name="Google Shape;647;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3" name="Google Shape;653;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2" name="Google Shape;662;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1" name="Google Shape;671;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9" name="Google Shape;679;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6" name="Google Shape;686;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3" name="Google Shape;693;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82"/>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8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8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82"/>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8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82"/>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2D58AC"/>
                </a:solidFill>
                <a:latin typeface="Gill Sans"/>
                <a:ea typeface="Gill Sans"/>
                <a:cs typeface="Gill Sans"/>
                <a:sym typeface="Gill Sans"/>
              </a:defRPr>
            </a:lvl1pPr>
            <a:lvl2pPr indent="0" lvl="1" marL="0" algn="r">
              <a:spcBef>
                <a:spcPts val="0"/>
              </a:spcBef>
              <a:buNone/>
              <a:defRPr b="0" i="0" sz="900" u="none" cap="none" strike="noStrike">
                <a:solidFill>
                  <a:srgbClr val="2D58AC"/>
                </a:solidFill>
                <a:latin typeface="Gill Sans"/>
                <a:ea typeface="Gill Sans"/>
                <a:cs typeface="Gill Sans"/>
                <a:sym typeface="Gill Sans"/>
              </a:defRPr>
            </a:lvl2pPr>
            <a:lvl3pPr indent="0" lvl="2" marL="0" algn="r">
              <a:spcBef>
                <a:spcPts val="0"/>
              </a:spcBef>
              <a:buNone/>
              <a:defRPr b="0" i="0" sz="900" u="none" cap="none" strike="noStrike">
                <a:solidFill>
                  <a:srgbClr val="2D58AC"/>
                </a:solidFill>
                <a:latin typeface="Gill Sans"/>
                <a:ea typeface="Gill Sans"/>
                <a:cs typeface="Gill Sans"/>
                <a:sym typeface="Gill Sans"/>
              </a:defRPr>
            </a:lvl3pPr>
            <a:lvl4pPr indent="0" lvl="3" marL="0" algn="r">
              <a:spcBef>
                <a:spcPts val="0"/>
              </a:spcBef>
              <a:buNone/>
              <a:defRPr b="0" i="0" sz="900" u="none" cap="none" strike="noStrike">
                <a:solidFill>
                  <a:srgbClr val="2D58AC"/>
                </a:solidFill>
                <a:latin typeface="Gill Sans"/>
                <a:ea typeface="Gill Sans"/>
                <a:cs typeface="Gill Sans"/>
                <a:sym typeface="Gill Sans"/>
              </a:defRPr>
            </a:lvl4pPr>
            <a:lvl5pPr indent="0" lvl="4" marL="0" algn="r">
              <a:spcBef>
                <a:spcPts val="0"/>
              </a:spcBef>
              <a:buNone/>
              <a:defRPr b="0" i="0" sz="900" u="none" cap="none" strike="noStrike">
                <a:solidFill>
                  <a:srgbClr val="2D58AC"/>
                </a:solidFill>
                <a:latin typeface="Gill Sans"/>
                <a:ea typeface="Gill Sans"/>
                <a:cs typeface="Gill Sans"/>
                <a:sym typeface="Gill Sans"/>
              </a:defRPr>
            </a:lvl5pPr>
            <a:lvl6pPr indent="0" lvl="5" marL="0" algn="r">
              <a:spcBef>
                <a:spcPts val="0"/>
              </a:spcBef>
              <a:buNone/>
              <a:defRPr b="0" i="0" sz="900" u="none" cap="none" strike="noStrike">
                <a:solidFill>
                  <a:srgbClr val="2D58AC"/>
                </a:solidFill>
                <a:latin typeface="Gill Sans"/>
                <a:ea typeface="Gill Sans"/>
                <a:cs typeface="Gill Sans"/>
                <a:sym typeface="Gill Sans"/>
              </a:defRPr>
            </a:lvl6pPr>
            <a:lvl7pPr indent="0" lvl="6" marL="0" algn="r">
              <a:spcBef>
                <a:spcPts val="0"/>
              </a:spcBef>
              <a:buNone/>
              <a:defRPr b="0" i="0" sz="900" u="none" cap="none" strike="noStrike">
                <a:solidFill>
                  <a:srgbClr val="2D58AC"/>
                </a:solidFill>
                <a:latin typeface="Gill Sans"/>
                <a:ea typeface="Gill Sans"/>
                <a:cs typeface="Gill Sans"/>
                <a:sym typeface="Gill Sans"/>
              </a:defRPr>
            </a:lvl7pPr>
            <a:lvl8pPr indent="0" lvl="7" marL="0" algn="r">
              <a:spcBef>
                <a:spcPts val="0"/>
              </a:spcBef>
              <a:buNone/>
              <a:defRPr b="0" i="0" sz="900" u="none" cap="none" strike="noStrike">
                <a:solidFill>
                  <a:srgbClr val="2D58AC"/>
                </a:solidFill>
                <a:latin typeface="Gill Sans"/>
                <a:ea typeface="Gill Sans"/>
                <a:cs typeface="Gill Sans"/>
                <a:sym typeface="Gill Sans"/>
              </a:defRPr>
            </a:lvl8pPr>
            <a:lvl9pPr indent="0" lvl="8" marL="0" algn="r">
              <a:spcBef>
                <a:spcPts val="0"/>
              </a:spcBef>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91"/>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9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91"/>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9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9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9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92"/>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2"/>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92"/>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93" name="Google Shape;93;p92"/>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92"/>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92"/>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2D58AC"/>
                </a:solidFill>
                <a:latin typeface="Gill Sans"/>
                <a:ea typeface="Gill Sans"/>
                <a:cs typeface="Gill Sans"/>
                <a:sym typeface="Gill Sans"/>
              </a:defRPr>
            </a:lvl1pPr>
            <a:lvl2pPr indent="0" lvl="1" marL="0" algn="r">
              <a:spcBef>
                <a:spcPts val="0"/>
              </a:spcBef>
              <a:buNone/>
              <a:defRPr b="0" i="0" sz="900" u="none" cap="none" strike="noStrike">
                <a:solidFill>
                  <a:srgbClr val="2D58AC"/>
                </a:solidFill>
                <a:latin typeface="Gill Sans"/>
                <a:ea typeface="Gill Sans"/>
                <a:cs typeface="Gill Sans"/>
                <a:sym typeface="Gill Sans"/>
              </a:defRPr>
            </a:lvl2pPr>
            <a:lvl3pPr indent="0" lvl="2" marL="0" algn="r">
              <a:spcBef>
                <a:spcPts val="0"/>
              </a:spcBef>
              <a:buNone/>
              <a:defRPr b="0" i="0" sz="900" u="none" cap="none" strike="noStrike">
                <a:solidFill>
                  <a:srgbClr val="2D58AC"/>
                </a:solidFill>
                <a:latin typeface="Gill Sans"/>
                <a:ea typeface="Gill Sans"/>
                <a:cs typeface="Gill Sans"/>
                <a:sym typeface="Gill Sans"/>
              </a:defRPr>
            </a:lvl3pPr>
            <a:lvl4pPr indent="0" lvl="3" marL="0" algn="r">
              <a:spcBef>
                <a:spcPts val="0"/>
              </a:spcBef>
              <a:buNone/>
              <a:defRPr b="0" i="0" sz="900" u="none" cap="none" strike="noStrike">
                <a:solidFill>
                  <a:srgbClr val="2D58AC"/>
                </a:solidFill>
                <a:latin typeface="Gill Sans"/>
                <a:ea typeface="Gill Sans"/>
                <a:cs typeface="Gill Sans"/>
                <a:sym typeface="Gill Sans"/>
              </a:defRPr>
            </a:lvl4pPr>
            <a:lvl5pPr indent="0" lvl="4" marL="0" algn="r">
              <a:spcBef>
                <a:spcPts val="0"/>
              </a:spcBef>
              <a:buNone/>
              <a:defRPr b="0" i="0" sz="900" u="none" cap="none" strike="noStrike">
                <a:solidFill>
                  <a:srgbClr val="2D58AC"/>
                </a:solidFill>
                <a:latin typeface="Gill Sans"/>
                <a:ea typeface="Gill Sans"/>
                <a:cs typeface="Gill Sans"/>
                <a:sym typeface="Gill Sans"/>
              </a:defRPr>
            </a:lvl5pPr>
            <a:lvl6pPr indent="0" lvl="5" marL="0" algn="r">
              <a:spcBef>
                <a:spcPts val="0"/>
              </a:spcBef>
              <a:buNone/>
              <a:defRPr b="0" i="0" sz="900" u="none" cap="none" strike="noStrike">
                <a:solidFill>
                  <a:srgbClr val="2D58AC"/>
                </a:solidFill>
                <a:latin typeface="Gill Sans"/>
                <a:ea typeface="Gill Sans"/>
                <a:cs typeface="Gill Sans"/>
                <a:sym typeface="Gill Sans"/>
              </a:defRPr>
            </a:lvl6pPr>
            <a:lvl7pPr indent="0" lvl="6" marL="0" algn="r">
              <a:spcBef>
                <a:spcPts val="0"/>
              </a:spcBef>
              <a:buNone/>
              <a:defRPr b="0" i="0" sz="900" u="none" cap="none" strike="noStrike">
                <a:solidFill>
                  <a:srgbClr val="2D58AC"/>
                </a:solidFill>
                <a:latin typeface="Gill Sans"/>
                <a:ea typeface="Gill Sans"/>
                <a:cs typeface="Gill Sans"/>
                <a:sym typeface="Gill Sans"/>
              </a:defRPr>
            </a:lvl7pPr>
            <a:lvl8pPr indent="0" lvl="7" marL="0" algn="r">
              <a:spcBef>
                <a:spcPts val="0"/>
              </a:spcBef>
              <a:buNone/>
              <a:defRPr b="0" i="0" sz="900" u="none" cap="none" strike="noStrike">
                <a:solidFill>
                  <a:srgbClr val="2D58AC"/>
                </a:solidFill>
                <a:latin typeface="Gill Sans"/>
                <a:ea typeface="Gill Sans"/>
                <a:cs typeface="Gill Sans"/>
                <a:sym typeface="Gill Sans"/>
              </a:defRPr>
            </a:lvl8pPr>
            <a:lvl9pPr indent="0" lvl="8" marL="0" algn="r">
              <a:spcBef>
                <a:spcPts val="0"/>
              </a:spcBef>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83"/>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8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3"/>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9" name="Google Shape;29;p8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8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83"/>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84"/>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84"/>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84"/>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6" name="Google Shape;36;p8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8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8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2D58AC"/>
                </a:solidFill>
                <a:latin typeface="Gill Sans"/>
                <a:ea typeface="Gill Sans"/>
                <a:cs typeface="Gill Sans"/>
                <a:sym typeface="Gill Sans"/>
              </a:defRPr>
            </a:lvl1pPr>
            <a:lvl2pPr indent="0" lvl="1" marL="0" algn="r">
              <a:spcBef>
                <a:spcPts val="0"/>
              </a:spcBef>
              <a:buNone/>
              <a:defRPr b="0" i="0" sz="900" u="none" cap="none" strike="noStrike">
                <a:solidFill>
                  <a:srgbClr val="2D58AC"/>
                </a:solidFill>
                <a:latin typeface="Gill Sans"/>
                <a:ea typeface="Gill Sans"/>
                <a:cs typeface="Gill Sans"/>
                <a:sym typeface="Gill Sans"/>
              </a:defRPr>
            </a:lvl2pPr>
            <a:lvl3pPr indent="0" lvl="2" marL="0" algn="r">
              <a:spcBef>
                <a:spcPts val="0"/>
              </a:spcBef>
              <a:buNone/>
              <a:defRPr b="0" i="0" sz="900" u="none" cap="none" strike="noStrike">
                <a:solidFill>
                  <a:srgbClr val="2D58AC"/>
                </a:solidFill>
                <a:latin typeface="Gill Sans"/>
                <a:ea typeface="Gill Sans"/>
                <a:cs typeface="Gill Sans"/>
                <a:sym typeface="Gill Sans"/>
              </a:defRPr>
            </a:lvl3pPr>
            <a:lvl4pPr indent="0" lvl="3" marL="0" algn="r">
              <a:spcBef>
                <a:spcPts val="0"/>
              </a:spcBef>
              <a:buNone/>
              <a:defRPr b="0" i="0" sz="900" u="none" cap="none" strike="noStrike">
                <a:solidFill>
                  <a:srgbClr val="2D58AC"/>
                </a:solidFill>
                <a:latin typeface="Gill Sans"/>
                <a:ea typeface="Gill Sans"/>
                <a:cs typeface="Gill Sans"/>
                <a:sym typeface="Gill Sans"/>
              </a:defRPr>
            </a:lvl4pPr>
            <a:lvl5pPr indent="0" lvl="4" marL="0" algn="r">
              <a:spcBef>
                <a:spcPts val="0"/>
              </a:spcBef>
              <a:buNone/>
              <a:defRPr b="0" i="0" sz="900" u="none" cap="none" strike="noStrike">
                <a:solidFill>
                  <a:srgbClr val="2D58AC"/>
                </a:solidFill>
                <a:latin typeface="Gill Sans"/>
                <a:ea typeface="Gill Sans"/>
                <a:cs typeface="Gill Sans"/>
                <a:sym typeface="Gill Sans"/>
              </a:defRPr>
            </a:lvl5pPr>
            <a:lvl6pPr indent="0" lvl="5" marL="0" algn="r">
              <a:spcBef>
                <a:spcPts val="0"/>
              </a:spcBef>
              <a:buNone/>
              <a:defRPr b="0" i="0" sz="900" u="none" cap="none" strike="noStrike">
                <a:solidFill>
                  <a:srgbClr val="2D58AC"/>
                </a:solidFill>
                <a:latin typeface="Gill Sans"/>
                <a:ea typeface="Gill Sans"/>
                <a:cs typeface="Gill Sans"/>
                <a:sym typeface="Gill Sans"/>
              </a:defRPr>
            </a:lvl6pPr>
            <a:lvl7pPr indent="0" lvl="6" marL="0" algn="r">
              <a:spcBef>
                <a:spcPts val="0"/>
              </a:spcBef>
              <a:buNone/>
              <a:defRPr b="0" i="0" sz="900" u="none" cap="none" strike="noStrike">
                <a:solidFill>
                  <a:srgbClr val="2D58AC"/>
                </a:solidFill>
                <a:latin typeface="Gill Sans"/>
                <a:ea typeface="Gill Sans"/>
                <a:cs typeface="Gill Sans"/>
                <a:sym typeface="Gill Sans"/>
              </a:defRPr>
            </a:lvl7pPr>
            <a:lvl8pPr indent="0" lvl="7" marL="0" algn="r">
              <a:spcBef>
                <a:spcPts val="0"/>
              </a:spcBef>
              <a:buNone/>
              <a:defRPr b="0" i="0" sz="900" u="none" cap="none" strike="noStrike">
                <a:solidFill>
                  <a:srgbClr val="2D58AC"/>
                </a:solidFill>
                <a:latin typeface="Gill Sans"/>
                <a:ea typeface="Gill Sans"/>
                <a:cs typeface="Gill Sans"/>
                <a:sym typeface="Gill Sans"/>
              </a:defRPr>
            </a:lvl8pPr>
            <a:lvl9pPr indent="0" lvl="8" marL="0" algn="r">
              <a:spcBef>
                <a:spcPts val="0"/>
              </a:spcBef>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85"/>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5"/>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85"/>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3" name="Google Shape;43;p85"/>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8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8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8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86"/>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8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86"/>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86"/>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86"/>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86"/>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8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8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1" name="Google Shape;61;p87"/>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87"/>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8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8"/>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89"/>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9"/>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D58AC"/>
              </a:buClr>
              <a:buSzPts val="2000"/>
              <a:buFont typeface="Gill Sans"/>
              <a:buNone/>
              <a:defRPr b="0" sz="2000">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9"/>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71" name="Google Shape;71;p89"/>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2" name="Google Shape;72;p8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8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8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2D58AC"/>
                </a:solidFill>
                <a:latin typeface="Gill Sans"/>
                <a:ea typeface="Gill Sans"/>
                <a:cs typeface="Gill Sans"/>
                <a:sym typeface="Gill Sans"/>
              </a:defRPr>
            </a:lvl1pPr>
            <a:lvl2pPr indent="0" lvl="1" marL="0" algn="r">
              <a:spcBef>
                <a:spcPts val="0"/>
              </a:spcBef>
              <a:buNone/>
              <a:defRPr b="0" i="0" sz="900" u="none" cap="none" strike="noStrike">
                <a:solidFill>
                  <a:srgbClr val="2D58AC"/>
                </a:solidFill>
                <a:latin typeface="Gill Sans"/>
                <a:ea typeface="Gill Sans"/>
                <a:cs typeface="Gill Sans"/>
                <a:sym typeface="Gill Sans"/>
              </a:defRPr>
            </a:lvl2pPr>
            <a:lvl3pPr indent="0" lvl="2" marL="0" algn="r">
              <a:spcBef>
                <a:spcPts val="0"/>
              </a:spcBef>
              <a:buNone/>
              <a:defRPr b="0" i="0" sz="900" u="none" cap="none" strike="noStrike">
                <a:solidFill>
                  <a:srgbClr val="2D58AC"/>
                </a:solidFill>
                <a:latin typeface="Gill Sans"/>
                <a:ea typeface="Gill Sans"/>
                <a:cs typeface="Gill Sans"/>
                <a:sym typeface="Gill Sans"/>
              </a:defRPr>
            </a:lvl3pPr>
            <a:lvl4pPr indent="0" lvl="3" marL="0" algn="r">
              <a:spcBef>
                <a:spcPts val="0"/>
              </a:spcBef>
              <a:buNone/>
              <a:defRPr b="0" i="0" sz="900" u="none" cap="none" strike="noStrike">
                <a:solidFill>
                  <a:srgbClr val="2D58AC"/>
                </a:solidFill>
                <a:latin typeface="Gill Sans"/>
                <a:ea typeface="Gill Sans"/>
                <a:cs typeface="Gill Sans"/>
                <a:sym typeface="Gill Sans"/>
              </a:defRPr>
            </a:lvl4pPr>
            <a:lvl5pPr indent="0" lvl="4" marL="0" algn="r">
              <a:spcBef>
                <a:spcPts val="0"/>
              </a:spcBef>
              <a:buNone/>
              <a:defRPr b="0" i="0" sz="900" u="none" cap="none" strike="noStrike">
                <a:solidFill>
                  <a:srgbClr val="2D58AC"/>
                </a:solidFill>
                <a:latin typeface="Gill Sans"/>
                <a:ea typeface="Gill Sans"/>
                <a:cs typeface="Gill Sans"/>
                <a:sym typeface="Gill Sans"/>
              </a:defRPr>
            </a:lvl5pPr>
            <a:lvl6pPr indent="0" lvl="5" marL="0" algn="r">
              <a:spcBef>
                <a:spcPts val="0"/>
              </a:spcBef>
              <a:buNone/>
              <a:defRPr b="0" i="0" sz="900" u="none" cap="none" strike="noStrike">
                <a:solidFill>
                  <a:srgbClr val="2D58AC"/>
                </a:solidFill>
                <a:latin typeface="Gill Sans"/>
                <a:ea typeface="Gill Sans"/>
                <a:cs typeface="Gill Sans"/>
                <a:sym typeface="Gill Sans"/>
              </a:defRPr>
            </a:lvl6pPr>
            <a:lvl7pPr indent="0" lvl="6" marL="0" algn="r">
              <a:spcBef>
                <a:spcPts val="0"/>
              </a:spcBef>
              <a:buNone/>
              <a:defRPr b="0" i="0" sz="900" u="none" cap="none" strike="noStrike">
                <a:solidFill>
                  <a:srgbClr val="2D58AC"/>
                </a:solidFill>
                <a:latin typeface="Gill Sans"/>
                <a:ea typeface="Gill Sans"/>
                <a:cs typeface="Gill Sans"/>
                <a:sym typeface="Gill Sans"/>
              </a:defRPr>
            </a:lvl7pPr>
            <a:lvl8pPr indent="0" lvl="7" marL="0" algn="r">
              <a:spcBef>
                <a:spcPts val="0"/>
              </a:spcBef>
              <a:buNone/>
              <a:defRPr b="0" i="0" sz="900" u="none" cap="none" strike="noStrike">
                <a:solidFill>
                  <a:srgbClr val="2D58AC"/>
                </a:solidFill>
                <a:latin typeface="Gill Sans"/>
                <a:ea typeface="Gill Sans"/>
                <a:cs typeface="Gill Sans"/>
                <a:sym typeface="Gill Sans"/>
              </a:defRPr>
            </a:lvl8pPr>
            <a:lvl9pPr indent="0" lvl="8" marL="0" algn="r">
              <a:spcBef>
                <a:spcPts val="0"/>
              </a:spcBef>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9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0"/>
          <p:cNvSpPr/>
          <p:nvPr>
            <p:ph idx="2" type="pic"/>
          </p:nvPr>
        </p:nvSpPr>
        <p:spPr>
          <a:xfrm>
            <a:off x="447817" y="599725"/>
            <a:ext cx="11290859" cy="3557252"/>
          </a:xfrm>
          <a:prstGeom prst="rect">
            <a:avLst/>
          </a:prstGeom>
          <a:noFill/>
          <a:ln>
            <a:noFill/>
          </a:ln>
        </p:spPr>
      </p:sp>
      <p:sp>
        <p:nvSpPr>
          <p:cNvPr id="78" name="Google Shape;78;p90"/>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9" name="Google Shape;79;p9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9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9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1"/>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81"/>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12" name="Google Shape;12;p8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8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8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9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9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9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9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9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9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9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81"/>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81"/>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81"/>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7.png"/><Relationship Id="rId4" Type="http://schemas.openxmlformats.org/officeDocument/2006/relationships/image" Target="../media/image18.png"/><Relationship Id="rId5"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8.png"/><Relationship Id="rId4" Type="http://schemas.openxmlformats.org/officeDocument/2006/relationships/image" Target="../media/image24.png"/><Relationship Id="rId5"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1.png"/><Relationship Id="rId4" Type="http://schemas.openxmlformats.org/officeDocument/2006/relationships/image" Target="../media/image20.png"/><Relationship Id="rId5"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0.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62.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6.png"/><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68.png"/><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3.png"/><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6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5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6.png"/><Relationship Id="rId4" Type="http://schemas.openxmlformats.org/officeDocument/2006/relationships/image" Target="../media/image7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5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4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65.png"/><Relationship Id="rId4" Type="http://schemas.openxmlformats.org/officeDocument/2006/relationships/image" Target="../media/image5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54.png"/><Relationship Id="rId4" Type="http://schemas.openxmlformats.org/officeDocument/2006/relationships/image" Target="../media/image6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8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5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6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5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6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3.png"/><Relationship Id="rId4" Type="http://schemas.openxmlformats.org/officeDocument/2006/relationships/image" Target="../media/image2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6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8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90.png"/><Relationship Id="rId4" Type="http://schemas.openxmlformats.org/officeDocument/2006/relationships/image" Target="../media/image66.png"/><Relationship Id="rId5" Type="http://schemas.openxmlformats.org/officeDocument/2006/relationships/image" Target="../media/image6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7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5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7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74.png"/><Relationship Id="rId4" Type="http://schemas.openxmlformats.org/officeDocument/2006/relationships/image" Target="../media/image9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85.png"/><Relationship Id="rId4" Type="http://schemas.openxmlformats.org/officeDocument/2006/relationships/image" Target="../media/image7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77.png"/><Relationship Id="rId4" Type="http://schemas.openxmlformats.org/officeDocument/2006/relationships/image" Target="../media/image7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9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0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8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8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76.png"/><Relationship Id="rId4" Type="http://schemas.openxmlformats.org/officeDocument/2006/relationships/image" Target="../media/image7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99.png"/><Relationship Id="rId4" Type="http://schemas.openxmlformats.org/officeDocument/2006/relationships/image" Target="../media/image10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106.png"/><Relationship Id="rId4" Type="http://schemas.openxmlformats.org/officeDocument/2006/relationships/image" Target="../media/image8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8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86.png"/><Relationship Id="rId4" Type="http://schemas.openxmlformats.org/officeDocument/2006/relationships/image" Target="../media/image111.png"/><Relationship Id="rId5" Type="http://schemas.openxmlformats.org/officeDocument/2006/relationships/image" Target="../media/image9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112.png"/><Relationship Id="rId4" Type="http://schemas.openxmlformats.org/officeDocument/2006/relationships/image" Target="../media/image8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89.png"/><Relationship Id="rId4" Type="http://schemas.openxmlformats.org/officeDocument/2006/relationships/image" Target="../media/image9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10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108.png"/><Relationship Id="rId4" Type="http://schemas.openxmlformats.org/officeDocument/2006/relationships/image" Target="../media/image93.png"/><Relationship Id="rId5" Type="http://schemas.openxmlformats.org/officeDocument/2006/relationships/image" Target="../media/image9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95.png"/><Relationship Id="rId4" Type="http://schemas.openxmlformats.org/officeDocument/2006/relationships/image" Target="../media/image98.png"/><Relationship Id="rId5" Type="http://schemas.openxmlformats.org/officeDocument/2006/relationships/image" Target="../media/image102.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101.png"/><Relationship Id="rId4" Type="http://schemas.openxmlformats.org/officeDocument/2006/relationships/image" Target="../media/image100.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105.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1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4.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type="ctrTitle"/>
          </p:nvPr>
        </p:nvSpPr>
        <p:spPr>
          <a:xfrm>
            <a:off x="581191" y="1477631"/>
            <a:ext cx="10993500" cy="14751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4000"/>
              <a:buFont typeface="Gill Sans"/>
              <a:buNone/>
            </a:pPr>
            <a:r>
              <a:rPr lang="en-US" sz="4000"/>
              <a:t>JAVASCRIPT</a:t>
            </a:r>
            <a:br>
              <a:rPr lang="en-US" sz="4000"/>
            </a:br>
            <a:r>
              <a:rPr lang="en-US" sz="2800"/>
              <a:t>CHAPTER 2: JAVASCRIPT ESSENTIALS</a:t>
            </a:r>
            <a:endParaRPr sz="4000"/>
          </a:p>
        </p:txBody>
      </p:sp>
      <p:pic>
        <p:nvPicPr>
          <p:cNvPr id="101" name="Google Shape;101;p1"/>
          <p:cNvPicPr preferRelativeResize="0"/>
          <p:nvPr/>
        </p:nvPicPr>
        <p:blipFill rotWithShape="1">
          <a:blip r:embed="rId3">
            <a:alphaModFix/>
          </a:blip>
          <a:srcRect b="0" l="0" r="0" t="0"/>
          <a:stretch/>
        </p:blipFill>
        <p:spPr>
          <a:xfrm>
            <a:off x="3454394" y="3160774"/>
            <a:ext cx="5283208" cy="31699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STRING</a:t>
            </a:r>
            <a:endParaRPr/>
          </a:p>
        </p:txBody>
      </p:sp>
      <p:sp>
        <p:nvSpPr>
          <p:cNvPr id="165" name="Google Shape;165;p10"/>
          <p:cNvSpPr txBox="1"/>
          <p:nvPr>
            <p:ph idx="1" type="body"/>
          </p:nvPr>
        </p:nvSpPr>
        <p:spPr>
          <a:xfrm>
            <a:off x="581192" y="2017059"/>
            <a:ext cx="11029615" cy="465268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The main difference between single quotes and double quotes is that you can use single quotes as literal characters in double-quoted strings, and vice versa. If you declare a string with single quotes, the string will end as soon as a second quote is detected, even if it's in the middle of a word. So for example, the following will result in an error, because the string will be ended at the second single quote within </a:t>
            </a:r>
            <a:r>
              <a:rPr b="0" i="0" lang="en-US" sz="1800" u="none" strike="noStrike">
                <a:latin typeface="Consolas"/>
                <a:ea typeface="Consolas"/>
                <a:cs typeface="Consolas"/>
                <a:sym typeface="Consolas"/>
              </a:rPr>
              <a:t>let’s</a:t>
            </a:r>
            <a:r>
              <a:rPr b="0" i="0" lang="en-US" sz="1800" u="none" strike="noStrike">
                <a:latin typeface="Book Antiqua"/>
                <a:ea typeface="Book Antiqua"/>
                <a:cs typeface="Book Antiqua"/>
                <a:sym typeface="Book Antiqua"/>
              </a:rPr>
              <a:t>:</a:t>
            </a:r>
            <a:br>
              <a:rPr b="0" i="0" lang="en-US" sz="1800" u="none" strike="noStrike">
                <a:latin typeface="Book Antiqua"/>
                <a:ea typeface="Book Antiqua"/>
                <a:cs typeface="Book Antiqua"/>
                <a:sym typeface="Book Antiqua"/>
              </a:rPr>
            </a:b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Consolas"/>
                <a:ea typeface="Consolas"/>
                <a:cs typeface="Consolas"/>
                <a:sym typeface="Consolas"/>
              </a:rPr>
              <a:t>Let </a:t>
            </a:r>
            <a:r>
              <a:rPr b="0" i="0" lang="en-US" sz="1800" u="none" strike="noStrike">
                <a:latin typeface="Book Antiqua"/>
                <a:ea typeface="Book Antiqua"/>
                <a:cs typeface="Book Antiqua"/>
                <a:sym typeface="Book Antiqua"/>
              </a:rPr>
              <a:t>will be recognized as a string, but after that, the bunch of characters that follow cannot be interpreted by JavaScript. However, if you declare the string using double quotes, it will not end the string as soon as it hits the single quote, because it is looking for another double quote. Therefore, this alternative will work fine:</a:t>
            </a:r>
            <a:endParaRPr/>
          </a:p>
          <a:p>
            <a:pPr indent="0" lvl="0" marL="0" rtl="0" algn="l">
              <a:spcBef>
                <a:spcPts val="960"/>
              </a:spcBef>
              <a:spcAft>
                <a:spcPts val="0"/>
              </a:spcAft>
              <a:buSzPts val="1656"/>
              <a:buNone/>
            </a:pPr>
            <a:br>
              <a:rPr lang="en-US">
                <a:latin typeface="Book Antiqua"/>
                <a:ea typeface="Book Antiqua"/>
                <a:cs typeface="Book Antiqua"/>
                <a:sym typeface="Book Antiqua"/>
              </a:rPr>
            </a:b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In the same way with double quotes, the following would not work:</a:t>
            </a:r>
            <a:endParaRPr/>
          </a:p>
          <a:p>
            <a:pPr indent="0" lvl="0" marL="0" rtl="0" algn="l">
              <a:spcBef>
                <a:spcPts val="960"/>
              </a:spcBef>
              <a:spcAft>
                <a:spcPts val="0"/>
              </a:spcAft>
              <a:buSzPts val="1656"/>
              <a:buNone/>
            </a:pPr>
            <a:r>
              <a:t/>
            </a:r>
            <a:endParaRPr/>
          </a:p>
        </p:txBody>
      </p:sp>
      <p:pic>
        <p:nvPicPr>
          <p:cNvPr id="166" name="Google Shape;166;p10"/>
          <p:cNvPicPr preferRelativeResize="0"/>
          <p:nvPr/>
        </p:nvPicPr>
        <p:blipFill rotWithShape="1">
          <a:blip r:embed="rId3">
            <a:alphaModFix/>
          </a:blip>
          <a:srcRect b="0" l="0" r="0" t="0"/>
          <a:stretch/>
        </p:blipFill>
        <p:spPr>
          <a:xfrm>
            <a:off x="2829478" y="3275507"/>
            <a:ext cx="5972175" cy="590550"/>
          </a:xfrm>
          <a:prstGeom prst="rect">
            <a:avLst/>
          </a:prstGeom>
          <a:noFill/>
          <a:ln>
            <a:noFill/>
          </a:ln>
        </p:spPr>
      </p:pic>
      <p:pic>
        <p:nvPicPr>
          <p:cNvPr id="167" name="Google Shape;167;p10"/>
          <p:cNvPicPr preferRelativeResize="0"/>
          <p:nvPr/>
        </p:nvPicPr>
        <p:blipFill rotWithShape="1">
          <a:blip r:embed="rId4">
            <a:alphaModFix/>
          </a:blip>
          <a:srcRect b="0" l="0" r="0" t="0"/>
          <a:stretch/>
        </p:blipFill>
        <p:spPr>
          <a:xfrm>
            <a:off x="2829478" y="4972104"/>
            <a:ext cx="6162675" cy="485775"/>
          </a:xfrm>
          <a:prstGeom prst="rect">
            <a:avLst/>
          </a:prstGeom>
          <a:noFill/>
          <a:ln>
            <a:noFill/>
          </a:ln>
        </p:spPr>
      </p:pic>
      <p:pic>
        <p:nvPicPr>
          <p:cNvPr id="168" name="Google Shape;168;p10"/>
          <p:cNvPicPr preferRelativeResize="0"/>
          <p:nvPr/>
        </p:nvPicPr>
        <p:blipFill rotWithShape="1">
          <a:blip r:embed="rId5">
            <a:alphaModFix/>
          </a:blip>
          <a:srcRect b="0" l="0" r="0" t="0"/>
          <a:stretch/>
        </p:blipFill>
        <p:spPr>
          <a:xfrm>
            <a:off x="2829478" y="6075349"/>
            <a:ext cx="7429500" cy="533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STRING</a:t>
            </a:r>
            <a:endParaRPr/>
          </a:p>
        </p:txBody>
      </p:sp>
      <p:sp>
        <p:nvSpPr>
          <p:cNvPr id="174" name="Google Shape;174;p11"/>
          <p:cNvSpPr txBox="1"/>
          <p:nvPr>
            <p:ph idx="1" type="body"/>
          </p:nvPr>
        </p:nvSpPr>
        <p:spPr>
          <a:xfrm>
            <a:off x="581192" y="2017059"/>
            <a:ext cx="11029615" cy="465268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Again, the compiler will not distinguish between double quotes used in different contexts and will output an error.</a:t>
            </a:r>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In a string using backticks, you can point to variables and the variable's value will be substituted into the line. You can see this in the following code snippet:</a:t>
            </a:r>
            <a:endParaRPr/>
          </a:p>
          <a:p>
            <a:pPr indent="0" lvl="0" marL="0" rtl="0" algn="l">
              <a:spcBef>
                <a:spcPts val="960"/>
              </a:spcBef>
              <a:spcAft>
                <a:spcPts val="0"/>
              </a:spcAft>
              <a:buSzPts val="1656"/>
              <a:buNone/>
            </a:pPr>
            <a:br>
              <a:rPr lang="en-US">
                <a:latin typeface="Book Antiqua"/>
                <a:ea typeface="Book Antiqua"/>
                <a:cs typeface="Book Antiqua"/>
                <a:sym typeface="Book Antiqua"/>
              </a:rPr>
            </a:b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As you can see, you will have to specify these variables with a rather funky syntax—don't be intimidated! Variables in these template strings are specified between </a:t>
            </a:r>
            <a:r>
              <a:rPr b="0" i="0" lang="en-US" sz="1800" u="none" strike="noStrike">
                <a:latin typeface="Consolas"/>
                <a:ea typeface="Consolas"/>
                <a:cs typeface="Consolas"/>
                <a:sym typeface="Consolas"/>
              </a:rPr>
              <a:t>${nameOfVariable}</a:t>
            </a:r>
            <a:r>
              <a:rPr b="0" i="0" lang="en-US" sz="1800" u="none" strike="noStrike">
                <a:latin typeface="Book Antiqua"/>
                <a:ea typeface="Book Antiqua"/>
                <a:cs typeface="Book Antiqua"/>
                <a:sym typeface="Book Antiqua"/>
              </a:rPr>
              <a:t>. The reason that it's such an intense syntax is that they want to avoid it being something you would normally use, which would make it unnecessarily difficult to do so. In our case, the console output would be as follows: </a:t>
            </a:r>
            <a:br>
              <a:rPr b="0" i="0" lang="en-US" sz="1800" u="none" strike="noStrike">
                <a:latin typeface="Book Antiqua"/>
                <a:ea typeface="Book Antiqua"/>
                <a:cs typeface="Book Antiqua"/>
                <a:sym typeface="Book Antiqua"/>
              </a:rPr>
            </a:br>
            <a:endParaRPr b="0" i="0" sz="1800" u="none" strike="noStrike">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As you can see, the </a:t>
            </a:r>
            <a:r>
              <a:rPr b="0" i="0" lang="en-US" sz="1800" u="none" strike="noStrike">
                <a:latin typeface="Consolas"/>
                <a:ea typeface="Consolas"/>
                <a:cs typeface="Consolas"/>
                <a:sym typeface="Consolas"/>
              </a:rPr>
              <a:t>language </a:t>
            </a:r>
            <a:r>
              <a:rPr b="0" i="0" lang="en-US" sz="1800" u="none" strike="noStrike">
                <a:latin typeface="Book Antiqua"/>
                <a:ea typeface="Book Antiqua"/>
                <a:cs typeface="Book Antiqua"/>
                <a:sym typeface="Book Antiqua"/>
              </a:rPr>
              <a:t>variable gets replaced with its value: </a:t>
            </a:r>
            <a:r>
              <a:rPr b="0" i="0" lang="en-US" sz="1800" u="none" strike="noStrike">
                <a:latin typeface="Consolas"/>
                <a:ea typeface="Consolas"/>
                <a:cs typeface="Consolas"/>
                <a:sym typeface="Consolas"/>
              </a:rPr>
              <a:t>JavaScript</a:t>
            </a:r>
            <a:r>
              <a:rPr b="0" i="0" lang="en-US" sz="1800" u="none" strike="noStrike">
                <a:latin typeface="Book Antiqua"/>
                <a:ea typeface="Book Antiqua"/>
                <a:cs typeface="Book Antiqua"/>
                <a:sym typeface="Book Antiqua"/>
              </a:rPr>
              <a:t>.</a:t>
            </a:r>
            <a:endParaRPr/>
          </a:p>
        </p:txBody>
      </p:sp>
      <p:pic>
        <p:nvPicPr>
          <p:cNvPr id="175" name="Google Shape;175;p11"/>
          <p:cNvPicPr preferRelativeResize="0"/>
          <p:nvPr/>
        </p:nvPicPr>
        <p:blipFill rotWithShape="1">
          <a:blip r:embed="rId3">
            <a:alphaModFix/>
          </a:blip>
          <a:srcRect b="0" l="0" r="4603" t="0"/>
          <a:stretch/>
        </p:blipFill>
        <p:spPr>
          <a:xfrm>
            <a:off x="3095624" y="3055562"/>
            <a:ext cx="5724525" cy="1095375"/>
          </a:xfrm>
          <a:prstGeom prst="rect">
            <a:avLst/>
          </a:prstGeom>
          <a:noFill/>
          <a:ln>
            <a:noFill/>
          </a:ln>
        </p:spPr>
      </p:pic>
      <p:pic>
        <p:nvPicPr>
          <p:cNvPr id="176" name="Google Shape;176;p11"/>
          <p:cNvPicPr preferRelativeResize="0"/>
          <p:nvPr/>
        </p:nvPicPr>
        <p:blipFill rotWithShape="1">
          <a:blip r:embed="rId4">
            <a:alphaModFix/>
          </a:blip>
          <a:srcRect b="0" l="0" r="0" t="0"/>
          <a:stretch/>
        </p:blipFill>
        <p:spPr>
          <a:xfrm>
            <a:off x="3095624" y="5434572"/>
            <a:ext cx="5724525" cy="542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ESCAPE CHARACTERS</a:t>
            </a:r>
            <a:endParaRPr/>
          </a:p>
        </p:txBody>
      </p:sp>
      <p:sp>
        <p:nvSpPr>
          <p:cNvPr id="182" name="Google Shape;182;p12"/>
          <p:cNvSpPr txBox="1"/>
          <p:nvPr>
            <p:ph idx="1" type="body"/>
          </p:nvPr>
        </p:nvSpPr>
        <p:spPr>
          <a:xfrm>
            <a:off x="581192" y="2180496"/>
            <a:ext cx="11029615" cy="448924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Say we want to have double quotes, single quotes, and backticks in our string. We would have a problem, as this cannot be done with just the ingredients we have now. There is an elegant solution to this problem. There is a special character that can be used to tell JavaScript, "do not take the next character as you normally would." This is the escape character, a backslash. In this example, the backslash can be used to ensure your interpreter doesn't see the single or double quote marks and end either string too early:</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This logs the following to the console:</a:t>
            </a:r>
            <a:endParaRPr/>
          </a:p>
        </p:txBody>
      </p:sp>
      <p:pic>
        <p:nvPicPr>
          <p:cNvPr id="183" name="Google Shape;183;p12"/>
          <p:cNvPicPr preferRelativeResize="0"/>
          <p:nvPr/>
        </p:nvPicPr>
        <p:blipFill rotWithShape="1">
          <a:blip r:embed="rId3">
            <a:alphaModFix/>
          </a:blip>
          <a:srcRect b="0" l="0" r="0" t="0"/>
          <a:stretch/>
        </p:blipFill>
        <p:spPr>
          <a:xfrm>
            <a:off x="2576511" y="3725030"/>
            <a:ext cx="7038975" cy="1400175"/>
          </a:xfrm>
          <a:prstGeom prst="rect">
            <a:avLst/>
          </a:prstGeom>
          <a:noFill/>
          <a:ln>
            <a:noFill/>
          </a:ln>
        </p:spPr>
      </p:pic>
      <p:pic>
        <p:nvPicPr>
          <p:cNvPr id="184" name="Google Shape;184;p12"/>
          <p:cNvPicPr preferRelativeResize="0"/>
          <p:nvPr/>
        </p:nvPicPr>
        <p:blipFill rotWithShape="1">
          <a:blip r:embed="rId4">
            <a:alphaModFix/>
          </a:blip>
          <a:srcRect b="0" l="0" r="8084" t="0"/>
          <a:stretch/>
        </p:blipFill>
        <p:spPr>
          <a:xfrm>
            <a:off x="2576511" y="5712931"/>
            <a:ext cx="7038975" cy="885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ESCAPE CHARACTERS</a:t>
            </a:r>
            <a:endParaRPr/>
          </a:p>
        </p:txBody>
      </p:sp>
      <p:sp>
        <p:nvSpPr>
          <p:cNvPr id="190" name="Google Shape;190;p13"/>
          <p:cNvSpPr txBox="1"/>
          <p:nvPr>
            <p:ph idx="1" type="body"/>
          </p:nvPr>
        </p:nvSpPr>
        <p:spPr>
          <a:xfrm>
            <a:off x="581192" y="1900518"/>
            <a:ext cx="11029615" cy="483197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As you can see, both types of quote marks inside the strings have been logged without throwing an error. This is because the backslash before the quote character gives the quote character a different meaning. In this case, the meaning is that it should be a literal character instead of an indicator to end the string. </a:t>
            </a:r>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The escape character has even more purposes. You can use it to create a line break with </a:t>
            </a:r>
            <a:r>
              <a:rPr b="0" i="0" lang="en-US" sz="1800" u="none" strike="noStrike">
                <a:latin typeface="Consolas"/>
                <a:ea typeface="Consolas"/>
                <a:cs typeface="Consolas"/>
                <a:sym typeface="Consolas"/>
              </a:rPr>
              <a:t>\n</a:t>
            </a:r>
            <a:r>
              <a:rPr b="0" i="0" lang="en-US" sz="1800" u="none" strike="noStrike">
                <a:latin typeface="Book Antiqua"/>
                <a:ea typeface="Book Antiqua"/>
                <a:cs typeface="Book Antiqua"/>
                <a:sym typeface="Book Antiqua"/>
              </a:rPr>
              <a:t>, or to include a backslash character in the text with </a:t>
            </a:r>
            <a:r>
              <a:rPr b="0" i="0" lang="en-US" sz="1800" u="none" strike="noStrike">
                <a:latin typeface="Consolas"/>
                <a:ea typeface="Consolas"/>
                <a:cs typeface="Consolas"/>
                <a:sym typeface="Consolas"/>
              </a:rPr>
              <a:t>\\</a:t>
            </a:r>
            <a:r>
              <a:rPr b="0" i="0" lang="en-US" sz="1800" u="none" strike="noStrike">
                <a:latin typeface="Book Antiqua"/>
                <a:ea typeface="Book Antiqua"/>
                <a:cs typeface="Book Antiqua"/>
                <a:sym typeface="Book Antiqua"/>
              </a:rPr>
              <a:t>:</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solidFill>
                  <a:srgbClr val="000000"/>
                </a:solidFill>
                <a:latin typeface="Book Antiqua"/>
                <a:ea typeface="Book Antiqua"/>
                <a:cs typeface="Book Antiqua"/>
                <a:sym typeface="Book Antiqua"/>
              </a:rPr>
              <a:t>The output of these lines is as follows:</a:t>
            </a:r>
            <a:endParaRPr/>
          </a:p>
          <a:p>
            <a:pPr indent="0" lvl="0" marL="0" rtl="0" algn="l">
              <a:spcBef>
                <a:spcPts val="960"/>
              </a:spcBef>
              <a:spcAft>
                <a:spcPts val="0"/>
              </a:spcAft>
              <a:buSzPts val="1656"/>
              <a:buNone/>
            </a:pPr>
            <a:r>
              <a:t/>
            </a:r>
            <a:endParaRPr>
              <a:solidFill>
                <a:srgbClr val="000000"/>
              </a:solidFill>
              <a:latin typeface="Book Antiqua"/>
              <a:ea typeface="Book Antiqua"/>
              <a:cs typeface="Book Antiqua"/>
              <a:sym typeface="Book Antiqua"/>
            </a:endParaRPr>
          </a:p>
          <a:p>
            <a:pPr indent="0" lvl="0" marL="0" rtl="0" algn="l">
              <a:spcBef>
                <a:spcPts val="960"/>
              </a:spcBef>
              <a:spcAft>
                <a:spcPts val="0"/>
              </a:spcAft>
              <a:buSzPts val="1656"/>
              <a:buNone/>
            </a:pPr>
            <a:r>
              <a:t/>
            </a:r>
            <a:endParaRPr b="0" i="0" sz="1800" u="none" strike="noStrike">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There are some more options, but we will leave them for now. Let's get back to primitive data types by looking at the number type.</a:t>
            </a:r>
            <a:endParaRPr/>
          </a:p>
        </p:txBody>
      </p:sp>
      <p:pic>
        <p:nvPicPr>
          <p:cNvPr id="191" name="Google Shape;191;p13"/>
          <p:cNvPicPr preferRelativeResize="0"/>
          <p:nvPr/>
        </p:nvPicPr>
        <p:blipFill rotWithShape="1">
          <a:blip r:embed="rId3">
            <a:alphaModFix/>
          </a:blip>
          <a:srcRect b="0" l="0" r="0" t="0"/>
          <a:stretch/>
        </p:blipFill>
        <p:spPr>
          <a:xfrm>
            <a:off x="3648633" y="3604593"/>
            <a:ext cx="4796118" cy="1094934"/>
          </a:xfrm>
          <a:prstGeom prst="rect">
            <a:avLst/>
          </a:prstGeom>
          <a:noFill/>
          <a:ln>
            <a:noFill/>
          </a:ln>
        </p:spPr>
      </p:pic>
      <p:pic>
        <p:nvPicPr>
          <p:cNvPr id="192" name="Google Shape;192;p13"/>
          <p:cNvPicPr preferRelativeResize="0"/>
          <p:nvPr/>
        </p:nvPicPr>
        <p:blipFill rotWithShape="1">
          <a:blip r:embed="rId4">
            <a:alphaModFix/>
          </a:blip>
          <a:srcRect b="0" l="0" r="12885" t="0"/>
          <a:stretch/>
        </p:blipFill>
        <p:spPr>
          <a:xfrm>
            <a:off x="3648633" y="5109632"/>
            <a:ext cx="4796118" cy="9098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NUMBER</a:t>
            </a:r>
            <a:endParaRPr/>
          </a:p>
        </p:txBody>
      </p:sp>
      <p:sp>
        <p:nvSpPr>
          <p:cNvPr id="198" name="Google Shape;198;p14"/>
          <p:cNvSpPr txBox="1"/>
          <p:nvPr>
            <p:ph idx="1" type="body"/>
          </p:nvPr>
        </p:nvSpPr>
        <p:spPr>
          <a:xfrm>
            <a:off x="581192" y="2180496"/>
            <a:ext cx="11029615" cy="428305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The number data type is used to represent, well, numbers. In many languages, there is a very clear difference between different types of numbers. The developers of JavaScript decided to go for one data type for all these numbers: number. To be more precise, they decided to go for a 64-bit floating-point number. This means that it can store rather large numbers and both signed and unsigned numbers, numbers with decimals, and more.</a:t>
            </a:r>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However, there are different kinds of numbers it can represent. First of all, integers, for example: 4 or 89. But the number data type can also be used to represent decimals, exponentials, octal, hexadecimal, and binary numbers. The following code sample should speak for itself:</a:t>
            </a:r>
            <a:endParaRPr sz="1800"/>
          </a:p>
        </p:txBody>
      </p:sp>
      <p:pic>
        <p:nvPicPr>
          <p:cNvPr id="199" name="Google Shape;199;p14"/>
          <p:cNvPicPr preferRelativeResize="0"/>
          <p:nvPr/>
        </p:nvPicPr>
        <p:blipFill rotWithShape="1">
          <a:blip r:embed="rId3">
            <a:alphaModFix/>
          </a:blip>
          <a:srcRect b="0" l="0" r="0" t="0"/>
          <a:stretch/>
        </p:blipFill>
        <p:spPr>
          <a:xfrm>
            <a:off x="2643186" y="4465824"/>
            <a:ext cx="6905625" cy="2085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NUMBER</a:t>
            </a:r>
            <a:endParaRPr/>
          </a:p>
        </p:txBody>
      </p:sp>
      <p:sp>
        <p:nvSpPr>
          <p:cNvPr id="205" name="Google Shape;205;p15"/>
          <p:cNvSpPr txBox="1"/>
          <p:nvPr>
            <p:ph idx="1" type="body"/>
          </p:nvPr>
        </p:nvSpPr>
        <p:spPr>
          <a:xfrm>
            <a:off x="581192" y="2180496"/>
            <a:ext cx="11029615" cy="428305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You don't need to worry about these last three if you're not familiar with them. These are just different ways to represent numbers that you may encounter in the broader field of computer science. The takeaway here is that all the above numbers are of the number data type. So integers are numbers, like these ones:</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And the floating points are numbers as well, like this one:</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And binary numbers are of the number data type as well, for example, this one:</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We have just seen the number data type, which is very commonly used. But in some special cases, you will need an even bigger number.</a:t>
            </a:r>
            <a:endParaRPr sz="1800"/>
          </a:p>
        </p:txBody>
      </p:sp>
      <p:pic>
        <p:nvPicPr>
          <p:cNvPr id="206" name="Google Shape;206;p15"/>
          <p:cNvPicPr preferRelativeResize="0"/>
          <p:nvPr/>
        </p:nvPicPr>
        <p:blipFill rotWithShape="1">
          <a:blip r:embed="rId3">
            <a:alphaModFix/>
          </a:blip>
          <a:srcRect b="0" l="0" r="0" t="0"/>
          <a:stretch/>
        </p:blipFill>
        <p:spPr>
          <a:xfrm>
            <a:off x="2839009" y="3157452"/>
            <a:ext cx="4057650" cy="723900"/>
          </a:xfrm>
          <a:prstGeom prst="rect">
            <a:avLst/>
          </a:prstGeom>
          <a:noFill/>
          <a:ln>
            <a:noFill/>
          </a:ln>
        </p:spPr>
      </p:pic>
      <p:pic>
        <p:nvPicPr>
          <p:cNvPr id="207" name="Google Shape;207;p15"/>
          <p:cNvPicPr preferRelativeResize="0"/>
          <p:nvPr/>
        </p:nvPicPr>
        <p:blipFill rotWithShape="1">
          <a:blip r:embed="rId4">
            <a:alphaModFix/>
          </a:blip>
          <a:srcRect b="0" l="0" r="13940" t="0"/>
          <a:stretch/>
        </p:blipFill>
        <p:spPr>
          <a:xfrm>
            <a:off x="2839009" y="4253624"/>
            <a:ext cx="4057650" cy="542925"/>
          </a:xfrm>
          <a:prstGeom prst="rect">
            <a:avLst/>
          </a:prstGeom>
          <a:noFill/>
          <a:ln>
            <a:noFill/>
          </a:ln>
        </p:spPr>
      </p:pic>
      <p:pic>
        <p:nvPicPr>
          <p:cNvPr id="208" name="Google Shape;208;p15"/>
          <p:cNvPicPr preferRelativeResize="0"/>
          <p:nvPr/>
        </p:nvPicPr>
        <p:blipFill rotWithShape="1">
          <a:blip r:embed="rId5">
            <a:alphaModFix/>
          </a:blip>
          <a:srcRect b="0" l="0" r="0" t="0"/>
          <a:stretch/>
        </p:blipFill>
        <p:spPr>
          <a:xfrm>
            <a:off x="2839009" y="5068075"/>
            <a:ext cx="6267450" cy="561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BIGINT</a:t>
            </a:r>
            <a:endParaRPr/>
          </a:p>
        </p:txBody>
      </p:sp>
      <p:sp>
        <p:nvSpPr>
          <p:cNvPr id="214" name="Google Shape;214;p16"/>
          <p:cNvSpPr txBox="1"/>
          <p:nvPr>
            <p:ph idx="1" type="body"/>
          </p:nvPr>
        </p:nvSpPr>
        <p:spPr>
          <a:xfrm>
            <a:off x="581192" y="1972236"/>
            <a:ext cx="11029615" cy="449131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The limits of the number data type are between 253-1 and -(253-1). In case you were to need a bigger (or smaller) number, BigInt comes into play. A BigInt data type can be recognized by the postfix </a:t>
            </a:r>
            <a:r>
              <a:rPr b="0" i="0" lang="en-US" sz="1800" u="none" strike="noStrike">
                <a:latin typeface="Consolas"/>
                <a:ea typeface="Consolas"/>
                <a:cs typeface="Consolas"/>
                <a:sym typeface="Consolas"/>
              </a:rPr>
              <a:t>n</a:t>
            </a:r>
            <a:r>
              <a:rPr b="0" i="0" lang="en-US" sz="1800" u="none" strike="noStrike">
                <a:latin typeface="Book Antiqua"/>
                <a:ea typeface="Book Antiqua"/>
                <a:cs typeface="Book Antiqua"/>
                <a:sym typeface="Book Antiqua"/>
              </a:rPr>
              <a:t>:</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Let's see what happens when we start to do some calculations between our previously made integer Number, </a:t>
            </a:r>
            <a:r>
              <a:rPr b="0" i="0" lang="en-US" sz="1800" u="none" strike="noStrike">
                <a:latin typeface="Consolas"/>
                <a:ea typeface="Consolas"/>
                <a:cs typeface="Consolas"/>
                <a:sym typeface="Consolas"/>
              </a:rPr>
              <a:t>intNr</a:t>
            </a:r>
            <a:r>
              <a:rPr b="0" i="0" lang="en-US" sz="1800" u="none" strike="noStrike">
                <a:latin typeface="Book Antiqua"/>
                <a:ea typeface="Book Antiqua"/>
                <a:cs typeface="Book Antiqua"/>
                <a:sym typeface="Book Antiqua"/>
              </a:rPr>
              <a:t>, and BigInt, </a:t>
            </a:r>
            <a:r>
              <a:rPr b="0" i="0" lang="en-US" sz="1800" u="none" strike="noStrike">
                <a:latin typeface="Consolas"/>
                <a:ea typeface="Consolas"/>
                <a:cs typeface="Consolas"/>
                <a:sym typeface="Consolas"/>
              </a:rPr>
              <a:t>bigNr</a:t>
            </a:r>
            <a:r>
              <a:rPr b="0" i="0" lang="en-US" sz="1800" u="none" strike="noStrike">
                <a:latin typeface="Book Antiqua"/>
                <a:ea typeface="Book Antiqua"/>
                <a:cs typeface="Book Antiqua"/>
                <a:sym typeface="Book Antiqua"/>
              </a:rPr>
              <a:t>:</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The output will be as follows:</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Uh-oh, a </a:t>
            </a:r>
            <a:r>
              <a:rPr b="0" i="0" lang="en-US" sz="1800" u="none" strike="noStrike">
                <a:latin typeface="Consolas"/>
                <a:ea typeface="Consolas"/>
                <a:cs typeface="Consolas"/>
                <a:sym typeface="Consolas"/>
              </a:rPr>
              <a:t>TypeError</a:t>
            </a:r>
            <a:r>
              <a:rPr b="0" i="0" lang="en-US" sz="1800" u="none" strike="noStrike">
                <a:latin typeface="Book Antiqua"/>
                <a:ea typeface="Book Antiqua"/>
                <a:cs typeface="Book Antiqua"/>
                <a:sym typeface="Book Antiqua"/>
              </a:rPr>
              <a:t>! It is very clear about what is going wrong. We cannot mix BigInt with the Number data type to perform operations. This is something to keep in mind for later when actually working with BigInt—you can only operate on BigInt with other BigInts.</a:t>
            </a:r>
            <a:endParaRPr/>
          </a:p>
        </p:txBody>
      </p:sp>
      <p:pic>
        <p:nvPicPr>
          <p:cNvPr id="215" name="Google Shape;215;p16"/>
          <p:cNvPicPr preferRelativeResize="0"/>
          <p:nvPr/>
        </p:nvPicPr>
        <p:blipFill rotWithShape="1">
          <a:blip r:embed="rId3">
            <a:alphaModFix/>
          </a:blip>
          <a:srcRect b="0" l="0" r="10785" t="0"/>
          <a:stretch/>
        </p:blipFill>
        <p:spPr>
          <a:xfrm>
            <a:off x="3490911" y="2598270"/>
            <a:ext cx="4648200" cy="552450"/>
          </a:xfrm>
          <a:prstGeom prst="rect">
            <a:avLst/>
          </a:prstGeom>
          <a:noFill/>
          <a:ln>
            <a:noFill/>
          </a:ln>
        </p:spPr>
      </p:pic>
      <p:pic>
        <p:nvPicPr>
          <p:cNvPr id="216" name="Google Shape;216;p16"/>
          <p:cNvPicPr preferRelativeResize="0"/>
          <p:nvPr/>
        </p:nvPicPr>
        <p:blipFill rotWithShape="1">
          <a:blip r:embed="rId4">
            <a:alphaModFix/>
          </a:blip>
          <a:srcRect b="0" l="0" r="0" t="0"/>
          <a:stretch/>
        </p:blipFill>
        <p:spPr>
          <a:xfrm>
            <a:off x="3490911" y="3690729"/>
            <a:ext cx="4648200" cy="457200"/>
          </a:xfrm>
          <a:prstGeom prst="rect">
            <a:avLst/>
          </a:prstGeom>
          <a:noFill/>
          <a:ln>
            <a:noFill/>
          </a:ln>
        </p:spPr>
      </p:pic>
      <p:pic>
        <p:nvPicPr>
          <p:cNvPr id="217" name="Google Shape;217;p16"/>
          <p:cNvPicPr preferRelativeResize="0"/>
          <p:nvPr/>
        </p:nvPicPr>
        <p:blipFill rotWithShape="1">
          <a:blip r:embed="rId5">
            <a:alphaModFix/>
          </a:blip>
          <a:srcRect b="0" l="0" r="0" t="0"/>
          <a:stretch/>
        </p:blipFill>
        <p:spPr>
          <a:xfrm>
            <a:off x="1552574" y="4535538"/>
            <a:ext cx="9086850" cy="704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BOOLEAN</a:t>
            </a:r>
            <a:endParaRPr/>
          </a:p>
        </p:txBody>
      </p:sp>
      <p:sp>
        <p:nvSpPr>
          <p:cNvPr id="223" name="Google Shape;223;p17"/>
          <p:cNvSpPr txBox="1"/>
          <p:nvPr>
            <p:ph idx="1" type="body"/>
          </p:nvPr>
        </p:nvSpPr>
        <p:spPr>
          <a:xfrm>
            <a:off x="581192" y="2008094"/>
            <a:ext cx="11029616" cy="471543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The Boolean data type can hold two values: </a:t>
            </a:r>
            <a:r>
              <a:rPr b="0" i="0" lang="en-US" sz="1800" u="none" strike="noStrike">
                <a:latin typeface="Consolas"/>
                <a:ea typeface="Consolas"/>
                <a:cs typeface="Consolas"/>
                <a:sym typeface="Consolas"/>
              </a:rPr>
              <a:t>true </a:t>
            </a:r>
            <a:r>
              <a:rPr b="0" i="0" lang="en-US" sz="1800" u="none" strike="noStrike">
                <a:latin typeface="Book Antiqua"/>
                <a:ea typeface="Book Antiqua"/>
                <a:cs typeface="Book Antiqua"/>
                <a:sym typeface="Book Antiqua"/>
              </a:rPr>
              <a:t>and </a:t>
            </a:r>
            <a:r>
              <a:rPr b="0" i="0" lang="en-US" sz="1800" u="none" strike="noStrike">
                <a:latin typeface="Consolas"/>
                <a:ea typeface="Consolas"/>
                <a:cs typeface="Consolas"/>
                <a:sym typeface="Consolas"/>
              </a:rPr>
              <a:t>false</a:t>
            </a:r>
            <a:r>
              <a:rPr b="0" i="0" lang="en-US" sz="1800" u="none" strike="noStrike">
                <a:latin typeface="Book Antiqua"/>
                <a:ea typeface="Book Antiqua"/>
                <a:cs typeface="Book Antiqua"/>
                <a:sym typeface="Book Antiqua"/>
              </a:rPr>
              <a:t>. There is nothing in between. This Boolean is used a lot in code, especially expressions that evaluate to a Boolean:</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In the preceding example, you can see the options we have for the Boolean data type. It is used for situations in which you want to store a </a:t>
            </a:r>
            <a:r>
              <a:rPr b="0" i="0" lang="en-US" sz="1800" u="none" strike="noStrike">
                <a:latin typeface="Consolas"/>
                <a:ea typeface="Consolas"/>
                <a:cs typeface="Consolas"/>
                <a:sym typeface="Consolas"/>
              </a:rPr>
              <a:t>true </a:t>
            </a:r>
            <a:r>
              <a:rPr b="0" i="0" lang="en-US" sz="1800" u="none" strike="noStrike">
                <a:latin typeface="Book Antiqua"/>
                <a:ea typeface="Book Antiqua"/>
                <a:cs typeface="Book Antiqua"/>
                <a:sym typeface="Book Antiqua"/>
              </a:rPr>
              <a:t>or a </a:t>
            </a:r>
            <a:r>
              <a:rPr b="0" i="0" lang="en-US" sz="1800" u="none" strike="noStrike">
                <a:latin typeface="Consolas"/>
                <a:ea typeface="Consolas"/>
                <a:cs typeface="Consolas"/>
                <a:sym typeface="Consolas"/>
              </a:rPr>
              <a:t>false </a:t>
            </a:r>
            <a:r>
              <a:rPr b="0" i="0" lang="en-US" sz="1800" u="none" strike="noStrike">
                <a:latin typeface="Book Antiqua"/>
                <a:ea typeface="Book Antiqua"/>
                <a:cs typeface="Book Antiqua"/>
                <a:sym typeface="Book Antiqua"/>
              </a:rPr>
              <a:t>value (which can indicate on/off or yes/no). For example, whether an element is deleted:</a:t>
            </a:r>
            <a:endParaRPr/>
          </a:p>
          <a:p>
            <a:pPr indent="0" lvl="0" marL="0" rtl="0" algn="l">
              <a:spcBef>
                <a:spcPts val="960"/>
              </a:spcBef>
              <a:spcAft>
                <a:spcPts val="0"/>
              </a:spcAft>
              <a:buSzPts val="1656"/>
              <a:buNone/>
            </a:pPr>
            <a:br>
              <a:rPr lang="en-US" sz="1800">
                <a:latin typeface="Book Antiqua"/>
                <a:ea typeface="Book Antiqua"/>
                <a:cs typeface="Book Antiqua"/>
                <a:sym typeface="Book Antiqua"/>
              </a:rPr>
            </a:br>
            <a:endParaRPr sz="1800">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Or, whether the light is on or off:</a:t>
            </a:r>
            <a:endParaRPr b="0" i="0" u="none" strike="noStrike">
              <a:latin typeface="Book Antiqua"/>
              <a:ea typeface="Book Antiqua"/>
              <a:cs typeface="Book Antiqua"/>
              <a:sym typeface="Book Antiqua"/>
            </a:endParaRPr>
          </a:p>
          <a:p>
            <a:pPr indent="0" lvl="0" marL="0" rtl="0" algn="l">
              <a:spcBef>
                <a:spcPts val="960"/>
              </a:spcBef>
              <a:spcAft>
                <a:spcPts val="0"/>
              </a:spcAft>
              <a:buSzPts val="1656"/>
              <a:buNone/>
            </a:pPr>
            <a:br>
              <a:rPr lang="en-US" sz="1800">
                <a:latin typeface="Book Antiqua"/>
                <a:ea typeface="Book Antiqua"/>
                <a:cs typeface="Book Antiqua"/>
                <a:sym typeface="Book Antiqua"/>
              </a:rPr>
            </a:br>
            <a:endParaRPr sz="1800">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These variables suggest respectively that the specified object is not deleted, and that the specific light is on.</a:t>
            </a:r>
            <a:endParaRPr sz="1800"/>
          </a:p>
        </p:txBody>
      </p:sp>
      <p:pic>
        <p:nvPicPr>
          <p:cNvPr id="224" name="Google Shape;224;p17"/>
          <p:cNvPicPr preferRelativeResize="0"/>
          <p:nvPr/>
        </p:nvPicPr>
        <p:blipFill rotWithShape="1">
          <a:blip r:embed="rId3">
            <a:alphaModFix/>
          </a:blip>
          <a:srcRect b="0" l="0" r="0" t="0"/>
          <a:stretch/>
        </p:blipFill>
        <p:spPr>
          <a:xfrm>
            <a:off x="3379694" y="2784910"/>
            <a:ext cx="4572000" cy="790575"/>
          </a:xfrm>
          <a:prstGeom prst="rect">
            <a:avLst/>
          </a:prstGeom>
          <a:noFill/>
          <a:ln>
            <a:noFill/>
          </a:ln>
        </p:spPr>
      </p:pic>
      <p:pic>
        <p:nvPicPr>
          <p:cNvPr id="225" name="Google Shape;225;p17"/>
          <p:cNvPicPr preferRelativeResize="0"/>
          <p:nvPr/>
        </p:nvPicPr>
        <p:blipFill rotWithShape="1">
          <a:blip r:embed="rId4">
            <a:alphaModFix/>
          </a:blip>
          <a:srcRect b="0" l="0" r="3968" t="0"/>
          <a:stretch/>
        </p:blipFill>
        <p:spPr>
          <a:xfrm>
            <a:off x="3379694" y="4503472"/>
            <a:ext cx="4610100" cy="523875"/>
          </a:xfrm>
          <a:prstGeom prst="rect">
            <a:avLst/>
          </a:prstGeom>
          <a:noFill/>
          <a:ln>
            <a:noFill/>
          </a:ln>
        </p:spPr>
      </p:pic>
      <p:pic>
        <p:nvPicPr>
          <p:cNvPr id="226" name="Google Shape;226;p17"/>
          <p:cNvPicPr preferRelativeResize="0"/>
          <p:nvPr/>
        </p:nvPicPr>
        <p:blipFill rotWithShape="1">
          <a:blip r:embed="rId5">
            <a:alphaModFix/>
          </a:blip>
          <a:srcRect b="0" l="0" r="0" t="0"/>
          <a:stretch/>
        </p:blipFill>
        <p:spPr>
          <a:xfrm>
            <a:off x="3379694" y="5593050"/>
            <a:ext cx="4610100" cy="457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SYMBOL</a:t>
            </a:r>
            <a:endParaRPr/>
          </a:p>
        </p:txBody>
      </p:sp>
      <p:sp>
        <p:nvSpPr>
          <p:cNvPr id="232" name="Google Shape;232;p18"/>
          <p:cNvSpPr txBox="1"/>
          <p:nvPr>
            <p:ph idx="1" type="body"/>
          </p:nvPr>
        </p:nvSpPr>
        <p:spPr>
          <a:xfrm>
            <a:off x="581192" y="2180496"/>
            <a:ext cx="11029615" cy="367830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t/>
            </a:r>
            <a:endParaRPr b="0" i="0" sz="1800" u="none" strike="noStrike">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Symbol is a brand new data type introduced in ES6 (we mentioned ECMA Script 6, or ES6, in </a:t>
            </a:r>
            <a:r>
              <a:rPr b="0" i="1" lang="en-US" sz="1800" u="none" strike="noStrike">
                <a:latin typeface="Book Antiqua"/>
                <a:ea typeface="Book Antiqua"/>
                <a:cs typeface="Book Antiqua"/>
                <a:sym typeface="Book Antiqua"/>
              </a:rPr>
              <a:t>Chapter 1</a:t>
            </a:r>
            <a:r>
              <a:rPr b="0" i="0" lang="en-US" sz="1800" u="none" strike="noStrike">
                <a:latin typeface="Book Antiqua"/>
                <a:ea typeface="Book Antiqua"/>
                <a:cs typeface="Book Antiqua"/>
                <a:sym typeface="Book Antiqua"/>
              </a:rPr>
              <a:t>, </a:t>
            </a:r>
            <a:r>
              <a:rPr b="0" i="1" lang="en-US" sz="1800" u="none" strike="noStrike">
                <a:latin typeface="Book Antiqua"/>
                <a:ea typeface="Book Antiqua"/>
                <a:cs typeface="Book Antiqua"/>
                <a:sym typeface="Book Antiqua"/>
              </a:rPr>
              <a:t>Getting Started with JavaScript</a:t>
            </a:r>
            <a:r>
              <a:rPr b="0" i="0" lang="en-US" sz="1800" u="none" strike="noStrike">
                <a:latin typeface="Book Antiqua"/>
                <a:ea typeface="Book Antiqua"/>
                <a:cs typeface="Book Antiqua"/>
                <a:sym typeface="Book Antiqua"/>
              </a:rPr>
              <a:t>). Symbol can be used when it is important that variables are not equal, even though their value and type are the same (in this case, they would both be of the symbol type). Compare the following string declarations to the symbol declarations, all of equal value:</a:t>
            </a:r>
            <a:endParaRPr/>
          </a:p>
        </p:txBody>
      </p:sp>
      <p:pic>
        <p:nvPicPr>
          <p:cNvPr id="233" name="Google Shape;233;p18"/>
          <p:cNvPicPr preferRelativeResize="0"/>
          <p:nvPr/>
        </p:nvPicPr>
        <p:blipFill rotWithShape="1">
          <a:blip r:embed="rId3">
            <a:alphaModFix/>
          </a:blip>
          <a:srcRect b="0" l="0" r="0" t="0"/>
          <a:stretch/>
        </p:blipFill>
        <p:spPr>
          <a:xfrm>
            <a:off x="1828799" y="4019647"/>
            <a:ext cx="8534400" cy="2343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SYMBOL</a:t>
            </a:r>
            <a:endParaRPr/>
          </a:p>
        </p:txBody>
      </p:sp>
      <p:sp>
        <p:nvSpPr>
          <p:cNvPr id="239" name="Google Shape;239;p19"/>
          <p:cNvSpPr txBox="1"/>
          <p:nvPr>
            <p:ph idx="1" type="body"/>
          </p:nvPr>
        </p:nvSpPr>
        <p:spPr>
          <a:xfrm>
            <a:off x="581191" y="2088776"/>
            <a:ext cx="11029616" cy="447338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t/>
            </a:r>
            <a:endParaRPr b="0" i="0" u="none" strike="noStrike">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u="none" strike="noStrike">
                <a:latin typeface="Book Antiqua"/>
                <a:ea typeface="Book Antiqua"/>
                <a:cs typeface="Book Antiqua"/>
                <a:sym typeface="Book Antiqua"/>
              </a:rPr>
              <a:t>And the output:</a:t>
            </a:r>
            <a:endParaRPr/>
          </a:p>
          <a:p>
            <a:pPr indent="0" lvl="1" marL="324000" rtl="0" algn="l">
              <a:spcBef>
                <a:spcPts val="960"/>
              </a:spcBef>
              <a:spcAft>
                <a:spcPts val="0"/>
              </a:spcAft>
              <a:buSzPts val="1656"/>
              <a:buNone/>
            </a:pPr>
            <a:r>
              <a:t/>
            </a:r>
            <a:endParaRPr sz="1800">
              <a:latin typeface="Book Antiqua"/>
              <a:ea typeface="Book Antiqua"/>
              <a:cs typeface="Book Antiqua"/>
              <a:sym typeface="Book Antiqua"/>
            </a:endParaRPr>
          </a:p>
          <a:p>
            <a:pPr indent="0" lvl="1" marL="324000" rtl="0" algn="l">
              <a:spcBef>
                <a:spcPts val="960"/>
              </a:spcBef>
              <a:spcAft>
                <a:spcPts val="0"/>
              </a:spcAft>
              <a:buSzPts val="1656"/>
              <a:buNone/>
            </a:pPr>
            <a:r>
              <a:t/>
            </a:r>
            <a:endParaRPr sz="1800">
              <a:latin typeface="Book Antiqua"/>
              <a:ea typeface="Book Antiqua"/>
              <a:cs typeface="Book Antiqua"/>
              <a:sym typeface="Book Antiqua"/>
            </a:endParaRPr>
          </a:p>
          <a:p>
            <a:pPr indent="0" lvl="1" marL="324000" rtl="0" algn="l">
              <a:spcBef>
                <a:spcPts val="960"/>
              </a:spcBef>
              <a:spcAft>
                <a:spcPts val="0"/>
              </a:spcAft>
              <a:buSzPts val="1656"/>
              <a:buNone/>
            </a:pPr>
            <a:r>
              <a:t/>
            </a:r>
            <a:endParaRPr sz="1800">
              <a:latin typeface="Book Antiqua"/>
              <a:ea typeface="Book Antiqua"/>
              <a:cs typeface="Book Antiqua"/>
              <a:sym typeface="Book Antiqua"/>
            </a:endParaRPr>
          </a:p>
          <a:p>
            <a:pPr indent="0" lvl="1" marL="32400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In the first half, JavaScript concludes that the strings are the same. They have the same value, and the same type. However, in the second part, each symbol is unique. Therefore, although they contain the same string, they are not the same, and output </a:t>
            </a:r>
            <a:r>
              <a:rPr b="0" i="0" lang="en-US" sz="1800" u="none" strike="noStrike">
                <a:latin typeface="Consolas"/>
                <a:ea typeface="Consolas"/>
                <a:cs typeface="Consolas"/>
                <a:sym typeface="Consolas"/>
              </a:rPr>
              <a:t>false </a:t>
            </a:r>
            <a:r>
              <a:rPr b="0" i="0" lang="en-US" sz="1800" u="none" strike="noStrike">
                <a:latin typeface="Book Antiqua"/>
                <a:ea typeface="Book Antiqua"/>
                <a:cs typeface="Book Antiqua"/>
                <a:sym typeface="Book Antiqua"/>
              </a:rPr>
              <a:t>when compared. These symbol data types can be very handy as properties of objects, which we will see in </a:t>
            </a:r>
            <a:r>
              <a:rPr b="0" i="1" lang="en-US" sz="1800" u="none" strike="noStrike">
                <a:latin typeface="Book Antiqua"/>
                <a:ea typeface="Book Antiqua"/>
                <a:cs typeface="Book Antiqua"/>
                <a:sym typeface="Book Antiqua"/>
              </a:rPr>
              <a:t>Chapter 3</a:t>
            </a:r>
            <a:r>
              <a:rPr b="0" i="0" lang="en-US" sz="1800" u="none" strike="noStrike">
                <a:latin typeface="Book Antiqua"/>
                <a:ea typeface="Book Antiqua"/>
                <a:cs typeface="Book Antiqua"/>
                <a:sym typeface="Book Antiqua"/>
              </a:rPr>
              <a:t>, </a:t>
            </a:r>
            <a:r>
              <a:rPr b="0" i="1" lang="en-US" sz="1800" u="none" strike="noStrike">
                <a:latin typeface="Book Antiqua"/>
                <a:ea typeface="Book Antiqua"/>
                <a:cs typeface="Book Antiqua"/>
                <a:sym typeface="Book Antiqua"/>
              </a:rPr>
              <a:t>JavaScript Multiple Values</a:t>
            </a:r>
            <a:r>
              <a:rPr b="0" i="0" lang="en-US" sz="1800" u="none" strike="noStrike">
                <a:latin typeface="Book Antiqua"/>
                <a:ea typeface="Book Antiqua"/>
                <a:cs typeface="Book Antiqua"/>
                <a:sym typeface="Book Antiqua"/>
              </a:rPr>
              <a:t>.</a:t>
            </a:r>
            <a:endParaRPr sz="1800"/>
          </a:p>
        </p:txBody>
      </p:sp>
      <p:pic>
        <p:nvPicPr>
          <p:cNvPr id="240" name="Google Shape;240;p19"/>
          <p:cNvPicPr preferRelativeResize="0"/>
          <p:nvPr/>
        </p:nvPicPr>
        <p:blipFill rotWithShape="1">
          <a:blip r:embed="rId3">
            <a:alphaModFix/>
          </a:blip>
          <a:srcRect b="0" l="0" r="0" t="0"/>
          <a:stretch/>
        </p:blipFill>
        <p:spPr>
          <a:xfrm>
            <a:off x="1957386" y="3515845"/>
            <a:ext cx="8277225" cy="809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INTRODUCTION</a:t>
            </a:r>
            <a:endParaRPr/>
          </a:p>
        </p:txBody>
      </p:sp>
      <p:sp>
        <p:nvSpPr>
          <p:cNvPr id="107" name="Google Shape;107;p2"/>
          <p:cNvSpPr txBox="1"/>
          <p:nvPr>
            <p:ph idx="1" type="body"/>
          </p:nvPr>
        </p:nvSpPr>
        <p:spPr>
          <a:xfrm>
            <a:off x="581192" y="2180496"/>
            <a:ext cx="11029615" cy="436373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In this chapter, we will be dealing with some essential building blocks of JavaScript: variables and operators. We will start with variables, what they are, and which different variable data types exist. We need these basic building blocks to store and work with variable values in our scripts, making them dynamic.</a:t>
            </a:r>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Once we've got the variables covered, we will be ready to deal with operators. Arithmetic, assignment, and conditional and logical operators will be discussed at this stage. We need operators to modify our variables or to tell us something about these variables. This way we can do basic calculations based on factors such as user input.</a:t>
            </a:r>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Along the way, we'll cover the following topics:</a:t>
            </a:r>
            <a:endParaRPr>
              <a:latin typeface="Book Antiqua"/>
              <a:ea typeface="Book Antiqua"/>
              <a:cs typeface="Book Antiqua"/>
              <a:sym typeface="Book Antiqua"/>
            </a:endParaRPr>
          </a:p>
          <a:p>
            <a:pPr indent="-270000" lvl="2" marL="900000" rtl="0" algn="l">
              <a:spcBef>
                <a:spcPts val="960"/>
              </a:spcBef>
              <a:spcAft>
                <a:spcPts val="0"/>
              </a:spcAft>
              <a:buSzPts val="1656"/>
              <a:buFont typeface="Arial"/>
              <a:buChar char="•"/>
            </a:pPr>
            <a:r>
              <a:rPr b="0" i="0" lang="en-US" sz="1800" u="none" strike="noStrike">
                <a:latin typeface="Book Antiqua"/>
                <a:ea typeface="Book Antiqua"/>
                <a:cs typeface="Book Antiqua"/>
                <a:sym typeface="Book Antiqua"/>
              </a:rPr>
              <a:t>Variables</a:t>
            </a:r>
            <a:endParaRPr/>
          </a:p>
          <a:p>
            <a:pPr indent="-270000" lvl="2" marL="900000" rtl="0" algn="l">
              <a:spcBef>
                <a:spcPts val="960"/>
              </a:spcBef>
              <a:spcAft>
                <a:spcPts val="0"/>
              </a:spcAft>
              <a:buSzPts val="1656"/>
              <a:buFont typeface="Arial"/>
              <a:buChar char="•"/>
            </a:pPr>
            <a:r>
              <a:rPr b="0" i="0" lang="en-US" sz="1800" u="none" strike="noStrike">
                <a:latin typeface="Book Antiqua"/>
                <a:ea typeface="Book Antiqua"/>
                <a:cs typeface="Book Antiqua"/>
                <a:sym typeface="Book Antiqua"/>
              </a:rPr>
              <a:t>Primitive data types</a:t>
            </a:r>
            <a:endParaRPr/>
          </a:p>
          <a:p>
            <a:pPr indent="-270000" lvl="2" marL="900000" rtl="0" algn="l">
              <a:spcBef>
                <a:spcPts val="960"/>
              </a:spcBef>
              <a:spcAft>
                <a:spcPts val="0"/>
              </a:spcAft>
              <a:buSzPts val="1656"/>
              <a:buFont typeface="Arial"/>
              <a:buChar char="•"/>
            </a:pPr>
            <a:r>
              <a:rPr b="0" i="0" lang="en-US" sz="1800" u="none" strike="noStrike">
                <a:latin typeface="Book Antiqua"/>
                <a:ea typeface="Book Antiqua"/>
                <a:cs typeface="Book Antiqua"/>
                <a:sym typeface="Book Antiqua"/>
              </a:rPr>
              <a:t>Analyzing and modifying data types</a:t>
            </a:r>
            <a:endParaRPr/>
          </a:p>
          <a:p>
            <a:pPr indent="-270000" lvl="2" marL="900000" rtl="0" algn="l">
              <a:spcBef>
                <a:spcPts val="960"/>
              </a:spcBef>
              <a:spcAft>
                <a:spcPts val="0"/>
              </a:spcAft>
              <a:buSzPts val="1656"/>
              <a:buFont typeface="Arial"/>
              <a:buChar char="•"/>
            </a:pPr>
            <a:r>
              <a:rPr b="0" i="0" lang="en-US" sz="1800" u="none" strike="noStrike">
                <a:latin typeface="Book Antiqua"/>
                <a:ea typeface="Book Antiqua"/>
                <a:cs typeface="Book Antiqua"/>
                <a:sym typeface="Book Antiqua"/>
              </a:rPr>
              <a:t>Operators</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UNDEFINED</a:t>
            </a:r>
            <a:endParaRPr/>
          </a:p>
        </p:txBody>
      </p:sp>
      <p:sp>
        <p:nvSpPr>
          <p:cNvPr id="246" name="Google Shape;246;p20"/>
          <p:cNvSpPr txBox="1"/>
          <p:nvPr>
            <p:ph idx="1" type="body"/>
          </p:nvPr>
        </p:nvSpPr>
        <p:spPr>
          <a:xfrm>
            <a:off x="581191" y="2088776"/>
            <a:ext cx="11029616" cy="4545106"/>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JavaScript is a very special language. It has a special data type for a variable that has not been assigned a value. And this data type is undefined:</a:t>
            </a:r>
            <a:br>
              <a:rPr b="0" i="0" lang="en-US" sz="1800" u="none" strike="noStrike">
                <a:latin typeface="Book Antiqua"/>
                <a:ea typeface="Book Antiqua"/>
                <a:cs typeface="Book Antiqua"/>
                <a:sym typeface="Book Antiqua"/>
              </a:rPr>
            </a:br>
            <a:br>
              <a:rPr b="0" i="0" lang="en-US" sz="1800" u="none" strike="noStrike">
                <a:latin typeface="Book Antiqua"/>
                <a:ea typeface="Book Antiqua"/>
                <a:cs typeface="Book Antiqua"/>
                <a:sym typeface="Book Antiqua"/>
              </a:rPr>
            </a:br>
            <a:endParaRPr sz="1800">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The output here will be:</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We can also purposefully assign an </a:t>
            </a:r>
            <a:r>
              <a:rPr b="0" i="0" lang="en-US" sz="1800" u="none" strike="noStrike">
                <a:latin typeface="Consolas"/>
                <a:ea typeface="Consolas"/>
                <a:cs typeface="Consolas"/>
                <a:sym typeface="Consolas"/>
              </a:rPr>
              <a:t>undefined </a:t>
            </a:r>
            <a:r>
              <a:rPr b="0" i="0" lang="en-US" sz="1800" u="none" strike="noStrike">
                <a:latin typeface="Book Antiqua"/>
                <a:ea typeface="Book Antiqua"/>
                <a:cs typeface="Book Antiqua"/>
                <a:sym typeface="Book Antiqua"/>
              </a:rPr>
              <a:t>value. It is important you know that it is possible, but it is even more important that you know that manually assigning undefined is a bad practice:</a:t>
            </a:r>
            <a:endParaRPr/>
          </a:p>
          <a:p>
            <a:pPr indent="0" lvl="0" marL="0" rtl="0" algn="l">
              <a:spcBef>
                <a:spcPts val="960"/>
              </a:spcBef>
              <a:spcAft>
                <a:spcPts val="0"/>
              </a:spcAft>
              <a:buSzPts val="1656"/>
              <a:buNone/>
            </a:pPr>
            <a:br>
              <a:rPr lang="en-US">
                <a:latin typeface="Book Antiqua"/>
                <a:ea typeface="Book Antiqua"/>
                <a:cs typeface="Book Antiqua"/>
                <a:sym typeface="Book Antiqua"/>
              </a:rPr>
            </a:b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Alright, this can be done, but it is recommended to not do this. This is for a number of reasons—for example, checking whether two variables are the same. If one variable is undefined, and your own variable is manually set to undefined, they will be considered equal. This is an issue because if you are checking for equality, you would want to know whether two values are actually equal, not just that they are both undefined. This way, someone's pet and their last name might be considered equal, whereas they are actually both just empty values.</a:t>
            </a:r>
            <a:endParaRPr sz="1800"/>
          </a:p>
          <a:p>
            <a:pPr indent="0" lvl="0" marL="0" rtl="0" algn="l">
              <a:spcBef>
                <a:spcPts val="960"/>
              </a:spcBef>
              <a:spcAft>
                <a:spcPts val="0"/>
              </a:spcAft>
              <a:buSzPts val="1656"/>
              <a:buNone/>
            </a:pPr>
            <a:r>
              <a:t/>
            </a:r>
            <a:endParaRPr b="0" i="0" sz="1800" u="none" strike="noStrike">
              <a:latin typeface="Book Antiqua"/>
              <a:ea typeface="Book Antiqua"/>
              <a:cs typeface="Book Antiqua"/>
              <a:sym typeface="Book Antiqua"/>
            </a:endParaRPr>
          </a:p>
          <a:p>
            <a:pPr indent="0" lvl="0" marL="0" rtl="0" algn="l">
              <a:spcBef>
                <a:spcPts val="960"/>
              </a:spcBef>
              <a:spcAft>
                <a:spcPts val="0"/>
              </a:spcAft>
              <a:buSzPts val="1656"/>
              <a:buNone/>
            </a:pPr>
            <a:r>
              <a:t/>
            </a:r>
            <a:endParaRPr sz="1800"/>
          </a:p>
        </p:txBody>
      </p:sp>
      <p:pic>
        <p:nvPicPr>
          <p:cNvPr id="247" name="Google Shape;247;p20"/>
          <p:cNvPicPr preferRelativeResize="0"/>
          <p:nvPr/>
        </p:nvPicPr>
        <p:blipFill rotWithShape="1">
          <a:blip r:embed="rId3">
            <a:alphaModFix/>
          </a:blip>
          <a:srcRect b="0" l="0" r="0" t="0"/>
          <a:stretch/>
        </p:blipFill>
        <p:spPr>
          <a:xfrm>
            <a:off x="3000377" y="2574326"/>
            <a:ext cx="4332754" cy="695479"/>
          </a:xfrm>
          <a:prstGeom prst="rect">
            <a:avLst/>
          </a:prstGeom>
          <a:noFill/>
          <a:ln>
            <a:noFill/>
          </a:ln>
        </p:spPr>
      </p:pic>
      <p:pic>
        <p:nvPicPr>
          <p:cNvPr id="248" name="Google Shape;248;p20"/>
          <p:cNvPicPr preferRelativeResize="0"/>
          <p:nvPr/>
        </p:nvPicPr>
        <p:blipFill rotWithShape="1">
          <a:blip r:embed="rId4">
            <a:alphaModFix/>
          </a:blip>
          <a:srcRect b="0" l="0" r="0" t="0"/>
          <a:stretch/>
        </p:blipFill>
        <p:spPr>
          <a:xfrm>
            <a:off x="3000377" y="3535057"/>
            <a:ext cx="4422401" cy="437290"/>
          </a:xfrm>
          <a:prstGeom prst="rect">
            <a:avLst/>
          </a:prstGeom>
          <a:noFill/>
          <a:ln>
            <a:noFill/>
          </a:ln>
        </p:spPr>
      </p:pic>
      <p:pic>
        <p:nvPicPr>
          <p:cNvPr id="249" name="Google Shape;249;p20"/>
          <p:cNvPicPr preferRelativeResize="0"/>
          <p:nvPr/>
        </p:nvPicPr>
        <p:blipFill rotWithShape="1">
          <a:blip r:embed="rId5">
            <a:alphaModFix/>
          </a:blip>
          <a:srcRect b="0" l="0" r="0" t="0"/>
          <a:stretch/>
        </p:blipFill>
        <p:spPr>
          <a:xfrm>
            <a:off x="3000377" y="4674889"/>
            <a:ext cx="4915460" cy="44006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NULL</a:t>
            </a:r>
            <a:endParaRPr/>
          </a:p>
        </p:txBody>
      </p:sp>
      <p:sp>
        <p:nvSpPr>
          <p:cNvPr id="255" name="Google Shape;255;p21"/>
          <p:cNvSpPr txBox="1"/>
          <p:nvPr>
            <p:ph idx="1" type="body"/>
          </p:nvPr>
        </p:nvSpPr>
        <p:spPr>
          <a:xfrm>
            <a:off x="581191" y="2088776"/>
            <a:ext cx="11029616" cy="447338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In the last example, we saw an issue that can be solved with a final primitive type, null. null is a special value for saying that a variable is empty or has an unknown value. This is case sensitive. You should use lowercase for null:</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To solve the issue we encountered with setting a variable as undefined, note that if you set it to null, you will not have the same problem. This is one of the reasons it is better to assign null to a variable when you want to say it is empty and unknown at first:</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t/>
            </a:r>
            <a:endParaRPr sz="1800"/>
          </a:p>
        </p:txBody>
      </p:sp>
      <p:pic>
        <p:nvPicPr>
          <p:cNvPr id="256" name="Google Shape;256;p21"/>
          <p:cNvPicPr preferRelativeResize="0"/>
          <p:nvPr/>
        </p:nvPicPr>
        <p:blipFill rotWithShape="1">
          <a:blip r:embed="rId3">
            <a:alphaModFix/>
          </a:blip>
          <a:srcRect b="0" l="0" r="0" t="0"/>
          <a:stretch/>
        </p:blipFill>
        <p:spPr>
          <a:xfrm>
            <a:off x="3848099" y="2827524"/>
            <a:ext cx="4495800" cy="533400"/>
          </a:xfrm>
          <a:prstGeom prst="rect">
            <a:avLst/>
          </a:prstGeom>
          <a:noFill/>
          <a:ln>
            <a:noFill/>
          </a:ln>
        </p:spPr>
      </p:pic>
      <p:pic>
        <p:nvPicPr>
          <p:cNvPr id="257" name="Google Shape;257;p21"/>
          <p:cNvPicPr preferRelativeResize="0"/>
          <p:nvPr/>
        </p:nvPicPr>
        <p:blipFill rotWithShape="1">
          <a:blip r:embed="rId4">
            <a:alphaModFix/>
          </a:blip>
          <a:srcRect b="0" l="0" r="0" t="0"/>
          <a:stretch/>
        </p:blipFill>
        <p:spPr>
          <a:xfrm>
            <a:off x="1981199" y="4523815"/>
            <a:ext cx="8229600" cy="2038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NULL</a:t>
            </a:r>
            <a:endParaRPr/>
          </a:p>
        </p:txBody>
      </p:sp>
      <p:sp>
        <p:nvSpPr>
          <p:cNvPr id="263" name="Google Shape;263;p22"/>
          <p:cNvSpPr txBox="1"/>
          <p:nvPr>
            <p:ph idx="1" type="body"/>
          </p:nvPr>
        </p:nvSpPr>
        <p:spPr>
          <a:xfrm>
            <a:off x="581191" y="2088776"/>
            <a:ext cx="11029616" cy="447338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b="0" i="0" lang="en-US" sz="1800" u="none" strike="noStrike">
                <a:solidFill>
                  <a:srgbClr val="000000"/>
                </a:solidFill>
                <a:latin typeface="Book Antiqua"/>
                <a:ea typeface="Book Antiqua"/>
                <a:cs typeface="Book Antiqua"/>
                <a:sym typeface="Book Antiqua"/>
              </a:rPr>
              <a:t>This outputs the following:</a:t>
            </a:r>
            <a:endParaRPr/>
          </a:p>
          <a:p>
            <a:pPr indent="0" lvl="0" marL="0" rtl="0" algn="l">
              <a:spcBef>
                <a:spcPts val="960"/>
              </a:spcBef>
              <a:spcAft>
                <a:spcPts val="0"/>
              </a:spcAft>
              <a:buSzPts val="1656"/>
              <a:buNone/>
            </a:pPr>
            <a:r>
              <a:t/>
            </a:r>
            <a:endParaRPr>
              <a:solidFill>
                <a:srgbClr val="000000"/>
              </a:solidFill>
              <a:latin typeface="Book Antiqua"/>
              <a:ea typeface="Book Antiqua"/>
              <a:cs typeface="Book Antiqua"/>
              <a:sym typeface="Book Antiqua"/>
            </a:endParaRPr>
          </a:p>
          <a:p>
            <a:pPr indent="0" lvl="0" marL="0" rtl="0" algn="l">
              <a:spcBef>
                <a:spcPts val="960"/>
              </a:spcBef>
              <a:spcAft>
                <a:spcPts val="0"/>
              </a:spcAft>
              <a:buSzPts val="1656"/>
              <a:buNone/>
            </a:pPr>
            <a:r>
              <a:t/>
            </a:r>
            <a:endParaRPr sz="1800">
              <a:solidFill>
                <a:srgbClr val="000000"/>
              </a:solidFill>
              <a:latin typeface="Book Antiqua"/>
              <a:ea typeface="Book Antiqua"/>
              <a:cs typeface="Book Antiqua"/>
              <a:sym typeface="Book Antiqua"/>
            </a:endParaRPr>
          </a:p>
          <a:p>
            <a:pPr indent="0" lvl="0" marL="0" rtl="0" algn="l">
              <a:spcBef>
                <a:spcPts val="960"/>
              </a:spcBef>
              <a:spcAft>
                <a:spcPts val="0"/>
              </a:spcAft>
              <a:buSzPts val="1656"/>
              <a:buNone/>
            </a:pPr>
            <a:r>
              <a:t/>
            </a:r>
            <a:endParaRPr>
              <a:solidFill>
                <a:srgbClr val="000000"/>
              </a:solidFill>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This shows that an automatically undefined variable, </a:t>
            </a:r>
            <a:r>
              <a:rPr b="0" i="0" lang="en-US" sz="1800" u="none" strike="noStrike">
                <a:latin typeface="Consolas"/>
                <a:ea typeface="Consolas"/>
                <a:cs typeface="Consolas"/>
                <a:sym typeface="Consolas"/>
              </a:rPr>
              <a:t>lastName</a:t>
            </a:r>
            <a:r>
              <a:rPr b="0" i="0" lang="en-US" sz="1800" u="none" strike="noStrike">
                <a:latin typeface="Book Antiqua"/>
                <a:ea typeface="Book Antiqua"/>
                <a:cs typeface="Book Antiqua"/>
                <a:sym typeface="Book Antiqua"/>
              </a:rPr>
              <a:t>, and a deliberately undefined variable, </a:t>
            </a:r>
            <a:r>
              <a:rPr b="0" i="0" lang="en-US" sz="1800" u="none" strike="noStrike">
                <a:latin typeface="Consolas"/>
                <a:ea typeface="Consolas"/>
                <a:cs typeface="Consolas"/>
                <a:sym typeface="Consolas"/>
              </a:rPr>
              <a:t>terribleThingToDo</a:t>
            </a:r>
            <a:r>
              <a:rPr b="0" i="0" lang="en-US" sz="1800" u="none" strike="noStrike">
                <a:latin typeface="Book Antiqua"/>
                <a:ea typeface="Book Antiqua"/>
                <a:cs typeface="Book Antiqua"/>
                <a:sym typeface="Book Antiqua"/>
              </a:rPr>
              <a:t>, are considered equal, which is problematic. On the other hand, </a:t>
            </a:r>
            <a:r>
              <a:rPr b="0" i="0" lang="en-US" sz="1800" u="none" strike="noStrike">
                <a:latin typeface="Consolas"/>
                <a:ea typeface="Consolas"/>
                <a:cs typeface="Consolas"/>
                <a:sym typeface="Consolas"/>
              </a:rPr>
              <a:t>lastName </a:t>
            </a:r>
            <a:r>
              <a:rPr b="0" i="0" lang="en-US" sz="1800" u="none" strike="noStrike">
                <a:latin typeface="Book Antiqua"/>
                <a:ea typeface="Book Antiqua"/>
                <a:cs typeface="Book Antiqua"/>
                <a:sym typeface="Book Antiqua"/>
              </a:rPr>
              <a:t>and </a:t>
            </a:r>
            <a:r>
              <a:rPr b="0" i="0" lang="en-US" sz="1800" u="none" strike="noStrike">
                <a:latin typeface="Consolas"/>
                <a:ea typeface="Consolas"/>
                <a:cs typeface="Consolas"/>
                <a:sym typeface="Consolas"/>
              </a:rPr>
              <a:t>betterOption</a:t>
            </a:r>
            <a:r>
              <a:rPr b="0" i="0" lang="en-US" sz="1800" u="none" strike="noStrike">
                <a:latin typeface="Book Antiqua"/>
                <a:ea typeface="Book Antiqua"/>
                <a:cs typeface="Book Antiqua"/>
                <a:sym typeface="Book Antiqua"/>
              </a:rPr>
              <a:t>, which was explicitly declared with a value of null, are not equal.</a:t>
            </a:r>
            <a:endParaRPr sz="1800">
              <a:latin typeface="Lora"/>
              <a:ea typeface="Lora"/>
              <a:cs typeface="Lora"/>
              <a:sym typeface="Lora"/>
            </a:endParaRPr>
          </a:p>
        </p:txBody>
      </p:sp>
      <p:pic>
        <p:nvPicPr>
          <p:cNvPr id="264" name="Google Shape;264;p22"/>
          <p:cNvPicPr preferRelativeResize="0"/>
          <p:nvPr/>
        </p:nvPicPr>
        <p:blipFill rotWithShape="1">
          <a:blip r:embed="rId3">
            <a:alphaModFix/>
          </a:blip>
          <a:srcRect b="0" l="0" r="0" t="0"/>
          <a:stretch/>
        </p:blipFill>
        <p:spPr>
          <a:xfrm>
            <a:off x="3538536" y="3525370"/>
            <a:ext cx="5114925" cy="800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ANALYZING AND MODIFYING DATA TYPES</a:t>
            </a:r>
            <a:endParaRPr/>
          </a:p>
        </p:txBody>
      </p:sp>
      <p:sp>
        <p:nvSpPr>
          <p:cNvPr id="270" name="Google Shape;270;p23"/>
          <p:cNvSpPr txBox="1"/>
          <p:nvPr>
            <p:ph idx="1" type="body"/>
          </p:nvPr>
        </p:nvSpPr>
        <p:spPr>
          <a:xfrm>
            <a:off x="581192" y="2180496"/>
            <a:ext cx="11029616" cy="458416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We have seen the primitive data types. There are some built-in JavaScript methods that will help us deal with common problems related to primitives. Built-in methods are pieces of logic that can be used without having to write JavaScript logic yourself.</a:t>
            </a:r>
            <a:endParaRPr/>
          </a:p>
          <a:p>
            <a:pPr indent="0" lvl="0" marL="0" rtl="0" algn="l">
              <a:spcBef>
                <a:spcPts val="960"/>
              </a:spcBef>
              <a:spcAft>
                <a:spcPts val="0"/>
              </a:spcAft>
              <a:buSzPts val="1656"/>
              <a:buNone/>
            </a:pPr>
            <a:r>
              <a:t/>
            </a:r>
            <a:endParaRPr b="0" i="0" sz="1800" u="none" strike="noStrike">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There are many of these built-in methods, and the ones you will be meeting in this chapter are just the first few you will encounter.</a:t>
            </a:r>
            <a:endParaRPr sz="1800"/>
          </a:p>
        </p:txBody>
      </p:sp>
      <p:pic>
        <p:nvPicPr>
          <p:cNvPr id="271" name="Google Shape;271;p23"/>
          <p:cNvPicPr preferRelativeResize="0"/>
          <p:nvPr/>
        </p:nvPicPr>
        <p:blipFill rotWithShape="1">
          <a:blip r:embed="rId3">
            <a:alphaModFix/>
          </a:blip>
          <a:srcRect b="0" l="0" r="0" t="0"/>
          <a:stretch/>
        </p:blipFill>
        <p:spPr>
          <a:xfrm>
            <a:off x="1924050" y="3906959"/>
            <a:ext cx="8343900" cy="1400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WORKING OUT THE TYPE OF A VARIABLE</a:t>
            </a:r>
            <a:endParaRPr/>
          </a:p>
        </p:txBody>
      </p:sp>
      <p:sp>
        <p:nvSpPr>
          <p:cNvPr id="277" name="Google Shape;277;p24"/>
          <p:cNvSpPr txBox="1"/>
          <p:nvPr>
            <p:ph idx="1" type="body"/>
          </p:nvPr>
        </p:nvSpPr>
        <p:spPr>
          <a:xfrm>
            <a:off x="581192" y="1954304"/>
            <a:ext cx="11029616" cy="474526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t/>
            </a:r>
            <a:endParaRPr b="0" i="0" sz="1800" u="none" strike="noStrike">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Especially with null and undefined, it can be hard to determine what kind of data type you are dealing with. Let's have a look at </a:t>
            </a:r>
            <a:r>
              <a:rPr b="0" i="0" lang="en-US" sz="1800" u="none" strike="noStrike">
                <a:latin typeface="Consolas"/>
                <a:ea typeface="Consolas"/>
                <a:cs typeface="Consolas"/>
                <a:sym typeface="Consolas"/>
              </a:rPr>
              <a:t>typeof</a:t>
            </a:r>
            <a:r>
              <a:rPr b="0" i="0" lang="en-US" sz="1800" u="none" strike="noStrike">
                <a:latin typeface="Book Antiqua"/>
                <a:ea typeface="Book Antiqua"/>
                <a:cs typeface="Book Antiqua"/>
                <a:sym typeface="Book Antiqua"/>
              </a:rPr>
              <a:t>. This returns the type of the variable. You can check the type of a variable by entering </a:t>
            </a:r>
            <a:r>
              <a:rPr b="0" i="0" lang="en-US" sz="1800" u="none" strike="noStrike">
                <a:latin typeface="Consolas"/>
                <a:ea typeface="Consolas"/>
                <a:cs typeface="Consolas"/>
                <a:sym typeface="Consolas"/>
              </a:rPr>
              <a:t>typeof</a:t>
            </a:r>
            <a:r>
              <a:rPr b="0" i="0" lang="en-US" sz="1800" u="none" strike="noStrike">
                <a:latin typeface="Book Antiqua"/>
                <a:ea typeface="Book Antiqua"/>
                <a:cs typeface="Book Antiqua"/>
                <a:sym typeface="Book Antiqua"/>
              </a:rPr>
              <a:t>, then either a space followed by the variable in question, or the variable in question in brackets:</a:t>
            </a:r>
            <a:endParaRPr b="0" i="0" sz="1800" u="none" strike="noStrike">
              <a:latin typeface="Lora"/>
              <a:ea typeface="Lora"/>
              <a:cs typeface="Lora"/>
              <a:sym typeface="Lora"/>
            </a:endParaRPr>
          </a:p>
        </p:txBody>
      </p:sp>
      <p:pic>
        <p:nvPicPr>
          <p:cNvPr id="278" name="Google Shape;278;p24"/>
          <p:cNvPicPr preferRelativeResize="0"/>
          <p:nvPr/>
        </p:nvPicPr>
        <p:blipFill rotWithShape="1">
          <a:blip r:embed="rId3">
            <a:alphaModFix/>
          </a:blip>
          <a:srcRect b="0" l="0" r="0" t="0"/>
          <a:stretch/>
        </p:blipFill>
        <p:spPr>
          <a:xfrm>
            <a:off x="2386012" y="4075925"/>
            <a:ext cx="7419975" cy="1743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WORKING OUT THE TYPE OF A VARIABLE</a:t>
            </a:r>
            <a:endParaRPr/>
          </a:p>
        </p:txBody>
      </p:sp>
      <p:sp>
        <p:nvSpPr>
          <p:cNvPr id="284" name="Google Shape;284;p25"/>
          <p:cNvSpPr txBox="1"/>
          <p:nvPr>
            <p:ph idx="1" type="body"/>
          </p:nvPr>
        </p:nvSpPr>
        <p:spPr>
          <a:xfrm>
            <a:off x="581192" y="1954304"/>
            <a:ext cx="4304573" cy="474526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As you might assume, both methods will output </a:t>
            </a:r>
            <a:r>
              <a:rPr b="0" i="0" lang="en-US" sz="1800" u="none" strike="noStrike">
                <a:latin typeface="Consolas"/>
                <a:ea typeface="Consolas"/>
                <a:cs typeface="Consolas"/>
                <a:sym typeface="Consolas"/>
              </a:rPr>
              <a:t>number</a:t>
            </a:r>
            <a:r>
              <a:rPr b="0" i="0" lang="en-US" sz="1800" u="none" strike="noStrike">
                <a:latin typeface="Book Antiqua"/>
                <a:ea typeface="Book Antiqua"/>
                <a:cs typeface="Book Antiqua"/>
                <a:sym typeface="Book Antiqua"/>
              </a:rPr>
              <a:t>. Brackets aren't required because technically, </a:t>
            </a:r>
            <a:r>
              <a:rPr b="0" i="0" lang="en-US" sz="1800" u="none" strike="noStrike">
                <a:latin typeface="Consolas"/>
                <a:ea typeface="Consolas"/>
                <a:cs typeface="Consolas"/>
                <a:sym typeface="Consolas"/>
              </a:rPr>
              <a:t>typeof </a:t>
            </a:r>
            <a:r>
              <a:rPr b="0" i="0" lang="en-US" sz="1800" u="none" strike="noStrike">
                <a:latin typeface="Book Antiqua"/>
                <a:ea typeface="Book Antiqua"/>
                <a:cs typeface="Book Antiqua"/>
                <a:sym typeface="Book Antiqua"/>
              </a:rPr>
              <a:t>is an operator, not a method, unlike </a:t>
            </a:r>
            <a:r>
              <a:rPr b="0" i="0" lang="en-US" sz="1800" u="none" strike="noStrike">
                <a:latin typeface="Consolas"/>
                <a:ea typeface="Consolas"/>
                <a:cs typeface="Consolas"/>
                <a:sym typeface="Consolas"/>
              </a:rPr>
              <a:t>console.log</a:t>
            </a:r>
            <a:r>
              <a:rPr b="0" i="0" lang="en-US" sz="1800" u="none" strike="noStrike">
                <a:latin typeface="Book Antiqua"/>
                <a:ea typeface="Book Antiqua"/>
                <a:cs typeface="Book Antiqua"/>
                <a:sym typeface="Book Antiqua"/>
              </a:rPr>
              <a:t>. But, sometimes you may find that using brackets makes your code easier to read. Here you can see it in action:</a:t>
            </a:r>
            <a:endParaRPr b="0" i="0" sz="1800" u="none" strike="noStrike">
              <a:latin typeface="Lora"/>
              <a:ea typeface="Lora"/>
              <a:cs typeface="Lora"/>
              <a:sym typeface="Lora"/>
            </a:endParaRPr>
          </a:p>
        </p:txBody>
      </p:sp>
      <p:pic>
        <p:nvPicPr>
          <p:cNvPr id="285" name="Google Shape;285;p25"/>
          <p:cNvPicPr preferRelativeResize="0"/>
          <p:nvPr/>
        </p:nvPicPr>
        <p:blipFill rotWithShape="1">
          <a:blip r:embed="rId3">
            <a:alphaModFix/>
          </a:blip>
          <a:srcRect b="0" l="0" r="0" t="0"/>
          <a:stretch/>
        </p:blipFill>
        <p:spPr>
          <a:xfrm>
            <a:off x="4959443" y="1954304"/>
            <a:ext cx="6791325" cy="4629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WORKING OUT THE TYPE OF A VARIABLE</a:t>
            </a:r>
            <a:endParaRPr/>
          </a:p>
        </p:txBody>
      </p:sp>
      <p:sp>
        <p:nvSpPr>
          <p:cNvPr id="291" name="Google Shape;291;p26"/>
          <p:cNvSpPr txBox="1"/>
          <p:nvPr>
            <p:ph idx="1" type="body"/>
          </p:nvPr>
        </p:nvSpPr>
        <p:spPr>
          <a:xfrm>
            <a:off x="581192" y="2214281"/>
            <a:ext cx="11029615" cy="4500284"/>
          </a:xfrm>
          <a:prstGeom prst="rect">
            <a:avLst/>
          </a:prstGeom>
          <a:noFill/>
          <a:ln>
            <a:noFill/>
          </a:ln>
        </p:spPr>
        <p:txBody>
          <a:bodyPr anchorCtr="0" anchor="ctr" bIns="45700" lIns="91425" spcFirstLastPara="1" rIns="91425" wrap="square" tIns="45700">
            <a:normAutofit lnSpcReduction="10000"/>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Here, in the same </a:t>
            </a:r>
            <a:r>
              <a:rPr b="0" i="0" lang="en-US" sz="1800" u="none" strike="noStrike">
                <a:latin typeface="Consolas"/>
                <a:ea typeface="Consolas"/>
                <a:cs typeface="Consolas"/>
                <a:sym typeface="Consolas"/>
              </a:rPr>
              <a:t>console.log() </a:t>
            </a:r>
            <a:r>
              <a:rPr b="0" i="0" lang="en-US" sz="1800" u="none" strike="noStrike">
                <a:latin typeface="Book Antiqua"/>
                <a:ea typeface="Book Antiqua"/>
                <a:cs typeface="Book Antiqua"/>
                <a:sym typeface="Book Antiqua"/>
              </a:rPr>
              <a:t>print command, we are printing the name of each variable (as a string, declared with double quotes), then its type (using </a:t>
            </a:r>
            <a:r>
              <a:rPr b="0" i="0" lang="en-US" sz="1800" u="none" strike="noStrike">
                <a:latin typeface="Consolas"/>
                <a:ea typeface="Consolas"/>
                <a:cs typeface="Consolas"/>
                <a:sym typeface="Consolas"/>
              </a:rPr>
              <a:t>typeof</a:t>
            </a:r>
            <a:r>
              <a:rPr b="0" i="0" lang="en-US" sz="1800" u="none" strike="noStrike">
                <a:latin typeface="Book Antiqua"/>
                <a:ea typeface="Book Antiqua"/>
                <a:cs typeface="Book Antiqua"/>
                <a:sym typeface="Book Antiqua"/>
              </a:rPr>
              <a:t>). This will produce the following output:</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b="0" i="0" sz="1800" u="none" strike="noStrike">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b="0" i="0" sz="1800" u="none" strike="noStrike">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There is an odd one out, and that is the null type. In the output you can see that </a:t>
            </a:r>
            <a:r>
              <a:rPr b="0" i="0" lang="en-US" sz="1800" u="none" strike="noStrike">
                <a:latin typeface="Consolas"/>
                <a:ea typeface="Consolas"/>
                <a:cs typeface="Consolas"/>
                <a:sym typeface="Consolas"/>
              </a:rPr>
              <a:t>typeof null </a:t>
            </a:r>
            <a:r>
              <a:rPr b="0" i="0" lang="en-US" sz="1800" u="none" strike="noStrike">
                <a:latin typeface="Book Antiqua"/>
                <a:ea typeface="Book Antiqua"/>
                <a:cs typeface="Book Antiqua"/>
                <a:sym typeface="Book Antiqua"/>
              </a:rPr>
              <a:t>returns </a:t>
            </a:r>
            <a:r>
              <a:rPr b="0" i="0" lang="en-US" sz="1800" u="none" strike="noStrike">
                <a:latin typeface="Consolas"/>
                <a:ea typeface="Consolas"/>
                <a:cs typeface="Consolas"/>
                <a:sym typeface="Consolas"/>
              </a:rPr>
              <a:t>object</a:t>
            </a:r>
            <a:r>
              <a:rPr b="0" i="0" lang="en-US" sz="1800" u="none" strike="noStrike">
                <a:latin typeface="Book Antiqua"/>
                <a:ea typeface="Book Antiqua"/>
                <a:cs typeface="Book Antiqua"/>
                <a:sym typeface="Book Antiqua"/>
              </a:rPr>
              <a:t>, while in fact, null truly is a primitive and not an object. This is a bug that has been there since forever and now cannot be removed due to backward compatibility problems. Don't worry about this bug, as it won't affect our programs—just be aware of it, since it will go nowhere anytime soon, and it has the potential to break applications.</a:t>
            </a:r>
            <a:endParaRPr b="0" i="0" sz="1800" u="none" strike="noStrike">
              <a:latin typeface="Lora"/>
              <a:ea typeface="Lora"/>
              <a:cs typeface="Lora"/>
              <a:sym typeface="Lora"/>
            </a:endParaRPr>
          </a:p>
        </p:txBody>
      </p:sp>
      <p:pic>
        <p:nvPicPr>
          <p:cNvPr id="292" name="Google Shape;292;p26"/>
          <p:cNvPicPr preferRelativeResize="0"/>
          <p:nvPr/>
        </p:nvPicPr>
        <p:blipFill rotWithShape="1">
          <a:blip r:embed="rId3">
            <a:alphaModFix/>
          </a:blip>
          <a:srcRect b="0" l="0" r="0" t="0"/>
          <a:stretch/>
        </p:blipFill>
        <p:spPr>
          <a:xfrm>
            <a:off x="2905124" y="2969839"/>
            <a:ext cx="6381750" cy="2352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CONVERTING DATA TYPES</a:t>
            </a:r>
            <a:endParaRPr/>
          </a:p>
        </p:txBody>
      </p:sp>
      <p:sp>
        <p:nvSpPr>
          <p:cNvPr id="298" name="Google Shape;298;p27"/>
          <p:cNvSpPr txBox="1"/>
          <p:nvPr>
            <p:ph idx="1" type="body"/>
          </p:nvPr>
        </p:nvSpPr>
        <p:spPr>
          <a:xfrm>
            <a:off x="581192" y="2180495"/>
            <a:ext cx="11029615" cy="426549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t/>
            </a:r>
            <a:endParaRPr b="0" i="0" sz="1800" u="none" strike="noStrike">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The variables in JavaScript can change types. Sometimes JavaScript does this automatically. What do you think the result of running the following code snippet will be?</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We try to multiply a variable of type Number with a variable of type String. JavaScript does not just throw an error (as many languages would), but first tries to convert the string value to a number. If that can be done, it can execute without any problem as if two numbers were declared. In this case, </a:t>
            </a:r>
            <a:r>
              <a:rPr b="0" i="0" lang="en-US" sz="1800" u="none" strike="noStrike">
                <a:latin typeface="Consolas"/>
                <a:ea typeface="Consolas"/>
                <a:cs typeface="Consolas"/>
                <a:sym typeface="Consolas"/>
              </a:rPr>
              <a:t>console.log() </a:t>
            </a:r>
            <a:r>
              <a:rPr b="0" i="0" lang="en-US" sz="1800" u="none" strike="noStrike">
                <a:latin typeface="Book Antiqua"/>
                <a:ea typeface="Book Antiqua"/>
                <a:cs typeface="Book Antiqua"/>
                <a:sym typeface="Book Antiqua"/>
              </a:rPr>
              <a:t>will write </a:t>
            </a:r>
            <a:r>
              <a:rPr b="0" i="0" lang="en-US" sz="1800" u="none" strike="noStrike">
                <a:latin typeface="Consolas"/>
                <a:ea typeface="Consolas"/>
                <a:cs typeface="Consolas"/>
                <a:sym typeface="Consolas"/>
              </a:rPr>
              <a:t>4 </a:t>
            </a:r>
            <a:r>
              <a:rPr b="0" i="0" lang="en-US" sz="1800" u="none" strike="noStrike">
                <a:latin typeface="Book Antiqua"/>
                <a:ea typeface="Book Antiqua"/>
                <a:cs typeface="Book Antiqua"/>
                <a:sym typeface="Book Antiqua"/>
              </a:rPr>
              <a:t>to the console.</a:t>
            </a:r>
            <a:endParaRPr sz="1800"/>
          </a:p>
        </p:txBody>
      </p:sp>
      <p:pic>
        <p:nvPicPr>
          <p:cNvPr id="299" name="Google Shape;299;p27"/>
          <p:cNvPicPr preferRelativeResize="0"/>
          <p:nvPr/>
        </p:nvPicPr>
        <p:blipFill rotWithShape="1">
          <a:blip r:embed="rId3">
            <a:alphaModFix/>
          </a:blip>
          <a:srcRect b="0" l="0" r="0" t="0"/>
          <a:stretch/>
        </p:blipFill>
        <p:spPr>
          <a:xfrm>
            <a:off x="3495674" y="3429000"/>
            <a:ext cx="5200650" cy="11334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CONVERTING DATA TYPES</a:t>
            </a:r>
            <a:endParaRPr/>
          </a:p>
        </p:txBody>
      </p:sp>
      <p:sp>
        <p:nvSpPr>
          <p:cNvPr id="305" name="Google Shape;305;p28"/>
          <p:cNvSpPr txBox="1"/>
          <p:nvPr>
            <p:ph idx="1" type="body"/>
          </p:nvPr>
        </p:nvSpPr>
        <p:spPr>
          <a:xfrm>
            <a:off x="581192" y="2180495"/>
            <a:ext cx="11029615" cy="4265491"/>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But this is dangerous! Guess what this code snippet does:</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This one will log </a:t>
            </a:r>
            <a:r>
              <a:rPr b="0" i="0" lang="en-US" sz="1800" u="none" strike="noStrike">
                <a:latin typeface="Consolas"/>
                <a:ea typeface="Consolas"/>
                <a:cs typeface="Consolas"/>
                <a:sym typeface="Consolas"/>
              </a:rPr>
              <a:t>22</a:t>
            </a:r>
            <a:r>
              <a:rPr b="0" i="0" lang="en-US" sz="1800" u="none" strike="noStrike">
                <a:latin typeface="Book Antiqua"/>
                <a:ea typeface="Book Antiqua"/>
                <a:cs typeface="Book Antiqua"/>
                <a:sym typeface="Book Antiqua"/>
              </a:rPr>
              <a:t>. The plus sign can be used to concatenate strings. Therefore, instead of converting a string to a number, it is converting a number to a string in this example, and clubbing the two strings together—"</a:t>
            </a:r>
            <a:r>
              <a:rPr b="0" i="0" lang="en-US" sz="1800" u="none" strike="noStrike">
                <a:latin typeface="Consolas"/>
                <a:ea typeface="Consolas"/>
                <a:cs typeface="Consolas"/>
                <a:sym typeface="Consolas"/>
              </a:rPr>
              <a:t>2</a:t>
            </a:r>
            <a:r>
              <a:rPr b="0" i="0" lang="en-US" sz="1800" u="none" strike="noStrike">
                <a:latin typeface="Book Antiqua"/>
                <a:ea typeface="Book Antiqua"/>
                <a:cs typeface="Book Antiqua"/>
                <a:sym typeface="Book Antiqua"/>
              </a:rPr>
              <a:t>" and "</a:t>
            </a:r>
            <a:r>
              <a:rPr b="0" i="0" lang="en-US" sz="1800" u="none" strike="noStrike">
                <a:latin typeface="Consolas"/>
                <a:ea typeface="Consolas"/>
                <a:cs typeface="Consolas"/>
                <a:sym typeface="Consolas"/>
              </a:rPr>
              <a:t>2</a:t>
            </a:r>
            <a:r>
              <a:rPr b="0" i="0" lang="en-US" sz="1800" u="none" strike="noStrike">
                <a:latin typeface="Book Antiqua"/>
                <a:ea typeface="Book Antiqua"/>
                <a:cs typeface="Book Antiqua"/>
                <a:sym typeface="Book Antiqua"/>
              </a:rPr>
              <a:t>" make "</a:t>
            </a:r>
            <a:r>
              <a:rPr b="0" i="0" lang="en-US" sz="1800" u="none" strike="noStrike">
                <a:latin typeface="Consolas"/>
                <a:ea typeface="Consolas"/>
                <a:cs typeface="Consolas"/>
                <a:sym typeface="Consolas"/>
              </a:rPr>
              <a:t>22</a:t>
            </a:r>
            <a:r>
              <a:rPr b="0" i="0" lang="en-US" sz="1800" u="none" strike="noStrike">
                <a:latin typeface="Book Antiqua"/>
                <a:ea typeface="Book Antiqua"/>
                <a:cs typeface="Book Antiqua"/>
                <a:sym typeface="Book Antiqua"/>
              </a:rPr>
              <a:t>". Luckily, we do not need to rely on JavaScript's behavior when converting data types. There are built-in functions we can use to convert the data type of our variable. </a:t>
            </a:r>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There are three conversion methods: </a:t>
            </a:r>
            <a:r>
              <a:rPr b="0" i="0" lang="en-US" sz="1800" u="none" strike="noStrike">
                <a:latin typeface="Consolas"/>
                <a:ea typeface="Consolas"/>
                <a:cs typeface="Consolas"/>
                <a:sym typeface="Consolas"/>
              </a:rPr>
              <a:t>String()</a:t>
            </a:r>
            <a:r>
              <a:rPr b="0" i="0" lang="en-US" sz="1800" u="none" strike="noStrike">
                <a:latin typeface="Book Antiqua"/>
                <a:ea typeface="Book Antiqua"/>
                <a:cs typeface="Book Antiqua"/>
                <a:sym typeface="Book Antiqua"/>
              </a:rPr>
              <a:t>, </a:t>
            </a:r>
            <a:r>
              <a:rPr b="0" i="0" lang="en-US" sz="1800" u="none" strike="noStrike">
                <a:latin typeface="Consolas"/>
                <a:ea typeface="Consolas"/>
                <a:cs typeface="Consolas"/>
                <a:sym typeface="Consolas"/>
              </a:rPr>
              <a:t>Number()</a:t>
            </a:r>
            <a:r>
              <a:rPr b="0" i="0" lang="en-US" sz="1800" u="none" strike="noStrike">
                <a:latin typeface="Book Antiqua"/>
                <a:ea typeface="Book Antiqua"/>
                <a:cs typeface="Book Antiqua"/>
                <a:sym typeface="Book Antiqua"/>
              </a:rPr>
              <a:t>, and </a:t>
            </a:r>
            <a:r>
              <a:rPr b="0" i="0" lang="en-US" sz="1800" u="none" strike="noStrike">
                <a:latin typeface="Consolas"/>
                <a:ea typeface="Consolas"/>
                <a:cs typeface="Consolas"/>
                <a:sym typeface="Consolas"/>
              </a:rPr>
              <a:t>Boolean()</a:t>
            </a:r>
            <a:r>
              <a:rPr b="0" i="0" lang="en-US" sz="1800" u="none" strike="noStrike">
                <a:latin typeface="Book Antiqua"/>
                <a:ea typeface="Book Antiqua"/>
                <a:cs typeface="Book Antiqua"/>
                <a:sym typeface="Book Antiqua"/>
              </a:rPr>
              <a:t>. The first one converts a variable to type String. It pretty much takes any value, including undefined and null, and puts quotes around it.</a:t>
            </a:r>
            <a:endParaRPr sz="1800"/>
          </a:p>
        </p:txBody>
      </p:sp>
      <p:pic>
        <p:nvPicPr>
          <p:cNvPr id="306" name="Google Shape;306;p28"/>
          <p:cNvPicPr preferRelativeResize="0"/>
          <p:nvPr/>
        </p:nvPicPr>
        <p:blipFill rotWithShape="1">
          <a:blip r:embed="rId3">
            <a:alphaModFix/>
          </a:blip>
          <a:srcRect b="0" l="0" r="0" t="0"/>
          <a:stretch/>
        </p:blipFill>
        <p:spPr>
          <a:xfrm>
            <a:off x="3228974" y="2956672"/>
            <a:ext cx="5734050" cy="11239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CONVERTING DATA TYPES</a:t>
            </a:r>
            <a:endParaRPr/>
          </a:p>
        </p:txBody>
      </p:sp>
      <p:sp>
        <p:nvSpPr>
          <p:cNvPr id="312" name="Google Shape;312;p29"/>
          <p:cNvSpPr txBox="1"/>
          <p:nvPr>
            <p:ph idx="1" type="body"/>
          </p:nvPr>
        </p:nvSpPr>
        <p:spPr>
          <a:xfrm>
            <a:off x="581192" y="2180495"/>
            <a:ext cx="11029616" cy="438166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The second one tries to convert a variable to a number. If that cannot be done logically, it will change the value into NaN (not a number). </a:t>
            </a:r>
            <a:r>
              <a:rPr b="0" i="0" lang="en-US" sz="1800" u="none" strike="noStrike">
                <a:latin typeface="Consolas"/>
                <a:ea typeface="Consolas"/>
                <a:cs typeface="Consolas"/>
                <a:sym typeface="Consolas"/>
              </a:rPr>
              <a:t>Boolean() </a:t>
            </a:r>
            <a:r>
              <a:rPr b="0" i="0" lang="en-US" sz="1800" u="none" strike="noStrike">
                <a:latin typeface="Book Antiqua"/>
                <a:ea typeface="Book Antiqua"/>
                <a:cs typeface="Book Antiqua"/>
                <a:sym typeface="Book Antiqua"/>
              </a:rPr>
              <a:t>converts a variable to a Boolean. This will be true for everything except for null, undefined, 0 (number), an empty string, and NaN. Let's see them in action:</a:t>
            </a:r>
            <a:endParaRPr sz="1800">
              <a:latin typeface="Lora"/>
              <a:ea typeface="Lora"/>
              <a:cs typeface="Lora"/>
              <a:sym typeface="Lora"/>
            </a:endParaRPr>
          </a:p>
        </p:txBody>
      </p:sp>
      <p:pic>
        <p:nvPicPr>
          <p:cNvPr id="313" name="Google Shape;313;p29"/>
          <p:cNvPicPr preferRelativeResize="0"/>
          <p:nvPr/>
        </p:nvPicPr>
        <p:blipFill rotWithShape="1">
          <a:blip r:embed="rId3">
            <a:alphaModFix/>
          </a:blip>
          <a:srcRect b="0" l="0" r="4840" t="0"/>
          <a:stretch/>
        </p:blipFill>
        <p:spPr>
          <a:xfrm>
            <a:off x="722499" y="3227855"/>
            <a:ext cx="6063783" cy="3486150"/>
          </a:xfrm>
          <a:prstGeom prst="rect">
            <a:avLst/>
          </a:prstGeom>
          <a:noFill/>
          <a:ln>
            <a:noFill/>
          </a:ln>
        </p:spPr>
      </p:pic>
      <p:sp>
        <p:nvSpPr>
          <p:cNvPr id="314" name="Google Shape;314;p29"/>
          <p:cNvSpPr txBox="1"/>
          <p:nvPr/>
        </p:nvSpPr>
        <p:spPr>
          <a:xfrm>
            <a:off x="7236030" y="3227855"/>
            <a:ext cx="4527177" cy="3486709"/>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accent2"/>
              </a:buClr>
              <a:buSzPts val="1656"/>
              <a:buFont typeface="Noto Sans Symbols"/>
              <a:buNone/>
            </a:pPr>
            <a:r>
              <a:t/>
            </a:r>
            <a:endParaRPr b="0" i="0" sz="1800" u="none" cap="none" strike="noStrike">
              <a:solidFill>
                <a:srgbClr val="000000"/>
              </a:solidFill>
              <a:latin typeface="Book Antiqua"/>
              <a:ea typeface="Book Antiqua"/>
              <a:cs typeface="Book Antiqua"/>
              <a:sym typeface="Book Antiqua"/>
            </a:endParaRPr>
          </a:p>
          <a:p>
            <a:pPr indent="0" lvl="0" marL="0" marR="0" rtl="0" algn="l">
              <a:spcBef>
                <a:spcPts val="960"/>
              </a:spcBef>
              <a:spcAft>
                <a:spcPts val="0"/>
              </a:spcAft>
              <a:buClr>
                <a:schemeClr val="accent2"/>
              </a:buClr>
              <a:buSzPts val="1656"/>
              <a:buFont typeface="Noto Sans Symbols"/>
              <a:buNone/>
            </a:pPr>
            <a:r>
              <a:rPr b="0" i="0" lang="en-US" sz="1800" u="none" cap="none" strike="noStrike">
                <a:solidFill>
                  <a:srgbClr val="000000"/>
                </a:solidFill>
                <a:latin typeface="Book Antiqua"/>
                <a:ea typeface="Book Antiqua"/>
                <a:cs typeface="Book Antiqua"/>
                <a:sym typeface="Book Antiqua"/>
              </a:rPr>
              <a:t>This will log the following:</a:t>
            </a:r>
            <a:endParaRPr b="0" i="0" sz="1800" u="none" cap="none" strike="noStrike">
              <a:solidFill>
                <a:schemeClr val="dk2"/>
              </a:solidFill>
              <a:latin typeface="Lora"/>
              <a:ea typeface="Lora"/>
              <a:cs typeface="Lora"/>
              <a:sym typeface="Lora"/>
            </a:endParaRPr>
          </a:p>
        </p:txBody>
      </p:sp>
      <p:pic>
        <p:nvPicPr>
          <p:cNvPr id="315" name="Google Shape;315;p29"/>
          <p:cNvPicPr preferRelativeResize="0"/>
          <p:nvPr/>
        </p:nvPicPr>
        <p:blipFill rotWithShape="1">
          <a:blip r:embed="rId4">
            <a:alphaModFix/>
          </a:blip>
          <a:srcRect b="0" l="0" r="26197" t="0"/>
          <a:stretch/>
        </p:blipFill>
        <p:spPr>
          <a:xfrm>
            <a:off x="7236030" y="4289891"/>
            <a:ext cx="4527177" cy="1057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VARIABLES</a:t>
            </a:r>
            <a:endParaRPr/>
          </a:p>
        </p:txBody>
      </p:sp>
      <p:sp>
        <p:nvSpPr>
          <p:cNvPr id="113" name="Google Shape;113;p3"/>
          <p:cNvSpPr txBox="1"/>
          <p:nvPr>
            <p:ph idx="1" type="body"/>
          </p:nvPr>
        </p:nvSpPr>
        <p:spPr>
          <a:xfrm>
            <a:off x="581192" y="2180496"/>
            <a:ext cx="11029616" cy="446235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Variables are the first building block you will be introduced to when learning most languages. Variables are values in your code that can represent different values each time the code runs. Here is an example of two variables in a script:</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And they can be assigned a new value while the code is running:</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Without variables, a piece of code would do the exact same thing every single time it was run. Even though that could still be helpful in some cases, it can be made much more powerful by working with variables to allow our code to do something different every time we run it.</a:t>
            </a:r>
            <a:endParaRPr/>
          </a:p>
        </p:txBody>
      </p:sp>
      <p:pic>
        <p:nvPicPr>
          <p:cNvPr id="114" name="Google Shape;114;p3"/>
          <p:cNvPicPr preferRelativeResize="0"/>
          <p:nvPr/>
        </p:nvPicPr>
        <p:blipFill rotWithShape="1">
          <a:blip r:embed="rId3">
            <a:alphaModFix/>
          </a:blip>
          <a:srcRect b="0" l="0" r="0" t="0"/>
          <a:stretch/>
        </p:blipFill>
        <p:spPr>
          <a:xfrm>
            <a:off x="3833812" y="3028950"/>
            <a:ext cx="4524375" cy="800100"/>
          </a:xfrm>
          <a:prstGeom prst="rect">
            <a:avLst/>
          </a:prstGeom>
          <a:noFill/>
          <a:ln>
            <a:noFill/>
          </a:ln>
        </p:spPr>
      </p:pic>
      <p:pic>
        <p:nvPicPr>
          <p:cNvPr id="115" name="Google Shape;115;p3"/>
          <p:cNvPicPr preferRelativeResize="0"/>
          <p:nvPr/>
        </p:nvPicPr>
        <p:blipFill rotWithShape="1">
          <a:blip r:embed="rId4">
            <a:alphaModFix/>
          </a:blip>
          <a:srcRect b="0" l="0" r="3061" t="0"/>
          <a:stretch/>
        </p:blipFill>
        <p:spPr>
          <a:xfrm>
            <a:off x="3833812" y="4677504"/>
            <a:ext cx="4524375" cy="8858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CONVERTING DATA TYPES</a:t>
            </a:r>
            <a:endParaRPr/>
          </a:p>
        </p:txBody>
      </p:sp>
      <p:sp>
        <p:nvSpPr>
          <p:cNvPr id="321" name="Google Shape;321;p30"/>
          <p:cNvSpPr txBox="1"/>
          <p:nvPr>
            <p:ph idx="1" type="body"/>
          </p:nvPr>
        </p:nvSpPr>
        <p:spPr>
          <a:xfrm>
            <a:off x="581192" y="2180495"/>
            <a:ext cx="11029616" cy="438166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This might seem pretty straightforward, but not all of the options are equally obvious. These, for example, are not what you might think:</a:t>
            </a:r>
            <a:endParaRPr sz="1800">
              <a:latin typeface="Lora"/>
              <a:ea typeface="Lora"/>
              <a:cs typeface="Lora"/>
              <a:sym typeface="Lora"/>
            </a:endParaRPr>
          </a:p>
        </p:txBody>
      </p:sp>
      <p:pic>
        <p:nvPicPr>
          <p:cNvPr id="322" name="Google Shape;322;p30"/>
          <p:cNvPicPr preferRelativeResize="0"/>
          <p:nvPr/>
        </p:nvPicPr>
        <p:blipFill rotWithShape="1">
          <a:blip r:embed="rId3">
            <a:alphaModFix/>
          </a:blip>
          <a:srcRect b="0" l="0" r="0" t="0"/>
          <a:stretch/>
        </p:blipFill>
        <p:spPr>
          <a:xfrm>
            <a:off x="543485" y="2985247"/>
            <a:ext cx="6187161" cy="2039909"/>
          </a:xfrm>
          <a:prstGeom prst="rect">
            <a:avLst/>
          </a:prstGeom>
          <a:noFill/>
          <a:ln>
            <a:noFill/>
          </a:ln>
        </p:spPr>
      </p:pic>
      <p:sp>
        <p:nvSpPr>
          <p:cNvPr id="323" name="Google Shape;323;p30"/>
          <p:cNvSpPr txBox="1"/>
          <p:nvPr/>
        </p:nvSpPr>
        <p:spPr>
          <a:xfrm>
            <a:off x="7572542" y="2985247"/>
            <a:ext cx="4190666" cy="3729317"/>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accent2"/>
              </a:buClr>
              <a:buSzPts val="1656"/>
              <a:buFont typeface="Noto Sans Symbols"/>
              <a:buNone/>
            </a:pPr>
            <a:r>
              <a:rPr b="0" i="0" lang="en-US" sz="1800" u="none" cap="none" strike="noStrike">
                <a:solidFill>
                  <a:srgbClr val="000000"/>
                </a:solidFill>
                <a:latin typeface="Book Antiqua"/>
                <a:ea typeface="Book Antiqua"/>
                <a:cs typeface="Book Antiqua"/>
                <a:sym typeface="Book Antiqua"/>
              </a:rPr>
              <a:t>The preceding code snippet will log the following to the console:</a:t>
            </a:r>
            <a:endParaRPr b="0" i="0" sz="1800" u="none" cap="none" strike="noStrike">
              <a:solidFill>
                <a:schemeClr val="dk2"/>
              </a:solidFill>
              <a:latin typeface="Lora"/>
              <a:ea typeface="Lora"/>
              <a:cs typeface="Lora"/>
              <a:sym typeface="Lora"/>
            </a:endParaRPr>
          </a:p>
        </p:txBody>
      </p:sp>
      <p:pic>
        <p:nvPicPr>
          <p:cNvPr id="324" name="Google Shape;324;p30"/>
          <p:cNvPicPr preferRelativeResize="0"/>
          <p:nvPr/>
        </p:nvPicPr>
        <p:blipFill rotWithShape="1">
          <a:blip r:embed="rId4">
            <a:alphaModFix/>
          </a:blip>
          <a:srcRect b="0" l="0" r="0" t="0"/>
          <a:stretch/>
        </p:blipFill>
        <p:spPr>
          <a:xfrm>
            <a:off x="7581733" y="3809915"/>
            <a:ext cx="4105275" cy="800100"/>
          </a:xfrm>
          <a:prstGeom prst="rect">
            <a:avLst/>
          </a:prstGeom>
          <a:noFill/>
          <a:ln>
            <a:noFill/>
          </a:ln>
        </p:spPr>
      </p:pic>
      <p:sp>
        <p:nvSpPr>
          <p:cNvPr id="325" name="Google Shape;325;p30"/>
          <p:cNvSpPr txBox="1"/>
          <p:nvPr/>
        </p:nvSpPr>
        <p:spPr>
          <a:xfrm>
            <a:off x="581192" y="5504330"/>
            <a:ext cx="11334416" cy="1138518"/>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accent2"/>
              </a:buClr>
              <a:buSzPts val="1656"/>
              <a:buFont typeface="Noto Sans Symbols"/>
              <a:buNone/>
            </a:pPr>
            <a:r>
              <a:rPr b="0" i="0" lang="en-US" sz="1800" u="none" cap="none" strike="noStrike">
                <a:solidFill>
                  <a:schemeClr val="dk2"/>
                </a:solidFill>
                <a:latin typeface="Book Antiqua"/>
                <a:ea typeface="Book Antiqua"/>
                <a:cs typeface="Book Antiqua"/>
                <a:sym typeface="Book Antiqua"/>
              </a:rPr>
              <a:t>As you can see, an empty string and null will both result in the number 0. This is a choice that the makers of JavaScript made, which you will have to know—it can come in handy at times when you want to convert a string to 0 when it is empty or null.</a:t>
            </a:r>
            <a:endParaRPr b="0" i="0" sz="1800" u="none" cap="none" strike="noStrike">
              <a:solidFill>
                <a:schemeClr val="dk2"/>
              </a:solidFill>
              <a:latin typeface="Lora"/>
              <a:ea typeface="Lora"/>
              <a:cs typeface="Lora"/>
              <a:sym typeface="Lor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CONVERTING DATA TYPES</a:t>
            </a:r>
            <a:endParaRPr/>
          </a:p>
        </p:txBody>
      </p:sp>
      <p:sp>
        <p:nvSpPr>
          <p:cNvPr id="331" name="Google Shape;331;p31"/>
          <p:cNvSpPr txBox="1"/>
          <p:nvPr>
            <p:ph idx="1" type="body"/>
          </p:nvPr>
        </p:nvSpPr>
        <p:spPr>
          <a:xfrm>
            <a:off x="581192" y="2180495"/>
            <a:ext cx="11029616" cy="438166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t/>
            </a:r>
            <a:endParaRPr b="0" i="0" sz="1800" u="none" strike="noStrike">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Next, enter the following snippet:</a:t>
            </a:r>
            <a:endParaRPr sz="1800">
              <a:latin typeface="Lora"/>
              <a:ea typeface="Lora"/>
              <a:cs typeface="Lora"/>
              <a:sym typeface="Lora"/>
            </a:endParaRPr>
          </a:p>
        </p:txBody>
      </p:sp>
      <p:sp>
        <p:nvSpPr>
          <p:cNvPr id="332" name="Google Shape;332;p31"/>
          <p:cNvSpPr txBox="1"/>
          <p:nvPr/>
        </p:nvSpPr>
        <p:spPr>
          <a:xfrm>
            <a:off x="7572542" y="2823883"/>
            <a:ext cx="4190666" cy="3890682"/>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accent2"/>
              </a:buClr>
              <a:buSzPts val="1656"/>
              <a:buFont typeface="Noto Sans Symbols"/>
              <a:buNone/>
            </a:pPr>
            <a:r>
              <a:rPr b="0" i="0" lang="en-US" sz="1800" u="none" cap="none" strike="noStrike">
                <a:solidFill>
                  <a:schemeClr val="dk2"/>
                </a:solidFill>
                <a:latin typeface="Book Antiqua"/>
                <a:ea typeface="Book Antiqua"/>
                <a:cs typeface="Book Antiqua"/>
                <a:sym typeface="Book Antiqua"/>
              </a:rPr>
              <a:t>The result that will be logged to the console is:</a:t>
            </a:r>
            <a:endParaRPr b="0" i="0" sz="1800" u="none" cap="none" strike="noStrike">
              <a:solidFill>
                <a:schemeClr val="dk2"/>
              </a:solidFill>
              <a:latin typeface="Lora"/>
              <a:ea typeface="Lora"/>
              <a:cs typeface="Lora"/>
              <a:sym typeface="Lora"/>
            </a:endParaRPr>
          </a:p>
        </p:txBody>
      </p:sp>
      <p:sp>
        <p:nvSpPr>
          <p:cNvPr id="333" name="Google Shape;333;p31"/>
          <p:cNvSpPr txBox="1"/>
          <p:nvPr/>
        </p:nvSpPr>
        <p:spPr>
          <a:xfrm>
            <a:off x="581192" y="5504330"/>
            <a:ext cx="11334416" cy="1138518"/>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accent2"/>
              </a:buClr>
              <a:buSzPts val="1656"/>
              <a:buFont typeface="Noto Sans Symbols"/>
              <a:buNone/>
            </a:pPr>
            <a:r>
              <a:rPr b="0" i="0" lang="en-US" sz="1800" u="none" cap="none" strike="noStrike">
                <a:solidFill>
                  <a:schemeClr val="dk2"/>
                </a:solidFill>
                <a:latin typeface="Book Antiqua"/>
                <a:ea typeface="Book Antiqua"/>
                <a:cs typeface="Book Antiqua"/>
                <a:sym typeface="Book Antiqua"/>
              </a:rPr>
              <a:t>Here, we can see that anything that can't be interpreted as a number by simply removing the quotes will evaluate as </a:t>
            </a:r>
            <a:r>
              <a:rPr b="0" i="0" lang="en-US" sz="1800" u="none" cap="none" strike="noStrike">
                <a:solidFill>
                  <a:schemeClr val="dk2"/>
                </a:solidFill>
                <a:latin typeface="Consolas"/>
                <a:ea typeface="Consolas"/>
                <a:cs typeface="Consolas"/>
                <a:sym typeface="Consolas"/>
              </a:rPr>
              <a:t>NaN </a:t>
            </a:r>
            <a:r>
              <a:rPr b="0" i="0" lang="en-US" sz="1800" u="none" cap="none" strike="noStrike">
                <a:solidFill>
                  <a:schemeClr val="dk2"/>
                </a:solidFill>
                <a:latin typeface="Book Antiqua"/>
                <a:ea typeface="Book Antiqua"/>
                <a:cs typeface="Book Antiqua"/>
                <a:sym typeface="Book Antiqua"/>
              </a:rPr>
              <a:t>(not a number).</a:t>
            </a:r>
            <a:endParaRPr b="0" i="0" sz="1800" u="none" cap="none" strike="noStrike">
              <a:solidFill>
                <a:schemeClr val="dk2"/>
              </a:solidFill>
              <a:latin typeface="Lora"/>
              <a:ea typeface="Lora"/>
              <a:cs typeface="Lora"/>
              <a:sym typeface="Lora"/>
            </a:endParaRPr>
          </a:p>
        </p:txBody>
      </p:sp>
      <p:pic>
        <p:nvPicPr>
          <p:cNvPr id="334" name="Google Shape;334;p31"/>
          <p:cNvPicPr preferRelativeResize="0"/>
          <p:nvPr/>
        </p:nvPicPr>
        <p:blipFill rotWithShape="1">
          <a:blip r:embed="rId3">
            <a:alphaModFix/>
          </a:blip>
          <a:srcRect b="0" l="0" r="0" t="0"/>
          <a:stretch/>
        </p:blipFill>
        <p:spPr>
          <a:xfrm>
            <a:off x="733425" y="3429000"/>
            <a:ext cx="5514975" cy="1047750"/>
          </a:xfrm>
          <a:prstGeom prst="rect">
            <a:avLst/>
          </a:prstGeom>
          <a:noFill/>
          <a:ln>
            <a:noFill/>
          </a:ln>
        </p:spPr>
      </p:pic>
      <p:pic>
        <p:nvPicPr>
          <p:cNvPr id="335" name="Google Shape;335;p31"/>
          <p:cNvPicPr preferRelativeResize="0"/>
          <p:nvPr/>
        </p:nvPicPr>
        <p:blipFill rotWithShape="1">
          <a:blip r:embed="rId4">
            <a:alphaModFix/>
          </a:blip>
          <a:srcRect b="0" l="0" r="0" t="0"/>
          <a:stretch/>
        </p:blipFill>
        <p:spPr>
          <a:xfrm>
            <a:off x="7572542" y="3714750"/>
            <a:ext cx="3429000" cy="4762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CONVERTING DATA TYPES</a:t>
            </a:r>
            <a:endParaRPr/>
          </a:p>
        </p:txBody>
      </p:sp>
      <p:sp>
        <p:nvSpPr>
          <p:cNvPr id="341" name="Google Shape;341;p32"/>
          <p:cNvSpPr txBox="1"/>
          <p:nvPr>
            <p:ph idx="1" type="body"/>
          </p:nvPr>
        </p:nvSpPr>
        <p:spPr>
          <a:xfrm>
            <a:off x="581192" y="2180495"/>
            <a:ext cx="11029616" cy="438166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Let's continue with the following code:</a:t>
            </a:r>
            <a:endParaRPr sz="1800">
              <a:latin typeface="Lora"/>
              <a:ea typeface="Lora"/>
              <a:cs typeface="Lora"/>
              <a:sym typeface="Lora"/>
            </a:endParaRPr>
          </a:p>
        </p:txBody>
      </p:sp>
      <p:sp>
        <p:nvSpPr>
          <p:cNvPr id="342" name="Google Shape;342;p32"/>
          <p:cNvSpPr txBox="1"/>
          <p:nvPr/>
        </p:nvSpPr>
        <p:spPr>
          <a:xfrm>
            <a:off x="7572542" y="2823883"/>
            <a:ext cx="4190666" cy="3890682"/>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accent2"/>
              </a:buClr>
              <a:buSzPts val="1656"/>
              <a:buFont typeface="Noto Sans Symbols"/>
              <a:buNone/>
            </a:pPr>
            <a:r>
              <a:rPr b="0" i="0" lang="en-US" sz="1800" u="none" cap="none" strike="noStrike">
                <a:solidFill>
                  <a:schemeClr val="dk2"/>
                </a:solidFill>
                <a:latin typeface="Book Antiqua"/>
                <a:ea typeface="Book Antiqua"/>
                <a:cs typeface="Book Antiqua"/>
                <a:sym typeface="Book Antiqua"/>
              </a:rPr>
              <a:t>Finally, this one will log the following:</a:t>
            </a:r>
            <a:endParaRPr b="0" i="0" sz="1800" u="none" cap="none" strike="noStrike">
              <a:solidFill>
                <a:schemeClr val="dk2"/>
              </a:solidFill>
              <a:latin typeface="Lora"/>
              <a:ea typeface="Lora"/>
              <a:cs typeface="Lora"/>
              <a:sym typeface="Lora"/>
            </a:endParaRPr>
          </a:p>
        </p:txBody>
      </p:sp>
      <p:sp>
        <p:nvSpPr>
          <p:cNvPr id="343" name="Google Shape;343;p32"/>
          <p:cNvSpPr txBox="1"/>
          <p:nvPr/>
        </p:nvSpPr>
        <p:spPr>
          <a:xfrm>
            <a:off x="581192" y="5504330"/>
            <a:ext cx="11334416" cy="1138518"/>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accent2"/>
              </a:buClr>
              <a:buSzPts val="1656"/>
              <a:buFont typeface="Noto Sans Symbols"/>
              <a:buNone/>
            </a:pPr>
            <a:r>
              <a:rPr b="0" i="0" lang="en-US" sz="1800" u="none" cap="none" strike="noStrike">
                <a:solidFill>
                  <a:schemeClr val="dk2"/>
                </a:solidFill>
                <a:latin typeface="Book Antiqua"/>
                <a:ea typeface="Book Antiqua"/>
                <a:cs typeface="Book Antiqua"/>
                <a:sym typeface="Book Antiqua"/>
              </a:rPr>
              <a:t>This output shows that any string will return </a:t>
            </a:r>
            <a:r>
              <a:rPr b="0" i="0" lang="en-US" sz="1800" u="none" cap="none" strike="noStrike">
                <a:solidFill>
                  <a:schemeClr val="dk2"/>
                </a:solidFill>
                <a:latin typeface="Consolas"/>
                <a:ea typeface="Consolas"/>
                <a:cs typeface="Consolas"/>
                <a:sym typeface="Consolas"/>
              </a:rPr>
              <a:t>true </a:t>
            </a:r>
            <a:r>
              <a:rPr b="0" i="0" lang="en-US" sz="1800" u="none" cap="none" strike="noStrike">
                <a:solidFill>
                  <a:schemeClr val="dk2"/>
                </a:solidFill>
                <a:latin typeface="Book Antiqua"/>
                <a:ea typeface="Book Antiqua"/>
                <a:cs typeface="Book Antiqua"/>
                <a:sym typeface="Book Antiqua"/>
              </a:rPr>
              <a:t>when converted to a Boolean, even the string </a:t>
            </a:r>
            <a:r>
              <a:rPr b="0" i="0" lang="en-US" sz="1800" u="none" cap="none" strike="noStrike">
                <a:solidFill>
                  <a:schemeClr val="dk2"/>
                </a:solidFill>
                <a:latin typeface="Consolas"/>
                <a:ea typeface="Consolas"/>
                <a:cs typeface="Consolas"/>
                <a:sym typeface="Consolas"/>
              </a:rPr>
              <a:t>"false"</a:t>
            </a:r>
            <a:r>
              <a:rPr b="0" i="0" lang="en-US" sz="1800" u="none" cap="none" strike="noStrike">
                <a:solidFill>
                  <a:schemeClr val="dk2"/>
                </a:solidFill>
                <a:latin typeface="Book Antiqua"/>
                <a:ea typeface="Book Antiqua"/>
                <a:cs typeface="Book Antiqua"/>
                <a:sym typeface="Book Antiqua"/>
              </a:rPr>
              <a:t>! Only an empty string, null, and undefined will lead to a Boolean value of </a:t>
            </a:r>
            <a:r>
              <a:rPr b="0" i="0" lang="en-US" sz="1800" u="none" cap="none" strike="noStrike">
                <a:solidFill>
                  <a:schemeClr val="dk2"/>
                </a:solidFill>
                <a:latin typeface="Consolas"/>
                <a:ea typeface="Consolas"/>
                <a:cs typeface="Consolas"/>
                <a:sym typeface="Consolas"/>
              </a:rPr>
              <a:t>false</a:t>
            </a:r>
            <a:r>
              <a:rPr b="0" i="0" lang="en-US" sz="1800" u="none" cap="none" strike="noStrike">
                <a:solidFill>
                  <a:schemeClr val="dk2"/>
                </a:solidFill>
                <a:latin typeface="Book Antiqua"/>
                <a:ea typeface="Book Antiqua"/>
                <a:cs typeface="Book Antiqua"/>
                <a:sym typeface="Book Antiqua"/>
              </a:rPr>
              <a:t>.</a:t>
            </a:r>
            <a:endParaRPr b="0" i="0" sz="1800" u="none" cap="none" strike="noStrike">
              <a:solidFill>
                <a:schemeClr val="dk2"/>
              </a:solidFill>
              <a:latin typeface="Lora"/>
              <a:ea typeface="Lora"/>
              <a:cs typeface="Lora"/>
              <a:sym typeface="Lora"/>
            </a:endParaRPr>
          </a:p>
        </p:txBody>
      </p:sp>
      <p:pic>
        <p:nvPicPr>
          <p:cNvPr id="344" name="Google Shape;344;p32"/>
          <p:cNvPicPr preferRelativeResize="0"/>
          <p:nvPr/>
        </p:nvPicPr>
        <p:blipFill rotWithShape="1">
          <a:blip r:embed="rId3">
            <a:alphaModFix/>
          </a:blip>
          <a:srcRect b="0" l="0" r="0" t="0"/>
          <a:stretch/>
        </p:blipFill>
        <p:spPr>
          <a:xfrm>
            <a:off x="846324" y="2823883"/>
            <a:ext cx="5514975" cy="2343150"/>
          </a:xfrm>
          <a:prstGeom prst="rect">
            <a:avLst/>
          </a:prstGeom>
          <a:noFill/>
          <a:ln>
            <a:noFill/>
          </a:ln>
        </p:spPr>
      </p:pic>
      <p:pic>
        <p:nvPicPr>
          <p:cNvPr id="345" name="Google Shape;345;p32"/>
          <p:cNvPicPr preferRelativeResize="0"/>
          <p:nvPr/>
        </p:nvPicPr>
        <p:blipFill rotWithShape="1">
          <a:blip r:embed="rId4">
            <a:alphaModFix/>
          </a:blip>
          <a:srcRect b="0" l="0" r="0" t="0"/>
          <a:stretch/>
        </p:blipFill>
        <p:spPr>
          <a:xfrm>
            <a:off x="7737382" y="3590645"/>
            <a:ext cx="3476625" cy="8096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CONVERTING DATA TYPES</a:t>
            </a:r>
            <a:endParaRPr/>
          </a:p>
        </p:txBody>
      </p:sp>
      <p:sp>
        <p:nvSpPr>
          <p:cNvPr id="351" name="Google Shape;351;p33"/>
          <p:cNvSpPr txBox="1"/>
          <p:nvPr>
            <p:ph idx="1" type="body"/>
          </p:nvPr>
        </p:nvSpPr>
        <p:spPr>
          <a:xfrm>
            <a:off x="581192" y="2180495"/>
            <a:ext cx="11029616" cy="438166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t/>
            </a:r>
            <a:endParaRPr b="0" i="0" sz="1800" u="none" strike="noStrike">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Let's tease your brain a little bit more. What do you think this one will log?</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This one logs </a:t>
            </a:r>
            <a:r>
              <a:rPr b="0" i="0" lang="en-US" sz="1800" u="none" strike="noStrike">
                <a:latin typeface="Consolas"/>
                <a:ea typeface="Consolas"/>
                <a:cs typeface="Consolas"/>
                <a:sym typeface="Consolas"/>
              </a:rPr>
              <a:t>4</a:t>
            </a:r>
            <a:r>
              <a:rPr b="0" i="0" lang="en-US" sz="1800" u="none" strike="noStrike">
                <a:latin typeface="Book Antiqua"/>
                <a:ea typeface="Book Antiqua"/>
                <a:cs typeface="Book Antiqua"/>
                <a:sym typeface="Book Antiqua"/>
              </a:rPr>
              <a:t>! The string gets converted to a number before it executes the plus operation, and therefore it is a mathematical operation and not a string concatenation. In the next sections of this chapter, we will discuss operators in more depth. </a:t>
            </a:r>
            <a:endParaRPr>
              <a:latin typeface="Lora"/>
              <a:ea typeface="Lora"/>
              <a:cs typeface="Lora"/>
              <a:sym typeface="Lora"/>
            </a:endParaRPr>
          </a:p>
          <a:p>
            <a:pPr indent="0" lvl="0" marL="0" rtl="0" algn="l">
              <a:spcBef>
                <a:spcPts val="960"/>
              </a:spcBef>
              <a:spcAft>
                <a:spcPts val="0"/>
              </a:spcAft>
              <a:buSzPts val="1656"/>
              <a:buNone/>
            </a:pPr>
            <a:r>
              <a:t/>
            </a:r>
            <a:endParaRPr sz="1800">
              <a:latin typeface="Lora"/>
              <a:ea typeface="Lora"/>
              <a:cs typeface="Lora"/>
              <a:sym typeface="Lora"/>
            </a:endParaRPr>
          </a:p>
        </p:txBody>
      </p:sp>
      <p:sp>
        <p:nvSpPr>
          <p:cNvPr id="352" name="Google Shape;352;p33"/>
          <p:cNvSpPr txBox="1"/>
          <p:nvPr/>
        </p:nvSpPr>
        <p:spPr>
          <a:xfrm>
            <a:off x="7572542" y="2823883"/>
            <a:ext cx="4190666" cy="3890682"/>
          </a:xfrm>
          <a:prstGeom prst="rect">
            <a:avLst/>
          </a:prstGeom>
          <a:noFill/>
          <a:ln>
            <a:noFill/>
          </a:ln>
        </p:spPr>
        <p:txBody>
          <a:bodyPr anchorCtr="0" anchor="t" bIns="45700" lIns="91425" spcFirstLastPara="1" rIns="91425" wrap="square" tIns="45700">
            <a:normAutofit/>
          </a:bodyPr>
          <a:lstStyle/>
          <a:p>
            <a:pPr indent="-200844" lvl="0" marL="306000" marR="0" rtl="0" algn="l">
              <a:spcBef>
                <a:spcPts val="0"/>
              </a:spcBef>
              <a:spcAft>
                <a:spcPts val="0"/>
              </a:spcAft>
              <a:buClr>
                <a:schemeClr val="accent2"/>
              </a:buClr>
              <a:buSzPts val="1656"/>
              <a:buFont typeface="Noto Sans Symbols"/>
              <a:buNone/>
            </a:pPr>
            <a:r>
              <a:t/>
            </a:r>
            <a:endParaRPr b="0" i="0" sz="1800" u="none" cap="none" strike="noStrike">
              <a:solidFill>
                <a:schemeClr val="dk2"/>
              </a:solidFill>
              <a:latin typeface="Lora"/>
              <a:ea typeface="Lora"/>
              <a:cs typeface="Lora"/>
              <a:sym typeface="Lora"/>
            </a:endParaRPr>
          </a:p>
        </p:txBody>
      </p:sp>
      <p:sp>
        <p:nvSpPr>
          <p:cNvPr id="353" name="Google Shape;353;p33"/>
          <p:cNvSpPr txBox="1"/>
          <p:nvPr/>
        </p:nvSpPr>
        <p:spPr>
          <a:xfrm>
            <a:off x="581192" y="4778188"/>
            <a:ext cx="11334416" cy="186466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accent2"/>
              </a:buClr>
              <a:buSzPts val="1656"/>
              <a:buFont typeface="Noto Sans Symbols"/>
              <a:buNone/>
            </a:pPr>
            <a:r>
              <a:t/>
            </a:r>
            <a:endParaRPr b="0" i="0" sz="1800" u="none" cap="none" strike="noStrike">
              <a:solidFill>
                <a:schemeClr val="dk2"/>
              </a:solidFill>
              <a:latin typeface="Lora"/>
              <a:ea typeface="Lora"/>
              <a:cs typeface="Lora"/>
              <a:sym typeface="Lora"/>
            </a:endParaRPr>
          </a:p>
        </p:txBody>
      </p:sp>
      <p:pic>
        <p:nvPicPr>
          <p:cNvPr id="354" name="Google Shape;354;p33"/>
          <p:cNvPicPr preferRelativeResize="0"/>
          <p:nvPr/>
        </p:nvPicPr>
        <p:blipFill rotWithShape="1">
          <a:blip r:embed="rId3">
            <a:alphaModFix/>
          </a:blip>
          <a:srcRect b="0" l="0" r="0" t="0"/>
          <a:stretch/>
        </p:blipFill>
        <p:spPr>
          <a:xfrm>
            <a:off x="3757612" y="3351594"/>
            <a:ext cx="4981575" cy="11049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PRACTICE EXERCISE 2.1</a:t>
            </a:r>
            <a:endParaRPr/>
          </a:p>
        </p:txBody>
      </p:sp>
      <p:sp>
        <p:nvSpPr>
          <p:cNvPr id="361" name="Google Shape;361;p34"/>
          <p:cNvSpPr txBox="1"/>
          <p:nvPr>
            <p:ph idx="1" type="body"/>
          </p:nvPr>
        </p:nvSpPr>
        <p:spPr>
          <a:xfrm>
            <a:off x="581192" y="2180496"/>
            <a:ext cx="11029615" cy="433684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What are the types of these variables listed below? Verify this with </a:t>
            </a:r>
            <a:r>
              <a:rPr b="0" i="0" lang="en-US" sz="1800" u="none" strike="noStrike">
                <a:latin typeface="Consolas"/>
                <a:ea typeface="Consolas"/>
                <a:cs typeface="Consolas"/>
                <a:sym typeface="Consolas"/>
              </a:rPr>
              <a:t>typeof </a:t>
            </a:r>
            <a:r>
              <a:rPr b="0" i="0" lang="en-US" sz="1800" u="none" strike="noStrike">
                <a:latin typeface="Book Antiqua"/>
                <a:ea typeface="Book Antiqua"/>
                <a:cs typeface="Book Antiqua"/>
                <a:sym typeface="Book Antiqua"/>
              </a:rPr>
              <a:t>and output the result to the console:</a:t>
            </a:r>
            <a:endParaRPr b="0" i="0" sz="1800" u="none" strike="noStrike">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t/>
            </a:r>
            <a:endParaRPr sz="1800"/>
          </a:p>
        </p:txBody>
      </p:sp>
      <p:pic>
        <p:nvPicPr>
          <p:cNvPr id="362" name="Google Shape;362;p34"/>
          <p:cNvPicPr preferRelativeResize="0"/>
          <p:nvPr/>
        </p:nvPicPr>
        <p:blipFill rotWithShape="1">
          <a:blip r:embed="rId3">
            <a:alphaModFix/>
          </a:blip>
          <a:srcRect b="0" l="0" r="0" t="0"/>
          <a:stretch/>
        </p:blipFill>
        <p:spPr>
          <a:xfrm>
            <a:off x="3695980" y="3907491"/>
            <a:ext cx="4638675" cy="1714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OPERATORS</a:t>
            </a:r>
            <a:endParaRPr/>
          </a:p>
        </p:txBody>
      </p:sp>
      <p:sp>
        <p:nvSpPr>
          <p:cNvPr id="368" name="Google Shape;368;p35"/>
          <p:cNvSpPr txBox="1"/>
          <p:nvPr>
            <p:ph idx="1" type="body"/>
          </p:nvPr>
        </p:nvSpPr>
        <p:spPr>
          <a:xfrm>
            <a:off x="581192" y="2180496"/>
            <a:ext cx="11029615" cy="4256163"/>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SzPts val="1656"/>
              <a:buNone/>
            </a:pPr>
            <a:r>
              <a:rPr b="0" i="0" lang="en-US" sz="1800" u="none" strike="noStrike">
                <a:latin typeface="Book Antiqua"/>
                <a:ea typeface="Book Antiqua"/>
                <a:cs typeface="Book Antiqua"/>
                <a:sym typeface="Book Antiqua"/>
              </a:rPr>
              <a:t>After seeing quite a few data types and some ways to convert them, it is time for the </a:t>
            </a:r>
            <a:endParaRPr/>
          </a:p>
          <a:p>
            <a:pPr indent="0" lvl="0" marL="0" rtl="0" algn="ctr">
              <a:spcBef>
                <a:spcPts val="960"/>
              </a:spcBef>
              <a:spcAft>
                <a:spcPts val="0"/>
              </a:spcAft>
              <a:buSzPts val="1656"/>
              <a:buNone/>
            </a:pPr>
            <a:r>
              <a:rPr b="0" i="0" lang="en-US" sz="1800" u="none" strike="noStrike">
                <a:latin typeface="Book Antiqua"/>
                <a:ea typeface="Book Antiqua"/>
                <a:cs typeface="Book Antiqua"/>
                <a:sym typeface="Book Antiqua"/>
              </a:rPr>
              <a:t>next major building block: operators. These come in handy whenever we want to</a:t>
            </a:r>
            <a:endParaRPr/>
          </a:p>
          <a:p>
            <a:pPr indent="0" lvl="0" marL="0" rtl="0" algn="ctr">
              <a:spcBef>
                <a:spcPts val="960"/>
              </a:spcBef>
              <a:spcAft>
                <a:spcPts val="0"/>
              </a:spcAft>
              <a:buSzPts val="1656"/>
              <a:buNone/>
            </a:pPr>
            <a:r>
              <a:rPr b="0" i="0" lang="en-US" sz="1800" u="none" strike="noStrike">
                <a:latin typeface="Book Antiqua"/>
                <a:ea typeface="Book Antiqua"/>
                <a:cs typeface="Book Antiqua"/>
                <a:sym typeface="Book Antiqua"/>
              </a:rPr>
              <a:t>work with the variables, modify them, perform calculations on them, and compare</a:t>
            </a:r>
            <a:endParaRPr/>
          </a:p>
          <a:p>
            <a:pPr indent="0" lvl="0" marL="0" rtl="0" algn="ctr">
              <a:spcBef>
                <a:spcPts val="960"/>
              </a:spcBef>
              <a:spcAft>
                <a:spcPts val="0"/>
              </a:spcAft>
              <a:buSzPts val="1656"/>
              <a:buNone/>
            </a:pPr>
            <a:r>
              <a:rPr b="0" i="0" lang="en-US" sz="1800" u="none" strike="noStrike">
                <a:latin typeface="Book Antiqua"/>
                <a:ea typeface="Book Antiqua"/>
                <a:cs typeface="Book Antiqua"/>
                <a:sym typeface="Book Antiqua"/>
              </a:rPr>
              <a:t>them. They are called operators because we use them to operate on our variables.</a:t>
            </a:r>
            <a:endParaRPr sz="1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ARITHMETIC OPERATORS</a:t>
            </a:r>
            <a:endParaRPr/>
          </a:p>
        </p:txBody>
      </p:sp>
      <p:sp>
        <p:nvSpPr>
          <p:cNvPr id="374" name="Google Shape;374;p36"/>
          <p:cNvSpPr txBox="1"/>
          <p:nvPr>
            <p:ph idx="1" type="body"/>
          </p:nvPr>
        </p:nvSpPr>
        <p:spPr>
          <a:xfrm>
            <a:off x="581192" y="2061882"/>
            <a:ext cx="11029616" cy="437477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SzPts val="1656"/>
              <a:buNone/>
            </a:pPr>
            <a:r>
              <a:rPr b="0" i="0" lang="en-US" sz="1800" u="none" strike="noStrike">
                <a:latin typeface="Book Antiqua"/>
                <a:ea typeface="Book Antiqua"/>
                <a:cs typeface="Book Antiqua"/>
                <a:sym typeface="Book Antiqua"/>
              </a:rPr>
              <a:t>Arithmetic operators can be used to perform operations with numbers. Most of these</a:t>
            </a:r>
            <a:endParaRPr/>
          </a:p>
          <a:p>
            <a:pPr indent="0" lvl="0" marL="0" rtl="0" algn="ctr">
              <a:spcBef>
                <a:spcPts val="960"/>
              </a:spcBef>
              <a:spcAft>
                <a:spcPts val="0"/>
              </a:spcAft>
              <a:buSzPts val="1656"/>
              <a:buNone/>
            </a:pPr>
            <a:r>
              <a:rPr b="0" i="0" lang="en-US" sz="1800" u="none" strike="noStrike">
                <a:latin typeface="Book Antiqua"/>
                <a:ea typeface="Book Antiqua"/>
                <a:cs typeface="Book Antiqua"/>
                <a:sym typeface="Book Antiqua"/>
              </a:rPr>
              <a:t>operations will feel very natural to you because they are the basic mathematics you</a:t>
            </a:r>
            <a:endParaRPr/>
          </a:p>
          <a:p>
            <a:pPr indent="0" lvl="0" marL="0" rtl="0" algn="ctr">
              <a:spcBef>
                <a:spcPts val="960"/>
              </a:spcBef>
              <a:spcAft>
                <a:spcPts val="0"/>
              </a:spcAft>
              <a:buSzPts val="1656"/>
              <a:buNone/>
            </a:pPr>
            <a:r>
              <a:rPr b="0" i="0" lang="en-US" sz="1800" u="none" strike="noStrike">
                <a:latin typeface="Book Antiqua"/>
                <a:ea typeface="Book Antiqua"/>
                <a:cs typeface="Book Antiqua"/>
                <a:sym typeface="Book Antiqua"/>
              </a:rPr>
              <a:t>will have come across earlier in life already.</a:t>
            </a:r>
            <a:endParaRPr sz="1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ADDITION</a:t>
            </a:r>
            <a:endParaRPr/>
          </a:p>
        </p:txBody>
      </p:sp>
      <p:sp>
        <p:nvSpPr>
          <p:cNvPr id="380" name="Google Shape;380;p37"/>
          <p:cNvSpPr txBox="1"/>
          <p:nvPr>
            <p:ph idx="1" type="body"/>
          </p:nvPr>
        </p:nvSpPr>
        <p:spPr>
          <a:xfrm>
            <a:off x="581192" y="2180496"/>
            <a:ext cx="11029615" cy="431891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Addition in JavaScript is very simple, we have seen it already. We use </a:t>
            </a:r>
            <a:r>
              <a:rPr b="0" i="0" lang="en-US" sz="1800" u="none" strike="noStrike">
                <a:latin typeface="Consolas"/>
                <a:ea typeface="Consolas"/>
                <a:cs typeface="Consolas"/>
                <a:sym typeface="Consolas"/>
              </a:rPr>
              <a:t>+ </a:t>
            </a:r>
            <a:r>
              <a:rPr b="0" i="0" lang="en-US" sz="1800" u="none" strike="noStrike">
                <a:latin typeface="Book Antiqua"/>
                <a:ea typeface="Book Antiqua"/>
                <a:cs typeface="Book Antiqua"/>
                <a:sym typeface="Book Antiqua"/>
              </a:rPr>
              <a:t>for this operation:</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However, this operator can also come in very handy for concatenating strings. Note the added space after </a:t>
            </a:r>
            <a:r>
              <a:rPr b="0" i="0" lang="en-US" sz="1800" u="none" strike="noStrike">
                <a:latin typeface="Consolas"/>
                <a:ea typeface="Consolas"/>
                <a:cs typeface="Consolas"/>
                <a:sym typeface="Consolas"/>
              </a:rPr>
              <a:t>"Hello" </a:t>
            </a:r>
            <a:r>
              <a:rPr b="0" i="0" lang="en-US" sz="1800" u="none" strike="noStrike">
                <a:latin typeface="Book Antiqua"/>
                <a:ea typeface="Book Antiqua"/>
                <a:cs typeface="Book Antiqua"/>
                <a:sym typeface="Book Antiqua"/>
              </a:rPr>
              <a:t>to ensure the end result contains space characters:</a:t>
            </a:r>
            <a:endParaRPr>
              <a:latin typeface="Lora"/>
              <a:ea typeface="Lora"/>
              <a:cs typeface="Lora"/>
              <a:sym typeface="Lora"/>
            </a:endParaRPr>
          </a:p>
        </p:txBody>
      </p:sp>
      <p:pic>
        <p:nvPicPr>
          <p:cNvPr id="381" name="Google Shape;381;p37"/>
          <p:cNvPicPr preferRelativeResize="0"/>
          <p:nvPr/>
        </p:nvPicPr>
        <p:blipFill rotWithShape="1">
          <a:blip r:embed="rId3">
            <a:alphaModFix/>
          </a:blip>
          <a:srcRect b="0" l="0" r="0" t="0"/>
          <a:stretch/>
        </p:blipFill>
        <p:spPr>
          <a:xfrm>
            <a:off x="2438400" y="2914650"/>
            <a:ext cx="7315200" cy="1028700"/>
          </a:xfrm>
          <a:prstGeom prst="rect">
            <a:avLst/>
          </a:prstGeom>
          <a:noFill/>
          <a:ln>
            <a:noFill/>
          </a:ln>
        </p:spPr>
      </p:pic>
      <p:pic>
        <p:nvPicPr>
          <p:cNvPr id="382" name="Google Shape;382;p37"/>
          <p:cNvPicPr preferRelativeResize="0"/>
          <p:nvPr/>
        </p:nvPicPr>
        <p:blipFill rotWithShape="1">
          <a:blip r:embed="rId4">
            <a:alphaModFix/>
          </a:blip>
          <a:srcRect b="0" l="0" r="9540" t="0"/>
          <a:stretch/>
        </p:blipFill>
        <p:spPr>
          <a:xfrm>
            <a:off x="2438401" y="5297581"/>
            <a:ext cx="7315200" cy="10858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ADDITION</a:t>
            </a:r>
            <a:endParaRPr/>
          </a:p>
        </p:txBody>
      </p:sp>
      <p:sp>
        <p:nvSpPr>
          <p:cNvPr id="388" name="Google Shape;388;p38"/>
          <p:cNvSpPr txBox="1"/>
          <p:nvPr>
            <p:ph idx="1" type="body"/>
          </p:nvPr>
        </p:nvSpPr>
        <p:spPr>
          <a:xfrm>
            <a:off x="581192" y="2180496"/>
            <a:ext cx="11029615" cy="431891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t/>
            </a:r>
            <a:endParaRPr b="0" i="0" sz="1800" u="none" strike="noStrike">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The output of printing </a:t>
            </a:r>
            <a:r>
              <a:rPr b="0" i="0" lang="en-US" sz="1800" u="none" strike="noStrike">
                <a:latin typeface="Consolas"/>
                <a:ea typeface="Consolas"/>
                <a:cs typeface="Consolas"/>
                <a:sym typeface="Consolas"/>
              </a:rPr>
              <a:t>result1 </a:t>
            </a:r>
            <a:r>
              <a:rPr b="0" i="0" lang="en-US" sz="1800" u="none" strike="noStrike">
                <a:latin typeface="Book Antiqua"/>
                <a:ea typeface="Book Antiqua"/>
                <a:cs typeface="Book Antiqua"/>
                <a:sym typeface="Book Antiqua"/>
              </a:rPr>
              <a:t>and </a:t>
            </a:r>
            <a:r>
              <a:rPr b="0" i="0" lang="en-US" sz="1800" u="none" strike="noStrike">
                <a:latin typeface="Consolas"/>
                <a:ea typeface="Consolas"/>
                <a:cs typeface="Consolas"/>
                <a:sym typeface="Consolas"/>
              </a:rPr>
              <a:t>result2 </a:t>
            </a:r>
            <a:r>
              <a:rPr b="0" i="0" lang="en-US" sz="1800" u="none" strike="noStrike">
                <a:latin typeface="Book Antiqua"/>
                <a:ea typeface="Book Antiqua"/>
                <a:cs typeface="Book Antiqua"/>
                <a:sym typeface="Book Antiqua"/>
              </a:rPr>
              <a:t>will be as follows:</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As you can see, adding numbers and strings lead to different results. If we add two different strings, it will concatenate them into a single string.</a:t>
            </a:r>
            <a:endParaRPr>
              <a:latin typeface="Lora"/>
              <a:ea typeface="Lora"/>
              <a:cs typeface="Lora"/>
              <a:sym typeface="Lora"/>
            </a:endParaRPr>
          </a:p>
        </p:txBody>
      </p:sp>
      <p:pic>
        <p:nvPicPr>
          <p:cNvPr id="389" name="Google Shape;389;p38"/>
          <p:cNvPicPr preferRelativeResize="0"/>
          <p:nvPr/>
        </p:nvPicPr>
        <p:blipFill rotWithShape="1">
          <a:blip r:embed="rId3">
            <a:alphaModFix/>
          </a:blip>
          <a:srcRect b="0" l="0" r="0" t="0"/>
          <a:stretch/>
        </p:blipFill>
        <p:spPr>
          <a:xfrm>
            <a:off x="2714624" y="3935141"/>
            <a:ext cx="6762750" cy="8096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PRACTICE EXERCISE 2.2</a:t>
            </a:r>
            <a:endParaRPr/>
          </a:p>
        </p:txBody>
      </p:sp>
      <p:sp>
        <p:nvSpPr>
          <p:cNvPr id="395" name="Google Shape;395;p39"/>
          <p:cNvSpPr txBox="1"/>
          <p:nvPr>
            <p:ph idx="1" type="body"/>
          </p:nvPr>
        </p:nvSpPr>
        <p:spPr>
          <a:xfrm>
            <a:off x="581192" y="2180496"/>
            <a:ext cx="11029615" cy="439063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Create a variable for your name, another one for your age, and another one for whether you can code JavaScript or not.</a:t>
            </a:r>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Log to the console the following sentence, where </a:t>
            </a:r>
            <a:r>
              <a:rPr b="0" i="0" lang="en-US" sz="1800" u="none" strike="noStrike">
                <a:latin typeface="Consolas"/>
                <a:ea typeface="Consolas"/>
                <a:cs typeface="Consolas"/>
                <a:sym typeface="Consolas"/>
              </a:rPr>
              <a:t>name</a:t>
            </a:r>
            <a:r>
              <a:rPr b="0" i="0" lang="en-US" sz="1800" u="none" strike="noStrike">
                <a:latin typeface="Book Antiqua"/>
                <a:ea typeface="Book Antiqua"/>
                <a:cs typeface="Book Antiqua"/>
                <a:sym typeface="Book Antiqua"/>
              </a:rPr>
              <a:t>, </a:t>
            </a:r>
            <a:r>
              <a:rPr b="0" i="0" lang="en-US" sz="1800" u="none" strike="noStrike">
                <a:latin typeface="Consolas"/>
                <a:ea typeface="Consolas"/>
                <a:cs typeface="Consolas"/>
                <a:sym typeface="Consolas"/>
              </a:rPr>
              <a:t>age </a:t>
            </a:r>
            <a:r>
              <a:rPr b="0" i="0" lang="en-US" sz="1800" u="none" strike="noStrike">
                <a:latin typeface="Book Antiqua"/>
                <a:ea typeface="Book Antiqua"/>
                <a:cs typeface="Book Antiqua"/>
                <a:sym typeface="Book Antiqua"/>
              </a:rPr>
              <a:t>and </a:t>
            </a:r>
            <a:r>
              <a:rPr b="0" i="0" lang="en-US" sz="1800" u="none" strike="noStrike">
                <a:latin typeface="Consolas"/>
                <a:ea typeface="Consolas"/>
                <a:cs typeface="Consolas"/>
                <a:sym typeface="Consolas"/>
              </a:rPr>
              <a:t>true</a:t>
            </a:r>
            <a:r>
              <a:rPr b="0" i="0" lang="en-US" sz="1800" u="none" strike="noStrike">
                <a:latin typeface="Book Antiqua"/>
                <a:ea typeface="Book Antiqua"/>
                <a:cs typeface="Book Antiqua"/>
                <a:sym typeface="Book Antiqua"/>
              </a:rPr>
              <a:t>/</a:t>
            </a:r>
            <a:r>
              <a:rPr b="0" i="0" lang="en-US" sz="1800" u="none" strike="noStrike">
                <a:latin typeface="Consolas"/>
                <a:ea typeface="Consolas"/>
                <a:cs typeface="Consolas"/>
                <a:sym typeface="Consolas"/>
              </a:rPr>
              <a:t>false </a:t>
            </a:r>
            <a:r>
              <a:rPr b="0" i="0" lang="en-US" sz="1800" u="none" strike="noStrike">
                <a:latin typeface="Book Antiqua"/>
                <a:ea typeface="Book Antiqua"/>
                <a:cs typeface="Book Antiqua"/>
                <a:sym typeface="Book Antiqua"/>
              </a:rPr>
              <a:t>are variables:</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p>
        </p:txBody>
      </p:sp>
      <p:pic>
        <p:nvPicPr>
          <p:cNvPr id="396" name="Google Shape;396;p39"/>
          <p:cNvPicPr preferRelativeResize="0"/>
          <p:nvPr/>
        </p:nvPicPr>
        <p:blipFill rotWithShape="1">
          <a:blip r:embed="rId3">
            <a:alphaModFix/>
          </a:blip>
          <a:srcRect b="0" l="0" r="0" t="0"/>
          <a:stretch/>
        </p:blipFill>
        <p:spPr>
          <a:xfrm>
            <a:off x="1514474" y="4787713"/>
            <a:ext cx="9163050" cy="742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DECLARING VARIABLES</a:t>
            </a:r>
            <a:endParaRPr/>
          </a:p>
        </p:txBody>
      </p:sp>
      <p:sp>
        <p:nvSpPr>
          <p:cNvPr id="121" name="Google Shape;121;p4"/>
          <p:cNvSpPr txBox="1"/>
          <p:nvPr>
            <p:ph idx="1" type="body"/>
          </p:nvPr>
        </p:nvSpPr>
        <p:spPr>
          <a:xfrm>
            <a:off x="581192" y="1972235"/>
            <a:ext cx="11029615" cy="4715435"/>
          </a:xfrm>
          <a:prstGeom prst="rect">
            <a:avLst/>
          </a:prstGeom>
          <a:noFill/>
          <a:ln>
            <a:noFill/>
          </a:ln>
        </p:spPr>
        <p:txBody>
          <a:bodyPr anchorCtr="0" anchor="ctr" bIns="45700" lIns="91425" spcFirstLastPara="1" rIns="91425" wrap="square" tIns="45700">
            <a:normAutofit lnSpcReduction="10000"/>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The first time you create a variable, you declare it. And you need a special word for that: </a:t>
            </a:r>
            <a:r>
              <a:rPr b="0" i="0" lang="en-US" sz="1800" u="none" strike="noStrike">
                <a:latin typeface="Consolas"/>
                <a:ea typeface="Consolas"/>
                <a:cs typeface="Consolas"/>
                <a:sym typeface="Consolas"/>
              </a:rPr>
              <a:t>let</a:t>
            </a:r>
            <a:r>
              <a:rPr b="0" i="0" lang="en-US" sz="1800" u="none" strike="noStrike">
                <a:latin typeface="Book Antiqua"/>
                <a:ea typeface="Book Antiqua"/>
                <a:cs typeface="Book Antiqua"/>
                <a:sym typeface="Book Antiqua"/>
              </a:rPr>
              <a:t>, </a:t>
            </a:r>
            <a:r>
              <a:rPr b="0" i="0" lang="en-US" sz="1800" u="none" strike="noStrike">
                <a:latin typeface="Consolas"/>
                <a:ea typeface="Consolas"/>
                <a:cs typeface="Consolas"/>
                <a:sym typeface="Consolas"/>
              </a:rPr>
              <a:t>var</a:t>
            </a:r>
            <a:r>
              <a:rPr b="0" i="0" lang="en-US" sz="1800" u="none" strike="noStrike">
                <a:latin typeface="Book Antiqua"/>
                <a:ea typeface="Book Antiqua"/>
                <a:cs typeface="Book Antiqua"/>
                <a:sym typeface="Book Antiqua"/>
              </a:rPr>
              <a:t>, or </a:t>
            </a:r>
            <a:r>
              <a:rPr b="0" i="0" lang="en-US" sz="1800" u="none" strike="noStrike">
                <a:latin typeface="Consolas"/>
                <a:ea typeface="Consolas"/>
                <a:cs typeface="Consolas"/>
                <a:sym typeface="Consolas"/>
              </a:rPr>
              <a:t>const</a:t>
            </a:r>
            <a:r>
              <a:rPr b="0" i="0" lang="en-US" sz="1800" u="none" strike="noStrike">
                <a:latin typeface="Book Antiqua"/>
                <a:ea typeface="Book Antiqua"/>
                <a:cs typeface="Book Antiqua"/>
                <a:sym typeface="Book Antiqua"/>
              </a:rPr>
              <a:t>. We'll discuss the use of these three arguments shortly. The second time you call a variable, you only use the name of the existing variable to assign it a new value:</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br>
              <a:rPr lang="en-US" sz="1800">
                <a:latin typeface="Book Antiqua"/>
                <a:ea typeface="Book Antiqua"/>
                <a:cs typeface="Book Antiqua"/>
                <a:sym typeface="Book Antiqua"/>
              </a:rPr>
            </a:br>
            <a:endParaRPr sz="1800">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In our examples, we will be assigning a value to our variables in the code. This is called "hardcoded" since the value of your variable is defined in your script instead of coming dynamically from some external input. This is something you won’t be doing that often in actual code, as more commonly the value comes from an external source, such as an input box on a website that a user filled out, a database, or some other code that calls your code. The use of variables coming from external sources instead of being hardcoded into a script is actually the reason that scripts are adaptable to new information, without having to rewrite the code. </a:t>
            </a:r>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We have just established how powerful the variable building block is in code. Right now, we are going to hardcode variables into our scripts, and they therefore will not vary until a coder changes the program. However, we will soon learn how to make our variables take in values from outside sources.</a:t>
            </a:r>
            <a:endParaRPr sz="1800"/>
          </a:p>
        </p:txBody>
      </p:sp>
      <p:pic>
        <p:nvPicPr>
          <p:cNvPr id="122" name="Google Shape;122;p4"/>
          <p:cNvPicPr preferRelativeResize="0"/>
          <p:nvPr/>
        </p:nvPicPr>
        <p:blipFill rotWithShape="1">
          <a:blip r:embed="rId3">
            <a:alphaModFix/>
          </a:blip>
          <a:srcRect b="8654" l="0" r="0" t="0"/>
          <a:stretch/>
        </p:blipFill>
        <p:spPr>
          <a:xfrm>
            <a:off x="3348036" y="3050521"/>
            <a:ext cx="5495925" cy="756958"/>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0"/>
          <p:cNvSpPr txBox="1"/>
          <p:nvPr>
            <p:ph type="title"/>
          </p:nvPr>
        </p:nvSpPr>
        <p:spPr>
          <a:xfrm>
            <a:off x="581192" y="693192"/>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SUBTRACTION</a:t>
            </a:r>
            <a:endParaRPr/>
          </a:p>
        </p:txBody>
      </p:sp>
      <p:sp>
        <p:nvSpPr>
          <p:cNvPr id="402" name="Google Shape;402;p40"/>
          <p:cNvSpPr txBox="1"/>
          <p:nvPr>
            <p:ph idx="1" type="body"/>
          </p:nvPr>
        </p:nvSpPr>
        <p:spPr>
          <a:xfrm>
            <a:off x="581192" y="2180496"/>
            <a:ext cx="11029615" cy="435477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Subtraction works as we would expect it as well. We use </a:t>
            </a:r>
            <a:r>
              <a:rPr b="0" i="0" lang="en-US" sz="1800" u="none" strike="noStrike">
                <a:latin typeface="Consolas"/>
                <a:ea typeface="Consolas"/>
                <a:cs typeface="Consolas"/>
                <a:sym typeface="Consolas"/>
              </a:rPr>
              <a:t>- </a:t>
            </a:r>
            <a:r>
              <a:rPr b="0" i="0" lang="en-US" sz="1800" u="none" strike="noStrike">
                <a:latin typeface="Book Antiqua"/>
                <a:ea typeface="Book Antiqua"/>
                <a:cs typeface="Book Antiqua"/>
                <a:sym typeface="Book Antiqua"/>
              </a:rPr>
              <a:t>for this operation. What do you think gets stored in the variable in this second example?</a:t>
            </a:r>
            <a:endParaRPr/>
          </a:p>
          <a:p>
            <a:pPr indent="0" lvl="0" marL="0" rtl="0" algn="l">
              <a:spcBef>
                <a:spcPts val="960"/>
              </a:spcBef>
              <a:spcAft>
                <a:spcPts val="0"/>
              </a:spcAft>
              <a:buSzPts val="1656"/>
              <a:buNone/>
            </a:pPr>
            <a:r>
              <a:t/>
            </a:r>
            <a:endParaRPr b="0" i="0" sz="1800" u="none" strike="noStrike">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b="0" i="0" sz="1800" u="none" strike="noStrike">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p>
        </p:txBody>
      </p:sp>
      <p:pic>
        <p:nvPicPr>
          <p:cNvPr id="403" name="Google Shape;403;p40"/>
          <p:cNvPicPr preferRelativeResize="0"/>
          <p:nvPr/>
        </p:nvPicPr>
        <p:blipFill rotWithShape="1">
          <a:blip r:embed="rId3">
            <a:alphaModFix/>
          </a:blip>
          <a:srcRect b="0" l="0" r="0" t="0"/>
          <a:stretch/>
        </p:blipFill>
        <p:spPr>
          <a:xfrm>
            <a:off x="1890711" y="3861267"/>
            <a:ext cx="8410575" cy="22193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SUBTRACTION</a:t>
            </a:r>
            <a:endParaRPr/>
          </a:p>
        </p:txBody>
      </p:sp>
      <p:sp>
        <p:nvSpPr>
          <p:cNvPr id="409" name="Google Shape;409;p41"/>
          <p:cNvSpPr txBox="1"/>
          <p:nvPr>
            <p:ph idx="1" type="body"/>
          </p:nvPr>
        </p:nvSpPr>
        <p:spPr>
          <a:xfrm>
            <a:off x="581192" y="2180496"/>
            <a:ext cx="11029615" cy="418444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The output is as follows:</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The first result is </a:t>
            </a:r>
            <a:r>
              <a:rPr b="0" i="0" lang="en-US" sz="1800" u="none" strike="noStrike">
                <a:latin typeface="Consolas"/>
                <a:ea typeface="Consolas"/>
                <a:cs typeface="Consolas"/>
                <a:sym typeface="Consolas"/>
              </a:rPr>
              <a:t>16</a:t>
            </a:r>
            <a:r>
              <a:rPr b="0" i="0" lang="en-US" sz="1800" u="none" strike="noStrike">
                <a:latin typeface="Book Antiqua"/>
                <a:ea typeface="Book Antiqua"/>
                <a:cs typeface="Book Antiqua"/>
                <a:sym typeface="Book Antiqua"/>
              </a:rPr>
              <a:t>. And the second result is more interesting. It gives </a:t>
            </a:r>
            <a:r>
              <a:rPr b="0" i="0" lang="en-US" sz="1800" u="none" strike="noStrike">
                <a:latin typeface="Consolas"/>
                <a:ea typeface="Consolas"/>
                <a:cs typeface="Consolas"/>
                <a:sym typeface="Consolas"/>
              </a:rPr>
              <a:t>NaN</a:t>
            </a:r>
            <a:r>
              <a:rPr b="0" i="0" lang="en-US" sz="1800" u="none" strike="noStrike">
                <a:latin typeface="Book Antiqua"/>
                <a:ea typeface="Book Antiqua"/>
                <a:cs typeface="Book Antiqua"/>
                <a:sym typeface="Book Antiqua"/>
              </a:rPr>
              <a:t>, not an error, but just simply the conclusion that a word and a number subtracted is not a number. Thanks for not crashing, JavaScript!</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p>
        </p:txBody>
      </p:sp>
      <p:pic>
        <p:nvPicPr>
          <p:cNvPr id="410" name="Google Shape;410;p41"/>
          <p:cNvPicPr preferRelativeResize="0"/>
          <p:nvPr/>
        </p:nvPicPr>
        <p:blipFill rotWithShape="1">
          <a:blip r:embed="rId3">
            <a:alphaModFix/>
          </a:blip>
          <a:srcRect b="0" l="0" r="0" t="0"/>
          <a:stretch/>
        </p:blipFill>
        <p:spPr>
          <a:xfrm>
            <a:off x="2271711" y="3685054"/>
            <a:ext cx="7648575" cy="4381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MULTIPLICATION</a:t>
            </a:r>
            <a:endParaRPr/>
          </a:p>
        </p:txBody>
      </p:sp>
      <p:sp>
        <p:nvSpPr>
          <p:cNvPr id="416" name="Google Shape;416;p42"/>
          <p:cNvSpPr txBox="1"/>
          <p:nvPr>
            <p:ph idx="1" type="body"/>
          </p:nvPr>
        </p:nvSpPr>
        <p:spPr>
          <a:xfrm>
            <a:off x="581191" y="1990166"/>
            <a:ext cx="11029616" cy="43927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We can multiply two numeric values with the </a:t>
            </a:r>
            <a:r>
              <a:rPr b="0" i="0" lang="en-US" sz="1800" u="none" strike="noStrike">
                <a:latin typeface="Consolas"/>
                <a:ea typeface="Consolas"/>
                <a:cs typeface="Consolas"/>
                <a:sym typeface="Consolas"/>
              </a:rPr>
              <a:t>* </a:t>
            </a:r>
            <a:r>
              <a:rPr b="0" i="0" lang="en-US" sz="1800" u="none" strike="noStrike">
                <a:latin typeface="Book Antiqua"/>
                <a:ea typeface="Book Antiqua"/>
                <a:cs typeface="Book Antiqua"/>
                <a:sym typeface="Book Antiqua"/>
              </a:rPr>
              <a:t>character. Unlike some other languages, we cannot successfully multiply a number and a string in JavaScript.</a:t>
            </a:r>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The result of multiplying a numeric and a non-numeric value is NaN:</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solidFill>
                  <a:srgbClr val="000000"/>
                </a:solidFill>
                <a:latin typeface="Book Antiqua"/>
                <a:ea typeface="Book Antiqua"/>
                <a:cs typeface="Book Antiqua"/>
                <a:sym typeface="Book Antiqua"/>
              </a:rPr>
              <a:t>			   Output:</a:t>
            </a:r>
            <a:endParaRPr/>
          </a:p>
          <a:p>
            <a:pPr indent="0" lvl="0" marL="0" rtl="0" algn="l">
              <a:spcBef>
                <a:spcPts val="960"/>
              </a:spcBef>
              <a:spcAft>
                <a:spcPts val="0"/>
              </a:spcAft>
              <a:buSzPts val="1656"/>
              <a:buNone/>
            </a:pPr>
            <a:r>
              <a:t/>
            </a:r>
            <a:endParaRPr/>
          </a:p>
        </p:txBody>
      </p:sp>
      <p:pic>
        <p:nvPicPr>
          <p:cNvPr id="417" name="Google Shape;417;p42"/>
          <p:cNvPicPr preferRelativeResize="0"/>
          <p:nvPr/>
        </p:nvPicPr>
        <p:blipFill rotWithShape="1">
          <a:blip r:embed="rId3">
            <a:alphaModFix/>
          </a:blip>
          <a:srcRect b="0" l="0" r="0" t="0"/>
          <a:stretch/>
        </p:blipFill>
        <p:spPr>
          <a:xfrm>
            <a:off x="2164416" y="3107026"/>
            <a:ext cx="7286625" cy="2295525"/>
          </a:xfrm>
          <a:prstGeom prst="rect">
            <a:avLst/>
          </a:prstGeom>
          <a:noFill/>
          <a:ln>
            <a:noFill/>
          </a:ln>
        </p:spPr>
      </p:pic>
      <p:pic>
        <p:nvPicPr>
          <p:cNvPr id="418" name="Google Shape;418;p42"/>
          <p:cNvPicPr preferRelativeResize="0"/>
          <p:nvPr/>
        </p:nvPicPr>
        <p:blipFill rotWithShape="1">
          <a:blip r:embed="rId4">
            <a:alphaModFix/>
          </a:blip>
          <a:srcRect b="0" l="0" r="10000" t="0"/>
          <a:stretch/>
        </p:blipFill>
        <p:spPr>
          <a:xfrm>
            <a:off x="2164415" y="6030651"/>
            <a:ext cx="7286625" cy="48876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DIVISION</a:t>
            </a:r>
            <a:endParaRPr/>
          </a:p>
        </p:txBody>
      </p:sp>
      <p:sp>
        <p:nvSpPr>
          <p:cNvPr id="424" name="Google Shape;424;p43"/>
          <p:cNvSpPr txBox="1"/>
          <p:nvPr>
            <p:ph idx="1" type="body"/>
          </p:nvPr>
        </p:nvSpPr>
        <p:spPr>
          <a:xfrm>
            <a:off x="581192" y="2079812"/>
            <a:ext cx="11029615" cy="464371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Another straightforward operator is division. We can divide two numbers with the </a:t>
            </a:r>
            <a:r>
              <a:rPr b="0" i="0" lang="en-US" sz="1800" u="none" strike="noStrike">
                <a:latin typeface="Consolas"/>
                <a:ea typeface="Consolas"/>
                <a:cs typeface="Consolas"/>
                <a:sym typeface="Consolas"/>
              </a:rPr>
              <a:t>/ </a:t>
            </a:r>
            <a:r>
              <a:rPr b="0" i="0" lang="en-US" sz="1800" u="none" strike="noStrike">
                <a:latin typeface="Book Antiqua"/>
                <a:ea typeface="Book Antiqua"/>
                <a:cs typeface="Book Antiqua"/>
                <a:sym typeface="Book Antiqua"/>
              </a:rPr>
              <a:t>character:</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The output is as follows:</a:t>
            </a:r>
            <a:endParaRPr/>
          </a:p>
        </p:txBody>
      </p:sp>
      <p:pic>
        <p:nvPicPr>
          <p:cNvPr id="425" name="Google Shape;425;p43"/>
          <p:cNvPicPr preferRelativeResize="0"/>
          <p:nvPr/>
        </p:nvPicPr>
        <p:blipFill rotWithShape="1">
          <a:blip r:embed="rId3">
            <a:alphaModFix/>
          </a:blip>
          <a:srcRect b="0" l="0" r="1890" t="0"/>
          <a:stretch/>
        </p:blipFill>
        <p:spPr>
          <a:xfrm>
            <a:off x="2386011" y="2771775"/>
            <a:ext cx="7419975" cy="1314450"/>
          </a:xfrm>
          <a:prstGeom prst="rect">
            <a:avLst/>
          </a:prstGeom>
          <a:noFill/>
          <a:ln>
            <a:noFill/>
          </a:ln>
        </p:spPr>
      </p:pic>
      <p:pic>
        <p:nvPicPr>
          <p:cNvPr id="426" name="Google Shape;426;p43"/>
          <p:cNvPicPr preferRelativeResize="0"/>
          <p:nvPr/>
        </p:nvPicPr>
        <p:blipFill rotWithShape="1">
          <a:blip r:embed="rId4">
            <a:alphaModFix/>
          </a:blip>
          <a:srcRect b="0" l="0" r="0" t="0"/>
          <a:stretch/>
        </p:blipFill>
        <p:spPr>
          <a:xfrm>
            <a:off x="2386011" y="5309240"/>
            <a:ext cx="7419975" cy="4381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EXPONENTIATION</a:t>
            </a:r>
            <a:endParaRPr/>
          </a:p>
        </p:txBody>
      </p:sp>
      <p:sp>
        <p:nvSpPr>
          <p:cNvPr id="432" name="Google Shape;432;p44"/>
          <p:cNvSpPr txBox="1"/>
          <p:nvPr>
            <p:ph idx="1" type="body"/>
          </p:nvPr>
        </p:nvSpPr>
        <p:spPr>
          <a:xfrm>
            <a:off x="581192" y="2180496"/>
            <a:ext cx="11029616" cy="432995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t/>
            </a:r>
            <a:endParaRPr b="0" i="0" sz="1800" u="none" strike="noStrike">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Exponentiation means raising a certain base number to the power of the exponent, for example, </a:t>
            </a:r>
            <a:r>
              <a:rPr b="0" i="1" lang="en-US" sz="1800" u="none" strike="noStrike">
                <a:latin typeface="Book Antiqua"/>
                <a:ea typeface="Book Antiqua"/>
                <a:cs typeface="Book Antiqua"/>
                <a:sym typeface="Book Antiqua"/>
              </a:rPr>
              <a:t>xy</a:t>
            </a:r>
            <a:r>
              <a:rPr b="0" i="0" lang="en-US" sz="1800" u="none" strike="noStrike">
                <a:latin typeface="Book Antiqua"/>
                <a:ea typeface="Book Antiqua"/>
                <a:cs typeface="Book Antiqua"/>
                <a:sym typeface="Book Antiqua"/>
              </a:rPr>
              <a:t>. This can be read as </a:t>
            </a:r>
            <a:r>
              <a:rPr b="0" i="1" lang="en-US" sz="1800" u="none" strike="noStrike">
                <a:latin typeface="Book Antiqua"/>
                <a:ea typeface="Book Antiqua"/>
                <a:cs typeface="Book Antiqua"/>
                <a:sym typeface="Book Antiqua"/>
              </a:rPr>
              <a:t>x </a:t>
            </a:r>
            <a:r>
              <a:rPr b="0" i="0" lang="en-US" sz="1800" u="none" strike="noStrike">
                <a:latin typeface="Book Antiqua"/>
                <a:ea typeface="Book Antiqua"/>
                <a:cs typeface="Book Antiqua"/>
                <a:sym typeface="Book Antiqua"/>
              </a:rPr>
              <a:t>to the power of </a:t>
            </a:r>
            <a:r>
              <a:rPr b="0" i="1" lang="en-US" sz="1800" u="none" strike="noStrike">
                <a:latin typeface="Book Antiqua"/>
                <a:ea typeface="Book Antiqua"/>
                <a:cs typeface="Book Antiqua"/>
                <a:sym typeface="Book Antiqua"/>
              </a:rPr>
              <a:t>y</a:t>
            </a:r>
            <a:r>
              <a:rPr b="0" i="0" lang="en-US" sz="1800" u="none" strike="noStrike">
                <a:latin typeface="Book Antiqua"/>
                <a:ea typeface="Book Antiqua"/>
                <a:cs typeface="Book Antiqua"/>
                <a:sym typeface="Book Antiqua"/>
              </a:rPr>
              <a:t>. It means that we will multiply </a:t>
            </a:r>
            <a:r>
              <a:rPr b="0" i="1" lang="en-US" sz="1800" u="none" strike="noStrike">
                <a:latin typeface="Book Antiqua"/>
                <a:ea typeface="Book Antiqua"/>
                <a:cs typeface="Book Antiqua"/>
                <a:sym typeface="Book Antiqua"/>
              </a:rPr>
              <a:t>x </a:t>
            </a:r>
            <a:r>
              <a:rPr b="0" i="0" lang="en-US" sz="1800" u="none" strike="noStrike">
                <a:latin typeface="Book Antiqua"/>
                <a:ea typeface="Book Antiqua"/>
                <a:cs typeface="Book Antiqua"/>
                <a:sym typeface="Book Antiqua"/>
              </a:rPr>
              <a:t>by itself </a:t>
            </a:r>
            <a:r>
              <a:rPr b="0" i="1" lang="en-US" sz="1800" u="none" strike="noStrike">
                <a:latin typeface="Book Antiqua"/>
                <a:ea typeface="Book Antiqua"/>
                <a:cs typeface="Book Antiqua"/>
                <a:sym typeface="Book Antiqua"/>
              </a:rPr>
              <a:t>y </a:t>
            </a:r>
            <a:r>
              <a:rPr b="0" i="0" lang="en-US" sz="1800" u="none" strike="noStrike">
                <a:latin typeface="Book Antiqua"/>
                <a:ea typeface="Book Antiqua"/>
                <a:cs typeface="Book Antiqua"/>
                <a:sym typeface="Book Antiqua"/>
              </a:rPr>
              <a:t>number of times. Here is an example of how to do this in JavaScript—we use </a:t>
            </a:r>
            <a:r>
              <a:rPr b="0" i="0" lang="en-US" sz="1800" u="none" strike="noStrike">
                <a:latin typeface="Consolas"/>
                <a:ea typeface="Consolas"/>
                <a:cs typeface="Consolas"/>
                <a:sym typeface="Consolas"/>
              </a:rPr>
              <a:t>** </a:t>
            </a:r>
            <a:r>
              <a:rPr b="0" i="0" lang="en-US" sz="1800" u="none" strike="noStrike">
                <a:latin typeface="Book Antiqua"/>
                <a:ea typeface="Book Antiqua"/>
                <a:cs typeface="Book Antiqua"/>
                <a:sym typeface="Book Antiqua"/>
              </a:rPr>
              <a:t>for this operator:</a:t>
            </a:r>
            <a:endParaRPr/>
          </a:p>
        </p:txBody>
      </p:sp>
      <p:pic>
        <p:nvPicPr>
          <p:cNvPr id="433" name="Google Shape;433;p44"/>
          <p:cNvPicPr preferRelativeResize="0"/>
          <p:nvPr/>
        </p:nvPicPr>
        <p:blipFill rotWithShape="1">
          <a:blip r:embed="rId3">
            <a:alphaModFix/>
          </a:blip>
          <a:srcRect b="0" l="0" r="0" t="0"/>
          <a:stretch/>
        </p:blipFill>
        <p:spPr>
          <a:xfrm>
            <a:off x="2809875" y="4345472"/>
            <a:ext cx="6572250" cy="13811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EXPONENTIATION</a:t>
            </a:r>
            <a:endParaRPr/>
          </a:p>
        </p:txBody>
      </p:sp>
      <p:sp>
        <p:nvSpPr>
          <p:cNvPr id="439" name="Google Shape;439;p45"/>
          <p:cNvSpPr txBox="1"/>
          <p:nvPr>
            <p:ph idx="1" type="body"/>
          </p:nvPr>
        </p:nvSpPr>
        <p:spPr>
          <a:xfrm>
            <a:off x="581192" y="2180496"/>
            <a:ext cx="11029616" cy="432995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t/>
            </a:r>
            <a:endParaRPr b="0" i="0" sz="1800" u="none" strike="noStrike">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We get the following output:</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The result of this operation is 2 to the power of 3 (2 * 2 * 2), which is </a:t>
            </a:r>
            <a:r>
              <a:rPr b="0" i="0" lang="en-US" sz="1800" u="none" strike="noStrike">
                <a:latin typeface="Consolas"/>
                <a:ea typeface="Consolas"/>
                <a:cs typeface="Consolas"/>
                <a:sym typeface="Consolas"/>
              </a:rPr>
              <a:t>8</a:t>
            </a:r>
            <a:r>
              <a:rPr b="0" i="0" lang="en-US" sz="1800" u="none" strike="noStrike">
                <a:latin typeface="Book Antiqua"/>
                <a:ea typeface="Book Antiqua"/>
                <a:cs typeface="Book Antiqua"/>
                <a:sym typeface="Book Antiqua"/>
              </a:rPr>
              <a:t>. We're going to avoid going into a mathematics lesson here, but we can also find the root of a number by using fractional exponents: for example, the square root of a value is the same as raising it to the power of 0.5.</a:t>
            </a:r>
            <a:endParaRPr/>
          </a:p>
        </p:txBody>
      </p:sp>
      <p:pic>
        <p:nvPicPr>
          <p:cNvPr id="440" name="Google Shape;440;p45"/>
          <p:cNvPicPr preferRelativeResize="0"/>
          <p:nvPr/>
        </p:nvPicPr>
        <p:blipFill rotWithShape="1">
          <a:blip r:embed="rId3">
            <a:alphaModFix/>
          </a:blip>
          <a:srcRect b="0" l="0" r="0" t="0"/>
          <a:stretch/>
        </p:blipFill>
        <p:spPr>
          <a:xfrm>
            <a:off x="1766887" y="3884349"/>
            <a:ext cx="8658225" cy="4476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MODULUS</a:t>
            </a:r>
            <a:endParaRPr/>
          </a:p>
        </p:txBody>
      </p:sp>
      <p:sp>
        <p:nvSpPr>
          <p:cNvPr id="446" name="Google Shape;446;p46"/>
          <p:cNvSpPr txBox="1"/>
          <p:nvPr>
            <p:ph idx="1" type="body"/>
          </p:nvPr>
        </p:nvSpPr>
        <p:spPr>
          <a:xfrm>
            <a:off x="581194" y="2113821"/>
            <a:ext cx="4385254" cy="443545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This is one that often requires a little explanation. Modulus is the operation in which you determine how much is left after dividing a number by another number in its entirety. The amount of times the number can fit in the other number does not matter here. The outcome will be the remainder, or what is left over. The character we use for this operation is the </a:t>
            </a:r>
            <a:r>
              <a:rPr b="0" i="0" lang="en-US" sz="1800" u="none" strike="noStrike">
                <a:latin typeface="Consolas"/>
                <a:ea typeface="Consolas"/>
                <a:cs typeface="Consolas"/>
                <a:sym typeface="Consolas"/>
              </a:rPr>
              <a:t>% </a:t>
            </a:r>
            <a:r>
              <a:rPr b="0" i="0" lang="en-US" sz="1800" u="none" strike="noStrike">
                <a:latin typeface="Book Antiqua"/>
                <a:ea typeface="Book Antiqua"/>
                <a:cs typeface="Book Antiqua"/>
                <a:sym typeface="Book Antiqua"/>
              </a:rPr>
              <a:t>character. Here are some examples:</a:t>
            </a:r>
            <a:endParaRPr/>
          </a:p>
        </p:txBody>
      </p:sp>
      <p:pic>
        <p:nvPicPr>
          <p:cNvPr id="447" name="Google Shape;447;p46"/>
          <p:cNvPicPr preferRelativeResize="0"/>
          <p:nvPr/>
        </p:nvPicPr>
        <p:blipFill rotWithShape="1">
          <a:blip r:embed="rId3">
            <a:alphaModFix/>
          </a:blip>
          <a:srcRect b="0" l="0" r="26444" t="0"/>
          <a:stretch/>
        </p:blipFill>
        <p:spPr>
          <a:xfrm>
            <a:off x="5665919" y="2113821"/>
            <a:ext cx="5864206" cy="42957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MODULUS</a:t>
            </a:r>
            <a:endParaRPr/>
          </a:p>
        </p:txBody>
      </p:sp>
      <p:sp>
        <p:nvSpPr>
          <p:cNvPr id="453" name="Google Shape;453;p47"/>
          <p:cNvSpPr txBox="1"/>
          <p:nvPr>
            <p:ph idx="1" type="body"/>
          </p:nvPr>
        </p:nvSpPr>
        <p:spPr>
          <a:xfrm>
            <a:off x="581194" y="2113821"/>
            <a:ext cx="11029614" cy="443545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And the output:</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b="0" i="0" sz="1800" u="none" strike="noStrike">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The first one is </a:t>
            </a:r>
            <a:r>
              <a:rPr b="0" i="0" lang="en-US" sz="1800" u="none" strike="noStrike">
                <a:latin typeface="Consolas"/>
                <a:ea typeface="Consolas"/>
                <a:cs typeface="Consolas"/>
                <a:sym typeface="Consolas"/>
              </a:rPr>
              <a:t>10 % 3</a:t>
            </a:r>
            <a:r>
              <a:rPr b="0" i="0" lang="en-US" sz="1800" u="none" strike="noStrike">
                <a:latin typeface="Book Antiqua"/>
                <a:ea typeface="Book Antiqua"/>
                <a:cs typeface="Book Antiqua"/>
                <a:sym typeface="Book Antiqua"/>
              </a:rPr>
              <a:t>, where 3 fits 3 times into 10, and then 1 is left. The second one is </a:t>
            </a:r>
            <a:r>
              <a:rPr b="0" i="0" lang="en-US" sz="1800" u="none" strike="noStrike">
                <a:latin typeface="Consolas"/>
                <a:ea typeface="Consolas"/>
                <a:cs typeface="Consolas"/>
                <a:sym typeface="Consolas"/>
              </a:rPr>
              <a:t>8 % 2</a:t>
            </a:r>
            <a:r>
              <a:rPr b="0" i="0" lang="en-US" sz="1800" u="none" strike="noStrike">
                <a:latin typeface="Book Antiqua"/>
                <a:ea typeface="Book Antiqua"/>
                <a:cs typeface="Book Antiqua"/>
                <a:sym typeface="Book Antiqua"/>
              </a:rPr>
              <a:t>. This results in 0, because 2 can fit 4 times into 8 without having anything left. The last one is </a:t>
            </a:r>
            <a:r>
              <a:rPr b="0" i="0" lang="en-US" sz="1800" u="none" strike="noStrike">
                <a:latin typeface="Consolas"/>
                <a:ea typeface="Consolas"/>
                <a:cs typeface="Consolas"/>
                <a:sym typeface="Consolas"/>
              </a:rPr>
              <a:t>15 % 4</a:t>
            </a:r>
            <a:r>
              <a:rPr b="0" i="0" lang="en-US" sz="1800" u="none" strike="noStrike">
                <a:latin typeface="Book Antiqua"/>
                <a:ea typeface="Book Antiqua"/>
                <a:cs typeface="Book Antiqua"/>
                <a:sym typeface="Book Antiqua"/>
              </a:rPr>
              <a:t>, where 4 fits 3 times into 15. And then we have 3 left as a result.</a:t>
            </a:r>
            <a:endParaRPr/>
          </a:p>
        </p:txBody>
      </p:sp>
      <p:pic>
        <p:nvPicPr>
          <p:cNvPr id="454" name="Google Shape;454;p47"/>
          <p:cNvPicPr preferRelativeResize="0"/>
          <p:nvPr/>
        </p:nvPicPr>
        <p:blipFill rotWithShape="1">
          <a:blip r:embed="rId3">
            <a:alphaModFix/>
          </a:blip>
          <a:srcRect b="0" l="0" r="0" t="0"/>
          <a:stretch/>
        </p:blipFill>
        <p:spPr>
          <a:xfrm>
            <a:off x="2652712" y="3429000"/>
            <a:ext cx="6886575" cy="10382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MODULUS</a:t>
            </a:r>
            <a:endParaRPr/>
          </a:p>
        </p:txBody>
      </p:sp>
      <p:sp>
        <p:nvSpPr>
          <p:cNvPr id="460" name="Google Shape;460;p48"/>
          <p:cNvSpPr txBox="1"/>
          <p:nvPr>
            <p:ph idx="1" type="body"/>
          </p:nvPr>
        </p:nvSpPr>
        <p:spPr>
          <a:xfrm>
            <a:off x="581194" y="2113821"/>
            <a:ext cx="11029614" cy="443545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SzPts val="1656"/>
              <a:buNone/>
            </a:pPr>
            <a:r>
              <a:rPr b="0" i="0" lang="en-US" sz="1800" u="none" strike="noStrike">
                <a:latin typeface="Book Antiqua"/>
                <a:ea typeface="Book Antiqua"/>
                <a:cs typeface="Book Antiqua"/>
                <a:sym typeface="Book Antiqua"/>
              </a:rPr>
              <a:t>This is something that would happen in your head automatically if I asked you</a:t>
            </a:r>
            <a:endParaRPr/>
          </a:p>
          <a:p>
            <a:pPr indent="0" lvl="0" marL="0" rtl="0" algn="ctr">
              <a:spcBef>
                <a:spcPts val="960"/>
              </a:spcBef>
              <a:spcAft>
                <a:spcPts val="0"/>
              </a:spcAft>
              <a:buSzPts val="1656"/>
              <a:buNone/>
            </a:pPr>
            <a:r>
              <a:rPr b="0" i="0" lang="en-US" sz="1800" u="none" strike="noStrike">
                <a:latin typeface="Book Antiqua"/>
                <a:ea typeface="Book Antiqua"/>
                <a:cs typeface="Book Antiqua"/>
                <a:sym typeface="Book Antiqua"/>
              </a:rPr>
              <a:t>to add 125 minutes to the current time. You will probably do two things: integer</a:t>
            </a:r>
            <a:endParaRPr/>
          </a:p>
          <a:p>
            <a:pPr indent="0" lvl="0" marL="0" rtl="0" algn="ctr">
              <a:spcBef>
                <a:spcPts val="960"/>
              </a:spcBef>
              <a:spcAft>
                <a:spcPts val="0"/>
              </a:spcAft>
              <a:buSzPts val="1656"/>
              <a:buNone/>
            </a:pPr>
            <a:r>
              <a:rPr b="0" i="0" lang="en-US" sz="1800" u="none" strike="noStrike">
                <a:latin typeface="Book Antiqua"/>
                <a:ea typeface="Book Antiqua"/>
                <a:cs typeface="Book Antiqua"/>
                <a:sym typeface="Book Antiqua"/>
              </a:rPr>
              <a:t>division to determine how many whole hours fit into 125 minutes, and then 125</a:t>
            </a:r>
            <a:endParaRPr/>
          </a:p>
          <a:p>
            <a:pPr indent="0" lvl="0" marL="0" rtl="0" algn="ctr">
              <a:spcBef>
                <a:spcPts val="960"/>
              </a:spcBef>
              <a:spcAft>
                <a:spcPts val="0"/>
              </a:spcAft>
              <a:buSzPts val="1656"/>
              <a:buNone/>
            </a:pPr>
            <a:r>
              <a:rPr b="0" i="0" lang="en-US" sz="1800" u="none" strike="noStrike">
                <a:latin typeface="Book Antiqua"/>
                <a:ea typeface="Book Antiqua"/>
                <a:cs typeface="Book Antiqua"/>
                <a:sym typeface="Book Antiqua"/>
              </a:rPr>
              <a:t>modulo 60 (in JavaScript terms, </a:t>
            </a:r>
            <a:r>
              <a:rPr b="0" i="0" lang="en-US" sz="1800" u="none" strike="noStrike">
                <a:latin typeface="Consolas"/>
                <a:ea typeface="Consolas"/>
                <a:cs typeface="Consolas"/>
                <a:sym typeface="Consolas"/>
              </a:rPr>
              <a:t>125 % 60</a:t>
            </a:r>
            <a:r>
              <a:rPr b="0" i="0" lang="en-US" sz="1800" u="none" strike="noStrike">
                <a:latin typeface="Book Antiqua"/>
                <a:ea typeface="Book Antiqua"/>
                <a:cs typeface="Book Antiqua"/>
                <a:sym typeface="Book Antiqua"/>
              </a:rPr>
              <a:t>) to conclude that you'll have to add 5 more</a:t>
            </a:r>
            <a:endParaRPr/>
          </a:p>
          <a:p>
            <a:pPr indent="0" lvl="0" marL="0" rtl="0" algn="ctr">
              <a:spcBef>
                <a:spcPts val="960"/>
              </a:spcBef>
              <a:spcAft>
                <a:spcPts val="0"/>
              </a:spcAft>
              <a:buSzPts val="1656"/>
              <a:buNone/>
            </a:pPr>
            <a:r>
              <a:rPr b="0" i="0" lang="en-US" sz="1800" u="none" strike="noStrike">
                <a:latin typeface="Book Antiqua"/>
                <a:ea typeface="Book Antiqua"/>
                <a:cs typeface="Book Antiqua"/>
                <a:sym typeface="Book Antiqua"/>
              </a:rPr>
              <a:t>minutes to the current time. Say our current time is 09:59, you will probably start by</a:t>
            </a:r>
            <a:endParaRPr/>
          </a:p>
          <a:p>
            <a:pPr indent="0" lvl="0" marL="0" rtl="0" algn="ctr">
              <a:spcBef>
                <a:spcPts val="960"/>
              </a:spcBef>
              <a:spcAft>
                <a:spcPts val="0"/>
              </a:spcAft>
              <a:buSzPts val="1656"/>
              <a:buNone/>
            </a:pPr>
            <a:r>
              <a:rPr b="0" i="0" lang="en-US" sz="1800" u="none" strike="noStrike">
                <a:latin typeface="Book Antiqua"/>
                <a:ea typeface="Book Antiqua"/>
                <a:cs typeface="Book Antiqua"/>
                <a:sym typeface="Book Antiqua"/>
              </a:rPr>
              <a:t>adding 2 hours, and get to 11:59, and then add 5 minutes, and then you will perform</a:t>
            </a:r>
            <a:endParaRPr/>
          </a:p>
          <a:p>
            <a:pPr indent="0" lvl="0" marL="0" rtl="0" algn="ctr">
              <a:spcBef>
                <a:spcPts val="960"/>
              </a:spcBef>
              <a:spcAft>
                <a:spcPts val="0"/>
              </a:spcAft>
              <a:buSzPts val="1656"/>
              <a:buNone/>
            </a:pPr>
            <a:r>
              <a:rPr b="0" i="0" lang="en-US" sz="1800" u="none" strike="noStrike">
                <a:latin typeface="Book Antiqua"/>
                <a:ea typeface="Book Antiqua"/>
                <a:cs typeface="Book Antiqua"/>
                <a:sym typeface="Book Antiqua"/>
              </a:rPr>
              <a:t>another modulus operation with 59 and 5, adding 1 more hour to the total and</a:t>
            </a:r>
            <a:endParaRPr/>
          </a:p>
          <a:p>
            <a:pPr indent="0" lvl="0" marL="0" rtl="0" algn="ctr">
              <a:spcBef>
                <a:spcPts val="960"/>
              </a:spcBef>
              <a:spcAft>
                <a:spcPts val="0"/>
              </a:spcAft>
              <a:buSzPts val="1656"/>
              <a:buNone/>
            </a:pPr>
            <a:r>
              <a:rPr b="0" i="0" lang="en-US" sz="1800" u="none" strike="noStrike">
                <a:latin typeface="Book Antiqua"/>
                <a:ea typeface="Book Antiqua"/>
                <a:cs typeface="Book Antiqua"/>
                <a:sym typeface="Book Antiqua"/>
              </a:rPr>
              <a:t>having 4 minutes left: 12:04.</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UNARY OPERATORS: INCREMENT AND DECREMENT</a:t>
            </a:r>
            <a:endParaRPr/>
          </a:p>
        </p:txBody>
      </p:sp>
      <p:sp>
        <p:nvSpPr>
          <p:cNvPr id="466" name="Google Shape;466;p49"/>
          <p:cNvSpPr txBox="1"/>
          <p:nvPr>
            <p:ph idx="1" type="body"/>
          </p:nvPr>
        </p:nvSpPr>
        <p:spPr>
          <a:xfrm>
            <a:off x="581192" y="2180496"/>
            <a:ext cx="11029615" cy="423823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The last two operators of our arithmetic operator section are probably new to you, if you are new to programming (or only familiar with another programming language). These are the increment and decrement operators. A term we use here is </a:t>
            </a:r>
            <a:r>
              <a:rPr b="1" i="0" lang="en-US" sz="1800" u="none" strike="noStrike">
                <a:latin typeface="Book Antiqua"/>
                <a:ea typeface="Book Antiqua"/>
                <a:cs typeface="Book Antiqua"/>
                <a:sym typeface="Book Antiqua"/>
              </a:rPr>
              <a:t>operand</a:t>
            </a:r>
            <a:r>
              <a:rPr b="0" i="0" lang="en-US" sz="1800" u="none" strike="noStrike">
                <a:latin typeface="Book Antiqua"/>
                <a:ea typeface="Book Antiqua"/>
                <a:cs typeface="Book Antiqua"/>
                <a:sym typeface="Book Antiqua"/>
              </a:rPr>
              <a:t>. Operands are subject to the operator. So, if we say </a:t>
            </a:r>
            <a:r>
              <a:rPr b="0" i="0" lang="en-US" sz="1800" u="none" strike="noStrike">
                <a:latin typeface="Consolas"/>
                <a:ea typeface="Consolas"/>
                <a:cs typeface="Consolas"/>
                <a:sym typeface="Consolas"/>
              </a:rPr>
              <a:t>x + y</a:t>
            </a:r>
            <a:r>
              <a:rPr b="0" i="0" lang="en-US" sz="1800" u="none" strike="noStrike">
                <a:latin typeface="Book Antiqua"/>
                <a:ea typeface="Book Antiqua"/>
                <a:cs typeface="Book Antiqua"/>
                <a:sym typeface="Book Antiqua"/>
              </a:rPr>
              <a:t>, </a:t>
            </a:r>
            <a:r>
              <a:rPr b="0" i="1" lang="en-US" sz="1800" u="none" strike="noStrike">
                <a:latin typeface="Book Antiqua"/>
                <a:ea typeface="Book Antiqua"/>
                <a:cs typeface="Book Antiqua"/>
                <a:sym typeface="Book Antiqua"/>
              </a:rPr>
              <a:t>x </a:t>
            </a:r>
            <a:r>
              <a:rPr b="0" i="0" lang="en-US" sz="1800" u="none" strike="noStrike">
                <a:latin typeface="Book Antiqua"/>
                <a:ea typeface="Book Antiqua"/>
                <a:cs typeface="Book Antiqua"/>
                <a:sym typeface="Book Antiqua"/>
              </a:rPr>
              <a:t>and </a:t>
            </a:r>
            <a:r>
              <a:rPr b="0" i="1" lang="en-US" sz="1800" u="none" strike="noStrike">
                <a:latin typeface="Book Antiqua"/>
                <a:ea typeface="Book Antiqua"/>
                <a:cs typeface="Book Antiqua"/>
                <a:sym typeface="Book Antiqua"/>
              </a:rPr>
              <a:t>y </a:t>
            </a:r>
            <a:r>
              <a:rPr b="0" i="0" lang="en-US" sz="1800" u="none" strike="noStrike">
                <a:latin typeface="Book Antiqua"/>
                <a:ea typeface="Book Antiqua"/>
                <a:cs typeface="Book Antiqua"/>
                <a:sym typeface="Book Antiqua"/>
              </a:rPr>
              <a:t>are operands.</a:t>
            </a:r>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We only need one operand for these operators, and therefore we also call them unary operators. If we see </a:t>
            </a:r>
            <a:r>
              <a:rPr b="0" i="0" lang="en-US" sz="1800" u="none" strike="noStrike">
                <a:latin typeface="Consolas"/>
                <a:ea typeface="Consolas"/>
                <a:cs typeface="Consolas"/>
                <a:sym typeface="Consolas"/>
              </a:rPr>
              <a:t>x++</a:t>
            </a:r>
            <a:r>
              <a:rPr b="0" i="0" lang="en-US" sz="1800" u="none" strike="noStrike">
                <a:latin typeface="Book Antiqua"/>
                <a:ea typeface="Book Antiqua"/>
                <a:cs typeface="Book Antiqua"/>
                <a:sym typeface="Book Antiqua"/>
              </a:rPr>
              <a:t>, we can read this as </a:t>
            </a:r>
            <a:r>
              <a:rPr b="0" i="1" lang="en-US" sz="1800" u="none" strike="noStrike">
                <a:latin typeface="Book Antiqua"/>
                <a:ea typeface="Book Antiqua"/>
                <a:cs typeface="Book Antiqua"/>
                <a:sym typeface="Book Antiqua"/>
              </a:rPr>
              <a:t>x </a:t>
            </a:r>
            <a:r>
              <a:rPr b="0" i="0" lang="en-US" sz="1800" u="none" strike="noStrike">
                <a:latin typeface="Book Antiqua"/>
                <a:ea typeface="Book Antiqua"/>
                <a:cs typeface="Book Antiqua"/>
                <a:sym typeface="Book Antiqua"/>
              </a:rPr>
              <a:t>= </a:t>
            </a:r>
            <a:r>
              <a:rPr b="0" i="1" lang="en-US" sz="1800" u="none" strike="noStrike">
                <a:latin typeface="Book Antiqua"/>
                <a:ea typeface="Book Antiqua"/>
                <a:cs typeface="Book Antiqua"/>
                <a:sym typeface="Book Antiqua"/>
              </a:rPr>
              <a:t>x </a:t>
            </a:r>
            <a:r>
              <a:rPr b="0" i="0" lang="en-US" sz="1800" u="none" strike="noStrike">
                <a:latin typeface="Book Antiqua"/>
                <a:ea typeface="Book Antiqua"/>
                <a:cs typeface="Book Antiqua"/>
                <a:sym typeface="Book Antiqua"/>
              </a:rPr>
              <a:t>+ 1. The same is true for the decrement operators: </a:t>
            </a:r>
            <a:r>
              <a:rPr b="0" i="0" lang="en-US" sz="1800" u="none" strike="noStrike">
                <a:latin typeface="Consolas"/>
                <a:ea typeface="Consolas"/>
                <a:cs typeface="Consolas"/>
                <a:sym typeface="Consolas"/>
              </a:rPr>
              <a:t>x-- </a:t>
            </a:r>
            <a:r>
              <a:rPr b="0" i="0" lang="en-US" sz="1800" u="none" strike="noStrike">
                <a:latin typeface="Book Antiqua"/>
                <a:ea typeface="Book Antiqua"/>
                <a:cs typeface="Book Antiqua"/>
                <a:sym typeface="Book Antiqua"/>
              </a:rPr>
              <a:t>can be read as </a:t>
            </a:r>
            <a:r>
              <a:rPr b="0" i="1" lang="en-US" sz="1800" u="none" strike="noStrike">
                <a:latin typeface="Book Antiqua"/>
                <a:ea typeface="Book Antiqua"/>
                <a:cs typeface="Book Antiqua"/>
                <a:sym typeface="Book Antiqua"/>
              </a:rPr>
              <a:t>x </a:t>
            </a:r>
            <a:r>
              <a:rPr b="0" i="0" lang="en-US" sz="1800" u="none" strike="noStrike">
                <a:latin typeface="Book Antiqua"/>
                <a:ea typeface="Book Antiqua"/>
                <a:cs typeface="Book Antiqua"/>
                <a:sym typeface="Book Antiqua"/>
              </a:rPr>
              <a:t>= </a:t>
            </a:r>
            <a:r>
              <a:rPr b="0" i="1" lang="en-US" sz="1800" u="none" strike="noStrike">
                <a:latin typeface="Book Antiqua"/>
                <a:ea typeface="Book Antiqua"/>
                <a:cs typeface="Book Antiqua"/>
                <a:sym typeface="Book Antiqua"/>
              </a:rPr>
              <a:t>x </a:t>
            </a:r>
            <a:r>
              <a:rPr b="0" i="0" lang="en-US" sz="1800" u="none" strike="noStrike">
                <a:latin typeface="Book Antiqua"/>
                <a:ea typeface="Book Antiqua"/>
                <a:cs typeface="Book Antiqua"/>
                <a:sym typeface="Book Antiqua"/>
              </a:rPr>
              <a:t>– 1:</a:t>
            </a:r>
            <a:endParaRPr/>
          </a:p>
        </p:txBody>
      </p:sp>
      <p:pic>
        <p:nvPicPr>
          <p:cNvPr id="467" name="Google Shape;467;p49"/>
          <p:cNvPicPr preferRelativeResize="0"/>
          <p:nvPr/>
        </p:nvPicPr>
        <p:blipFill rotWithShape="1">
          <a:blip r:embed="rId3">
            <a:alphaModFix/>
          </a:blip>
          <a:srcRect b="0" l="0" r="0" t="0"/>
          <a:stretch/>
        </p:blipFill>
        <p:spPr>
          <a:xfrm>
            <a:off x="3100386" y="4121243"/>
            <a:ext cx="5991225" cy="2219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LET, VAR, AND CONST</a:t>
            </a:r>
            <a:endParaRPr/>
          </a:p>
        </p:txBody>
      </p:sp>
      <p:sp>
        <p:nvSpPr>
          <p:cNvPr id="128" name="Google Shape;128;p5"/>
          <p:cNvSpPr txBox="1"/>
          <p:nvPr>
            <p:ph idx="1" type="body"/>
          </p:nvPr>
        </p:nvSpPr>
        <p:spPr>
          <a:xfrm>
            <a:off x="581192" y="2180496"/>
            <a:ext cx="11029615" cy="367830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A variable definition consists of three parts: a variable-defining keyword (</a:t>
            </a:r>
            <a:r>
              <a:rPr b="0" i="0" lang="en-US" sz="1800" u="none" strike="noStrike">
                <a:latin typeface="Consolas"/>
                <a:ea typeface="Consolas"/>
                <a:cs typeface="Consolas"/>
                <a:sym typeface="Consolas"/>
              </a:rPr>
              <a:t>let</a:t>
            </a:r>
            <a:r>
              <a:rPr b="0" i="0" lang="en-US" sz="1800" u="none" strike="noStrike">
                <a:latin typeface="Book Antiqua"/>
                <a:ea typeface="Book Antiqua"/>
                <a:cs typeface="Book Antiqua"/>
                <a:sym typeface="Book Antiqua"/>
              </a:rPr>
              <a:t>, </a:t>
            </a:r>
            <a:r>
              <a:rPr b="0" i="0" lang="en-US" sz="1800" u="none" strike="noStrike">
                <a:latin typeface="Consolas"/>
                <a:ea typeface="Consolas"/>
                <a:cs typeface="Consolas"/>
                <a:sym typeface="Consolas"/>
              </a:rPr>
              <a:t>var</a:t>
            </a:r>
            <a:r>
              <a:rPr b="0" i="0" lang="en-US" sz="1800" u="none" strike="noStrike">
                <a:latin typeface="Book Antiqua"/>
                <a:ea typeface="Book Antiqua"/>
                <a:cs typeface="Book Antiqua"/>
                <a:sym typeface="Book Antiqua"/>
              </a:rPr>
              <a:t>, or </a:t>
            </a:r>
            <a:r>
              <a:rPr b="0" i="0" lang="en-US" sz="1800" u="none" strike="noStrike">
                <a:latin typeface="Consolas"/>
                <a:ea typeface="Consolas"/>
                <a:cs typeface="Consolas"/>
                <a:sym typeface="Consolas"/>
              </a:rPr>
              <a:t>const</a:t>
            </a:r>
            <a:r>
              <a:rPr b="0" i="0" lang="en-US" sz="1800" u="none" strike="noStrike">
                <a:latin typeface="Book Antiqua"/>
                <a:ea typeface="Book Antiqua"/>
                <a:cs typeface="Book Antiqua"/>
                <a:sym typeface="Book Antiqua"/>
              </a:rPr>
              <a:t>), a name, and a value. Let's start with the difference between </a:t>
            </a:r>
            <a:r>
              <a:rPr b="0" i="0" lang="en-US" sz="1800" u="none" strike="noStrike">
                <a:latin typeface="Consolas"/>
                <a:ea typeface="Consolas"/>
                <a:cs typeface="Consolas"/>
                <a:sym typeface="Consolas"/>
              </a:rPr>
              <a:t>let</a:t>
            </a:r>
            <a:r>
              <a:rPr b="0" i="0" lang="en-US" sz="1800" u="none" strike="noStrike">
                <a:latin typeface="Book Antiqua"/>
                <a:ea typeface="Book Antiqua"/>
                <a:cs typeface="Book Antiqua"/>
                <a:sym typeface="Book Antiqua"/>
              </a:rPr>
              <a:t>, </a:t>
            </a:r>
            <a:r>
              <a:rPr b="0" i="0" lang="en-US" sz="1800" u="none" strike="noStrike">
                <a:latin typeface="Consolas"/>
                <a:ea typeface="Consolas"/>
                <a:cs typeface="Consolas"/>
                <a:sym typeface="Consolas"/>
              </a:rPr>
              <a:t>var</a:t>
            </a:r>
            <a:r>
              <a:rPr b="0" i="0" lang="en-US" sz="1800" u="none" strike="noStrike">
                <a:latin typeface="Book Antiqua"/>
                <a:ea typeface="Book Antiqua"/>
                <a:cs typeface="Book Antiqua"/>
                <a:sym typeface="Book Antiqua"/>
              </a:rPr>
              <a:t>, or </a:t>
            </a:r>
            <a:r>
              <a:rPr b="0" i="0" lang="en-US" sz="1800" u="none" strike="noStrike">
                <a:latin typeface="Consolas"/>
                <a:ea typeface="Consolas"/>
                <a:cs typeface="Consolas"/>
                <a:sym typeface="Consolas"/>
              </a:rPr>
              <a:t>const</a:t>
            </a:r>
            <a:r>
              <a:rPr b="0" i="0" lang="en-US" sz="1800" u="none" strike="noStrike">
                <a:latin typeface="Book Antiqua"/>
                <a:ea typeface="Book Antiqua"/>
                <a:cs typeface="Book Antiqua"/>
                <a:sym typeface="Book Antiqua"/>
              </a:rPr>
              <a:t>. Here you can see some examples of variables using the different keywords:</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b="0" i="0" sz="1800" u="none" strike="noStrike">
              <a:latin typeface="Book Antiqua"/>
              <a:ea typeface="Book Antiqua"/>
              <a:cs typeface="Book Antiqua"/>
              <a:sym typeface="Book Antiqua"/>
            </a:endParaRPr>
          </a:p>
          <a:p>
            <a:pPr indent="0" lvl="0" marL="0" rtl="0" algn="l">
              <a:spcBef>
                <a:spcPts val="960"/>
              </a:spcBef>
              <a:spcAft>
                <a:spcPts val="0"/>
              </a:spcAft>
              <a:buSzPts val="1656"/>
              <a:buNone/>
            </a:pPr>
            <a:r>
              <a:t/>
            </a:r>
            <a:endParaRPr b="0" i="0" sz="1800" u="none" strike="noStrike">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Consolas"/>
                <a:ea typeface="Consolas"/>
                <a:cs typeface="Consolas"/>
                <a:sym typeface="Consolas"/>
              </a:rPr>
              <a:t>let </a:t>
            </a:r>
            <a:r>
              <a:rPr b="0" i="0" lang="en-US" sz="1800" u="none" strike="noStrike">
                <a:latin typeface="Book Antiqua"/>
                <a:ea typeface="Book Antiqua"/>
                <a:cs typeface="Book Antiqua"/>
                <a:sym typeface="Book Antiqua"/>
              </a:rPr>
              <a:t>and </a:t>
            </a:r>
            <a:r>
              <a:rPr b="0" i="0" lang="en-US" sz="1800" u="none" strike="noStrike">
                <a:latin typeface="Consolas"/>
                <a:ea typeface="Consolas"/>
                <a:cs typeface="Consolas"/>
                <a:sym typeface="Consolas"/>
              </a:rPr>
              <a:t>var </a:t>
            </a:r>
            <a:r>
              <a:rPr b="0" i="0" lang="en-US" sz="1800" u="none" strike="noStrike">
                <a:latin typeface="Book Antiqua"/>
                <a:ea typeface="Book Antiqua"/>
                <a:cs typeface="Book Antiqua"/>
                <a:sym typeface="Book Antiqua"/>
              </a:rPr>
              <a:t>are both used for variables that might have a new value assigned to them somewhere in the program. The difference between </a:t>
            </a:r>
            <a:r>
              <a:rPr b="0" i="0" lang="en-US" sz="1800" u="none" strike="noStrike">
                <a:latin typeface="Consolas"/>
                <a:ea typeface="Consolas"/>
                <a:cs typeface="Consolas"/>
                <a:sym typeface="Consolas"/>
              </a:rPr>
              <a:t>let </a:t>
            </a:r>
            <a:r>
              <a:rPr b="0" i="0" lang="en-US" sz="1800" u="none" strike="noStrike">
                <a:latin typeface="Book Antiqua"/>
                <a:ea typeface="Book Antiqua"/>
                <a:cs typeface="Book Antiqua"/>
                <a:sym typeface="Book Antiqua"/>
              </a:rPr>
              <a:t>and </a:t>
            </a:r>
            <a:r>
              <a:rPr b="0" i="0" lang="en-US" sz="1800" u="none" strike="noStrike">
                <a:latin typeface="Consolas"/>
                <a:ea typeface="Consolas"/>
                <a:cs typeface="Consolas"/>
                <a:sym typeface="Consolas"/>
              </a:rPr>
              <a:t>var </a:t>
            </a:r>
            <a:r>
              <a:rPr b="0" i="0" lang="en-US" sz="1800" u="none" strike="noStrike">
                <a:latin typeface="Book Antiqua"/>
                <a:ea typeface="Book Antiqua"/>
                <a:cs typeface="Book Antiqua"/>
                <a:sym typeface="Book Antiqua"/>
              </a:rPr>
              <a:t>is complex. It is related to scope.</a:t>
            </a:r>
            <a:endParaRPr b="0" i="0" u="none" strike="noStrike">
              <a:solidFill>
                <a:srgbClr val="383A42"/>
              </a:solidFill>
              <a:latin typeface="Consolas"/>
              <a:ea typeface="Consolas"/>
              <a:cs typeface="Consolas"/>
              <a:sym typeface="Consolas"/>
            </a:endParaRPr>
          </a:p>
        </p:txBody>
      </p:sp>
      <p:pic>
        <p:nvPicPr>
          <p:cNvPr id="129" name="Google Shape;129;p5"/>
          <p:cNvPicPr preferRelativeResize="0"/>
          <p:nvPr/>
        </p:nvPicPr>
        <p:blipFill rotWithShape="1">
          <a:blip r:embed="rId3">
            <a:alphaModFix/>
          </a:blip>
          <a:srcRect b="0" l="0" r="0" t="0"/>
          <a:stretch/>
        </p:blipFill>
        <p:spPr>
          <a:xfrm>
            <a:off x="1985961" y="3115137"/>
            <a:ext cx="4600575" cy="1162050"/>
          </a:xfrm>
          <a:prstGeom prst="rect">
            <a:avLst/>
          </a:prstGeom>
          <a:noFill/>
          <a:ln>
            <a:noFill/>
          </a:ln>
        </p:spPr>
      </p:pic>
      <p:pic>
        <p:nvPicPr>
          <p:cNvPr id="130" name="Google Shape;130;p5"/>
          <p:cNvPicPr preferRelativeResize="0"/>
          <p:nvPr/>
        </p:nvPicPr>
        <p:blipFill rotWithShape="1">
          <a:blip r:embed="rId4">
            <a:alphaModFix/>
          </a:blip>
          <a:srcRect b="0" l="0" r="0" t="0"/>
          <a:stretch/>
        </p:blipFill>
        <p:spPr>
          <a:xfrm>
            <a:off x="1921107" y="5211828"/>
            <a:ext cx="8349785" cy="133596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UNARY OPERATORS: INCREMENT AND DECREMENT</a:t>
            </a:r>
            <a:endParaRPr/>
          </a:p>
        </p:txBody>
      </p:sp>
      <p:sp>
        <p:nvSpPr>
          <p:cNvPr id="473" name="Google Shape;473;p50"/>
          <p:cNvSpPr txBox="1"/>
          <p:nvPr>
            <p:ph idx="1" type="body"/>
          </p:nvPr>
        </p:nvSpPr>
        <p:spPr>
          <a:xfrm>
            <a:off x="581192" y="2180496"/>
            <a:ext cx="11029615" cy="423823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t/>
            </a:r>
            <a:endParaRPr b="0" i="0" sz="1800" u="none" strike="noStrike">
              <a:solidFill>
                <a:srgbClr val="000000"/>
              </a:solidFill>
              <a:latin typeface="Book Antiqua"/>
              <a:ea typeface="Book Antiqua"/>
              <a:cs typeface="Book Antiqua"/>
              <a:sym typeface="Book Antiqua"/>
            </a:endParaRPr>
          </a:p>
          <a:p>
            <a:pPr indent="0" lvl="0" marL="0" rtl="0" algn="l">
              <a:spcBef>
                <a:spcPts val="960"/>
              </a:spcBef>
              <a:spcAft>
                <a:spcPts val="0"/>
              </a:spcAft>
              <a:buSzPts val="1656"/>
              <a:buNone/>
            </a:pPr>
            <a:r>
              <a:t/>
            </a:r>
            <a:endParaRPr>
              <a:solidFill>
                <a:srgbClr val="000000"/>
              </a:solidFill>
              <a:latin typeface="Book Antiqua"/>
              <a:ea typeface="Book Antiqua"/>
              <a:cs typeface="Book Antiqua"/>
              <a:sym typeface="Book Antiqua"/>
            </a:endParaRPr>
          </a:p>
          <a:p>
            <a:pPr indent="0" lvl="0" marL="0" rtl="0" algn="l">
              <a:spcBef>
                <a:spcPts val="960"/>
              </a:spcBef>
              <a:spcAft>
                <a:spcPts val="0"/>
              </a:spcAft>
              <a:buSzPts val="1656"/>
              <a:buNone/>
            </a:pPr>
            <a:r>
              <a:t/>
            </a:r>
            <a:endParaRPr b="0" i="0" sz="1800" u="none" strike="noStrike">
              <a:solidFill>
                <a:srgbClr val="000000"/>
              </a:solidFill>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solidFill>
                  <a:srgbClr val="000000"/>
                </a:solidFill>
                <a:latin typeface="Book Antiqua"/>
                <a:ea typeface="Book Antiqua"/>
                <a:cs typeface="Book Antiqua"/>
                <a:sym typeface="Book Antiqua"/>
              </a:rPr>
              <a:t>The output is as follows:</a:t>
            </a:r>
            <a:endParaRPr/>
          </a:p>
        </p:txBody>
      </p:sp>
      <p:pic>
        <p:nvPicPr>
          <p:cNvPr id="474" name="Google Shape;474;p50"/>
          <p:cNvPicPr preferRelativeResize="0"/>
          <p:nvPr/>
        </p:nvPicPr>
        <p:blipFill rotWithShape="1">
          <a:blip r:embed="rId3">
            <a:alphaModFix/>
          </a:blip>
          <a:srcRect b="0" l="0" r="0" t="0"/>
          <a:stretch/>
        </p:blipFill>
        <p:spPr>
          <a:xfrm>
            <a:off x="2452686" y="4220696"/>
            <a:ext cx="7286625" cy="8191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PREFIX AND POSTFIX OPERATORS</a:t>
            </a:r>
            <a:endParaRPr/>
          </a:p>
        </p:txBody>
      </p:sp>
      <p:sp>
        <p:nvSpPr>
          <p:cNvPr id="480" name="Google Shape;480;p51"/>
          <p:cNvSpPr txBox="1"/>
          <p:nvPr>
            <p:ph idx="1" type="body"/>
          </p:nvPr>
        </p:nvSpPr>
        <p:spPr>
          <a:xfrm>
            <a:off x="581192" y="2180496"/>
            <a:ext cx="11029615" cy="434581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We can have the increment operator after the operand (</a:t>
            </a:r>
            <a:r>
              <a:rPr b="0" i="0" lang="en-US" sz="1800" u="none" strike="noStrike">
                <a:latin typeface="Consolas"/>
                <a:ea typeface="Consolas"/>
                <a:cs typeface="Consolas"/>
                <a:sym typeface="Consolas"/>
              </a:rPr>
              <a:t>x++</a:t>
            </a:r>
            <a:r>
              <a:rPr b="0" i="0" lang="en-US" sz="1800" u="none" strike="noStrike">
                <a:latin typeface="Book Antiqua"/>
                <a:ea typeface="Book Antiqua"/>
                <a:cs typeface="Book Antiqua"/>
                <a:sym typeface="Book Antiqua"/>
              </a:rPr>
              <a:t>), in which case we call this the </a:t>
            </a:r>
            <a:r>
              <a:rPr b="1" i="0" lang="en-US" sz="1800" u="none" strike="noStrike">
                <a:latin typeface="Book Antiqua"/>
                <a:ea typeface="Book Antiqua"/>
                <a:cs typeface="Book Antiqua"/>
                <a:sym typeface="Book Antiqua"/>
              </a:rPr>
              <a:t>postfix unary operator</a:t>
            </a:r>
            <a:r>
              <a:rPr b="0" i="0" lang="en-US" sz="1800" u="none" strike="noStrike">
                <a:latin typeface="Book Antiqua"/>
                <a:ea typeface="Book Antiqua"/>
                <a:cs typeface="Book Antiqua"/>
                <a:sym typeface="Book Antiqua"/>
              </a:rPr>
              <a:t>. We can also have it before </a:t>
            </a:r>
            <a:r>
              <a:rPr b="0" i="0" lang="en-US" sz="1800" u="none" strike="noStrike">
                <a:latin typeface="Consolas"/>
                <a:ea typeface="Consolas"/>
                <a:cs typeface="Consolas"/>
                <a:sym typeface="Consolas"/>
              </a:rPr>
              <a:t>(++x</a:t>
            </a:r>
            <a:r>
              <a:rPr b="0" i="0" lang="en-US" sz="1800" u="none" strike="noStrike">
                <a:latin typeface="Book Antiqua"/>
                <a:ea typeface="Book Antiqua"/>
                <a:cs typeface="Book Antiqua"/>
                <a:sym typeface="Book Antiqua"/>
              </a:rPr>
              <a:t>), which is the </a:t>
            </a:r>
            <a:r>
              <a:rPr b="1" i="0" lang="en-US" sz="1800" u="none" strike="noStrike">
                <a:latin typeface="Book Antiqua"/>
                <a:ea typeface="Book Antiqua"/>
                <a:cs typeface="Book Antiqua"/>
                <a:sym typeface="Book Antiqua"/>
              </a:rPr>
              <a:t>prefix unary operator</a:t>
            </a:r>
            <a:r>
              <a:rPr b="0" i="0" lang="en-US" sz="1800" u="none" strike="noStrike">
                <a:latin typeface="Book Antiqua"/>
                <a:ea typeface="Book Antiqua"/>
                <a:cs typeface="Book Antiqua"/>
                <a:sym typeface="Book Antiqua"/>
              </a:rPr>
              <a:t>. This does something different though—the next few lines might be complicated, so do not worry if you need to read it a few times and have a good look at the examples here.</a:t>
            </a:r>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The postfix gets executed after sending the variable through, and then after that, the operation gets executed. In the following example, </a:t>
            </a:r>
            <a:r>
              <a:rPr b="0" i="0" lang="en-US" sz="1800" u="none" strike="noStrike">
                <a:latin typeface="Consolas"/>
                <a:ea typeface="Consolas"/>
                <a:cs typeface="Consolas"/>
                <a:sym typeface="Consolas"/>
              </a:rPr>
              <a:t>nr </a:t>
            </a:r>
            <a:r>
              <a:rPr b="0" i="0" lang="en-US" sz="1800" u="none" strike="noStrike">
                <a:latin typeface="Book Antiqua"/>
                <a:ea typeface="Book Antiqua"/>
                <a:cs typeface="Book Antiqua"/>
                <a:sym typeface="Book Antiqua"/>
              </a:rPr>
              <a:t>gets incremented by 1 </a:t>
            </a:r>
            <a:r>
              <a:rPr b="0" i="1" lang="en-US" sz="1800" u="none" strike="noStrike">
                <a:latin typeface="Book Antiqua"/>
                <a:ea typeface="Book Antiqua"/>
                <a:cs typeface="Book Antiqua"/>
                <a:sym typeface="Book Antiqua"/>
              </a:rPr>
              <a:t>after </a:t>
            </a:r>
            <a:r>
              <a:rPr b="0" i="0" lang="en-US" sz="1800" u="none" strike="noStrike">
                <a:latin typeface="Book Antiqua"/>
                <a:ea typeface="Book Antiqua"/>
                <a:cs typeface="Book Antiqua"/>
                <a:sym typeface="Book Antiqua"/>
              </a:rPr>
              <a:t>logging. So the first logging statement is still logging the old value because it has not been updated yet. It has been updated for the second log statement:</a:t>
            </a:r>
            <a:endParaRPr/>
          </a:p>
        </p:txBody>
      </p:sp>
      <p:pic>
        <p:nvPicPr>
          <p:cNvPr id="481" name="Google Shape;481;p51"/>
          <p:cNvPicPr preferRelativeResize="0"/>
          <p:nvPr/>
        </p:nvPicPr>
        <p:blipFill rotWithShape="1">
          <a:blip r:embed="rId3">
            <a:alphaModFix/>
          </a:blip>
          <a:srcRect b="0" l="0" r="0" t="0"/>
          <a:stretch/>
        </p:blipFill>
        <p:spPr>
          <a:xfrm>
            <a:off x="2414586" y="4859431"/>
            <a:ext cx="7362825" cy="10477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PREFIX AND POSTFIX OPERATORS</a:t>
            </a:r>
            <a:endParaRPr/>
          </a:p>
        </p:txBody>
      </p:sp>
      <p:sp>
        <p:nvSpPr>
          <p:cNvPr id="487" name="Google Shape;487;p52"/>
          <p:cNvSpPr txBox="1"/>
          <p:nvPr>
            <p:ph idx="1" type="body"/>
          </p:nvPr>
        </p:nvSpPr>
        <p:spPr>
          <a:xfrm>
            <a:off x="581192" y="2180496"/>
            <a:ext cx="11029615" cy="434581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solidFill>
                  <a:srgbClr val="000000"/>
                </a:solidFill>
                <a:latin typeface="Book Antiqua"/>
                <a:ea typeface="Book Antiqua"/>
                <a:cs typeface="Book Antiqua"/>
                <a:sym typeface="Book Antiqua"/>
              </a:rPr>
              <a:t>The output is as follows:</a:t>
            </a:r>
            <a:br>
              <a:rPr b="0" i="0" lang="en-US" sz="1800" u="none" strike="noStrike">
                <a:solidFill>
                  <a:srgbClr val="000000"/>
                </a:solidFill>
                <a:latin typeface="Book Antiqua"/>
                <a:ea typeface="Book Antiqua"/>
                <a:cs typeface="Book Antiqua"/>
                <a:sym typeface="Book Antiqua"/>
              </a:rPr>
            </a:br>
            <a:endParaRPr>
              <a:solidFill>
                <a:srgbClr val="000000"/>
              </a:solidFill>
              <a:latin typeface="Book Antiqua"/>
              <a:ea typeface="Book Antiqua"/>
              <a:cs typeface="Book Antiqua"/>
              <a:sym typeface="Book Antiqua"/>
            </a:endParaRPr>
          </a:p>
          <a:p>
            <a:pPr indent="0" lvl="0" marL="0" rtl="0" algn="l">
              <a:spcBef>
                <a:spcPts val="960"/>
              </a:spcBef>
              <a:spcAft>
                <a:spcPts val="0"/>
              </a:spcAft>
              <a:buSzPts val="1656"/>
              <a:buNone/>
            </a:pPr>
            <a:r>
              <a:t/>
            </a:r>
            <a:endParaRPr>
              <a:solidFill>
                <a:srgbClr val="000000"/>
              </a:solidFill>
              <a:latin typeface="Book Antiqua"/>
              <a:ea typeface="Book Antiqua"/>
              <a:cs typeface="Book Antiqua"/>
              <a:sym typeface="Book Antiqua"/>
            </a:endParaRPr>
          </a:p>
          <a:p>
            <a:pPr indent="0" lvl="0" marL="0" rtl="0" algn="l">
              <a:spcBef>
                <a:spcPts val="960"/>
              </a:spcBef>
              <a:spcAft>
                <a:spcPts val="0"/>
              </a:spcAft>
              <a:buSzPts val="1656"/>
              <a:buNone/>
            </a:pPr>
            <a:r>
              <a:t/>
            </a:r>
            <a:endParaRPr>
              <a:solidFill>
                <a:srgbClr val="000000"/>
              </a:solidFill>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The prefix gets executed </a:t>
            </a:r>
            <a:r>
              <a:rPr b="0" i="1" lang="en-US" sz="1800" u="none" strike="noStrike">
                <a:latin typeface="Book Antiqua"/>
                <a:ea typeface="Book Antiqua"/>
                <a:cs typeface="Book Antiqua"/>
                <a:sym typeface="Book Antiqua"/>
              </a:rPr>
              <a:t>before </a:t>
            </a:r>
            <a:r>
              <a:rPr b="0" i="0" lang="en-US" sz="1800" u="none" strike="noStrike">
                <a:latin typeface="Book Antiqua"/>
                <a:ea typeface="Book Antiqua"/>
                <a:cs typeface="Book Antiqua"/>
                <a:sym typeface="Book Antiqua"/>
              </a:rPr>
              <a:t>sending the variable through, and often this is the one you will need. Have a look at the following example:</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We get the following output:</a:t>
            </a:r>
            <a:endParaRPr/>
          </a:p>
        </p:txBody>
      </p:sp>
      <p:pic>
        <p:nvPicPr>
          <p:cNvPr id="488" name="Google Shape;488;p52"/>
          <p:cNvPicPr preferRelativeResize="0"/>
          <p:nvPr/>
        </p:nvPicPr>
        <p:blipFill rotWithShape="1">
          <a:blip r:embed="rId3">
            <a:alphaModFix/>
          </a:blip>
          <a:srcRect b="0" l="0" r="0" t="0"/>
          <a:stretch/>
        </p:blipFill>
        <p:spPr>
          <a:xfrm>
            <a:off x="2166656" y="2733674"/>
            <a:ext cx="7715250" cy="781050"/>
          </a:xfrm>
          <a:prstGeom prst="rect">
            <a:avLst/>
          </a:prstGeom>
          <a:noFill/>
          <a:ln>
            <a:noFill/>
          </a:ln>
        </p:spPr>
      </p:pic>
      <p:pic>
        <p:nvPicPr>
          <p:cNvPr id="489" name="Google Shape;489;p52"/>
          <p:cNvPicPr preferRelativeResize="0"/>
          <p:nvPr/>
        </p:nvPicPr>
        <p:blipFill rotWithShape="1">
          <a:blip r:embed="rId4">
            <a:alphaModFix/>
          </a:blip>
          <a:srcRect b="0" l="0" r="491" t="0"/>
          <a:stretch/>
        </p:blipFill>
        <p:spPr>
          <a:xfrm>
            <a:off x="2166656" y="4516502"/>
            <a:ext cx="7715250" cy="790575"/>
          </a:xfrm>
          <a:prstGeom prst="rect">
            <a:avLst/>
          </a:prstGeom>
          <a:noFill/>
          <a:ln>
            <a:noFill/>
          </a:ln>
        </p:spPr>
      </p:pic>
      <p:pic>
        <p:nvPicPr>
          <p:cNvPr id="490" name="Google Shape;490;p52"/>
          <p:cNvPicPr preferRelativeResize="0"/>
          <p:nvPr/>
        </p:nvPicPr>
        <p:blipFill rotWithShape="1">
          <a:blip r:embed="rId5">
            <a:alphaModFix/>
          </a:blip>
          <a:srcRect b="0" l="0" r="3914" t="0"/>
          <a:stretch/>
        </p:blipFill>
        <p:spPr>
          <a:xfrm>
            <a:off x="2166656" y="6008421"/>
            <a:ext cx="7715250" cy="51788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PREFIX AND POSTFIX OPERATORS</a:t>
            </a:r>
            <a:endParaRPr/>
          </a:p>
        </p:txBody>
      </p:sp>
      <p:sp>
        <p:nvSpPr>
          <p:cNvPr id="496" name="Google Shape;496;p53"/>
          <p:cNvSpPr txBox="1"/>
          <p:nvPr>
            <p:ph idx="1" type="body"/>
          </p:nvPr>
        </p:nvSpPr>
        <p:spPr>
          <a:xfrm>
            <a:off x="581192" y="2180496"/>
            <a:ext cx="11029615" cy="434581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Alright, if you can figure out what the next code snippets logs to the console, you should really have a handle on it:</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It outputs </a:t>
            </a:r>
            <a:r>
              <a:rPr b="0" i="0" lang="en-US" sz="1800" u="none" strike="noStrike">
                <a:latin typeface="Consolas"/>
                <a:ea typeface="Consolas"/>
                <a:cs typeface="Consolas"/>
                <a:sym typeface="Consolas"/>
              </a:rPr>
              <a:t>16</a:t>
            </a:r>
            <a:r>
              <a:rPr b="0" i="0" lang="en-US" sz="1800" u="none" strike="noStrike">
                <a:latin typeface="Book Antiqua"/>
                <a:ea typeface="Book Antiqua"/>
                <a:cs typeface="Book Antiqua"/>
                <a:sym typeface="Book Antiqua"/>
              </a:rPr>
              <a:t>. It will do the multiplication first, according to the basic mathematical order of operations. For multiplying, it uses 6 (prefix, so 5 is incremented before multiplying) and 2 (postfix, so 2 is only incremented after execution, meaning it won't affect our current calculation). This comes down to 12. And then </a:t>
            </a:r>
            <a:r>
              <a:rPr b="0" i="0" lang="en-US" sz="1800" u="none" strike="noStrike">
                <a:latin typeface="Consolas"/>
                <a:ea typeface="Consolas"/>
                <a:cs typeface="Consolas"/>
                <a:sym typeface="Consolas"/>
              </a:rPr>
              <a:t>nr1 </a:t>
            </a:r>
            <a:r>
              <a:rPr b="0" i="0" lang="en-US" sz="1800" u="none" strike="noStrike">
                <a:latin typeface="Book Antiqua"/>
                <a:ea typeface="Book Antiqua"/>
                <a:cs typeface="Book Antiqua"/>
                <a:sym typeface="Book Antiqua"/>
              </a:rPr>
              <a:t>is a postfix operator, so this one will execute after the addition. Therefore, it will add 12 to 4 and become 16.</a:t>
            </a:r>
            <a:endParaRPr/>
          </a:p>
        </p:txBody>
      </p:sp>
      <p:pic>
        <p:nvPicPr>
          <p:cNvPr id="497" name="Google Shape;497;p53"/>
          <p:cNvPicPr preferRelativeResize="0"/>
          <p:nvPr/>
        </p:nvPicPr>
        <p:blipFill rotWithShape="1">
          <a:blip r:embed="rId3">
            <a:alphaModFix/>
          </a:blip>
          <a:srcRect b="0" l="0" r="0" t="0"/>
          <a:stretch/>
        </p:blipFill>
        <p:spPr>
          <a:xfrm>
            <a:off x="2133599" y="3159217"/>
            <a:ext cx="7924800" cy="14001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COMBINING THE OPERATORS</a:t>
            </a:r>
            <a:endParaRPr/>
          </a:p>
        </p:txBody>
      </p:sp>
      <p:sp>
        <p:nvSpPr>
          <p:cNvPr id="503" name="Google Shape;503;p54"/>
          <p:cNvSpPr txBox="1"/>
          <p:nvPr>
            <p:ph idx="1" type="body"/>
          </p:nvPr>
        </p:nvSpPr>
        <p:spPr>
          <a:xfrm>
            <a:off x="581192" y="2079812"/>
            <a:ext cx="11029615" cy="377898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These operators can be combined, and it works just as it does in math. They get executed in a certain order, and not necessarily from left to right. This is due to a phenomenon called operator precedence.</a:t>
            </a:r>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There is one more thing to take into account here, and that is grouping. You can group using </a:t>
            </a:r>
            <a:r>
              <a:rPr b="0" i="0" lang="en-US" sz="1800" u="none" strike="noStrike">
                <a:latin typeface="Consolas"/>
                <a:ea typeface="Consolas"/>
                <a:cs typeface="Consolas"/>
                <a:sym typeface="Consolas"/>
              </a:rPr>
              <a:t>( </a:t>
            </a:r>
            <a:r>
              <a:rPr b="0" i="0" lang="en-US" sz="1800" u="none" strike="noStrike">
                <a:latin typeface="Book Antiqua"/>
                <a:ea typeface="Book Antiqua"/>
                <a:cs typeface="Book Antiqua"/>
                <a:sym typeface="Book Antiqua"/>
              </a:rPr>
              <a:t>and </a:t>
            </a:r>
            <a:r>
              <a:rPr b="0" i="0" lang="en-US" sz="1800" u="none" strike="noStrike">
                <a:latin typeface="Consolas"/>
                <a:ea typeface="Consolas"/>
                <a:cs typeface="Consolas"/>
                <a:sym typeface="Consolas"/>
              </a:rPr>
              <a:t>)</a:t>
            </a:r>
            <a:r>
              <a:rPr b="0" i="0" lang="en-US" sz="1800" u="none" strike="noStrike">
                <a:latin typeface="Book Antiqua"/>
                <a:ea typeface="Book Antiqua"/>
                <a:cs typeface="Book Antiqua"/>
                <a:sym typeface="Book Antiqua"/>
              </a:rPr>
              <a:t>. The operations between the parentheses have the highest precedence. After that, the order of the operations takes place based on the type of operation (highest precedence first) and if they are of equal precedence, they take place from left to right:</a:t>
            </a:r>
            <a:endParaRPr/>
          </a:p>
        </p:txBody>
      </p:sp>
      <p:pic>
        <p:nvPicPr>
          <p:cNvPr id="504" name="Google Shape;504;p54"/>
          <p:cNvPicPr preferRelativeResize="0"/>
          <p:nvPr/>
        </p:nvPicPr>
        <p:blipFill rotWithShape="1">
          <a:blip r:embed="rId3">
            <a:alphaModFix/>
          </a:blip>
          <a:srcRect b="0" l="0" r="0" t="0"/>
          <a:stretch/>
        </p:blipFill>
        <p:spPr>
          <a:xfrm>
            <a:off x="1533524" y="4152900"/>
            <a:ext cx="9124950" cy="25146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5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PRACTICE EXERCISE 2.3</a:t>
            </a:r>
            <a:endParaRPr/>
          </a:p>
        </p:txBody>
      </p:sp>
      <p:sp>
        <p:nvSpPr>
          <p:cNvPr id="510" name="Google Shape;510;p55"/>
          <p:cNvSpPr txBox="1"/>
          <p:nvPr>
            <p:ph idx="1" type="body"/>
          </p:nvPr>
        </p:nvSpPr>
        <p:spPr>
          <a:xfrm>
            <a:off x="484094" y="2180496"/>
            <a:ext cx="11313459" cy="421133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Write some code to calculate the hypotenuse of a triangle using the Pythagorean theorem when given the values of the other two sides. The theorem specifies that the relation between the sides of a right-angled triangle is a2 + b2 = c2.</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You can use </a:t>
            </a:r>
            <a:r>
              <a:rPr b="0" i="0" lang="en-US" sz="1800" u="none" strike="noStrike">
                <a:latin typeface="Consolas"/>
                <a:ea typeface="Consolas"/>
                <a:cs typeface="Consolas"/>
                <a:sym typeface="Consolas"/>
              </a:rPr>
              <a:t>prompt() </a:t>
            </a:r>
            <a:r>
              <a:rPr b="0" i="0" lang="en-US" sz="1800" u="none" strike="noStrike">
                <a:latin typeface="Book Antiqua"/>
                <a:ea typeface="Book Antiqua"/>
                <a:cs typeface="Book Antiqua"/>
                <a:sym typeface="Book Antiqua"/>
              </a:rPr>
              <a:t>to get the value for a and b. Write code to get the value from the user for </a:t>
            </a:r>
            <a:r>
              <a:rPr b="0" i="0" lang="en-US" sz="1800" u="none" strike="noStrike">
                <a:latin typeface="Consolas"/>
                <a:ea typeface="Consolas"/>
                <a:cs typeface="Consolas"/>
                <a:sym typeface="Consolas"/>
              </a:rPr>
              <a:t>a </a:t>
            </a:r>
            <a:r>
              <a:rPr b="0" i="0" lang="en-US" sz="1800" u="none" strike="noStrike">
                <a:latin typeface="Book Antiqua"/>
                <a:ea typeface="Book Antiqua"/>
                <a:cs typeface="Book Antiqua"/>
                <a:sym typeface="Book Antiqua"/>
              </a:rPr>
              <a:t>and </a:t>
            </a:r>
            <a:r>
              <a:rPr b="0" i="0" lang="en-US" sz="1800" u="none" strike="noStrike">
                <a:latin typeface="Consolas"/>
                <a:ea typeface="Consolas"/>
                <a:cs typeface="Consolas"/>
                <a:sym typeface="Consolas"/>
              </a:rPr>
              <a:t>b</a:t>
            </a:r>
            <a:r>
              <a:rPr b="0" i="0" lang="en-US" sz="1800" u="none" strike="noStrike">
                <a:latin typeface="Book Antiqua"/>
                <a:ea typeface="Book Antiqua"/>
                <a:cs typeface="Book Antiqua"/>
                <a:sym typeface="Book Antiqua"/>
              </a:rPr>
              <a:t>. Then square the values of both </a:t>
            </a:r>
            <a:r>
              <a:rPr b="0" i="0" lang="en-US" sz="1800" u="none" strike="noStrike">
                <a:latin typeface="Consolas"/>
                <a:ea typeface="Consolas"/>
                <a:cs typeface="Consolas"/>
                <a:sym typeface="Consolas"/>
              </a:rPr>
              <a:t>a </a:t>
            </a:r>
            <a:r>
              <a:rPr b="0" i="0" lang="en-US" sz="1800" u="none" strike="noStrike">
                <a:latin typeface="Book Antiqua"/>
                <a:ea typeface="Book Antiqua"/>
                <a:cs typeface="Book Antiqua"/>
                <a:sym typeface="Book Antiqua"/>
              </a:rPr>
              <a:t>and </a:t>
            </a:r>
            <a:r>
              <a:rPr b="0" i="0" lang="en-US" sz="1800" u="none" strike="noStrike">
                <a:latin typeface="Consolas"/>
                <a:ea typeface="Consolas"/>
                <a:cs typeface="Consolas"/>
                <a:sym typeface="Consolas"/>
              </a:rPr>
              <a:t>b </a:t>
            </a:r>
            <a:r>
              <a:rPr b="0" i="0" lang="en-US" sz="1800" u="none" strike="noStrike">
                <a:latin typeface="Book Antiqua"/>
                <a:ea typeface="Book Antiqua"/>
                <a:cs typeface="Book Antiqua"/>
                <a:sym typeface="Book Antiqua"/>
              </a:rPr>
              <a:t>before adding them together and finding the square root. Print your answer to the console.</a:t>
            </a:r>
            <a:endParaRPr sz="1800"/>
          </a:p>
        </p:txBody>
      </p:sp>
      <p:pic>
        <p:nvPicPr>
          <p:cNvPr id="511" name="Google Shape;511;p55"/>
          <p:cNvPicPr preferRelativeResize="0"/>
          <p:nvPr/>
        </p:nvPicPr>
        <p:blipFill rotWithShape="1">
          <a:blip r:embed="rId3">
            <a:alphaModFix/>
          </a:blip>
          <a:srcRect b="0" l="0" r="0" t="0"/>
          <a:stretch/>
        </p:blipFill>
        <p:spPr>
          <a:xfrm>
            <a:off x="1943100" y="3330388"/>
            <a:ext cx="8305800" cy="15811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5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ASSIGNMENT OPERATORS</a:t>
            </a:r>
            <a:endParaRPr/>
          </a:p>
        </p:txBody>
      </p:sp>
      <p:sp>
        <p:nvSpPr>
          <p:cNvPr id="517" name="Google Shape;517;p56"/>
          <p:cNvSpPr txBox="1"/>
          <p:nvPr>
            <p:ph idx="1" type="body"/>
          </p:nvPr>
        </p:nvSpPr>
        <p:spPr>
          <a:xfrm>
            <a:off x="581192" y="2180496"/>
            <a:ext cx="11029615" cy="421133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We have seen one assignment operator already when we were assigning values to variables. The character for this basic assignment operation is </a:t>
            </a:r>
            <a:r>
              <a:rPr b="0" i="0" lang="en-US" sz="1800" u="none" strike="noStrike">
                <a:latin typeface="Consolas"/>
                <a:ea typeface="Consolas"/>
                <a:cs typeface="Consolas"/>
                <a:sym typeface="Consolas"/>
              </a:rPr>
              <a:t>=</a:t>
            </a:r>
            <a:r>
              <a:rPr b="0" i="0" lang="en-US" sz="1800" u="none" strike="noStrike">
                <a:latin typeface="Book Antiqua"/>
                <a:ea typeface="Book Antiqua"/>
                <a:cs typeface="Book Antiqua"/>
                <a:sym typeface="Book Antiqua"/>
              </a:rPr>
              <a:t>. There are a few others available. Every binary arithmetic operator has a corresponding assignment operator to write a shorter piece of code. For example, </a:t>
            </a:r>
            <a:r>
              <a:rPr b="0" i="1" lang="en-US" sz="1800" u="none" strike="noStrike">
                <a:latin typeface="Book Antiqua"/>
                <a:ea typeface="Book Antiqua"/>
                <a:cs typeface="Book Antiqua"/>
                <a:sym typeface="Book Antiqua"/>
              </a:rPr>
              <a:t>x </a:t>
            </a:r>
            <a:r>
              <a:rPr b="0" i="0" lang="en-US" sz="1800" u="none" strike="noStrike">
                <a:latin typeface="Book Antiqua"/>
                <a:ea typeface="Book Antiqua"/>
                <a:cs typeface="Book Antiqua"/>
                <a:sym typeface="Book Antiqua"/>
              </a:rPr>
              <a:t>+= 5 means </a:t>
            </a:r>
            <a:r>
              <a:rPr b="0" i="1" lang="en-US" sz="1800" u="none" strike="noStrike">
                <a:latin typeface="Book Antiqua"/>
                <a:ea typeface="Book Antiqua"/>
                <a:cs typeface="Book Antiqua"/>
                <a:sym typeface="Book Antiqua"/>
              </a:rPr>
              <a:t>x </a:t>
            </a:r>
            <a:r>
              <a:rPr b="0" i="0" lang="en-US" sz="1800" u="none" strike="noStrike">
                <a:latin typeface="Book Antiqua"/>
                <a:ea typeface="Book Antiqua"/>
                <a:cs typeface="Book Antiqua"/>
                <a:sym typeface="Book Antiqua"/>
              </a:rPr>
              <a:t>= </a:t>
            </a:r>
            <a:r>
              <a:rPr b="0" i="1" lang="en-US" sz="1800" u="none" strike="noStrike">
                <a:latin typeface="Book Antiqua"/>
                <a:ea typeface="Book Antiqua"/>
                <a:cs typeface="Book Antiqua"/>
                <a:sym typeface="Book Antiqua"/>
              </a:rPr>
              <a:t>x </a:t>
            </a:r>
            <a:r>
              <a:rPr b="0" i="0" lang="en-US" sz="1800" u="none" strike="noStrike">
                <a:latin typeface="Book Antiqua"/>
                <a:ea typeface="Book Antiqua"/>
                <a:cs typeface="Book Antiqua"/>
                <a:sym typeface="Book Antiqua"/>
              </a:rPr>
              <a:t>+ 5, and </a:t>
            </a:r>
            <a:r>
              <a:rPr b="0" i="1" lang="en-US" sz="1800" u="none" strike="noStrike">
                <a:latin typeface="Book Antiqua"/>
                <a:ea typeface="Book Antiqua"/>
                <a:cs typeface="Book Antiqua"/>
                <a:sym typeface="Book Antiqua"/>
              </a:rPr>
              <a:t>x </a:t>
            </a:r>
            <a:r>
              <a:rPr b="0" i="0" lang="en-US" sz="1800" u="none" strike="noStrike">
                <a:latin typeface="Book Antiqua"/>
                <a:ea typeface="Book Antiqua"/>
                <a:cs typeface="Book Antiqua"/>
                <a:sym typeface="Book Antiqua"/>
              </a:rPr>
              <a:t>**= 3 means </a:t>
            </a:r>
            <a:r>
              <a:rPr b="0" i="1" lang="en-US" sz="1800" u="none" strike="noStrike">
                <a:latin typeface="Book Antiqua"/>
                <a:ea typeface="Book Antiqua"/>
                <a:cs typeface="Book Antiqua"/>
                <a:sym typeface="Book Antiqua"/>
              </a:rPr>
              <a:t>x </a:t>
            </a:r>
            <a:r>
              <a:rPr b="0" i="0" lang="en-US" sz="1800" u="none" strike="noStrike">
                <a:latin typeface="Book Antiqua"/>
                <a:ea typeface="Book Antiqua"/>
                <a:cs typeface="Book Antiqua"/>
                <a:sym typeface="Book Antiqua"/>
              </a:rPr>
              <a:t>= </a:t>
            </a:r>
            <a:r>
              <a:rPr b="0" i="1" lang="en-US" sz="1800" u="none" strike="noStrike">
                <a:latin typeface="Book Antiqua"/>
                <a:ea typeface="Book Antiqua"/>
                <a:cs typeface="Book Antiqua"/>
                <a:sym typeface="Book Antiqua"/>
              </a:rPr>
              <a:t>x </a:t>
            </a:r>
            <a:r>
              <a:rPr b="0" i="0" lang="en-US" sz="1800" u="none" strike="noStrike">
                <a:latin typeface="Book Antiqua"/>
                <a:ea typeface="Book Antiqua"/>
                <a:cs typeface="Book Antiqua"/>
                <a:sym typeface="Book Antiqua"/>
              </a:rPr>
              <a:t>** 3 (x to the power of 3).</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In this first example we declare a variable </a:t>
            </a:r>
            <a:r>
              <a:rPr b="0" i="0" lang="en-US" sz="1800" u="none" strike="noStrike">
                <a:latin typeface="Consolas"/>
                <a:ea typeface="Consolas"/>
                <a:cs typeface="Consolas"/>
                <a:sym typeface="Consolas"/>
              </a:rPr>
              <a:t>x</a:t>
            </a:r>
            <a:r>
              <a:rPr b="0" i="0" lang="en-US" sz="1800" u="none" strike="noStrike">
                <a:latin typeface="Book Antiqua"/>
                <a:ea typeface="Book Antiqua"/>
                <a:cs typeface="Book Antiqua"/>
                <a:sym typeface="Book Antiqua"/>
              </a:rPr>
              <a:t>, and set it to </a:t>
            </a:r>
            <a:r>
              <a:rPr b="0" i="0" lang="en-US" sz="1800" u="none" strike="noStrike">
                <a:latin typeface="Consolas"/>
                <a:ea typeface="Consolas"/>
                <a:cs typeface="Consolas"/>
                <a:sym typeface="Consolas"/>
              </a:rPr>
              <a:t>2 </a:t>
            </a:r>
            <a:r>
              <a:rPr b="0" i="0" lang="en-US" sz="1800" u="none" strike="noStrike">
                <a:latin typeface="Book Antiqua"/>
                <a:ea typeface="Book Antiqua"/>
                <a:cs typeface="Book Antiqua"/>
                <a:sym typeface="Book Antiqua"/>
              </a:rPr>
              <a:t>as an initial value:</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After this assignment operation, the value of </a:t>
            </a:r>
            <a:r>
              <a:rPr b="0" i="0" lang="en-US" sz="1800" u="none" strike="noStrike">
                <a:latin typeface="Consolas"/>
                <a:ea typeface="Consolas"/>
                <a:cs typeface="Consolas"/>
                <a:sym typeface="Consolas"/>
              </a:rPr>
              <a:t>x </a:t>
            </a:r>
            <a:r>
              <a:rPr b="0" i="0" lang="en-US" sz="1800" u="none" strike="noStrike">
                <a:latin typeface="Book Antiqua"/>
                <a:ea typeface="Book Antiqua"/>
                <a:cs typeface="Book Antiqua"/>
                <a:sym typeface="Book Antiqua"/>
              </a:rPr>
              <a:t>becomes 4, because </a:t>
            </a:r>
            <a:r>
              <a:rPr b="0" i="1" lang="en-US" sz="1800" u="none" strike="noStrike">
                <a:latin typeface="Book Antiqua"/>
                <a:ea typeface="Book Antiqua"/>
                <a:cs typeface="Book Antiqua"/>
                <a:sym typeface="Book Antiqua"/>
              </a:rPr>
              <a:t>x </a:t>
            </a:r>
            <a:r>
              <a:rPr b="0" i="0" lang="en-US" sz="1800" u="none" strike="noStrike">
                <a:latin typeface="Book Antiqua"/>
                <a:ea typeface="Book Antiqua"/>
                <a:cs typeface="Book Antiqua"/>
                <a:sym typeface="Book Antiqua"/>
              </a:rPr>
              <a:t>+= 2 is the same as </a:t>
            </a:r>
            <a:r>
              <a:rPr b="0" i="1" lang="en-US" sz="1800" u="none" strike="noStrike">
                <a:latin typeface="Book Antiqua"/>
                <a:ea typeface="Book Antiqua"/>
                <a:cs typeface="Book Antiqua"/>
                <a:sym typeface="Book Antiqua"/>
              </a:rPr>
              <a:t>x </a:t>
            </a:r>
            <a:r>
              <a:rPr b="0" i="0" lang="en-US" sz="1800" u="none" strike="noStrike">
                <a:latin typeface="Book Antiqua"/>
                <a:ea typeface="Book Antiqua"/>
                <a:cs typeface="Book Antiqua"/>
                <a:sym typeface="Book Antiqua"/>
              </a:rPr>
              <a:t>= </a:t>
            </a:r>
            <a:r>
              <a:rPr b="0" i="1" lang="en-US" sz="1800" u="none" strike="noStrike">
                <a:latin typeface="Book Antiqua"/>
                <a:ea typeface="Book Antiqua"/>
                <a:cs typeface="Book Antiqua"/>
                <a:sym typeface="Book Antiqua"/>
              </a:rPr>
              <a:t>x </a:t>
            </a:r>
            <a:r>
              <a:rPr b="0" i="0" lang="en-US" sz="1800" u="none" strike="noStrike">
                <a:latin typeface="Book Antiqua"/>
                <a:ea typeface="Book Antiqua"/>
                <a:cs typeface="Book Antiqua"/>
                <a:sym typeface="Book Antiqua"/>
              </a:rPr>
              <a:t>+ 2:</a:t>
            </a:r>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In the next assignment operation, we will subtract </a:t>
            </a:r>
            <a:r>
              <a:rPr b="0" i="0" lang="en-US" sz="1800" u="none" strike="noStrike">
                <a:latin typeface="Consolas"/>
                <a:ea typeface="Consolas"/>
                <a:cs typeface="Consolas"/>
                <a:sym typeface="Consolas"/>
              </a:rPr>
              <a:t>2</a:t>
            </a:r>
            <a:r>
              <a:rPr b="0" i="0" lang="en-US" sz="1800" u="none" strike="noStrike">
                <a:latin typeface="Book Antiqua"/>
                <a:ea typeface="Book Antiqua"/>
                <a:cs typeface="Book Antiqua"/>
                <a:sym typeface="Book Antiqua"/>
              </a:rPr>
              <a:t>:</a:t>
            </a:r>
            <a:endParaRPr sz="1800"/>
          </a:p>
        </p:txBody>
      </p:sp>
      <p:pic>
        <p:nvPicPr>
          <p:cNvPr id="518" name="Google Shape;518;p56"/>
          <p:cNvPicPr preferRelativeResize="0"/>
          <p:nvPr/>
        </p:nvPicPr>
        <p:blipFill rotWithShape="1">
          <a:blip r:embed="rId3">
            <a:alphaModFix/>
          </a:blip>
          <a:srcRect b="0" l="0" r="0" t="0"/>
          <a:stretch/>
        </p:blipFill>
        <p:spPr>
          <a:xfrm>
            <a:off x="2040310" y="3973886"/>
            <a:ext cx="7896225" cy="828675"/>
          </a:xfrm>
          <a:prstGeom prst="rect">
            <a:avLst/>
          </a:prstGeom>
          <a:noFill/>
          <a:ln>
            <a:noFill/>
          </a:ln>
        </p:spPr>
      </p:pic>
      <p:pic>
        <p:nvPicPr>
          <p:cNvPr id="519" name="Google Shape;519;p56"/>
          <p:cNvPicPr preferRelativeResize="0"/>
          <p:nvPr/>
        </p:nvPicPr>
        <p:blipFill rotWithShape="1">
          <a:blip r:embed="rId4">
            <a:alphaModFix/>
          </a:blip>
          <a:srcRect b="0" l="0" r="6635" t="0"/>
          <a:stretch/>
        </p:blipFill>
        <p:spPr>
          <a:xfrm>
            <a:off x="2040309" y="6060141"/>
            <a:ext cx="7896225" cy="4667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ASSIGNMENT OPERATORS</a:t>
            </a:r>
            <a:endParaRPr/>
          </a:p>
        </p:txBody>
      </p:sp>
      <p:sp>
        <p:nvSpPr>
          <p:cNvPr id="525" name="Google Shape;525;p57"/>
          <p:cNvSpPr txBox="1"/>
          <p:nvPr>
            <p:ph idx="1" type="body"/>
          </p:nvPr>
        </p:nvSpPr>
        <p:spPr>
          <a:xfrm>
            <a:off x="581192" y="2180496"/>
            <a:ext cx="11029615" cy="430514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So, after this operation the value of </a:t>
            </a:r>
            <a:r>
              <a:rPr b="0" i="0" lang="en-US" sz="1800" u="none" strike="noStrike">
                <a:latin typeface="Consolas"/>
                <a:ea typeface="Consolas"/>
                <a:cs typeface="Consolas"/>
                <a:sym typeface="Consolas"/>
              </a:rPr>
              <a:t>x </a:t>
            </a:r>
            <a:r>
              <a:rPr b="0" i="0" lang="en-US" sz="1800" u="none" strike="noStrike">
                <a:latin typeface="Book Antiqua"/>
                <a:ea typeface="Book Antiqua"/>
                <a:cs typeface="Book Antiqua"/>
                <a:sym typeface="Book Antiqua"/>
              </a:rPr>
              <a:t>becomes </a:t>
            </a:r>
            <a:r>
              <a:rPr b="0" i="0" lang="en-US" sz="1800" u="none" strike="noStrike">
                <a:latin typeface="Consolas"/>
                <a:ea typeface="Consolas"/>
                <a:cs typeface="Consolas"/>
                <a:sym typeface="Consolas"/>
              </a:rPr>
              <a:t>2 </a:t>
            </a:r>
            <a:r>
              <a:rPr b="0" i="0" lang="en-US" sz="1800" u="none" strike="noStrike">
                <a:latin typeface="Book Antiqua"/>
                <a:ea typeface="Book Antiqua"/>
                <a:cs typeface="Book Antiqua"/>
                <a:sym typeface="Book Antiqua"/>
              </a:rPr>
              <a:t>again (</a:t>
            </a:r>
            <a:r>
              <a:rPr b="0" i="1" lang="en-US" sz="1800" u="none" strike="noStrike">
                <a:latin typeface="Book Antiqua"/>
                <a:ea typeface="Book Antiqua"/>
                <a:cs typeface="Book Antiqua"/>
                <a:sym typeface="Book Antiqua"/>
              </a:rPr>
              <a:t>x </a:t>
            </a:r>
            <a:r>
              <a:rPr b="0" i="0" lang="en-US" sz="1800" u="none" strike="noStrike">
                <a:latin typeface="Book Antiqua"/>
                <a:ea typeface="Book Antiqua"/>
                <a:cs typeface="Book Antiqua"/>
                <a:sym typeface="Book Antiqua"/>
              </a:rPr>
              <a:t>= </a:t>
            </a:r>
            <a:r>
              <a:rPr b="0" i="1" lang="en-US" sz="1800" u="none" strike="noStrike">
                <a:latin typeface="Book Antiqua"/>
                <a:ea typeface="Book Antiqua"/>
                <a:cs typeface="Book Antiqua"/>
                <a:sym typeface="Book Antiqua"/>
              </a:rPr>
              <a:t>x </a:t>
            </a:r>
            <a:r>
              <a:rPr b="0" i="0" lang="en-US" sz="1800" u="none" strike="noStrike">
                <a:latin typeface="Book Antiqua"/>
                <a:ea typeface="Book Antiqua"/>
                <a:cs typeface="Book Antiqua"/>
                <a:sym typeface="Book Antiqua"/>
              </a:rPr>
              <a:t>– 2). In the next operation, we are going to multiply the value by 6:</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When this line has been executed, the value of </a:t>
            </a:r>
            <a:r>
              <a:rPr b="0" i="0" lang="en-US" sz="1800" u="none" strike="noStrike">
                <a:latin typeface="Consolas"/>
                <a:ea typeface="Consolas"/>
                <a:cs typeface="Consolas"/>
                <a:sym typeface="Consolas"/>
              </a:rPr>
              <a:t>x </a:t>
            </a:r>
            <a:r>
              <a:rPr b="0" i="0" lang="en-US" sz="1800" u="none" strike="noStrike">
                <a:latin typeface="Book Antiqua"/>
                <a:ea typeface="Book Antiqua"/>
                <a:cs typeface="Book Antiqua"/>
                <a:sym typeface="Book Antiqua"/>
              </a:rPr>
              <a:t>is no longer 2, but becomes 12 (</a:t>
            </a:r>
            <a:r>
              <a:rPr b="0" i="1" lang="en-US" sz="1800" u="none" strike="noStrike">
                <a:latin typeface="Book Antiqua"/>
                <a:ea typeface="Book Antiqua"/>
                <a:cs typeface="Book Antiqua"/>
                <a:sym typeface="Book Antiqua"/>
              </a:rPr>
              <a:t>x </a:t>
            </a:r>
            <a:r>
              <a:rPr b="0" i="0" lang="en-US" sz="1800" u="none" strike="noStrike">
                <a:latin typeface="Book Antiqua"/>
                <a:ea typeface="Book Antiqua"/>
                <a:cs typeface="Book Antiqua"/>
                <a:sym typeface="Book Antiqua"/>
              </a:rPr>
              <a:t>= </a:t>
            </a:r>
            <a:r>
              <a:rPr b="0" i="1" lang="en-US" sz="1800" u="none" strike="noStrike">
                <a:latin typeface="Book Antiqua"/>
                <a:ea typeface="Book Antiqua"/>
                <a:cs typeface="Book Antiqua"/>
                <a:sym typeface="Book Antiqua"/>
              </a:rPr>
              <a:t>x </a:t>
            </a:r>
            <a:r>
              <a:rPr b="0" i="0" lang="en-US" sz="1800" u="none" strike="noStrike">
                <a:latin typeface="Book Antiqua"/>
                <a:ea typeface="Book Antiqua"/>
                <a:cs typeface="Book Antiqua"/>
                <a:sym typeface="Book Antiqua"/>
              </a:rPr>
              <a:t>* 6). In the next line, we are going to use an assignment operator to perform a division:</a:t>
            </a:r>
            <a:endParaRPr/>
          </a:p>
          <a:p>
            <a:pPr indent="0" lvl="0" marL="0" rtl="0" algn="l">
              <a:spcBef>
                <a:spcPts val="960"/>
              </a:spcBef>
              <a:spcAft>
                <a:spcPts val="0"/>
              </a:spcAft>
              <a:buSzPts val="1656"/>
              <a:buNone/>
            </a:pPr>
            <a:r>
              <a:t/>
            </a:r>
            <a:endParaRPr sz="1800"/>
          </a:p>
        </p:txBody>
      </p:sp>
      <p:pic>
        <p:nvPicPr>
          <p:cNvPr id="526" name="Google Shape;526;p57"/>
          <p:cNvPicPr preferRelativeResize="0"/>
          <p:nvPr/>
        </p:nvPicPr>
        <p:blipFill rotWithShape="1">
          <a:blip r:embed="rId3">
            <a:alphaModFix/>
          </a:blip>
          <a:srcRect b="0" l="0" r="0" t="0"/>
          <a:stretch/>
        </p:blipFill>
        <p:spPr>
          <a:xfrm>
            <a:off x="1928810" y="3905003"/>
            <a:ext cx="8334375" cy="533400"/>
          </a:xfrm>
          <a:prstGeom prst="rect">
            <a:avLst/>
          </a:prstGeom>
          <a:noFill/>
          <a:ln>
            <a:noFill/>
          </a:ln>
        </p:spPr>
      </p:pic>
      <p:pic>
        <p:nvPicPr>
          <p:cNvPr id="527" name="Google Shape;527;p57"/>
          <p:cNvPicPr preferRelativeResize="0"/>
          <p:nvPr/>
        </p:nvPicPr>
        <p:blipFill rotWithShape="1">
          <a:blip r:embed="rId4">
            <a:alphaModFix/>
          </a:blip>
          <a:srcRect b="0" l="0" r="1904" t="0"/>
          <a:stretch/>
        </p:blipFill>
        <p:spPr>
          <a:xfrm>
            <a:off x="1928809" y="5479012"/>
            <a:ext cx="8334375" cy="533401"/>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ASSIGNMENT OPERATORS</a:t>
            </a:r>
            <a:endParaRPr/>
          </a:p>
        </p:txBody>
      </p:sp>
      <p:sp>
        <p:nvSpPr>
          <p:cNvPr id="533" name="Google Shape;533;p58"/>
          <p:cNvSpPr txBox="1"/>
          <p:nvPr>
            <p:ph idx="1" type="body"/>
          </p:nvPr>
        </p:nvSpPr>
        <p:spPr>
          <a:xfrm>
            <a:off x="581192" y="2180496"/>
            <a:ext cx="11029615" cy="430514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After dividing </a:t>
            </a:r>
            <a:r>
              <a:rPr b="0" i="0" lang="en-US" sz="1800" u="none" strike="noStrike">
                <a:latin typeface="Consolas"/>
                <a:ea typeface="Consolas"/>
                <a:cs typeface="Consolas"/>
                <a:sym typeface="Consolas"/>
              </a:rPr>
              <a:t>x </a:t>
            </a:r>
            <a:r>
              <a:rPr b="0" i="0" lang="en-US" sz="1800" u="none" strike="noStrike">
                <a:latin typeface="Book Antiqua"/>
                <a:ea typeface="Book Antiqua"/>
                <a:cs typeface="Book Antiqua"/>
                <a:sym typeface="Book Antiqua"/>
              </a:rPr>
              <a:t>by </a:t>
            </a:r>
            <a:r>
              <a:rPr b="0" i="0" lang="en-US" sz="1800" u="none" strike="noStrike">
                <a:latin typeface="Consolas"/>
                <a:ea typeface="Consolas"/>
                <a:cs typeface="Consolas"/>
                <a:sym typeface="Consolas"/>
              </a:rPr>
              <a:t>3</a:t>
            </a:r>
            <a:r>
              <a:rPr b="0" i="0" lang="en-US" sz="1800" u="none" strike="noStrike">
                <a:latin typeface="Book Antiqua"/>
                <a:ea typeface="Book Antiqua"/>
                <a:cs typeface="Book Antiqua"/>
                <a:sym typeface="Book Antiqua"/>
              </a:rPr>
              <a:t>, the new value becomes 4. The next assignment operator we will use is exponentiation:</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The value of </a:t>
            </a:r>
            <a:r>
              <a:rPr b="0" i="0" lang="en-US" sz="1800" u="none" strike="noStrike">
                <a:latin typeface="Consolas"/>
                <a:ea typeface="Consolas"/>
                <a:cs typeface="Consolas"/>
                <a:sym typeface="Consolas"/>
              </a:rPr>
              <a:t>x </a:t>
            </a:r>
            <a:r>
              <a:rPr b="0" i="0" lang="en-US" sz="1800" u="none" strike="noStrike">
                <a:latin typeface="Book Antiqua"/>
                <a:ea typeface="Book Antiqua"/>
                <a:cs typeface="Book Antiqua"/>
                <a:sym typeface="Book Antiqua"/>
              </a:rPr>
              <a:t>becomes 16, because the old value was 4, and 4 to the power of 2 equals 16 (4 * 4). The last assignment operator we will talk about is the modulus assignment operator:</a:t>
            </a:r>
            <a:endParaRPr b="0" i="0" u="none" strike="noStrike">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After this assignment operation, the value of </a:t>
            </a:r>
            <a:r>
              <a:rPr b="0" i="0" lang="en-US" sz="1800" u="none" strike="noStrike">
                <a:latin typeface="Consolas"/>
                <a:ea typeface="Consolas"/>
                <a:cs typeface="Consolas"/>
                <a:sym typeface="Consolas"/>
              </a:rPr>
              <a:t>x </a:t>
            </a:r>
            <a:r>
              <a:rPr b="0" i="0" lang="en-US" sz="1800" u="none" strike="noStrike">
                <a:latin typeface="Book Antiqua"/>
                <a:ea typeface="Book Antiqua"/>
                <a:cs typeface="Book Antiqua"/>
                <a:sym typeface="Book Antiqua"/>
              </a:rPr>
              <a:t>is 1, because 3 can fit 5 times into 16 and then leaves 1.</a:t>
            </a:r>
            <a:endParaRPr sz="1800"/>
          </a:p>
        </p:txBody>
      </p:sp>
      <p:pic>
        <p:nvPicPr>
          <p:cNvPr id="534" name="Google Shape;534;p58"/>
          <p:cNvPicPr preferRelativeResize="0"/>
          <p:nvPr/>
        </p:nvPicPr>
        <p:blipFill rotWithShape="1">
          <a:blip r:embed="rId3">
            <a:alphaModFix/>
          </a:blip>
          <a:srcRect b="0" l="0" r="0" t="0"/>
          <a:stretch/>
        </p:blipFill>
        <p:spPr>
          <a:xfrm>
            <a:off x="1828799" y="3032591"/>
            <a:ext cx="8534400" cy="523875"/>
          </a:xfrm>
          <a:prstGeom prst="rect">
            <a:avLst/>
          </a:prstGeom>
          <a:noFill/>
          <a:ln>
            <a:noFill/>
          </a:ln>
        </p:spPr>
      </p:pic>
      <p:pic>
        <p:nvPicPr>
          <p:cNvPr id="535" name="Google Shape;535;p58"/>
          <p:cNvPicPr preferRelativeResize="0"/>
          <p:nvPr/>
        </p:nvPicPr>
        <p:blipFill rotWithShape="1">
          <a:blip r:embed="rId4">
            <a:alphaModFix/>
          </a:blip>
          <a:srcRect b="0" l="0" r="0" t="0"/>
          <a:stretch/>
        </p:blipFill>
        <p:spPr>
          <a:xfrm>
            <a:off x="1895474" y="4946276"/>
            <a:ext cx="8467725" cy="5334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5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PRACTICE EXERCISE 2.4</a:t>
            </a:r>
            <a:endParaRPr/>
          </a:p>
        </p:txBody>
      </p:sp>
      <p:sp>
        <p:nvSpPr>
          <p:cNvPr id="541" name="Google Shape;541;p59"/>
          <p:cNvSpPr txBox="1"/>
          <p:nvPr>
            <p:ph idx="1" type="body"/>
          </p:nvPr>
        </p:nvSpPr>
        <p:spPr>
          <a:xfrm>
            <a:off x="581192" y="2045617"/>
            <a:ext cx="11126899" cy="471340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Create variables for three numbers: </a:t>
            </a:r>
            <a:r>
              <a:rPr b="0" i="1" lang="en-US" sz="1800" u="none" strike="noStrike">
                <a:latin typeface="Book Antiqua"/>
                <a:ea typeface="Book Antiqua"/>
                <a:cs typeface="Book Antiqua"/>
                <a:sym typeface="Book Antiqua"/>
              </a:rPr>
              <a:t>a</a:t>
            </a:r>
            <a:r>
              <a:rPr b="0" i="0" lang="en-US" sz="1800" u="none" strike="noStrike">
                <a:latin typeface="Book Antiqua"/>
                <a:ea typeface="Book Antiqua"/>
                <a:cs typeface="Book Antiqua"/>
                <a:sym typeface="Book Antiqua"/>
              </a:rPr>
              <a:t>, </a:t>
            </a:r>
            <a:r>
              <a:rPr b="0" i="1" lang="en-US" sz="1800" u="none" strike="noStrike">
                <a:latin typeface="Book Antiqua"/>
                <a:ea typeface="Book Antiqua"/>
                <a:cs typeface="Book Antiqua"/>
                <a:sym typeface="Book Antiqua"/>
              </a:rPr>
              <a:t>b</a:t>
            </a:r>
            <a:r>
              <a:rPr b="0" i="0" lang="en-US" sz="1800" u="none" strike="noStrike">
                <a:latin typeface="Book Antiqua"/>
                <a:ea typeface="Book Antiqua"/>
                <a:cs typeface="Book Antiqua"/>
                <a:sym typeface="Book Antiqua"/>
              </a:rPr>
              <a:t>, and </a:t>
            </a:r>
            <a:r>
              <a:rPr b="0" i="1" lang="en-US" sz="1800" u="none" strike="noStrike">
                <a:latin typeface="Book Antiqua"/>
                <a:ea typeface="Book Antiqua"/>
                <a:cs typeface="Book Antiqua"/>
                <a:sym typeface="Book Antiqua"/>
              </a:rPr>
              <a:t>c</a:t>
            </a:r>
            <a:r>
              <a:rPr b="0" i="0" lang="en-US" sz="1800" u="none" strike="noStrike">
                <a:latin typeface="Book Antiqua"/>
                <a:ea typeface="Book Antiqua"/>
                <a:cs typeface="Book Antiqua"/>
                <a:sym typeface="Book Antiqua"/>
              </a:rPr>
              <a:t>. Update these variables with the following actions using the assignment operators:</a:t>
            </a:r>
            <a:endParaRPr/>
          </a:p>
          <a:p>
            <a:pPr indent="-285750" lvl="2" marL="879750" rtl="0" algn="l">
              <a:spcBef>
                <a:spcPts val="960"/>
              </a:spcBef>
              <a:spcAft>
                <a:spcPts val="0"/>
              </a:spcAft>
              <a:buSzPts val="1656"/>
              <a:buFont typeface="Arial"/>
              <a:buChar char="•"/>
            </a:pPr>
            <a:r>
              <a:rPr b="0" i="0" lang="en-US" sz="1800" u="none" strike="noStrike">
                <a:latin typeface="Book Antiqua"/>
                <a:ea typeface="Book Antiqua"/>
                <a:cs typeface="Book Antiqua"/>
                <a:sym typeface="Book Antiqua"/>
              </a:rPr>
              <a:t>Add </a:t>
            </a:r>
            <a:r>
              <a:rPr b="0" i="1" lang="en-US" sz="1800" u="none" strike="noStrike">
                <a:latin typeface="Book Antiqua"/>
                <a:ea typeface="Book Antiqua"/>
                <a:cs typeface="Book Antiqua"/>
                <a:sym typeface="Book Antiqua"/>
              </a:rPr>
              <a:t>b </a:t>
            </a:r>
            <a:r>
              <a:rPr b="0" i="0" lang="en-US" sz="1800" u="none" strike="noStrike">
                <a:latin typeface="Book Antiqua"/>
                <a:ea typeface="Book Antiqua"/>
                <a:cs typeface="Book Antiqua"/>
                <a:sym typeface="Book Antiqua"/>
              </a:rPr>
              <a:t>to </a:t>
            </a:r>
            <a:r>
              <a:rPr b="0" i="1" lang="en-US" sz="1800" u="none" strike="noStrike">
                <a:latin typeface="Book Antiqua"/>
                <a:ea typeface="Book Antiqua"/>
                <a:cs typeface="Book Antiqua"/>
                <a:sym typeface="Book Antiqua"/>
              </a:rPr>
              <a:t>a</a:t>
            </a:r>
            <a:endParaRPr/>
          </a:p>
          <a:p>
            <a:pPr indent="-285750" lvl="2" marL="879750" rtl="0" algn="l">
              <a:spcBef>
                <a:spcPts val="960"/>
              </a:spcBef>
              <a:spcAft>
                <a:spcPts val="0"/>
              </a:spcAft>
              <a:buSzPts val="1656"/>
              <a:buFont typeface="Arial"/>
              <a:buChar char="•"/>
            </a:pPr>
            <a:r>
              <a:rPr b="0" i="0" lang="en-US" sz="1800" u="none" strike="noStrike">
                <a:latin typeface="Book Antiqua"/>
                <a:ea typeface="Book Antiqua"/>
                <a:cs typeface="Book Antiqua"/>
                <a:sym typeface="Book Antiqua"/>
              </a:rPr>
              <a:t>Divide </a:t>
            </a:r>
            <a:r>
              <a:rPr b="0" i="1" lang="en-US" sz="1800" u="none" strike="noStrike">
                <a:latin typeface="Book Antiqua"/>
                <a:ea typeface="Book Antiqua"/>
                <a:cs typeface="Book Antiqua"/>
                <a:sym typeface="Book Antiqua"/>
              </a:rPr>
              <a:t>a </a:t>
            </a:r>
            <a:r>
              <a:rPr b="0" i="0" lang="en-US" sz="1800" u="none" strike="noStrike">
                <a:latin typeface="Book Antiqua"/>
                <a:ea typeface="Book Antiqua"/>
                <a:cs typeface="Book Antiqua"/>
                <a:sym typeface="Book Antiqua"/>
              </a:rPr>
              <a:t>by </a:t>
            </a:r>
            <a:r>
              <a:rPr b="0" i="1" lang="en-US" sz="1800" u="none" strike="noStrike">
                <a:latin typeface="Book Antiqua"/>
                <a:ea typeface="Book Antiqua"/>
                <a:cs typeface="Book Antiqua"/>
                <a:sym typeface="Book Antiqua"/>
              </a:rPr>
              <a:t>c</a:t>
            </a:r>
            <a:endParaRPr/>
          </a:p>
          <a:p>
            <a:pPr indent="-285750" lvl="2" marL="879750" rtl="0" algn="l">
              <a:spcBef>
                <a:spcPts val="960"/>
              </a:spcBef>
              <a:spcAft>
                <a:spcPts val="0"/>
              </a:spcAft>
              <a:buSzPts val="1656"/>
              <a:buFont typeface="Arial"/>
              <a:buChar char="•"/>
            </a:pPr>
            <a:r>
              <a:rPr b="0" i="0" lang="en-US" sz="1800" u="none" strike="noStrike">
                <a:latin typeface="Book Antiqua"/>
                <a:ea typeface="Book Antiqua"/>
                <a:cs typeface="Book Antiqua"/>
                <a:sym typeface="Book Antiqua"/>
              </a:rPr>
              <a:t>Replace the value of c with the modulus of </a:t>
            </a:r>
            <a:r>
              <a:rPr b="0" i="1" lang="en-US" sz="1800" u="none" strike="noStrike">
                <a:latin typeface="Book Antiqua"/>
                <a:ea typeface="Book Antiqua"/>
                <a:cs typeface="Book Antiqua"/>
                <a:sym typeface="Book Antiqua"/>
              </a:rPr>
              <a:t>c </a:t>
            </a:r>
            <a:r>
              <a:rPr b="0" i="0" lang="en-US" sz="1800" u="none" strike="noStrike">
                <a:latin typeface="Book Antiqua"/>
                <a:ea typeface="Book Antiqua"/>
                <a:cs typeface="Book Antiqua"/>
                <a:sym typeface="Book Antiqua"/>
              </a:rPr>
              <a:t>and </a:t>
            </a:r>
            <a:r>
              <a:rPr b="0" i="1" lang="en-US" sz="1800" u="none" strike="noStrike">
                <a:latin typeface="Book Antiqua"/>
                <a:ea typeface="Book Antiqua"/>
                <a:cs typeface="Book Antiqua"/>
                <a:sym typeface="Book Antiqua"/>
              </a:rPr>
              <a:t>b</a:t>
            </a:r>
            <a:endParaRPr/>
          </a:p>
          <a:p>
            <a:pPr indent="-285750" lvl="2" marL="879750" rtl="0" algn="l">
              <a:spcBef>
                <a:spcPts val="960"/>
              </a:spcBef>
              <a:spcAft>
                <a:spcPts val="0"/>
              </a:spcAft>
              <a:buSzPts val="1656"/>
              <a:buFont typeface="Arial"/>
              <a:buChar char="•"/>
            </a:pPr>
            <a:r>
              <a:rPr b="0" i="0" lang="en-US" sz="1800" u="none" strike="noStrike">
                <a:latin typeface="Book Antiqua"/>
                <a:ea typeface="Book Antiqua"/>
                <a:cs typeface="Book Antiqua"/>
                <a:sym typeface="Book Antiqua"/>
              </a:rPr>
              <a:t>Print all three numbers to the console</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LET, VAR, AND CONST</a:t>
            </a:r>
            <a:endParaRPr/>
          </a:p>
        </p:txBody>
      </p:sp>
      <p:sp>
        <p:nvSpPr>
          <p:cNvPr id="136" name="Google Shape;136;p6"/>
          <p:cNvSpPr txBox="1"/>
          <p:nvPr>
            <p:ph idx="1" type="body"/>
          </p:nvPr>
        </p:nvSpPr>
        <p:spPr>
          <a:xfrm>
            <a:off x="581192" y="1981200"/>
            <a:ext cx="11029615" cy="465268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Consolas"/>
                <a:ea typeface="Consolas"/>
                <a:cs typeface="Consolas"/>
                <a:sym typeface="Consolas"/>
              </a:rPr>
              <a:t>var </a:t>
            </a:r>
            <a:r>
              <a:rPr b="0" i="0" lang="en-US" sz="1800" u="none" strike="noStrike">
                <a:latin typeface="Book Antiqua"/>
                <a:ea typeface="Book Antiqua"/>
                <a:cs typeface="Book Antiqua"/>
                <a:sym typeface="Book Antiqua"/>
              </a:rPr>
              <a:t>has </a:t>
            </a:r>
            <a:r>
              <a:rPr b="1" i="0" lang="en-US" sz="1800" u="none" strike="noStrike">
                <a:latin typeface="Book Antiqua"/>
                <a:ea typeface="Book Antiqua"/>
                <a:cs typeface="Book Antiqua"/>
                <a:sym typeface="Book Antiqua"/>
              </a:rPr>
              <a:t>global scope </a:t>
            </a:r>
            <a:r>
              <a:rPr b="0" i="0" lang="en-US" sz="1800" u="none" strike="noStrike">
                <a:latin typeface="Book Antiqua"/>
                <a:ea typeface="Book Antiqua"/>
                <a:cs typeface="Book Antiqua"/>
                <a:sym typeface="Book Antiqua"/>
              </a:rPr>
              <a:t>and </a:t>
            </a:r>
            <a:r>
              <a:rPr b="0" i="0" lang="en-US" sz="1800" u="none" strike="noStrike">
                <a:latin typeface="Consolas"/>
                <a:ea typeface="Consolas"/>
                <a:cs typeface="Consolas"/>
                <a:sym typeface="Consolas"/>
              </a:rPr>
              <a:t>let </a:t>
            </a:r>
            <a:r>
              <a:rPr b="0" i="0" lang="en-US" sz="1800" u="none" strike="noStrike">
                <a:latin typeface="Book Antiqua"/>
                <a:ea typeface="Book Antiqua"/>
                <a:cs typeface="Book Antiqua"/>
                <a:sym typeface="Book Antiqua"/>
              </a:rPr>
              <a:t>has </a:t>
            </a:r>
            <a:r>
              <a:rPr b="1" i="0" lang="en-US" sz="1800" u="none" strike="noStrike">
                <a:latin typeface="Book Antiqua"/>
                <a:ea typeface="Book Antiqua"/>
                <a:cs typeface="Book Antiqua"/>
                <a:sym typeface="Book Antiqua"/>
              </a:rPr>
              <a:t>block scope</a:t>
            </a:r>
            <a:r>
              <a:rPr b="0" i="0" lang="en-US" sz="1800" u="none" strike="noStrike">
                <a:latin typeface="Book Antiqua"/>
                <a:ea typeface="Book Antiqua"/>
                <a:cs typeface="Book Antiqua"/>
                <a:sym typeface="Book Antiqua"/>
              </a:rPr>
              <a:t>. </a:t>
            </a:r>
            <a:r>
              <a:rPr b="0" i="0" lang="en-US" sz="1800" u="none" strike="noStrike">
                <a:latin typeface="Consolas"/>
                <a:ea typeface="Consolas"/>
                <a:cs typeface="Consolas"/>
                <a:sym typeface="Consolas"/>
              </a:rPr>
              <a:t>var</a:t>
            </a:r>
            <a:r>
              <a:rPr b="0" i="0" lang="en-US" sz="1800" u="none" strike="noStrike">
                <a:latin typeface="Book Antiqua"/>
                <a:ea typeface="Book Antiqua"/>
                <a:cs typeface="Book Antiqua"/>
                <a:sym typeface="Book Antiqua"/>
              </a:rPr>
              <a:t>'s global scope means that you can use the variables defined with </a:t>
            </a:r>
            <a:r>
              <a:rPr b="0" i="0" lang="en-US" sz="1800" u="none" strike="noStrike">
                <a:latin typeface="Consolas"/>
                <a:ea typeface="Consolas"/>
                <a:cs typeface="Consolas"/>
                <a:sym typeface="Consolas"/>
              </a:rPr>
              <a:t>var </a:t>
            </a:r>
            <a:r>
              <a:rPr b="0" i="0" lang="en-US" sz="1800" u="none" strike="noStrike">
                <a:latin typeface="Book Antiqua"/>
                <a:ea typeface="Book Antiqua"/>
                <a:cs typeface="Book Antiqua"/>
                <a:sym typeface="Book Antiqua"/>
              </a:rPr>
              <a:t>in the entire script. On the other hand, </a:t>
            </a:r>
            <a:r>
              <a:rPr b="0" i="0" lang="en-US" sz="1800" u="none" strike="noStrike">
                <a:latin typeface="Consolas"/>
                <a:ea typeface="Consolas"/>
                <a:cs typeface="Consolas"/>
                <a:sym typeface="Consolas"/>
              </a:rPr>
              <a:t>let</a:t>
            </a:r>
            <a:r>
              <a:rPr b="0" i="0" lang="en-US" sz="1800" u="none" strike="noStrike">
                <a:latin typeface="Book Antiqua"/>
                <a:ea typeface="Book Antiqua"/>
                <a:cs typeface="Book Antiqua"/>
                <a:sym typeface="Book Antiqua"/>
              </a:rPr>
              <a:t>'s block scope means you can only use variables defined with </a:t>
            </a:r>
            <a:r>
              <a:rPr b="0" i="0" lang="en-US" sz="1800" u="none" strike="noStrike">
                <a:latin typeface="Consolas"/>
                <a:ea typeface="Consolas"/>
                <a:cs typeface="Consolas"/>
                <a:sym typeface="Consolas"/>
              </a:rPr>
              <a:t>let </a:t>
            </a:r>
            <a:r>
              <a:rPr b="0" i="0" lang="en-US" sz="1800" u="none" strike="noStrike">
                <a:latin typeface="Book Antiqua"/>
                <a:ea typeface="Book Antiqua"/>
                <a:cs typeface="Book Antiqua"/>
                <a:sym typeface="Book Antiqua"/>
              </a:rPr>
              <a:t>in the specific block of code in which they were defined. Remember, a block of code will always start with </a:t>
            </a:r>
            <a:r>
              <a:rPr b="0" i="0" lang="en-US" sz="1800" u="none" strike="noStrike">
                <a:latin typeface="Consolas"/>
                <a:ea typeface="Consolas"/>
                <a:cs typeface="Consolas"/>
                <a:sym typeface="Consolas"/>
              </a:rPr>
              <a:t>{ </a:t>
            </a:r>
            <a:r>
              <a:rPr b="0" i="0" lang="en-US" sz="1800" u="none" strike="noStrike">
                <a:latin typeface="Book Antiqua"/>
                <a:ea typeface="Book Antiqua"/>
                <a:cs typeface="Book Antiqua"/>
                <a:sym typeface="Book Antiqua"/>
              </a:rPr>
              <a:t>and end with </a:t>
            </a:r>
            <a:r>
              <a:rPr b="0" i="0" lang="en-US" sz="1800" u="none" strike="noStrike">
                <a:latin typeface="Consolas"/>
                <a:ea typeface="Consolas"/>
                <a:cs typeface="Consolas"/>
                <a:sym typeface="Consolas"/>
              </a:rPr>
              <a:t>}</a:t>
            </a:r>
            <a:r>
              <a:rPr b="0" i="0" lang="en-US" sz="1800" u="none" strike="noStrike">
                <a:latin typeface="Book Antiqua"/>
                <a:ea typeface="Book Antiqua"/>
                <a:cs typeface="Book Antiqua"/>
                <a:sym typeface="Book Antiqua"/>
              </a:rPr>
              <a:t>, which is how you can recognize them. On the other hand, </a:t>
            </a:r>
            <a:r>
              <a:rPr b="0" i="0" lang="en-US" sz="1800" u="none" strike="noStrike">
                <a:latin typeface="Consolas"/>
                <a:ea typeface="Consolas"/>
                <a:cs typeface="Consolas"/>
                <a:sym typeface="Consolas"/>
              </a:rPr>
              <a:t>const </a:t>
            </a:r>
            <a:r>
              <a:rPr b="0" i="0" lang="en-US" sz="1800" u="none" strike="noStrike">
                <a:latin typeface="Book Antiqua"/>
                <a:ea typeface="Book Antiqua"/>
                <a:cs typeface="Book Antiqua"/>
                <a:sym typeface="Book Antiqua"/>
              </a:rPr>
              <a:t>is used for variables that only get a value assigned once— for example, the value of pi, which will not change. If you try reassigning a value declared with </a:t>
            </a:r>
            <a:r>
              <a:rPr b="0" i="0" lang="en-US" sz="1800" u="none" strike="noStrike">
                <a:latin typeface="Consolas"/>
                <a:ea typeface="Consolas"/>
                <a:cs typeface="Consolas"/>
                <a:sym typeface="Consolas"/>
              </a:rPr>
              <a:t>const</a:t>
            </a:r>
            <a:r>
              <a:rPr b="0" i="0" lang="en-US" sz="1800" u="none" strike="noStrike">
                <a:latin typeface="Book Antiqua"/>
                <a:ea typeface="Book Antiqua"/>
                <a:cs typeface="Book Antiqua"/>
                <a:sym typeface="Book Antiqua"/>
              </a:rPr>
              <a:t>, you will get an error:</a:t>
            </a:r>
            <a:endParaRPr/>
          </a:p>
          <a:p>
            <a:pPr indent="0" lvl="0" marL="0" rtl="0" algn="l">
              <a:spcBef>
                <a:spcPts val="960"/>
              </a:spcBef>
              <a:spcAft>
                <a:spcPts val="0"/>
              </a:spcAft>
              <a:buSzPts val="1656"/>
              <a:buNone/>
            </a:pPr>
            <a:r>
              <a:t/>
            </a:r>
            <a:endParaRPr b="0" i="0" sz="1800" u="none" strike="noStrike">
              <a:latin typeface="Book Antiqua"/>
              <a:ea typeface="Book Antiqua"/>
              <a:cs typeface="Book Antiqua"/>
              <a:sym typeface="Book Antiqua"/>
            </a:endParaRPr>
          </a:p>
          <a:p>
            <a:pPr indent="0" lvl="0" marL="0" rtl="0" algn="l">
              <a:spcBef>
                <a:spcPts val="960"/>
              </a:spcBef>
              <a:spcAft>
                <a:spcPts val="0"/>
              </a:spcAft>
              <a:buSzPts val="1656"/>
              <a:buNone/>
            </a:pPr>
            <a:r>
              <a:t/>
            </a:r>
            <a:endParaRPr b="0" i="0" sz="1800" u="none" strike="noStrike">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This will result in the following output:</a:t>
            </a:r>
            <a:endParaRPr/>
          </a:p>
          <a:p>
            <a:pPr indent="0" lvl="0" marL="0" rtl="0" algn="l">
              <a:spcBef>
                <a:spcPts val="960"/>
              </a:spcBef>
              <a:spcAft>
                <a:spcPts val="0"/>
              </a:spcAft>
              <a:buSzPts val="1656"/>
              <a:buNone/>
            </a:pPr>
            <a:r>
              <a:t/>
            </a:r>
            <a:endParaRPr b="0" i="0" sz="1800" u="none" strike="noStrike">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We will be using </a:t>
            </a:r>
            <a:r>
              <a:rPr b="0" i="0" lang="en-US" sz="1800" u="none" strike="noStrike">
                <a:latin typeface="Consolas"/>
                <a:ea typeface="Consolas"/>
                <a:cs typeface="Consolas"/>
                <a:sym typeface="Consolas"/>
              </a:rPr>
              <a:t>let </a:t>
            </a:r>
            <a:r>
              <a:rPr b="0" i="0" lang="en-US" sz="1800" u="none" strike="noStrike">
                <a:latin typeface="Book Antiqua"/>
                <a:ea typeface="Book Antiqua"/>
                <a:cs typeface="Book Antiqua"/>
                <a:sym typeface="Book Antiqua"/>
              </a:rPr>
              <a:t>in most of our examples—for now, trust us that you should use </a:t>
            </a:r>
            <a:r>
              <a:rPr b="0" i="0" lang="en-US" sz="1800" u="none" strike="noStrike">
                <a:latin typeface="Consolas"/>
                <a:ea typeface="Consolas"/>
                <a:cs typeface="Consolas"/>
                <a:sym typeface="Consolas"/>
              </a:rPr>
              <a:t>let </a:t>
            </a:r>
            <a:r>
              <a:rPr b="0" i="0" lang="en-US" sz="1800" u="none" strike="noStrike">
                <a:latin typeface="Book Antiqua"/>
                <a:ea typeface="Book Antiqua"/>
                <a:cs typeface="Book Antiqua"/>
                <a:sym typeface="Book Antiqua"/>
              </a:rPr>
              <a:t>in most cases.</a:t>
            </a:r>
            <a:endParaRPr/>
          </a:p>
        </p:txBody>
      </p:sp>
      <p:pic>
        <p:nvPicPr>
          <p:cNvPr id="137" name="Google Shape;137;p6"/>
          <p:cNvPicPr preferRelativeResize="0"/>
          <p:nvPr/>
        </p:nvPicPr>
        <p:blipFill rotWithShape="1">
          <a:blip r:embed="rId3">
            <a:alphaModFix/>
          </a:blip>
          <a:srcRect b="0" l="0" r="0" t="0"/>
          <a:stretch/>
        </p:blipFill>
        <p:spPr>
          <a:xfrm>
            <a:off x="2324099" y="3874153"/>
            <a:ext cx="4457700" cy="866775"/>
          </a:xfrm>
          <a:prstGeom prst="rect">
            <a:avLst/>
          </a:prstGeom>
          <a:noFill/>
          <a:ln>
            <a:noFill/>
          </a:ln>
        </p:spPr>
      </p:pic>
      <p:pic>
        <p:nvPicPr>
          <p:cNvPr id="138" name="Google Shape;138;p6"/>
          <p:cNvPicPr preferRelativeResize="0"/>
          <p:nvPr/>
        </p:nvPicPr>
        <p:blipFill rotWithShape="1">
          <a:blip r:embed="rId4">
            <a:alphaModFix/>
          </a:blip>
          <a:srcRect b="0" l="0" r="0" t="0"/>
          <a:stretch/>
        </p:blipFill>
        <p:spPr>
          <a:xfrm>
            <a:off x="2324099" y="5483458"/>
            <a:ext cx="7543800" cy="5334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6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COMPARISON OPERATORS</a:t>
            </a:r>
            <a:endParaRPr/>
          </a:p>
        </p:txBody>
      </p:sp>
      <p:sp>
        <p:nvSpPr>
          <p:cNvPr id="547" name="Google Shape;547;p60"/>
          <p:cNvSpPr txBox="1"/>
          <p:nvPr>
            <p:ph idx="1" type="body"/>
          </p:nvPr>
        </p:nvSpPr>
        <p:spPr>
          <a:xfrm>
            <a:off x="581192" y="2180496"/>
            <a:ext cx="11029615" cy="4465401"/>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SzPts val="1656"/>
              <a:buNone/>
            </a:pPr>
            <a:r>
              <a:rPr b="0" i="0" lang="en-US" sz="1800" u="none" strike="noStrike">
                <a:latin typeface="Book Antiqua"/>
                <a:ea typeface="Book Antiqua"/>
                <a:cs typeface="Book Antiqua"/>
                <a:sym typeface="Book Antiqua"/>
              </a:rPr>
              <a:t>Comparison operators are different from the operators we have seen so far. The</a:t>
            </a:r>
            <a:endParaRPr/>
          </a:p>
          <a:p>
            <a:pPr indent="0" lvl="0" marL="0" rtl="0" algn="ctr">
              <a:spcBef>
                <a:spcPts val="960"/>
              </a:spcBef>
              <a:spcAft>
                <a:spcPts val="0"/>
              </a:spcAft>
              <a:buSzPts val="1656"/>
              <a:buNone/>
            </a:pPr>
            <a:r>
              <a:rPr b="0" i="0" lang="en-US" sz="1800" u="none" strike="noStrike">
                <a:latin typeface="Book Antiqua"/>
                <a:ea typeface="Book Antiqua"/>
                <a:cs typeface="Book Antiqua"/>
                <a:sym typeface="Book Antiqua"/>
              </a:rPr>
              <a:t>outcome of the comparison operators is always a Boolean, true, or false.</a:t>
            </a:r>
            <a:endParaRPr sz="18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6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EQUAL</a:t>
            </a:r>
            <a:endParaRPr/>
          </a:p>
        </p:txBody>
      </p:sp>
      <p:sp>
        <p:nvSpPr>
          <p:cNvPr id="553" name="Google Shape;553;p61"/>
          <p:cNvSpPr txBox="1"/>
          <p:nvPr>
            <p:ph idx="1" type="body"/>
          </p:nvPr>
        </p:nvSpPr>
        <p:spPr>
          <a:xfrm>
            <a:off x="581192" y="2180496"/>
            <a:ext cx="11029615" cy="446540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There are a few equality operators that determine whether two values are equal. They come in two flavors: equal value only, or equal value and data type. The first one returns true when the values are equal, even though the type is different, while the second returns true only when the value and the type are the same:</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The double equals operator, two equal signs, means that it will only check for equal value and not for data type. Both have the value </a:t>
            </a:r>
            <a:r>
              <a:rPr b="0" i="0" lang="en-US" sz="1800" u="none" strike="noStrike">
                <a:latin typeface="Consolas"/>
                <a:ea typeface="Consolas"/>
                <a:cs typeface="Consolas"/>
                <a:sym typeface="Consolas"/>
              </a:rPr>
              <a:t>5</a:t>
            </a:r>
            <a:r>
              <a:rPr b="0" i="0" lang="en-US" sz="1800" u="none" strike="noStrike">
                <a:latin typeface="Book Antiqua"/>
                <a:ea typeface="Book Antiqua"/>
                <a:cs typeface="Book Antiqua"/>
                <a:sym typeface="Book Antiqua"/>
              </a:rPr>
              <a:t>, so it will log </a:t>
            </a:r>
            <a:r>
              <a:rPr b="0" i="0" lang="en-US" sz="1800" u="none" strike="noStrike">
                <a:latin typeface="Consolas"/>
                <a:ea typeface="Consolas"/>
                <a:cs typeface="Consolas"/>
                <a:sym typeface="Consolas"/>
              </a:rPr>
              <a:t>true </a:t>
            </a:r>
            <a:r>
              <a:rPr b="0" i="0" lang="en-US" sz="1800" u="none" strike="noStrike">
                <a:latin typeface="Book Antiqua"/>
                <a:ea typeface="Book Antiqua"/>
                <a:cs typeface="Book Antiqua"/>
                <a:sym typeface="Book Antiqua"/>
              </a:rPr>
              <a:t>to the console. This type of equality is sometimes called loose equality.</a:t>
            </a:r>
            <a:endParaRPr/>
          </a:p>
        </p:txBody>
      </p:sp>
      <p:pic>
        <p:nvPicPr>
          <p:cNvPr id="554" name="Google Shape;554;p61"/>
          <p:cNvPicPr preferRelativeResize="0"/>
          <p:nvPr/>
        </p:nvPicPr>
        <p:blipFill rotWithShape="1">
          <a:blip r:embed="rId3">
            <a:alphaModFix/>
          </a:blip>
          <a:srcRect b="0" l="0" r="0" t="0"/>
          <a:stretch/>
        </p:blipFill>
        <p:spPr>
          <a:xfrm>
            <a:off x="2062161" y="3841696"/>
            <a:ext cx="8067675" cy="11430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6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EQUAL</a:t>
            </a:r>
            <a:endParaRPr/>
          </a:p>
        </p:txBody>
      </p:sp>
      <p:sp>
        <p:nvSpPr>
          <p:cNvPr id="560" name="Google Shape;560;p62"/>
          <p:cNvSpPr txBox="1"/>
          <p:nvPr>
            <p:ph idx="1" type="body"/>
          </p:nvPr>
        </p:nvSpPr>
        <p:spPr>
          <a:xfrm>
            <a:off x="581192" y="2180496"/>
            <a:ext cx="11029615" cy="446540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The triple equals operator, written as three equal signs, means that it will evaluate both the value and the data type to determine whether both sides are equal or not. They both need to be equal in order for this statement to be true, but they are not and therefore the following statement outputs </a:t>
            </a:r>
            <a:r>
              <a:rPr b="0" i="0" lang="en-US" sz="1800" u="none" strike="noStrike">
                <a:latin typeface="Consolas"/>
                <a:ea typeface="Consolas"/>
                <a:cs typeface="Consolas"/>
                <a:sym typeface="Consolas"/>
              </a:rPr>
              <a:t>false</a:t>
            </a:r>
            <a:r>
              <a:rPr b="0" i="0" lang="en-US" sz="1800" u="none" strike="noStrike">
                <a:latin typeface="Book Antiqua"/>
                <a:ea typeface="Book Antiqua"/>
                <a:cs typeface="Book Antiqua"/>
                <a:sym typeface="Book Antiqua"/>
              </a:rPr>
              <a:t>:</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This is sometimes also called strict equality. This triple equals operator is the one you should most commonly be using when you need to check for equality, as only with this one can you be sure that both variables are really equal.</a:t>
            </a:r>
            <a:endParaRPr/>
          </a:p>
        </p:txBody>
      </p:sp>
      <p:pic>
        <p:nvPicPr>
          <p:cNvPr id="561" name="Google Shape;561;p62"/>
          <p:cNvPicPr preferRelativeResize="0"/>
          <p:nvPr/>
        </p:nvPicPr>
        <p:blipFill rotWithShape="1">
          <a:blip r:embed="rId3">
            <a:alphaModFix/>
          </a:blip>
          <a:srcRect b="0" l="0" r="0" t="0"/>
          <a:stretch/>
        </p:blipFill>
        <p:spPr>
          <a:xfrm>
            <a:off x="2085974" y="4334995"/>
            <a:ext cx="8020050" cy="5905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6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NOT EQUAL</a:t>
            </a:r>
            <a:endParaRPr/>
          </a:p>
        </p:txBody>
      </p:sp>
      <p:sp>
        <p:nvSpPr>
          <p:cNvPr id="567" name="Google Shape;567;p63"/>
          <p:cNvSpPr txBox="1"/>
          <p:nvPr>
            <p:ph idx="1" type="body"/>
          </p:nvPr>
        </p:nvSpPr>
        <p:spPr>
          <a:xfrm>
            <a:off x="581192" y="2180496"/>
            <a:ext cx="11029615" cy="435227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Not equal is very similar to equal, except it does the opposite—it returns true when two variables are not equal, and false when they are equal. We use the exclamation mark for not equal:</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p>
        </p:txBody>
      </p:sp>
      <p:pic>
        <p:nvPicPr>
          <p:cNvPr id="568" name="Google Shape;568;p63"/>
          <p:cNvPicPr preferRelativeResize="0"/>
          <p:nvPr/>
        </p:nvPicPr>
        <p:blipFill rotWithShape="1">
          <a:blip r:embed="rId3">
            <a:alphaModFix/>
          </a:blip>
          <a:srcRect b="0" l="0" r="0" t="0"/>
          <a:stretch/>
        </p:blipFill>
        <p:spPr>
          <a:xfrm>
            <a:off x="2238374" y="4266079"/>
            <a:ext cx="7715250" cy="11049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6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NOT EQUAL</a:t>
            </a:r>
            <a:endParaRPr/>
          </a:p>
        </p:txBody>
      </p:sp>
      <p:sp>
        <p:nvSpPr>
          <p:cNvPr id="574" name="Google Shape;574;p64"/>
          <p:cNvSpPr txBox="1"/>
          <p:nvPr>
            <p:ph idx="1" type="body"/>
          </p:nvPr>
        </p:nvSpPr>
        <p:spPr>
          <a:xfrm>
            <a:off x="581192" y="2180496"/>
            <a:ext cx="11029615" cy="435227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This will log </a:t>
            </a:r>
            <a:r>
              <a:rPr b="0" i="0" lang="en-US" sz="1800" u="none" strike="noStrike">
                <a:latin typeface="Consolas"/>
                <a:ea typeface="Consolas"/>
                <a:cs typeface="Consolas"/>
                <a:sym typeface="Consolas"/>
              </a:rPr>
              <a:t>false </a:t>
            </a:r>
            <a:r>
              <a:rPr b="0" i="0" lang="en-US" sz="1800" u="none" strike="noStrike">
                <a:latin typeface="Book Antiqua"/>
                <a:ea typeface="Book Antiqua"/>
                <a:cs typeface="Book Antiqua"/>
                <a:sym typeface="Book Antiqua"/>
              </a:rPr>
              <a:t>to the console. If you are wondering what is going on here, take a look again at the double and triple equals operators, because it is the same here. However, when there is only one equals sign in a not-equal operator, it is comparing loosely for non-equality. Therefore, it concludes that they are equal and therefore not equal should result in false. The one with two equals signs is checking for strict nonequality:</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This will conclude that since </a:t>
            </a:r>
            <a:r>
              <a:rPr b="0" i="0" lang="en-US" sz="1800" u="none" strike="noStrike">
                <a:latin typeface="Consolas"/>
                <a:ea typeface="Consolas"/>
                <a:cs typeface="Consolas"/>
                <a:sym typeface="Consolas"/>
              </a:rPr>
              <a:t>x </a:t>
            </a:r>
            <a:r>
              <a:rPr b="0" i="0" lang="en-US" sz="1800" u="none" strike="noStrike">
                <a:latin typeface="Book Antiqua"/>
                <a:ea typeface="Book Antiqua"/>
                <a:cs typeface="Book Antiqua"/>
                <a:sym typeface="Book Antiqua"/>
              </a:rPr>
              <a:t>and </a:t>
            </a:r>
            <a:r>
              <a:rPr b="0" i="0" lang="en-US" sz="1800" u="none" strike="noStrike">
                <a:latin typeface="Consolas"/>
                <a:ea typeface="Consolas"/>
                <a:cs typeface="Consolas"/>
                <a:sym typeface="Consolas"/>
              </a:rPr>
              <a:t>y </a:t>
            </a:r>
            <a:r>
              <a:rPr b="0" i="0" lang="en-US" sz="1800" u="none" strike="noStrike">
                <a:latin typeface="Book Antiqua"/>
                <a:ea typeface="Book Antiqua"/>
                <a:cs typeface="Book Antiqua"/>
                <a:sym typeface="Book Antiqua"/>
              </a:rPr>
              <a:t>have different data types, they are not the same, and will log </a:t>
            </a:r>
            <a:r>
              <a:rPr b="0" i="0" lang="en-US" sz="1800" u="none" strike="noStrike">
                <a:latin typeface="Consolas"/>
                <a:ea typeface="Consolas"/>
                <a:cs typeface="Consolas"/>
                <a:sym typeface="Consolas"/>
              </a:rPr>
              <a:t>true </a:t>
            </a:r>
            <a:r>
              <a:rPr b="0" i="0" lang="en-US" sz="1800" u="none" strike="noStrike">
                <a:latin typeface="Book Antiqua"/>
                <a:ea typeface="Book Antiqua"/>
                <a:cs typeface="Book Antiqua"/>
                <a:sym typeface="Book Antiqua"/>
              </a:rPr>
              <a:t>to the console.</a:t>
            </a:r>
            <a:endParaRPr/>
          </a:p>
        </p:txBody>
      </p:sp>
      <p:pic>
        <p:nvPicPr>
          <p:cNvPr id="575" name="Google Shape;575;p64"/>
          <p:cNvPicPr preferRelativeResize="0"/>
          <p:nvPr/>
        </p:nvPicPr>
        <p:blipFill rotWithShape="1">
          <a:blip r:embed="rId3">
            <a:alphaModFix/>
          </a:blip>
          <a:srcRect b="0" l="0" r="0" t="0"/>
          <a:stretch/>
        </p:blipFill>
        <p:spPr>
          <a:xfrm>
            <a:off x="1885949" y="4356635"/>
            <a:ext cx="8420100" cy="54292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6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GREATER THAN AND SMALLER THAN</a:t>
            </a:r>
            <a:endParaRPr/>
          </a:p>
        </p:txBody>
      </p:sp>
      <p:sp>
        <p:nvSpPr>
          <p:cNvPr id="581" name="Google Shape;581;p65"/>
          <p:cNvSpPr txBox="1"/>
          <p:nvPr>
            <p:ph idx="1" type="body"/>
          </p:nvPr>
        </p:nvSpPr>
        <p:spPr>
          <a:xfrm>
            <a:off x="581192" y="2139886"/>
            <a:ext cx="11029615" cy="4392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The greater than operator returns true if the left-hand side is greater than the righthand side of the operation. We use the </a:t>
            </a:r>
            <a:r>
              <a:rPr b="0" i="0" lang="en-US" sz="1800" u="none" strike="noStrike">
                <a:latin typeface="Consolas"/>
                <a:ea typeface="Consolas"/>
                <a:cs typeface="Consolas"/>
                <a:sym typeface="Consolas"/>
              </a:rPr>
              <a:t>&gt; </a:t>
            </a:r>
            <a:r>
              <a:rPr b="0" i="0" lang="en-US" sz="1800" u="none" strike="noStrike">
                <a:latin typeface="Book Antiqua"/>
                <a:ea typeface="Book Antiqua"/>
                <a:cs typeface="Book Antiqua"/>
                <a:sym typeface="Book Antiqua"/>
              </a:rPr>
              <a:t>character for this. We also have a greater than or equal to operator, </a:t>
            </a:r>
            <a:r>
              <a:rPr b="0" i="0" lang="en-US" sz="1800" u="none" strike="noStrike">
                <a:latin typeface="Consolas"/>
                <a:ea typeface="Consolas"/>
                <a:cs typeface="Consolas"/>
                <a:sym typeface="Consolas"/>
              </a:rPr>
              <a:t>&gt;=</a:t>
            </a:r>
            <a:r>
              <a:rPr b="0" i="0" lang="en-US" sz="1800" u="none" strike="noStrike">
                <a:latin typeface="Book Antiqua"/>
                <a:ea typeface="Book Antiqua"/>
                <a:cs typeface="Book Antiqua"/>
                <a:sym typeface="Book Antiqua"/>
              </a:rPr>
              <a:t>, which returns </a:t>
            </a:r>
            <a:r>
              <a:rPr b="0" i="0" lang="en-US" sz="1800" u="none" strike="noStrike">
                <a:latin typeface="Consolas"/>
                <a:ea typeface="Consolas"/>
                <a:cs typeface="Consolas"/>
                <a:sym typeface="Consolas"/>
              </a:rPr>
              <a:t>true </a:t>
            </a:r>
            <a:r>
              <a:rPr b="0" i="0" lang="en-US" sz="1800" u="none" strike="noStrike">
                <a:latin typeface="Book Antiqua"/>
                <a:ea typeface="Book Antiqua"/>
                <a:cs typeface="Book Antiqua"/>
                <a:sym typeface="Book Antiqua"/>
              </a:rPr>
              <a:t>if the left-hand side is greater than or equal to the right-hand side.</a:t>
            </a:r>
            <a:endParaRPr/>
          </a:p>
          <a:p>
            <a:pPr indent="0" lvl="0" marL="0" rtl="0" algn="l">
              <a:spcBef>
                <a:spcPts val="960"/>
              </a:spcBef>
              <a:spcAft>
                <a:spcPts val="0"/>
              </a:spcAft>
              <a:buSzPts val="1656"/>
              <a:buNone/>
            </a:pPr>
            <a:r>
              <a:t/>
            </a:r>
            <a:endParaRPr b="0" i="0" sz="1800" u="none" strike="noStrike">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This one will log </a:t>
            </a:r>
            <a:r>
              <a:rPr b="0" i="0" lang="en-US" sz="1800" u="none" strike="noStrike">
                <a:latin typeface="Consolas"/>
                <a:ea typeface="Consolas"/>
                <a:cs typeface="Consolas"/>
                <a:sym typeface="Consolas"/>
              </a:rPr>
              <a:t>true</a:t>
            </a:r>
            <a:r>
              <a:rPr b="0" i="0" lang="en-US" sz="1800" u="none" strike="noStrike">
                <a:latin typeface="Book Antiqua"/>
                <a:ea typeface="Book Antiqua"/>
                <a:cs typeface="Book Antiqua"/>
                <a:sym typeface="Book Antiqua"/>
              </a:rPr>
              <a:t>, because </a:t>
            </a:r>
            <a:r>
              <a:rPr b="0" i="0" lang="en-US" sz="1800" u="none" strike="noStrike">
                <a:latin typeface="Consolas"/>
                <a:ea typeface="Consolas"/>
                <a:cs typeface="Consolas"/>
                <a:sym typeface="Consolas"/>
              </a:rPr>
              <a:t>y </a:t>
            </a:r>
            <a:r>
              <a:rPr b="0" i="0" lang="en-US" sz="1800" u="none" strike="noStrike">
                <a:latin typeface="Book Antiqua"/>
                <a:ea typeface="Book Antiqua"/>
                <a:cs typeface="Book Antiqua"/>
                <a:sym typeface="Book Antiqua"/>
              </a:rPr>
              <a:t>is greater than </a:t>
            </a:r>
            <a:r>
              <a:rPr b="0" i="0" lang="en-US" sz="1800" u="none" strike="noStrike">
                <a:latin typeface="Consolas"/>
                <a:ea typeface="Consolas"/>
                <a:cs typeface="Consolas"/>
                <a:sym typeface="Consolas"/>
              </a:rPr>
              <a:t>x</a:t>
            </a:r>
            <a:r>
              <a:rPr b="0" i="0" lang="en-US" sz="1800" u="none" strike="noStrike">
                <a:latin typeface="Book Antiqua"/>
                <a:ea typeface="Book Antiqua"/>
                <a:cs typeface="Book Antiqua"/>
                <a:sym typeface="Book Antiqua"/>
              </a:rPr>
              <a:t>.</a:t>
            </a:r>
            <a:endParaRPr sz="1800"/>
          </a:p>
        </p:txBody>
      </p:sp>
      <p:pic>
        <p:nvPicPr>
          <p:cNvPr id="582" name="Google Shape;582;p65"/>
          <p:cNvPicPr preferRelativeResize="0"/>
          <p:nvPr/>
        </p:nvPicPr>
        <p:blipFill rotWithShape="1">
          <a:blip r:embed="rId3">
            <a:alphaModFix/>
          </a:blip>
          <a:srcRect b="0" l="0" r="0" t="0"/>
          <a:stretch/>
        </p:blipFill>
        <p:spPr>
          <a:xfrm>
            <a:off x="2100261" y="3250481"/>
            <a:ext cx="7991475" cy="1085850"/>
          </a:xfrm>
          <a:prstGeom prst="rect">
            <a:avLst/>
          </a:prstGeom>
          <a:noFill/>
          <a:ln>
            <a:noFill/>
          </a:ln>
        </p:spPr>
      </p:pic>
      <p:pic>
        <p:nvPicPr>
          <p:cNvPr id="583" name="Google Shape;583;p65"/>
          <p:cNvPicPr preferRelativeResize="0"/>
          <p:nvPr/>
        </p:nvPicPr>
        <p:blipFill rotWithShape="1">
          <a:blip r:embed="rId4">
            <a:alphaModFix/>
          </a:blip>
          <a:srcRect b="0" l="0" r="0" t="0"/>
          <a:stretch/>
        </p:blipFill>
        <p:spPr>
          <a:xfrm>
            <a:off x="2100261" y="5406585"/>
            <a:ext cx="7962900" cy="5334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6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GREATER THAN AND SMALLER THAN</a:t>
            </a:r>
            <a:endParaRPr/>
          </a:p>
        </p:txBody>
      </p:sp>
      <p:sp>
        <p:nvSpPr>
          <p:cNvPr id="589" name="Google Shape;589;p66"/>
          <p:cNvSpPr txBox="1"/>
          <p:nvPr>
            <p:ph idx="1" type="body"/>
          </p:nvPr>
        </p:nvSpPr>
        <p:spPr>
          <a:xfrm>
            <a:off x="581192" y="2139886"/>
            <a:ext cx="11029615" cy="439289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Since </a:t>
            </a:r>
            <a:r>
              <a:rPr b="0" i="0" lang="en-US" sz="1800" u="none" strike="noStrike">
                <a:latin typeface="Consolas"/>
                <a:ea typeface="Consolas"/>
                <a:cs typeface="Consolas"/>
                <a:sym typeface="Consolas"/>
              </a:rPr>
              <a:t>x </a:t>
            </a:r>
            <a:r>
              <a:rPr b="0" i="0" lang="en-US" sz="1800" u="none" strike="noStrike">
                <a:latin typeface="Book Antiqua"/>
                <a:ea typeface="Book Antiqua"/>
                <a:cs typeface="Book Antiqua"/>
                <a:sym typeface="Book Antiqua"/>
              </a:rPr>
              <a:t>is not greater than </a:t>
            </a:r>
            <a:r>
              <a:rPr b="0" i="0" lang="en-US" sz="1800" u="none" strike="noStrike">
                <a:latin typeface="Consolas"/>
                <a:ea typeface="Consolas"/>
                <a:cs typeface="Consolas"/>
                <a:sym typeface="Consolas"/>
              </a:rPr>
              <a:t>y</a:t>
            </a:r>
            <a:r>
              <a:rPr b="0" i="0" lang="en-US" sz="1800" u="none" strike="noStrike">
                <a:latin typeface="Book Antiqua"/>
                <a:ea typeface="Book Antiqua"/>
                <a:cs typeface="Book Antiqua"/>
                <a:sym typeface="Book Antiqua"/>
              </a:rPr>
              <a:t>, this one will log </a:t>
            </a:r>
            <a:r>
              <a:rPr b="0" i="0" lang="en-US" sz="1800" u="none" strike="noStrike">
                <a:latin typeface="Consolas"/>
                <a:ea typeface="Consolas"/>
                <a:cs typeface="Consolas"/>
                <a:sym typeface="Consolas"/>
              </a:rPr>
              <a:t>false</a:t>
            </a:r>
            <a:r>
              <a:rPr b="0" i="0" lang="en-US" sz="1800" u="none" strike="noStrike">
                <a:latin typeface="Book Antiqua"/>
                <a:ea typeface="Book Antiqua"/>
                <a:cs typeface="Book Antiqua"/>
                <a:sym typeface="Book Antiqua"/>
              </a:rPr>
              <a:t>.</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Consolas"/>
                <a:ea typeface="Consolas"/>
                <a:cs typeface="Consolas"/>
                <a:sym typeface="Consolas"/>
              </a:rPr>
              <a:t>y </a:t>
            </a:r>
            <a:r>
              <a:rPr b="0" i="0" lang="en-US" sz="1800" u="none" strike="noStrike">
                <a:latin typeface="Book Antiqua"/>
                <a:ea typeface="Book Antiqua"/>
                <a:cs typeface="Book Antiqua"/>
                <a:sym typeface="Book Antiqua"/>
              </a:rPr>
              <a:t>is not greater than </a:t>
            </a:r>
            <a:r>
              <a:rPr b="0" i="0" lang="en-US" sz="1800" u="none" strike="noStrike">
                <a:latin typeface="Consolas"/>
                <a:ea typeface="Consolas"/>
                <a:cs typeface="Consolas"/>
                <a:sym typeface="Consolas"/>
              </a:rPr>
              <a:t>y</a:t>
            </a:r>
            <a:r>
              <a:rPr b="0" i="0" lang="en-US" sz="1800" u="none" strike="noStrike">
                <a:latin typeface="Book Antiqua"/>
                <a:ea typeface="Book Antiqua"/>
                <a:cs typeface="Book Antiqua"/>
                <a:sym typeface="Book Antiqua"/>
              </a:rPr>
              <a:t>, so this one will log </a:t>
            </a:r>
            <a:r>
              <a:rPr b="0" i="0" lang="en-US" sz="1800" u="none" strike="noStrike">
                <a:latin typeface="Consolas"/>
                <a:ea typeface="Consolas"/>
                <a:cs typeface="Consolas"/>
                <a:sym typeface="Consolas"/>
              </a:rPr>
              <a:t>false</a:t>
            </a:r>
            <a:r>
              <a:rPr b="0" i="0" lang="en-US" sz="1800" u="none" strike="noStrike">
                <a:latin typeface="Book Antiqua"/>
                <a:ea typeface="Book Antiqua"/>
                <a:cs typeface="Book Antiqua"/>
                <a:sym typeface="Book Antiqua"/>
              </a:rPr>
              <a:t>.</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This last one is looking at whether </a:t>
            </a:r>
            <a:r>
              <a:rPr b="0" i="0" lang="en-US" sz="1800" u="none" strike="noStrike">
                <a:latin typeface="Consolas"/>
                <a:ea typeface="Consolas"/>
                <a:cs typeface="Consolas"/>
                <a:sym typeface="Consolas"/>
              </a:rPr>
              <a:t>y </a:t>
            </a:r>
            <a:r>
              <a:rPr b="0" i="0" lang="en-US" sz="1800" u="none" strike="noStrike">
                <a:latin typeface="Book Antiqua"/>
                <a:ea typeface="Book Antiqua"/>
                <a:cs typeface="Book Antiqua"/>
                <a:sym typeface="Book Antiqua"/>
              </a:rPr>
              <a:t>is greater than or equal to </a:t>
            </a:r>
            <a:r>
              <a:rPr b="0" i="0" lang="en-US" sz="1800" u="none" strike="noStrike">
                <a:latin typeface="Consolas"/>
                <a:ea typeface="Consolas"/>
                <a:cs typeface="Consolas"/>
                <a:sym typeface="Consolas"/>
              </a:rPr>
              <a:t>y</a:t>
            </a:r>
            <a:r>
              <a:rPr b="0" i="0" lang="en-US" sz="1800" u="none" strike="noStrike">
                <a:latin typeface="Book Antiqua"/>
                <a:ea typeface="Book Antiqua"/>
                <a:cs typeface="Book Antiqua"/>
                <a:sym typeface="Book Antiqua"/>
              </a:rPr>
              <a:t>, and since it is equal to itself, it will log </a:t>
            </a:r>
            <a:r>
              <a:rPr b="0" i="0" lang="en-US" sz="1800" u="none" strike="noStrike">
                <a:latin typeface="Consolas"/>
                <a:ea typeface="Consolas"/>
                <a:cs typeface="Consolas"/>
                <a:sym typeface="Consolas"/>
              </a:rPr>
              <a:t>true</a:t>
            </a:r>
            <a:r>
              <a:rPr b="0" i="0" lang="en-US" sz="1800" u="none" strike="noStrike">
                <a:latin typeface="Book Antiqua"/>
                <a:ea typeface="Book Antiqua"/>
                <a:cs typeface="Book Antiqua"/>
                <a:sym typeface="Book Antiqua"/>
              </a:rPr>
              <a:t>.</a:t>
            </a:r>
            <a:endParaRPr/>
          </a:p>
          <a:p>
            <a:pPr indent="0" lvl="0" marL="0" rtl="0" algn="l">
              <a:spcBef>
                <a:spcPts val="960"/>
              </a:spcBef>
              <a:spcAft>
                <a:spcPts val="0"/>
              </a:spcAft>
              <a:buSzPts val="1656"/>
              <a:buNone/>
            </a:pPr>
            <a:r>
              <a:t/>
            </a:r>
            <a:endParaRPr sz="1800"/>
          </a:p>
        </p:txBody>
      </p:sp>
      <p:pic>
        <p:nvPicPr>
          <p:cNvPr id="590" name="Google Shape;590;p66"/>
          <p:cNvPicPr preferRelativeResize="0"/>
          <p:nvPr/>
        </p:nvPicPr>
        <p:blipFill rotWithShape="1">
          <a:blip r:embed="rId3">
            <a:alphaModFix/>
          </a:blip>
          <a:srcRect b="0" l="0" r="0" t="0"/>
          <a:stretch/>
        </p:blipFill>
        <p:spPr>
          <a:xfrm>
            <a:off x="2458010" y="3318342"/>
            <a:ext cx="6953250" cy="561975"/>
          </a:xfrm>
          <a:prstGeom prst="rect">
            <a:avLst/>
          </a:prstGeom>
          <a:noFill/>
          <a:ln>
            <a:noFill/>
          </a:ln>
        </p:spPr>
      </p:pic>
      <p:pic>
        <p:nvPicPr>
          <p:cNvPr id="591" name="Google Shape;591;p66"/>
          <p:cNvPicPr preferRelativeResize="0"/>
          <p:nvPr/>
        </p:nvPicPr>
        <p:blipFill rotWithShape="1">
          <a:blip r:embed="rId4">
            <a:alphaModFix/>
          </a:blip>
          <a:srcRect b="0" l="0" r="0" t="0"/>
          <a:stretch/>
        </p:blipFill>
        <p:spPr>
          <a:xfrm>
            <a:off x="2458010" y="4463596"/>
            <a:ext cx="6953250" cy="43815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6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GREATER THAN AND SMALLER THAN</a:t>
            </a:r>
            <a:endParaRPr/>
          </a:p>
        </p:txBody>
      </p:sp>
      <p:sp>
        <p:nvSpPr>
          <p:cNvPr id="597" name="Google Shape;597;p67"/>
          <p:cNvSpPr txBox="1"/>
          <p:nvPr>
            <p:ph idx="1" type="body"/>
          </p:nvPr>
        </p:nvSpPr>
        <p:spPr>
          <a:xfrm>
            <a:off x="581192" y="2139886"/>
            <a:ext cx="11029615" cy="439289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It might not surprise you that we also have smaller than (</a:t>
            </a:r>
            <a:r>
              <a:rPr b="0" i="0" lang="en-US" sz="1800" u="none" strike="noStrike">
                <a:latin typeface="Consolas"/>
                <a:ea typeface="Consolas"/>
                <a:cs typeface="Consolas"/>
                <a:sym typeface="Consolas"/>
              </a:rPr>
              <a:t>&lt;</a:t>
            </a:r>
            <a:r>
              <a:rPr b="0" i="0" lang="en-US" sz="1800" u="none" strike="noStrike">
                <a:latin typeface="Book Antiqua"/>
                <a:ea typeface="Book Antiqua"/>
                <a:cs typeface="Book Antiqua"/>
                <a:sym typeface="Book Antiqua"/>
              </a:rPr>
              <a:t>) and smaller than or equal to operators (</a:t>
            </a:r>
            <a:r>
              <a:rPr b="0" i="0" lang="en-US" sz="1800" u="none" strike="noStrike">
                <a:latin typeface="Consolas"/>
                <a:ea typeface="Consolas"/>
                <a:cs typeface="Consolas"/>
                <a:sym typeface="Consolas"/>
              </a:rPr>
              <a:t>&lt;=</a:t>
            </a:r>
            <a:r>
              <a:rPr b="0" i="0" lang="en-US" sz="1800" u="none" strike="noStrike">
                <a:latin typeface="Book Antiqua"/>
                <a:ea typeface="Book Antiqua"/>
                <a:cs typeface="Book Antiqua"/>
                <a:sym typeface="Book Antiqua"/>
              </a:rPr>
              <a:t>). Let's have a look at the smaller than operator, as it is very similar to the previous ones.</a:t>
            </a:r>
            <a:br>
              <a:rPr b="0" i="0" lang="en-US" sz="1800" u="none" strike="noStrike">
                <a:latin typeface="Book Antiqua"/>
                <a:ea typeface="Book Antiqua"/>
                <a:cs typeface="Book Antiqua"/>
                <a:sym typeface="Book Antiqua"/>
              </a:rPr>
            </a:br>
            <a:endParaRPr b="0" i="0" sz="1800" u="none" strike="noStrike">
              <a:latin typeface="Book Antiqua"/>
              <a:ea typeface="Book Antiqua"/>
              <a:cs typeface="Book Antiqua"/>
              <a:sym typeface="Book Antiqua"/>
            </a:endParaRPr>
          </a:p>
          <a:p>
            <a:pPr indent="0" lvl="0" marL="0" rtl="0" algn="l">
              <a:spcBef>
                <a:spcPts val="960"/>
              </a:spcBef>
              <a:spcAft>
                <a:spcPts val="0"/>
              </a:spcAft>
              <a:buSzPts val="1656"/>
              <a:buNone/>
            </a:pPr>
            <a:br>
              <a:rPr lang="en-US">
                <a:latin typeface="Book Antiqua"/>
                <a:ea typeface="Book Antiqua"/>
                <a:cs typeface="Book Antiqua"/>
                <a:sym typeface="Book Antiqua"/>
              </a:rPr>
            </a:b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This first one will be </a:t>
            </a:r>
            <a:r>
              <a:rPr b="0" i="0" lang="en-US" sz="1800" u="none" strike="noStrike">
                <a:latin typeface="Consolas"/>
                <a:ea typeface="Consolas"/>
                <a:cs typeface="Consolas"/>
                <a:sym typeface="Consolas"/>
              </a:rPr>
              <a:t>false</a:t>
            </a:r>
            <a:r>
              <a:rPr b="0" i="0" lang="en-US" sz="1800" u="none" strike="noStrike">
                <a:latin typeface="Book Antiqua"/>
                <a:ea typeface="Book Antiqua"/>
                <a:cs typeface="Book Antiqua"/>
                <a:sym typeface="Book Antiqua"/>
              </a:rPr>
              <a:t>, since </a:t>
            </a:r>
            <a:r>
              <a:rPr b="0" i="0" lang="en-US" sz="1800" u="none" strike="noStrike">
                <a:latin typeface="Consolas"/>
                <a:ea typeface="Consolas"/>
                <a:cs typeface="Consolas"/>
                <a:sym typeface="Consolas"/>
              </a:rPr>
              <a:t>y </a:t>
            </a:r>
            <a:r>
              <a:rPr b="0" i="0" lang="en-US" sz="1800" u="none" strike="noStrike">
                <a:latin typeface="Book Antiqua"/>
                <a:ea typeface="Book Antiqua"/>
                <a:cs typeface="Book Antiqua"/>
                <a:sym typeface="Book Antiqua"/>
              </a:rPr>
              <a:t>is not smaller than </a:t>
            </a:r>
            <a:r>
              <a:rPr b="0" i="0" lang="en-US" sz="1800" u="none" strike="noStrike">
                <a:latin typeface="Consolas"/>
                <a:ea typeface="Consolas"/>
                <a:cs typeface="Consolas"/>
                <a:sym typeface="Consolas"/>
              </a:rPr>
              <a:t>x</a:t>
            </a:r>
            <a:r>
              <a:rPr b="0" i="0" lang="en-US" sz="1800" u="none" strike="noStrike">
                <a:latin typeface="Book Antiqua"/>
                <a:ea typeface="Book Antiqua"/>
                <a:cs typeface="Book Antiqua"/>
                <a:sym typeface="Book Antiqua"/>
              </a:rPr>
              <a:t>.</a:t>
            </a:r>
            <a:endParaRPr/>
          </a:p>
          <a:p>
            <a:pPr indent="0" lvl="0" marL="0" rtl="0" algn="l">
              <a:spcBef>
                <a:spcPts val="960"/>
              </a:spcBef>
              <a:spcAft>
                <a:spcPts val="0"/>
              </a:spcAft>
              <a:buSzPts val="1656"/>
              <a:buNone/>
            </a:pPr>
            <a:br>
              <a:rPr lang="en-US">
                <a:latin typeface="Book Antiqua"/>
                <a:ea typeface="Book Antiqua"/>
                <a:cs typeface="Book Antiqua"/>
                <a:sym typeface="Book Antiqua"/>
              </a:rPr>
            </a:br>
            <a:endParaRPr>
              <a:latin typeface="Book Antiqua"/>
              <a:ea typeface="Book Antiqua"/>
              <a:cs typeface="Book Antiqua"/>
              <a:sym typeface="Book Antiqua"/>
            </a:endParaRPr>
          </a:p>
          <a:p>
            <a:pPr indent="0" lvl="0" marL="0" rtl="0" algn="l">
              <a:spcBef>
                <a:spcPts val="960"/>
              </a:spcBef>
              <a:spcAft>
                <a:spcPts val="0"/>
              </a:spcAft>
              <a:buSzPts val="1656"/>
              <a:buNone/>
            </a:pPr>
            <a:br>
              <a:rPr lang="en-US">
                <a:latin typeface="Book Antiqua"/>
                <a:ea typeface="Book Antiqua"/>
                <a:cs typeface="Book Antiqua"/>
                <a:sym typeface="Book Antiqua"/>
              </a:rPr>
            </a:br>
            <a:r>
              <a:rPr b="0" i="0" lang="en-US" sz="1800" u="none" strike="noStrike">
                <a:latin typeface="Book Antiqua"/>
                <a:ea typeface="Book Antiqua"/>
                <a:cs typeface="Book Antiqua"/>
                <a:sym typeface="Book Antiqua"/>
              </a:rPr>
              <a:t>So, this second one will log </a:t>
            </a:r>
            <a:r>
              <a:rPr b="0" i="0" lang="en-US" sz="1800" u="none" strike="noStrike">
                <a:latin typeface="Consolas"/>
                <a:ea typeface="Consolas"/>
                <a:cs typeface="Consolas"/>
                <a:sym typeface="Consolas"/>
              </a:rPr>
              <a:t>true</a:t>
            </a:r>
            <a:r>
              <a:rPr b="0" i="0" lang="en-US" sz="1800" u="none" strike="noStrike">
                <a:latin typeface="Book Antiqua"/>
                <a:ea typeface="Book Antiqua"/>
                <a:cs typeface="Book Antiqua"/>
                <a:sym typeface="Book Antiqua"/>
              </a:rPr>
              <a:t>, because </a:t>
            </a:r>
            <a:r>
              <a:rPr b="0" i="0" lang="en-US" sz="1800" u="none" strike="noStrike">
                <a:latin typeface="Consolas"/>
                <a:ea typeface="Consolas"/>
                <a:cs typeface="Consolas"/>
                <a:sym typeface="Consolas"/>
              </a:rPr>
              <a:t>x </a:t>
            </a:r>
            <a:r>
              <a:rPr b="0" i="0" lang="en-US" sz="1800" u="none" strike="noStrike">
                <a:latin typeface="Book Antiqua"/>
                <a:ea typeface="Book Antiqua"/>
                <a:cs typeface="Book Antiqua"/>
                <a:sym typeface="Book Antiqua"/>
              </a:rPr>
              <a:t>is smaller than </a:t>
            </a:r>
            <a:r>
              <a:rPr b="0" i="0" lang="en-US" sz="1800" u="none" strike="noStrike">
                <a:latin typeface="Consolas"/>
                <a:ea typeface="Consolas"/>
                <a:cs typeface="Consolas"/>
                <a:sym typeface="Consolas"/>
              </a:rPr>
              <a:t>y</a:t>
            </a:r>
            <a:r>
              <a:rPr b="0" i="0" lang="en-US" sz="1800" u="none" strike="noStrike">
                <a:latin typeface="Book Antiqua"/>
                <a:ea typeface="Book Antiqua"/>
                <a:cs typeface="Book Antiqua"/>
                <a:sym typeface="Book Antiqua"/>
              </a:rPr>
              <a:t>.</a:t>
            </a:r>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p:txBody>
      </p:sp>
      <p:pic>
        <p:nvPicPr>
          <p:cNvPr id="598" name="Google Shape;598;p67"/>
          <p:cNvPicPr preferRelativeResize="0"/>
          <p:nvPr/>
        </p:nvPicPr>
        <p:blipFill rotWithShape="1">
          <a:blip r:embed="rId3">
            <a:alphaModFix/>
          </a:blip>
          <a:srcRect b="0" l="0" r="0" t="0"/>
          <a:stretch/>
        </p:blipFill>
        <p:spPr>
          <a:xfrm>
            <a:off x="2205032" y="3332297"/>
            <a:ext cx="7781925" cy="476250"/>
          </a:xfrm>
          <a:prstGeom prst="rect">
            <a:avLst/>
          </a:prstGeom>
          <a:noFill/>
          <a:ln>
            <a:noFill/>
          </a:ln>
        </p:spPr>
      </p:pic>
      <p:pic>
        <p:nvPicPr>
          <p:cNvPr id="599" name="Google Shape;599;p67"/>
          <p:cNvPicPr preferRelativeResize="0"/>
          <p:nvPr/>
        </p:nvPicPr>
        <p:blipFill rotWithShape="1">
          <a:blip r:embed="rId4">
            <a:alphaModFix/>
          </a:blip>
          <a:srcRect b="0" l="0" r="2038" t="480"/>
          <a:stretch/>
        </p:blipFill>
        <p:spPr>
          <a:xfrm>
            <a:off x="2205032" y="4749946"/>
            <a:ext cx="7781925" cy="49292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6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GREATER THAN AND SMALLER THAN</a:t>
            </a:r>
            <a:endParaRPr/>
          </a:p>
        </p:txBody>
      </p:sp>
      <p:sp>
        <p:nvSpPr>
          <p:cNvPr id="605" name="Google Shape;605;p68"/>
          <p:cNvSpPr txBox="1"/>
          <p:nvPr>
            <p:ph idx="1" type="body"/>
          </p:nvPr>
        </p:nvSpPr>
        <p:spPr>
          <a:xfrm>
            <a:off x="581192" y="2139886"/>
            <a:ext cx="11029615" cy="439289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Consolas"/>
                <a:ea typeface="Consolas"/>
                <a:cs typeface="Consolas"/>
                <a:sym typeface="Consolas"/>
              </a:rPr>
              <a:t>y </a:t>
            </a:r>
            <a:r>
              <a:rPr b="0" i="0" lang="en-US" sz="1800" u="none" strike="noStrike">
                <a:latin typeface="Book Antiqua"/>
                <a:ea typeface="Book Antiqua"/>
                <a:cs typeface="Book Antiqua"/>
                <a:sym typeface="Book Antiqua"/>
              </a:rPr>
              <a:t>is not smaller than </a:t>
            </a:r>
            <a:r>
              <a:rPr b="0" i="0" lang="en-US" sz="1800" u="none" strike="noStrike">
                <a:latin typeface="Consolas"/>
                <a:ea typeface="Consolas"/>
                <a:cs typeface="Consolas"/>
                <a:sym typeface="Consolas"/>
              </a:rPr>
              <a:t>y</a:t>
            </a:r>
            <a:r>
              <a:rPr b="0" i="0" lang="en-US" sz="1800" u="none" strike="noStrike">
                <a:latin typeface="Book Antiqua"/>
                <a:ea typeface="Book Antiqua"/>
                <a:cs typeface="Book Antiqua"/>
                <a:sym typeface="Book Antiqua"/>
              </a:rPr>
              <a:t>, so this one will log </a:t>
            </a:r>
            <a:r>
              <a:rPr b="0" i="0" lang="en-US" sz="1800" u="none" strike="noStrike">
                <a:latin typeface="Consolas"/>
                <a:ea typeface="Consolas"/>
                <a:cs typeface="Consolas"/>
                <a:sym typeface="Consolas"/>
              </a:rPr>
              <a:t>false</a:t>
            </a:r>
            <a:r>
              <a:rPr b="0" i="0" lang="en-US" sz="1800" u="none" strike="noStrike">
                <a:latin typeface="Book Antiqua"/>
                <a:ea typeface="Book Antiqua"/>
                <a:cs typeface="Book Antiqua"/>
                <a:sym typeface="Book Antiqua"/>
              </a:rPr>
              <a:t>.</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b="0" i="0" sz="1800" u="none" strike="noStrike">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This last one looks at whether </a:t>
            </a:r>
            <a:r>
              <a:rPr b="0" i="0" lang="en-US" sz="1800" u="none" strike="noStrike">
                <a:latin typeface="Consolas"/>
                <a:ea typeface="Consolas"/>
                <a:cs typeface="Consolas"/>
                <a:sym typeface="Consolas"/>
              </a:rPr>
              <a:t>y </a:t>
            </a:r>
            <a:r>
              <a:rPr b="0" i="0" lang="en-US" sz="1800" u="none" strike="noStrike">
                <a:latin typeface="Book Antiqua"/>
                <a:ea typeface="Book Antiqua"/>
                <a:cs typeface="Book Antiqua"/>
                <a:sym typeface="Book Antiqua"/>
              </a:rPr>
              <a:t>is smaller than or equal to </a:t>
            </a:r>
            <a:r>
              <a:rPr b="0" i="0" lang="en-US" sz="1800" u="none" strike="noStrike">
                <a:latin typeface="Consolas"/>
                <a:ea typeface="Consolas"/>
                <a:cs typeface="Consolas"/>
                <a:sym typeface="Consolas"/>
              </a:rPr>
              <a:t>y</a:t>
            </a:r>
            <a:r>
              <a:rPr b="0" i="0" lang="en-US" sz="1800" u="none" strike="noStrike">
                <a:latin typeface="Book Antiqua"/>
                <a:ea typeface="Book Antiqua"/>
                <a:cs typeface="Book Antiqua"/>
                <a:sym typeface="Book Antiqua"/>
              </a:rPr>
              <a:t>. It is equal to </a:t>
            </a:r>
            <a:r>
              <a:rPr b="0" i="0" lang="en-US" sz="1800" u="none" strike="noStrike">
                <a:latin typeface="Consolas"/>
                <a:ea typeface="Consolas"/>
                <a:cs typeface="Consolas"/>
                <a:sym typeface="Consolas"/>
              </a:rPr>
              <a:t>y</a:t>
            </a:r>
            <a:r>
              <a:rPr b="0" i="0" lang="en-US" sz="1800" u="none" strike="noStrike">
                <a:latin typeface="Book Antiqua"/>
                <a:ea typeface="Book Antiqua"/>
                <a:cs typeface="Book Antiqua"/>
                <a:sym typeface="Book Antiqua"/>
              </a:rPr>
              <a:t>, so it will log </a:t>
            </a:r>
            <a:r>
              <a:rPr b="0" i="0" lang="en-US" sz="1800" u="none" strike="noStrike">
                <a:latin typeface="Consolas"/>
                <a:ea typeface="Consolas"/>
                <a:cs typeface="Consolas"/>
                <a:sym typeface="Consolas"/>
              </a:rPr>
              <a:t>true</a:t>
            </a:r>
            <a:r>
              <a:rPr b="0" i="0" lang="en-US" sz="1800" u="none" strike="noStrike">
                <a:latin typeface="Book Antiqua"/>
                <a:ea typeface="Book Antiqua"/>
                <a:cs typeface="Book Antiqua"/>
                <a:sym typeface="Book Antiqua"/>
              </a:rPr>
              <a:t>.</a:t>
            </a:r>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p:txBody>
      </p:sp>
      <p:pic>
        <p:nvPicPr>
          <p:cNvPr id="606" name="Google Shape;606;p68"/>
          <p:cNvPicPr preferRelativeResize="0"/>
          <p:nvPr/>
        </p:nvPicPr>
        <p:blipFill rotWithShape="1">
          <a:blip r:embed="rId3">
            <a:alphaModFix/>
          </a:blip>
          <a:srcRect b="0" l="0" r="3883" t="3698"/>
          <a:stretch/>
        </p:blipFill>
        <p:spPr>
          <a:xfrm>
            <a:off x="2205036" y="3822655"/>
            <a:ext cx="7781925" cy="51367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6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LOGICAL OPERATORS</a:t>
            </a:r>
            <a:endParaRPr/>
          </a:p>
        </p:txBody>
      </p:sp>
      <p:sp>
        <p:nvSpPr>
          <p:cNvPr id="612" name="Google Shape;612;p69"/>
          <p:cNvSpPr txBox="1"/>
          <p:nvPr>
            <p:ph idx="1" type="body"/>
          </p:nvPr>
        </p:nvSpPr>
        <p:spPr>
          <a:xfrm>
            <a:off x="581193" y="1925972"/>
            <a:ext cx="11029615" cy="46092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SzPts val="1656"/>
              <a:buNone/>
            </a:pPr>
            <a:r>
              <a:rPr b="0" i="0" lang="en-US" sz="1800" u="none" strike="noStrike">
                <a:latin typeface="Book Antiqua"/>
                <a:ea typeface="Book Antiqua"/>
                <a:cs typeface="Book Antiqua"/>
                <a:sym typeface="Book Antiqua"/>
              </a:rPr>
              <a:t>Whenever you want to check two conditions in one, or you need to negate a</a:t>
            </a:r>
            <a:endParaRPr/>
          </a:p>
          <a:p>
            <a:pPr indent="0" lvl="0" marL="0" rtl="0" algn="ctr">
              <a:spcBef>
                <a:spcPts val="960"/>
              </a:spcBef>
              <a:spcAft>
                <a:spcPts val="0"/>
              </a:spcAft>
              <a:buSzPts val="1656"/>
              <a:buNone/>
            </a:pPr>
            <a:r>
              <a:rPr b="0" i="0" lang="en-US" sz="1800" u="none" strike="noStrike">
                <a:latin typeface="Book Antiqua"/>
                <a:ea typeface="Book Antiqua"/>
                <a:cs typeface="Book Antiqua"/>
                <a:sym typeface="Book Antiqua"/>
              </a:rPr>
              <a:t>condition, the logical operators come in handy. You can use and, or, and not.</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NAMING VARIABLES</a:t>
            </a:r>
            <a:endParaRPr/>
          </a:p>
        </p:txBody>
      </p:sp>
      <p:sp>
        <p:nvSpPr>
          <p:cNvPr id="144" name="Google Shape;144;p7"/>
          <p:cNvSpPr txBox="1"/>
          <p:nvPr>
            <p:ph idx="1" type="body"/>
          </p:nvPr>
        </p:nvSpPr>
        <p:spPr>
          <a:xfrm>
            <a:off x="581192" y="2028096"/>
            <a:ext cx="11029615" cy="4560963"/>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When it comes to naming variables, there are some conventions in place:</a:t>
            </a:r>
            <a:endParaRPr/>
          </a:p>
          <a:p>
            <a:pPr indent="-306000" lvl="1" marL="630000" rtl="0" algn="l">
              <a:spcBef>
                <a:spcPts val="960"/>
              </a:spcBef>
              <a:spcAft>
                <a:spcPts val="0"/>
              </a:spcAft>
              <a:buSzPts val="1656"/>
              <a:buFont typeface="Arial"/>
              <a:buChar char="•"/>
            </a:pPr>
            <a:r>
              <a:rPr b="0" i="0" lang="en-US" sz="1800" u="none" strike="noStrike">
                <a:latin typeface="Book Antiqua"/>
                <a:ea typeface="Book Antiqua"/>
                <a:cs typeface="Book Antiqua"/>
                <a:sym typeface="Book Antiqua"/>
              </a:rPr>
              <a:t>Variables start with a lowercase letter, and they should be descriptive. If something holds an age, do not call it </a:t>
            </a:r>
            <a:r>
              <a:rPr b="0" i="0" lang="en-US" sz="1800" u="none" strike="noStrike">
                <a:latin typeface="Consolas"/>
                <a:ea typeface="Consolas"/>
                <a:cs typeface="Consolas"/>
                <a:sym typeface="Consolas"/>
              </a:rPr>
              <a:t>x</a:t>
            </a:r>
            <a:r>
              <a:rPr b="0" i="0" lang="en-US" sz="1800" u="none" strike="noStrike">
                <a:latin typeface="Book Antiqua"/>
                <a:ea typeface="Book Antiqua"/>
                <a:cs typeface="Book Antiqua"/>
                <a:sym typeface="Book Antiqua"/>
              </a:rPr>
              <a:t>, but </a:t>
            </a:r>
            <a:r>
              <a:rPr b="0" i="0" lang="en-US" sz="1800" u="none" strike="noStrike">
                <a:latin typeface="Consolas"/>
                <a:ea typeface="Consolas"/>
                <a:cs typeface="Consolas"/>
                <a:sym typeface="Consolas"/>
              </a:rPr>
              <a:t>age</a:t>
            </a:r>
            <a:r>
              <a:rPr b="0" i="0" lang="en-US" sz="1800" u="none" strike="noStrike">
                <a:latin typeface="Book Antiqua"/>
                <a:ea typeface="Book Antiqua"/>
                <a:cs typeface="Book Antiqua"/>
                <a:sym typeface="Book Antiqua"/>
              </a:rPr>
              <a:t>. This way, when you read your script later, you can easily understand what you did by just reading your code.</a:t>
            </a:r>
            <a:endParaRPr/>
          </a:p>
          <a:p>
            <a:pPr indent="-306000" lvl="1" marL="630000" rtl="0" algn="l">
              <a:spcBef>
                <a:spcPts val="960"/>
              </a:spcBef>
              <a:spcAft>
                <a:spcPts val="0"/>
              </a:spcAft>
              <a:buSzPts val="1656"/>
              <a:buFont typeface="Arial"/>
              <a:buChar char="•"/>
            </a:pPr>
            <a:r>
              <a:rPr b="0" i="0" lang="en-US" sz="1800" u="none" strike="noStrike">
                <a:latin typeface="Book Antiqua"/>
                <a:ea typeface="Book Antiqua"/>
                <a:cs typeface="Book Antiqua"/>
                <a:sym typeface="Book Antiqua"/>
              </a:rPr>
              <a:t>Variables cannot contain spaces, but they can use underscores. If you use a space, JavaScript doesn't recognize it as a single variable.</a:t>
            </a:r>
            <a:endParaRPr/>
          </a:p>
          <a:p>
            <a:pPr indent="-200844" lvl="0" marL="306000" rtl="0" algn="l">
              <a:spcBef>
                <a:spcPts val="960"/>
              </a:spcBef>
              <a:spcAft>
                <a:spcPts val="0"/>
              </a:spcAft>
              <a:buSzPts val="1656"/>
              <a:buFont typeface="Arial"/>
              <a:buNone/>
            </a:pPr>
            <a:r>
              <a:t/>
            </a:r>
            <a:endParaRPr>
              <a:latin typeface="Book Antiqua"/>
              <a:ea typeface="Book Antiqua"/>
              <a:cs typeface="Book Antiqua"/>
              <a:sym typeface="Book Antiqua"/>
            </a:endParaRPr>
          </a:p>
          <a:p>
            <a:pPr indent="-200844" lvl="0" marL="306000" rtl="0" algn="l">
              <a:spcBef>
                <a:spcPts val="960"/>
              </a:spcBef>
              <a:spcAft>
                <a:spcPts val="0"/>
              </a:spcAft>
              <a:buSzPts val="1656"/>
              <a:buFont typeface="Arial"/>
              <a:buNone/>
            </a:pPr>
            <a:r>
              <a:t/>
            </a:r>
            <a:endParaRPr sz="1800">
              <a:latin typeface="Book Antiqua"/>
              <a:ea typeface="Book Antiqua"/>
              <a:cs typeface="Book Antiqua"/>
              <a:sym typeface="Book Antiqua"/>
            </a:endParaRPr>
          </a:p>
          <a:p>
            <a:pPr indent="-200844" lvl="0" marL="306000" rtl="0" algn="l">
              <a:spcBef>
                <a:spcPts val="960"/>
              </a:spcBef>
              <a:spcAft>
                <a:spcPts val="0"/>
              </a:spcAft>
              <a:buSzPts val="1656"/>
              <a:buFont typeface="Arial"/>
              <a:buNone/>
            </a:pPr>
            <a:r>
              <a:t/>
            </a:r>
            <a:endParaRPr>
              <a:latin typeface="Book Antiqua"/>
              <a:ea typeface="Book Antiqua"/>
              <a:cs typeface="Book Antiqua"/>
              <a:sym typeface="Book Antiqua"/>
            </a:endParaRPr>
          </a:p>
          <a:p>
            <a:pPr indent="-200844" lvl="0" marL="306000" rtl="0" algn="l">
              <a:spcBef>
                <a:spcPts val="960"/>
              </a:spcBef>
              <a:spcAft>
                <a:spcPts val="0"/>
              </a:spcAft>
              <a:buSzPts val="1656"/>
              <a:buFont typeface="Arial"/>
              <a:buNone/>
            </a:pPr>
            <a:r>
              <a:t/>
            </a:r>
            <a:endParaRPr sz="1800">
              <a:latin typeface="Book Antiqua"/>
              <a:ea typeface="Book Antiqua"/>
              <a:cs typeface="Book Antiqua"/>
              <a:sym typeface="Book Antiqua"/>
            </a:endParaRPr>
          </a:p>
          <a:p>
            <a:pPr indent="-200844" lvl="0" marL="306000" rtl="0" algn="l">
              <a:spcBef>
                <a:spcPts val="960"/>
              </a:spcBef>
              <a:spcAft>
                <a:spcPts val="0"/>
              </a:spcAft>
              <a:buSzPts val="1656"/>
              <a:buFont typeface="Arial"/>
              <a:buNone/>
            </a:pPr>
            <a:r>
              <a:t/>
            </a:r>
            <a:endParaRPr sz="1800">
              <a:latin typeface="Book Antiqua"/>
              <a:ea typeface="Book Antiqua"/>
              <a:cs typeface="Book Antiqua"/>
              <a:sym typeface="Book Antiqua"/>
            </a:endParaRPr>
          </a:p>
          <a:p>
            <a:pPr indent="-200844" lvl="0" marL="306000" rtl="0" algn="l">
              <a:spcBef>
                <a:spcPts val="960"/>
              </a:spcBef>
              <a:spcAft>
                <a:spcPts val="0"/>
              </a:spcAft>
              <a:buSzPts val="1656"/>
              <a:buFont typeface="Arial"/>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The value of your variable can be anything. Let's start with the easiest thing variables can be: primitives.</a:t>
            </a:r>
            <a:endParaRPr sz="1800">
              <a:latin typeface="Book Antiqua"/>
              <a:ea typeface="Book Antiqua"/>
              <a:cs typeface="Book Antiqua"/>
              <a:sym typeface="Book Antiqua"/>
            </a:endParaRPr>
          </a:p>
        </p:txBody>
      </p:sp>
      <p:pic>
        <p:nvPicPr>
          <p:cNvPr id="145" name="Google Shape;145;p7"/>
          <p:cNvPicPr preferRelativeResize="0"/>
          <p:nvPr/>
        </p:nvPicPr>
        <p:blipFill rotWithShape="1">
          <a:blip r:embed="rId3">
            <a:alphaModFix/>
          </a:blip>
          <a:srcRect b="0" l="0" r="0" t="0"/>
          <a:stretch/>
        </p:blipFill>
        <p:spPr>
          <a:xfrm>
            <a:off x="2346814" y="3922339"/>
            <a:ext cx="6881411" cy="2128838"/>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7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AND</a:t>
            </a:r>
            <a:endParaRPr/>
          </a:p>
        </p:txBody>
      </p:sp>
      <p:sp>
        <p:nvSpPr>
          <p:cNvPr id="618" name="Google Shape;618;p70"/>
          <p:cNvSpPr txBox="1"/>
          <p:nvPr>
            <p:ph idx="1" type="body"/>
          </p:nvPr>
        </p:nvSpPr>
        <p:spPr>
          <a:xfrm>
            <a:off x="581193" y="1954306"/>
            <a:ext cx="11029615" cy="476922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The first one we will have a look at is and. If you want to check whether </a:t>
            </a:r>
            <a:r>
              <a:rPr b="0" i="0" lang="en-US" sz="1800" u="none" strike="noStrike">
                <a:latin typeface="Consolas"/>
                <a:ea typeface="Consolas"/>
                <a:cs typeface="Consolas"/>
                <a:sym typeface="Consolas"/>
              </a:rPr>
              <a:t>x </a:t>
            </a:r>
            <a:r>
              <a:rPr b="0" i="0" lang="en-US" sz="1800" u="none" strike="noStrike">
                <a:latin typeface="Book Antiqua"/>
                <a:ea typeface="Book Antiqua"/>
                <a:cs typeface="Book Antiqua"/>
                <a:sym typeface="Book Antiqua"/>
              </a:rPr>
              <a:t>is greater than </a:t>
            </a:r>
            <a:r>
              <a:rPr b="0" i="0" lang="en-US" sz="1800" u="none" strike="noStrike">
                <a:latin typeface="Consolas"/>
                <a:ea typeface="Consolas"/>
                <a:cs typeface="Consolas"/>
                <a:sym typeface="Consolas"/>
              </a:rPr>
              <a:t>y </a:t>
            </a:r>
            <a:r>
              <a:rPr b="0" i="0" lang="en-US" sz="1800" u="none" strike="noStrike">
                <a:latin typeface="Book Antiqua"/>
                <a:ea typeface="Book Antiqua"/>
                <a:cs typeface="Book Antiqua"/>
                <a:sym typeface="Book Antiqua"/>
              </a:rPr>
              <a:t>and </a:t>
            </a:r>
            <a:r>
              <a:rPr b="0" i="0" lang="en-US" sz="1800" u="none" strike="noStrike">
                <a:latin typeface="Consolas"/>
                <a:ea typeface="Consolas"/>
                <a:cs typeface="Consolas"/>
                <a:sym typeface="Consolas"/>
              </a:rPr>
              <a:t>y </a:t>
            </a:r>
            <a:r>
              <a:rPr b="0" i="0" lang="en-US" sz="1800" u="none" strike="noStrike">
                <a:latin typeface="Book Antiqua"/>
                <a:ea typeface="Book Antiqua"/>
                <a:cs typeface="Book Antiqua"/>
                <a:sym typeface="Book Antiqua"/>
              </a:rPr>
              <a:t>is greater than </a:t>
            </a:r>
            <a:r>
              <a:rPr b="0" i="0" lang="en-US" sz="1800" u="none" strike="noStrike">
                <a:latin typeface="Consolas"/>
                <a:ea typeface="Consolas"/>
                <a:cs typeface="Consolas"/>
                <a:sym typeface="Consolas"/>
              </a:rPr>
              <a:t>z</a:t>
            </a:r>
            <a:r>
              <a:rPr b="0" i="0" lang="en-US" sz="1800" u="none" strike="noStrike">
                <a:latin typeface="Book Antiqua"/>
                <a:ea typeface="Book Antiqua"/>
                <a:cs typeface="Book Antiqua"/>
                <a:sym typeface="Book Antiqua"/>
              </a:rPr>
              <a:t>, you would need to be able to combine two expressions. This can be done with the </a:t>
            </a:r>
            <a:r>
              <a:rPr b="0" i="0" lang="en-US" sz="1800" u="none" strike="noStrike">
                <a:latin typeface="Consolas"/>
                <a:ea typeface="Consolas"/>
                <a:cs typeface="Consolas"/>
                <a:sym typeface="Consolas"/>
              </a:rPr>
              <a:t>&amp;&amp; </a:t>
            </a:r>
            <a:r>
              <a:rPr b="0" i="0" lang="en-US" sz="1800" u="none" strike="noStrike">
                <a:latin typeface="Book Antiqua"/>
                <a:ea typeface="Book Antiqua"/>
                <a:cs typeface="Book Antiqua"/>
                <a:sym typeface="Book Antiqua"/>
              </a:rPr>
              <a:t>operator. It will only return </a:t>
            </a:r>
            <a:r>
              <a:rPr b="0" i="0" lang="en-US" sz="1800" u="none" strike="noStrike">
                <a:latin typeface="Consolas"/>
                <a:ea typeface="Consolas"/>
                <a:cs typeface="Consolas"/>
                <a:sym typeface="Consolas"/>
              </a:rPr>
              <a:t>true </a:t>
            </a:r>
            <a:r>
              <a:rPr b="0" i="0" lang="en-US" sz="1800" u="none" strike="noStrike">
                <a:latin typeface="Book Antiqua"/>
                <a:ea typeface="Book Antiqua"/>
                <a:cs typeface="Book Antiqua"/>
                <a:sym typeface="Book Antiqua"/>
              </a:rPr>
              <a:t>if both expressions are true:</a:t>
            </a:r>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With these variables in mind, we are going to have a look at the logical operators:</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This will log </a:t>
            </a:r>
            <a:r>
              <a:rPr b="0" i="0" lang="en-US" sz="1800" u="none" strike="noStrike">
                <a:latin typeface="Consolas"/>
                <a:ea typeface="Consolas"/>
                <a:cs typeface="Consolas"/>
                <a:sym typeface="Consolas"/>
              </a:rPr>
              <a:t>true</a:t>
            </a:r>
            <a:r>
              <a:rPr b="0" i="0" lang="en-US" sz="1800" u="none" strike="noStrike">
                <a:latin typeface="Book Antiqua"/>
                <a:ea typeface="Book Antiqua"/>
                <a:cs typeface="Book Antiqua"/>
                <a:sym typeface="Book Antiqua"/>
              </a:rPr>
              <a:t>, you can read it like this: if </a:t>
            </a:r>
            <a:r>
              <a:rPr b="0" i="0" lang="en-US" sz="1800" u="none" strike="noStrike">
                <a:latin typeface="Consolas"/>
                <a:ea typeface="Consolas"/>
                <a:cs typeface="Consolas"/>
                <a:sym typeface="Consolas"/>
              </a:rPr>
              <a:t>x </a:t>
            </a:r>
            <a:r>
              <a:rPr b="0" i="0" lang="en-US" sz="1800" u="none" strike="noStrike">
                <a:latin typeface="Book Antiqua"/>
                <a:ea typeface="Book Antiqua"/>
                <a:cs typeface="Book Antiqua"/>
                <a:sym typeface="Book Antiqua"/>
              </a:rPr>
              <a:t>is smaller than </a:t>
            </a:r>
            <a:r>
              <a:rPr b="0" i="0" lang="en-US" sz="1800" u="none" strike="noStrike">
                <a:latin typeface="Consolas"/>
                <a:ea typeface="Consolas"/>
                <a:cs typeface="Consolas"/>
                <a:sym typeface="Consolas"/>
              </a:rPr>
              <a:t>y </a:t>
            </a:r>
            <a:r>
              <a:rPr b="0" i="0" lang="en-US" sz="1800" u="none" strike="noStrike">
                <a:latin typeface="Book Antiqua"/>
                <a:ea typeface="Book Antiqua"/>
                <a:cs typeface="Book Antiqua"/>
                <a:sym typeface="Book Antiqua"/>
              </a:rPr>
              <a:t>and y is smaller than </a:t>
            </a:r>
            <a:r>
              <a:rPr b="0" i="0" lang="en-US" sz="1800" u="none" strike="noStrike">
                <a:latin typeface="Consolas"/>
                <a:ea typeface="Consolas"/>
                <a:cs typeface="Consolas"/>
                <a:sym typeface="Consolas"/>
              </a:rPr>
              <a:t>z</a:t>
            </a:r>
            <a:r>
              <a:rPr b="0" i="0" lang="en-US" sz="1800" u="none" strike="noStrike">
                <a:latin typeface="Book Antiqua"/>
                <a:ea typeface="Book Antiqua"/>
                <a:cs typeface="Book Antiqua"/>
                <a:sym typeface="Book Antiqua"/>
              </a:rPr>
              <a:t>, it will log </a:t>
            </a:r>
            <a:r>
              <a:rPr b="0" i="0" lang="en-US" sz="1800" u="none" strike="noStrike">
                <a:latin typeface="Consolas"/>
                <a:ea typeface="Consolas"/>
                <a:cs typeface="Consolas"/>
                <a:sym typeface="Consolas"/>
              </a:rPr>
              <a:t>true</a:t>
            </a:r>
            <a:r>
              <a:rPr b="0" i="0" lang="en-US" sz="1800" u="none" strike="noStrike">
                <a:latin typeface="Book Antiqua"/>
                <a:ea typeface="Book Antiqua"/>
                <a:cs typeface="Book Antiqua"/>
                <a:sym typeface="Book Antiqua"/>
              </a:rPr>
              <a:t>. That is the case, so it will log </a:t>
            </a:r>
            <a:r>
              <a:rPr b="0" i="0" lang="en-US" sz="1800" u="none" strike="noStrike">
                <a:latin typeface="Consolas"/>
                <a:ea typeface="Consolas"/>
                <a:cs typeface="Consolas"/>
                <a:sym typeface="Consolas"/>
              </a:rPr>
              <a:t>true</a:t>
            </a:r>
            <a:r>
              <a:rPr b="0" i="0" lang="en-US" sz="1800" u="none" strike="noStrike">
                <a:latin typeface="Book Antiqua"/>
                <a:ea typeface="Book Antiqua"/>
                <a:cs typeface="Book Antiqua"/>
                <a:sym typeface="Book Antiqua"/>
              </a:rPr>
              <a:t>. The next example will log </a:t>
            </a:r>
            <a:r>
              <a:rPr b="0" i="0" lang="en-US" sz="1800" u="none" strike="noStrike">
                <a:latin typeface="Consolas"/>
                <a:ea typeface="Consolas"/>
                <a:cs typeface="Consolas"/>
                <a:sym typeface="Consolas"/>
              </a:rPr>
              <a:t>false</a:t>
            </a:r>
            <a:r>
              <a:rPr b="0" i="0" lang="en-US" sz="1800" u="none" strike="noStrike">
                <a:latin typeface="Book Antiqua"/>
                <a:ea typeface="Book Antiqua"/>
                <a:cs typeface="Book Antiqua"/>
                <a:sym typeface="Book Antiqua"/>
              </a:rPr>
              <a:t>:</a:t>
            </a:r>
            <a:br>
              <a:rPr b="0" i="0" lang="en-US" sz="1800" u="none" strike="noStrike">
                <a:latin typeface="Book Antiqua"/>
                <a:ea typeface="Book Antiqua"/>
                <a:cs typeface="Book Antiqua"/>
                <a:sym typeface="Book Antiqua"/>
              </a:rPr>
            </a:br>
            <a:endParaRPr b="0" i="0" sz="1800" u="none" strike="noStrike">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Since </a:t>
            </a:r>
            <a:r>
              <a:rPr b="0" i="0" lang="en-US" sz="1800" u="none" strike="noStrike">
                <a:latin typeface="Consolas"/>
                <a:ea typeface="Consolas"/>
                <a:cs typeface="Consolas"/>
                <a:sym typeface="Consolas"/>
              </a:rPr>
              <a:t>x </a:t>
            </a:r>
            <a:r>
              <a:rPr b="0" i="0" lang="en-US" sz="1800" u="none" strike="noStrike">
                <a:latin typeface="Book Antiqua"/>
                <a:ea typeface="Book Antiqua"/>
                <a:cs typeface="Book Antiqua"/>
                <a:sym typeface="Book Antiqua"/>
              </a:rPr>
              <a:t>is not greater than </a:t>
            </a:r>
            <a:r>
              <a:rPr b="0" i="0" lang="en-US" sz="1800" u="none" strike="noStrike">
                <a:latin typeface="Consolas"/>
                <a:ea typeface="Consolas"/>
                <a:cs typeface="Consolas"/>
                <a:sym typeface="Consolas"/>
              </a:rPr>
              <a:t>y</a:t>
            </a:r>
            <a:r>
              <a:rPr b="0" i="0" lang="en-US" sz="1800" u="none" strike="noStrike">
                <a:latin typeface="Book Antiqua"/>
                <a:ea typeface="Book Antiqua"/>
                <a:cs typeface="Book Antiqua"/>
                <a:sym typeface="Book Antiqua"/>
              </a:rPr>
              <a:t>, one part of the expression is not true, and therefore it will result in </a:t>
            </a:r>
            <a:r>
              <a:rPr b="0" i="0" lang="en-US" sz="1800" u="none" strike="noStrike">
                <a:latin typeface="Consolas"/>
                <a:ea typeface="Consolas"/>
                <a:cs typeface="Consolas"/>
                <a:sym typeface="Consolas"/>
              </a:rPr>
              <a:t>false</a:t>
            </a:r>
            <a:r>
              <a:rPr b="0" i="0" lang="en-US" sz="1800" u="none" strike="noStrike">
                <a:latin typeface="Book Antiqua"/>
                <a:ea typeface="Book Antiqua"/>
                <a:cs typeface="Book Antiqua"/>
                <a:sym typeface="Book Antiqua"/>
              </a:rPr>
              <a:t>.</a:t>
            </a:r>
            <a:endParaRPr sz="1800"/>
          </a:p>
        </p:txBody>
      </p:sp>
      <p:pic>
        <p:nvPicPr>
          <p:cNvPr id="619" name="Google Shape;619;p70"/>
          <p:cNvPicPr preferRelativeResize="0"/>
          <p:nvPr/>
        </p:nvPicPr>
        <p:blipFill rotWithShape="1">
          <a:blip r:embed="rId3">
            <a:alphaModFix/>
          </a:blip>
          <a:srcRect b="0" l="0" r="1552" t="0"/>
          <a:stretch/>
        </p:blipFill>
        <p:spPr>
          <a:xfrm>
            <a:off x="2109787" y="2896720"/>
            <a:ext cx="7848600" cy="1200150"/>
          </a:xfrm>
          <a:prstGeom prst="rect">
            <a:avLst/>
          </a:prstGeom>
          <a:noFill/>
          <a:ln>
            <a:noFill/>
          </a:ln>
        </p:spPr>
      </p:pic>
      <p:pic>
        <p:nvPicPr>
          <p:cNvPr id="620" name="Google Shape;620;p70"/>
          <p:cNvPicPr preferRelativeResize="0"/>
          <p:nvPr/>
        </p:nvPicPr>
        <p:blipFill rotWithShape="1">
          <a:blip r:embed="rId4">
            <a:alphaModFix/>
          </a:blip>
          <a:srcRect b="0" l="0" r="0" t="0"/>
          <a:stretch/>
        </p:blipFill>
        <p:spPr>
          <a:xfrm>
            <a:off x="2109787" y="4521292"/>
            <a:ext cx="7848600" cy="485775"/>
          </a:xfrm>
          <a:prstGeom prst="rect">
            <a:avLst/>
          </a:prstGeom>
          <a:noFill/>
          <a:ln>
            <a:noFill/>
          </a:ln>
        </p:spPr>
      </p:pic>
      <p:pic>
        <p:nvPicPr>
          <p:cNvPr id="621" name="Google Shape;621;p70"/>
          <p:cNvPicPr preferRelativeResize="0"/>
          <p:nvPr/>
        </p:nvPicPr>
        <p:blipFill rotWithShape="1">
          <a:blip r:embed="rId5">
            <a:alphaModFix/>
          </a:blip>
          <a:srcRect b="0" l="0" r="2369" t="-9239"/>
          <a:stretch/>
        </p:blipFill>
        <p:spPr>
          <a:xfrm>
            <a:off x="2109787" y="5683623"/>
            <a:ext cx="7848600" cy="561868"/>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7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1800"/>
              <a:buFont typeface="Arial"/>
              <a:buNone/>
            </a:pPr>
            <a:r>
              <a:rPr b="1" i="0" lang="en-US" sz="1800" u="none" strike="noStrike">
                <a:latin typeface="Arial"/>
                <a:ea typeface="Arial"/>
                <a:cs typeface="Arial"/>
                <a:sym typeface="Arial"/>
              </a:rPr>
              <a:t>OR</a:t>
            </a:r>
            <a:endParaRPr/>
          </a:p>
        </p:txBody>
      </p:sp>
      <p:sp>
        <p:nvSpPr>
          <p:cNvPr id="627" name="Google Shape;627;p71"/>
          <p:cNvSpPr txBox="1"/>
          <p:nvPr>
            <p:ph idx="1" type="body"/>
          </p:nvPr>
        </p:nvSpPr>
        <p:spPr>
          <a:xfrm>
            <a:off x="581192" y="2180496"/>
            <a:ext cx="11029615" cy="423823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solidFill>
                  <a:srgbClr val="000000"/>
                </a:solidFill>
                <a:latin typeface="Book Antiqua"/>
                <a:ea typeface="Book Antiqua"/>
                <a:cs typeface="Book Antiqua"/>
                <a:sym typeface="Book Antiqua"/>
              </a:rPr>
              <a:t>If you want to get true if either one of the expressions is true, you use or. The operator for this is </a:t>
            </a:r>
            <a:r>
              <a:rPr b="0" i="0" lang="en-US" sz="1800" u="none" strike="noStrike">
                <a:solidFill>
                  <a:srgbClr val="000000"/>
                </a:solidFill>
                <a:latin typeface="Consolas"/>
                <a:ea typeface="Consolas"/>
                <a:cs typeface="Consolas"/>
                <a:sym typeface="Consolas"/>
              </a:rPr>
              <a:t>||</a:t>
            </a:r>
            <a:r>
              <a:rPr b="0" i="0" lang="en-US" sz="1800" u="none" strike="noStrike">
                <a:solidFill>
                  <a:srgbClr val="000000"/>
                </a:solidFill>
                <a:latin typeface="Book Antiqua"/>
                <a:ea typeface="Book Antiqua"/>
                <a:cs typeface="Book Antiqua"/>
                <a:sym typeface="Book Antiqua"/>
              </a:rPr>
              <a:t>. These pipes are used to see if either one of these two is true, in which case the whole expression evaluates to </a:t>
            </a:r>
            <a:r>
              <a:rPr b="0" i="0" lang="en-US" sz="1800" u="none" strike="noStrike">
                <a:solidFill>
                  <a:srgbClr val="000000"/>
                </a:solidFill>
                <a:latin typeface="Consolas"/>
                <a:ea typeface="Consolas"/>
                <a:cs typeface="Consolas"/>
                <a:sym typeface="Consolas"/>
              </a:rPr>
              <a:t>true</a:t>
            </a:r>
            <a:r>
              <a:rPr b="0" i="0" lang="en-US" sz="1800" u="none" strike="noStrike">
                <a:solidFill>
                  <a:srgbClr val="000000"/>
                </a:solidFill>
                <a:latin typeface="Book Antiqua"/>
                <a:ea typeface="Book Antiqua"/>
                <a:cs typeface="Book Antiqua"/>
                <a:sym typeface="Book Antiqua"/>
              </a:rPr>
              <a:t>. Let's have a look at the or operator in action:</a:t>
            </a:r>
            <a:endParaRPr/>
          </a:p>
          <a:p>
            <a:pPr indent="0" lvl="0" marL="0" rtl="0" algn="l">
              <a:spcBef>
                <a:spcPts val="960"/>
              </a:spcBef>
              <a:spcAft>
                <a:spcPts val="0"/>
              </a:spcAft>
              <a:buSzPts val="1656"/>
              <a:buNone/>
            </a:pPr>
            <a:r>
              <a:t/>
            </a:r>
            <a:endParaRPr>
              <a:solidFill>
                <a:srgbClr val="000000"/>
              </a:solidFill>
              <a:latin typeface="Book Antiqua"/>
              <a:ea typeface="Book Antiqua"/>
              <a:cs typeface="Book Antiqua"/>
              <a:sym typeface="Book Antiqua"/>
            </a:endParaRPr>
          </a:p>
          <a:p>
            <a:pPr indent="0" lvl="0" marL="0" rtl="0" algn="l">
              <a:spcBef>
                <a:spcPts val="960"/>
              </a:spcBef>
              <a:spcAft>
                <a:spcPts val="0"/>
              </a:spcAft>
              <a:buSzPts val="1656"/>
              <a:buNone/>
            </a:pPr>
            <a:r>
              <a:t/>
            </a:r>
            <a:endParaRPr b="0" i="0" sz="1800" u="none" strike="noStrike">
              <a:solidFill>
                <a:srgbClr val="000000"/>
              </a:solidFill>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solidFill>
                  <a:srgbClr val="000000"/>
                </a:solidFill>
                <a:latin typeface="Book Antiqua"/>
                <a:ea typeface="Book Antiqua"/>
                <a:cs typeface="Book Antiqua"/>
                <a:sym typeface="Book Antiqua"/>
              </a:rPr>
              <a:t>This will result in </a:t>
            </a:r>
            <a:r>
              <a:rPr b="0" i="0" lang="en-US" sz="1800" u="none" strike="noStrike">
                <a:solidFill>
                  <a:srgbClr val="000000"/>
                </a:solidFill>
                <a:latin typeface="Consolas"/>
                <a:ea typeface="Consolas"/>
                <a:cs typeface="Consolas"/>
                <a:sym typeface="Consolas"/>
              </a:rPr>
              <a:t>true</a:t>
            </a:r>
            <a:r>
              <a:rPr b="0" i="0" lang="en-US" sz="1800" u="none" strike="noStrike">
                <a:solidFill>
                  <a:srgbClr val="000000"/>
                </a:solidFill>
                <a:latin typeface="Book Antiqua"/>
                <a:ea typeface="Book Antiqua"/>
                <a:cs typeface="Book Antiqua"/>
                <a:sym typeface="Book Antiqua"/>
              </a:rPr>
              <a:t>, whereas it was </a:t>
            </a:r>
            <a:r>
              <a:rPr b="0" i="0" lang="en-US" sz="1800" u="none" strike="noStrike">
                <a:solidFill>
                  <a:srgbClr val="000000"/>
                </a:solidFill>
                <a:latin typeface="Consolas"/>
                <a:ea typeface="Consolas"/>
                <a:cs typeface="Consolas"/>
                <a:sym typeface="Consolas"/>
              </a:rPr>
              <a:t>false </a:t>
            </a:r>
            <a:r>
              <a:rPr b="0" i="0" lang="en-US" sz="1800" u="none" strike="noStrike">
                <a:solidFill>
                  <a:srgbClr val="000000"/>
                </a:solidFill>
                <a:latin typeface="Book Antiqua"/>
                <a:ea typeface="Book Antiqua"/>
                <a:cs typeface="Book Antiqua"/>
                <a:sym typeface="Book Antiqua"/>
              </a:rPr>
              <a:t>with </a:t>
            </a:r>
            <a:r>
              <a:rPr b="0" i="0" lang="en-US" sz="1800" u="none" strike="noStrike">
                <a:solidFill>
                  <a:srgbClr val="000000"/>
                </a:solidFill>
                <a:latin typeface="Consolas"/>
                <a:ea typeface="Consolas"/>
                <a:cs typeface="Consolas"/>
                <a:sym typeface="Consolas"/>
              </a:rPr>
              <a:t>&amp;&amp;. </a:t>
            </a:r>
            <a:r>
              <a:rPr b="0" i="0" lang="en-US" sz="1800" u="none" strike="noStrike">
                <a:solidFill>
                  <a:srgbClr val="000000"/>
                </a:solidFill>
                <a:latin typeface="Book Antiqua"/>
                <a:ea typeface="Book Antiqua"/>
                <a:cs typeface="Book Antiqua"/>
                <a:sym typeface="Book Antiqua"/>
              </a:rPr>
              <a:t>This is because only one of the two sides needs to be true in order for the whole expression to evaluate to </a:t>
            </a:r>
            <a:r>
              <a:rPr b="0" i="0" lang="en-US" sz="1800" u="none" strike="noStrike">
                <a:solidFill>
                  <a:srgbClr val="000000"/>
                </a:solidFill>
                <a:latin typeface="Consolas"/>
                <a:ea typeface="Consolas"/>
                <a:cs typeface="Consolas"/>
                <a:sym typeface="Consolas"/>
              </a:rPr>
              <a:t>true</a:t>
            </a:r>
            <a:r>
              <a:rPr b="0" i="0" lang="en-US" sz="1800" u="none" strike="noStrike">
                <a:solidFill>
                  <a:srgbClr val="000000"/>
                </a:solidFill>
                <a:latin typeface="Book Antiqua"/>
                <a:ea typeface="Book Antiqua"/>
                <a:cs typeface="Book Antiqua"/>
                <a:sym typeface="Book Antiqua"/>
              </a:rPr>
              <a:t>. This is the case because </a:t>
            </a:r>
            <a:r>
              <a:rPr b="0" i="0" lang="en-US" sz="1800" u="none" strike="noStrike">
                <a:solidFill>
                  <a:srgbClr val="000000"/>
                </a:solidFill>
                <a:latin typeface="Consolas"/>
                <a:ea typeface="Consolas"/>
                <a:cs typeface="Consolas"/>
                <a:sym typeface="Consolas"/>
              </a:rPr>
              <a:t>y </a:t>
            </a:r>
            <a:r>
              <a:rPr b="0" i="0" lang="en-US" sz="1800" u="none" strike="noStrike">
                <a:solidFill>
                  <a:srgbClr val="000000"/>
                </a:solidFill>
                <a:latin typeface="Book Antiqua"/>
                <a:ea typeface="Book Antiqua"/>
                <a:cs typeface="Book Antiqua"/>
                <a:sym typeface="Book Antiqua"/>
              </a:rPr>
              <a:t>is smaller than </a:t>
            </a:r>
            <a:r>
              <a:rPr b="0" i="0" lang="en-US" sz="1800" u="none" strike="noStrike">
                <a:solidFill>
                  <a:srgbClr val="000000"/>
                </a:solidFill>
                <a:latin typeface="Consolas"/>
                <a:ea typeface="Consolas"/>
                <a:cs typeface="Consolas"/>
                <a:sym typeface="Consolas"/>
              </a:rPr>
              <a:t>z</a:t>
            </a:r>
            <a:r>
              <a:rPr b="0" i="0" lang="en-US" sz="1800" u="none" strike="noStrike">
                <a:solidFill>
                  <a:srgbClr val="000000"/>
                </a:solidFill>
                <a:latin typeface="Book Antiqua"/>
                <a:ea typeface="Book Antiqua"/>
                <a:cs typeface="Book Antiqua"/>
                <a:sym typeface="Book Antiqua"/>
              </a:rPr>
              <a:t>.</a:t>
            </a:r>
            <a:endParaRPr/>
          </a:p>
          <a:p>
            <a:pPr indent="0" lvl="0" marL="0" rtl="0" algn="l">
              <a:spcBef>
                <a:spcPts val="960"/>
              </a:spcBef>
              <a:spcAft>
                <a:spcPts val="0"/>
              </a:spcAft>
              <a:buSzPts val="1656"/>
              <a:buNone/>
            </a:pPr>
            <a:r>
              <a:rPr b="0" i="0" lang="en-US" sz="1800" u="none" strike="noStrike">
                <a:solidFill>
                  <a:srgbClr val="000000"/>
                </a:solidFill>
                <a:latin typeface="Book Antiqua"/>
                <a:ea typeface="Book Antiqua"/>
                <a:cs typeface="Book Antiqua"/>
                <a:sym typeface="Book Antiqua"/>
              </a:rPr>
              <a:t>When both sides are false, it will log </a:t>
            </a:r>
            <a:r>
              <a:rPr b="0" i="0" lang="en-US" sz="1800" u="none" strike="noStrike">
                <a:solidFill>
                  <a:srgbClr val="000000"/>
                </a:solidFill>
                <a:latin typeface="Consolas"/>
                <a:ea typeface="Consolas"/>
                <a:cs typeface="Consolas"/>
                <a:sym typeface="Consolas"/>
              </a:rPr>
              <a:t>false</a:t>
            </a:r>
            <a:r>
              <a:rPr b="0" i="0" lang="en-US" sz="1800" u="none" strike="noStrike">
                <a:solidFill>
                  <a:srgbClr val="000000"/>
                </a:solidFill>
                <a:latin typeface="Book Antiqua"/>
                <a:ea typeface="Book Antiqua"/>
                <a:cs typeface="Book Antiqua"/>
                <a:sym typeface="Book Antiqua"/>
              </a:rPr>
              <a:t>, which is the case in the next example:</a:t>
            </a:r>
            <a:endParaRPr/>
          </a:p>
        </p:txBody>
      </p:sp>
      <p:pic>
        <p:nvPicPr>
          <p:cNvPr id="628" name="Google Shape;628;p71"/>
          <p:cNvPicPr preferRelativeResize="0"/>
          <p:nvPr/>
        </p:nvPicPr>
        <p:blipFill rotWithShape="1">
          <a:blip r:embed="rId3">
            <a:alphaModFix/>
          </a:blip>
          <a:srcRect b="0" l="0" r="0" t="0"/>
          <a:stretch/>
        </p:blipFill>
        <p:spPr>
          <a:xfrm>
            <a:off x="2085975" y="3275199"/>
            <a:ext cx="8020050" cy="504825"/>
          </a:xfrm>
          <a:prstGeom prst="rect">
            <a:avLst/>
          </a:prstGeom>
          <a:noFill/>
          <a:ln>
            <a:noFill/>
          </a:ln>
        </p:spPr>
      </p:pic>
      <p:pic>
        <p:nvPicPr>
          <p:cNvPr id="629" name="Google Shape;629;p71"/>
          <p:cNvPicPr preferRelativeResize="0"/>
          <p:nvPr/>
        </p:nvPicPr>
        <p:blipFill rotWithShape="1">
          <a:blip r:embed="rId4">
            <a:alphaModFix/>
          </a:blip>
          <a:srcRect b="0" l="0" r="1634" t="8621"/>
          <a:stretch/>
        </p:blipFill>
        <p:spPr>
          <a:xfrm>
            <a:off x="2085975" y="5396753"/>
            <a:ext cx="8020050" cy="50482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7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NOT</a:t>
            </a:r>
            <a:endParaRPr/>
          </a:p>
        </p:txBody>
      </p:sp>
      <p:sp>
        <p:nvSpPr>
          <p:cNvPr id="635" name="Google Shape;635;p72"/>
          <p:cNvSpPr txBox="1"/>
          <p:nvPr>
            <p:ph idx="1" type="body"/>
          </p:nvPr>
        </p:nvSpPr>
        <p:spPr>
          <a:xfrm>
            <a:off x="581192" y="2180495"/>
            <a:ext cx="11029615" cy="433684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solidFill>
                  <a:srgbClr val="000000"/>
                </a:solidFill>
                <a:latin typeface="Book Antiqua"/>
                <a:ea typeface="Book Antiqua"/>
                <a:cs typeface="Book Antiqua"/>
                <a:sym typeface="Book Antiqua"/>
              </a:rPr>
              <a:t>In some cases you will have to negate a Boolean. This will make it the opposite value. It can be done with the exclamation mark, which reads as not:</a:t>
            </a:r>
            <a:endParaRPr/>
          </a:p>
          <a:p>
            <a:pPr indent="0" lvl="0" marL="0" rtl="0" algn="l">
              <a:spcBef>
                <a:spcPts val="960"/>
              </a:spcBef>
              <a:spcAft>
                <a:spcPts val="0"/>
              </a:spcAft>
              <a:buSzPts val="1656"/>
              <a:buNone/>
            </a:pPr>
            <a:r>
              <a:t/>
            </a:r>
            <a:endParaRPr>
              <a:solidFill>
                <a:srgbClr val="000000"/>
              </a:solidFill>
              <a:latin typeface="Book Antiqua"/>
              <a:ea typeface="Book Antiqua"/>
              <a:cs typeface="Book Antiqua"/>
              <a:sym typeface="Book Antiqua"/>
            </a:endParaRPr>
          </a:p>
          <a:p>
            <a:pPr indent="0" lvl="0" marL="0" rtl="0" algn="l">
              <a:spcBef>
                <a:spcPts val="960"/>
              </a:spcBef>
              <a:spcAft>
                <a:spcPts val="0"/>
              </a:spcAft>
              <a:buSzPts val="1656"/>
              <a:buNone/>
            </a:pPr>
            <a:r>
              <a:t/>
            </a:r>
            <a:endParaRPr b="0" i="0" sz="1800" u="none" strike="noStrike">
              <a:solidFill>
                <a:srgbClr val="000000"/>
              </a:solidFill>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solidFill>
                  <a:srgbClr val="000000"/>
                </a:solidFill>
                <a:latin typeface="Book Antiqua"/>
                <a:ea typeface="Book Antiqua"/>
                <a:cs typeface="Book Antiqua"/>
                <a:sym typeface="Book Antiqua"/>
              </a:rPr>
              <a:t>This will log true, since it will simply flip the value of the Boolean. You can also negate an expression that evaluates to a Boolean, but you would have to make sure that the expression gets evaluated first by grouping it.</a:t>
            </a:r>
            <a:endParaRPr/>
          </a:p>
          <a:p>
            <a:pPr indent="0" lvl="0" marL="0" rtl="0" algn="l">
              <a:spcBef>
                <a:spcPts val="960"/>
              </a:spcBef>
              <a:spcAft>
                <a:spcPts val="0"/>
              </a:spcAft>
              <a:buSzPts val="1656"/>
              <a:buNone/>
            </a:pPr>
            <a:r>
              <a:t/>
            </a:r>
            <a:endParaRPr>
              <a:solidFill>
                <a:srgbClr val="000000"/>
              </a:solidFill>
              <a:latin typeface="Book Antiqua"/>
              <a:ea typeface="Book Antiqua"/>
              <a:cs typeface="Book Antiqua"/>
              <a:sym typeface="Book Antiqua"/>
            </a:endParaRPr>
          </a:p>
          <a:p>
            <a:pPr indent="0" lvl="0" marL="0" rtl="0" algn="l">
              <a:spcBef>
                <a:spcPts val="960"/>
              </a:spcBef>
              <a:spcAft>
                <a:spcPts val="0"/>
              </a:spcAft>
              <a:buSzPts val="1656"/>
              <a:buNone/>
            </a:pPr>
            <a:r>
              <a:t/>
            </a:r>
            <a:endParaRPr b="0" i="0" sz="1800" u="none" strike="noStrike">
              <a:solidFill>
                <a:srgbClr val="000000"/>
              </a:solidFill>
              <a:latin typeface="Book Antiqua"/>
              <a:ea typeface="Book Antiqua"/>
              <a:cs typeface="Book Antiqua"/>
              <a:sym typeface="Book Antiqua"/>
            </a:endParaRPr>
          </a:p>
          <a:p>
            <a:pPr indent="0" lvl="0" marL="0" rtl="0" algn="l">
              <a:spcBef>
                <a:spcPts val="960"/>
              </a:spcBef>
              <a:spcAft>
                <a:spcPts val="0"/>
              </a:spcAft>
              <a:buSzPts val="1656"/>
              <a:buNone/>
            </a:pPr>
            <a:br>
              <a:rPr lang="en-US">
                <a:solidFill>
                  <a:srgbClr val="000000"/>
                </a:solidFill>
                <a:latin typeface="Book Antiqua"/>
                <a:ea typeface="Book Antiqua"/>
                <a:cs typeface="Book Antiqua"/>
                <a:sym typeface="Book Antiqua"/>
              </a:rPr>
            </a:br>
            <a:endParaRPr>
              <a:solidFill>
                <a:srgbClr val="000000"/>
              </a:solidFill>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solidFill>
                  <a:srgbClr val="000000"/>
                </a:solidFill>
                <a:latin typeface="Consolas"/>
                <a:ea typeface="Consolas"/>
                <a:cs typeface="Consolas"/>
                <a:sym typeface="Consolas"/>
              </a:rPr>
              <a:t>x </a:t>
            </a:r>
            <a:r>
              <a:rPr b="0" i="0" lang="en-US" sz="1800" u="none" strike="noStrike">
                <a:solidFill>
                  <a:srgbClr val="000000"/>
                </a:solidFill>
                <a:latin typeface="Book Antiqua"/>
                <a:ea typeface="Book Antiqua"/>
                <a:cs typeface="Book Antiqua"/>
                <a:sym typeface="Book Antiqua"/>
              </a:rPr>
              <a:t>is smaller than </a:t>
            </a:r>
            <a:r>
              <a:rPr b="0" i="0" lang="en-US" sz="1800" u="none" strike="noStrike">
                <a:solidFill>
                  <a:srgbClr val="000000"/>
                </a:solidFill>
                <a:latin typeface="Consolas"/>
                <a:ea typeface="Consolas"/>
                <a:cs typeface="Consolas"/>
                <a:sym typeface="Consolas"/>
              </a:rPr>
              <a:t>y</a:t>
            </a:r>
            <a:r>
              <a:rPr b="0" i="0" lang="en-US" sz="1800" u="none" strike="noStrike">
                <a:solidFill>
                  <a:srgbClr val="000000"/>
                </a:solidFill>
                <a:latin typeface="Book Antiqua"/>
                <a:ea typeface="Book Antiqua"/>
                <a:cs typeface="Book Antiqua"/>
                <a:sym typeface="Book Antiqua"/>
              </a:rPr>
              <a:t>, so the expression evaluates to </a:t>
            </a:r>
            <a:r>
              <a:rPr b="0" i="0" lang="en-US" sz="1800" u="none" strike="noStrike">
                <a:solidFill>
                  <a:srgbClr val="000000"/>
                </a:solidFill>
                <a:latin typeface="Consolas"/>
                <a:ea typeface="Consolas"/>
                <a:cs typeface="Consolas"/>
                <a:sym typeface="Consolas"/>
              </a:rPr>
              <a:t>true</a:t>
            </a:r>
            <a:r>
              <a:rPr b="0" i="0" lang="en-US" sz="1800" u="none" strike="noStrike">
                <a:solidFill>
                  <a:srgbClr val="000000"/>
                </a:solidFill>
                <a:latin typeface="Book Antiqua"/>
                <a:ea typeface="Book Antiqua"/>
                <a:cs typeface="Book Antiqua"/>
                <a:sym typeface="Book Antiqua"/>
              </a:rPr>
              <a:t>. But, it gets negated due to the exclamation mark and prints </a:t>
            </a:r>
            <a:r>
              <a:rPr b="0" i="0" lang="en-US" sz="1800" u="none" strike="noStrike">
                <a:solidFill>
                  <a:srgbClr val="000000"/>
                </a:solidFill>
                <a:latin typeface="Consolas"/>
                <a:ea typeface="Consolas"/>
                <a:cs typeface="Consolas"/>
                <a:sym typeface="Consolas"/>
              </a:rPr>
              <a:t>false </a:t>
            </a:r>
            <a:r>
              <a:rPr b="0" i="0" lang="en-US" sz="1800" u="none" strike="noStrike">
                <a:solidFill>
                  <a:srgbClr val="000000"/>
                </a:solidFill>
                <a:latin typeface="Book Antiqua"/>
                <a:ea typeface="Book Antiqua"/>
                <a:cs typeface="Book Antiqua"/>
                <a:sym typeface="Book Antiqua"/>
              </a:rPr>
              <a:t>to the console.</a:t>
            </a:r>
            <a:endParaRPr sz="1800"/>
          </a:p>
        </p:txBody>
      </p:sp>
      <p:pic>
        <p:nvPicPr>
          <p:cNvPr id="636" name="Google Shape;636;p72"/>
          <p:cNvPicPr preferRelativeResize="0"/>
          <p:nvPr/>
        </p:nvPicPr>
        <p:blipFill rotWithShape="1">
          <a:blip r:embed="rId3">
            <a:alphaModFix/>
          </a:blip>
          <a:srcRect b="0" l="0" r="0" t="0"/>
          <a:stretch/>
        </p:blipFill>
        <p:spPr>
          <a:xfrm>
            <a:off x="2185987" y="2872069"/>
            <a:ext cx="7820025" cy="800100"/>
          </a:xfrm>
          <a:prstGeom prst="rect">
            <a:avLst/>
          </a:prstGeom>
          <a:noFill/>
          <a:ln>
            <a:noFill/>
          </a:ln>
        </p:spPr>
      </p:pic>
      <p:pic>
        <p:nvPicPr>
          <p:cNvPr id="637" name="Google Shape;637;p72"/>
          <p:cNvPicPr preferRelativeResize="0"/>
          <p:nvPr/>
        </p:nvPicPr>
        <p:blipFill rotWithShape="1">
          <a:blip r:embed="rId4">
            <a:alphaModFix/>
          </a:blip>
          <a:srcRect b="0" l="0" r="1203" t="0"/>
          <a:stretch/>
        </p:blipFill>
        <p:spPr>
          <a:xfrm>
            <a:off x="2185987" y="4522134"/>
            <a:ext cx="7820025" cy="11049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7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MILES-TO-KILOMETERS CONVERTER</a:t>
            </a:r>
            <a:endParaRPr/>
          </a:p>
        </p:txBody>
      </p:sp>
      <p:sp>
        <p:nvSpPr>
          <p:cNvPr id="643" name="Google Shape;643;p73"/>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Create a variable that contains a value in miles, convert it to kilometers, and log the value in kilometers in the following format:</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t/>
            </a:r>
            <a:endParaRPr sz="1800">
              <a:latin typeface="Book Antiqua"/>
              <a:ea typeface="Book Antiqua"/>
              <a:cs typeface="Book Antiqua"/>
              <a:sym typeface="Book Antiqua"/>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For reference, 1 mile equals 1.60934 kilometers.</a:t>
            </a:r>
            <a:endParaRPr sz="1800"/>
          </a:p>
        </p:txBody>
      </p:sp>
      <p:pic>
        <p:nvPicPr>
          <p:cNvPr id="644" name="Google Shape;644;p73"/>
          <p:cNvPicPr preferRelativeResize="0"/>
          <p:nvPr/>
        </p:nvPicPr>
        <p:blipFill rotWithShape="1">
          <a:blip r:embed="rId3">
            <a:alphaModFix/>
          </a:blip>
          <a:srcRect b="0" l="0" r="0" t="0"/>
          <a:stretch/>
        </p:blipFill>
        <p:spPr>
          <a:xfrm>
            <a:off x="1523999" y="3907491"/>
            <a:ext cx="9144000" cy="49530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7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BMI CALCULATOR</a:t>
            </a:r>
            <a:endParaRPr/>
          </a:p>
        </p:txBody>
      </p:sp>
      <p:sp>
        <p:nvSpPr>
          <p:cNvPr id="650" name="Google Shape;650;p74"/>
          <p:cNvSpPr txBox="1"/>
          <p:nvPr>
            <p:ph idx="1" type="body"/>
          </p:nvPr>
        </p:nvSpPr>
        <p:spPr>
          <a:xfrm>
            <a:off x="581192" y="2180496"/>
            <a:ext cx="11029615" cy="415755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Set values for height in inches and weight in pounds, then convert the values to centimeters and kilos, outputting the results to the console:</a:t>
            </a:r>
            <a:endParaRPr/>
          </a:p>
          <a:p>
            <a:pPr indent="0" lvl="0" marL="0" rtl="0" algn="l">
              <a:spcBef>
                <a:spcPts val="960"/>
              </a:spcBef>
              <a:spcAft>
                <a:spcPts val="0"/>
              </a:spcAft>
              <a:buSzPts val="1656"/>
              <a:buNone/>
            </a:pPr>
            <a:r>
              <a:t/>
            </a:r>
            <a:endParaRPr b="0" i="0" sz="1800" u="none" strike="noStrike">
              <a:latin typeface="Book Antiqua"/>
              <a:ea typeface="Book Antiqua"/>
              <a:cs typeface="Book Antiqua"/>
              <a:sym typeface="Book Antiqua"/>
            </a:endParaRPr>
          </a:p>
          <a:p>
            <a:pPr indent="-285750" lvl="2" marL="879750" rtl="0" algn="l">
              <a:spcBef>
                <a:spcPts val="960"/>
              </a:spcBef>
              <a:spcAft>
                <a:spcPts val="0"/>
              </a:spcAft>
              <a:buSzPts val="1656"/>
              <a:buFont typeface="Arial"/>
              <a:buChar char="•"/>
            </a:pPr>
            <a:r>
              <a:rPr b="0" i="0" lang="en-US" sz="1800" u="none" strike="noStrike">
                <a:latin typeface="Book Antiqua"/>
                <a:ea typeface="Book Antiqua"/>
                <a:cs typeface="Book Antiqua"/>
                <a:sym typeface="Book Antiqua"/>
              </a:rPr>
              <a:t>1 inch is equal to 2.54 cm</a:t>
            </a:r>
            <a:endParaRPr/>
          </a:p>
          <a:p>
            <a:pPr indent="-285750" lvl="2" marL="879750" rtl="0" algn="l">
              <a:spcBef>
                <a:spcPts val="960"/>
              </a:spcBef>
              <a:spcAft>
                <a:spcPts val="0"/>
              </a:spcAft>
              <a:buSzPts val="1656"/>
              <a:buFont typeface="Arial"/>
              <a:buChar char="•"/>
            </a:pPr>
            <a:r>
              <a:rPr b="0" i="0" lang="en-US" sz="1800" u="none" strike="noStrike">
                <a:latin typeface="Book Antiqua"/>
                <a:ea typeface="Book Antiqua"/>
                <a:cs typeface="Book Antiqua"/>
                <a:sym typeface="Book Antiqua"/>
              </a:rPr>
              <a:t>2.2046 pounds is equal to 1 kilo</a:t>
            </a:r>
            <a:endParaRPr/>
          </a:p>
          <a:p>
            <a:pPr indent="-180594" lvl="2" marL="879750" rtl="0" algn="l">
              <a:spcBef>
                <a:spcPts val="960"/>
              </a:spcBef>
              <a:spcAft>
                <a:spcPts val="0"/>
              </a:spcAft>
              <a:buSzPts val="1656"/>
              <a:buFont typeface="Arial"/>
              <a:buNone/>
            </a:pPr>
            <a:r>
              <a:t/>
            </a:r>
            <a:endParaRPr b="0" i="0" sz="1800" u="none" strike="noStrike">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Output the results. Then, calculate and log the BMI: this is equal to weight (in kilos) divided by squared height (in meters). Output the results to the console.</a:t>
            </a:r>
            <a:endParaRPr sz="18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7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SELF-CHECK QUIZ</a:t>
            </a:r>
            <a:endParaRPr/>
          </a:p>
        </p:txBody>
      </p:sp>
      <p:sp>
        <p:nvSpPr>
          <p:cNvPr id="656" name="Google Shape;656;p75"/>
          <p:cNvSpPr txBox="1"/>
          <p:nvPr>
            <p:ph idx="1" type="body"/>
          </p:nvPr>
        </p:nvSpPr>
        <p:spPr>
          <a:xfrm>
            <a:off x="581192" y="2180496"/>
            <a:ext cx="11029615" cy="4243051"/>
          </a:xfrm>
          <a:prstGeom prst="rect">
            <a:avLst/>
          </a:prstGeom>
          <a:noFill/>
          <a:ln>
            <a:noFill/>
          </a:ln>
        </p:spPr>
        <p:txBody>
          <a:bodyPr anchorCtr="0" anchor="ctr" bIns="45700" lIns="91425" spcFirstLastPara="1" rIns="91425" wrap="square" tIns="45700">
            <a:normAutofit/>
          </a:bodyPr>
          <a:lstStyle/>
          <a:p>
            <a:pPr indent="-342900" lvl="0" marL="342900" rtl="0" algn="l">
              <a:spcBef>
                <a:spcPts val="0"/>
              </a:spcBef>
              <a:spcAft>
                <a:spcPts val="0"/>
              </a:spcAft>
              <a:buSzPts val="1656"/>
              <a:buAutoNum type="arabicPeriod"/>
            </a:pPr>
            <a:r>
              <a:rPr b="0" i="0" lang="en-US" sz="1800" u="none" strike="noStrike">
                <a:solidFill>
                  <a:srgbClr val="000000"/>
                </a:solidFill>
                <a:latin typeface="Book Antiqua"/>
                <a:ea typeface="Book Antiqua"/>
                <a:cs typeface="Book Antiqua"/>
                <a:sym typeface="Book Antiqua"/>
              </a:rPr>
              <a:t>What data type is the following variable?</a:t>
            </a:r>
            <a:br>
              <a:rPr b="0" i="0" lang="en-US" sz="1800" u="none" strike="noStrike">
                <a:solidFill>
                  <a:srgbClr val="000000"/>
                </a:solidFill>
                <a:latin typeface="Book Antiqua"/>
                <a:ea typeface="Book Antiqua"/>
                <a:cs typeface="Book Antiqua"/>
                <a:sym typeface="Book Antiqua"/>
              </a:rPr>
            </a:br>
            <a:endParaRPr b="0" i="0" sz="1800" u="none" strike="noStrike">
              <a:solidFill>
                <a:srgbClr val="000000"/>
              </a:solidFill>
              <a:latin typeface="Book Antiqua"/>
              <a:ea typeface="Book Antiqua"/>
              <a:cs typeface="Book Antiqua"/>
              <a:sym typeface="Book Antiqua"/>
            </a:endParaRPr>
          </a:p>
          <a:p>
            <a:pPr indent="-237744" lvl="0" marL="342900" rtl="0" algn="l">
              <a:spcBef>
                <a:spcPts val="960"/>
              </a:spcBef>
              <a:spcAft>
                <a:spcPts val="0"/>
              </a:spcAft>
              <a:buSzPts val="1656"/>
              <a:buNone/>
            </a:pPr>
            <a:r>
              <a:t/>
            </a:r>
            <a:endParaRPr b="0" i="0" sz="1800" u="none" strike="noStrike">
              <a:solidFill>
                <a:srgbClr val="000000"/>
              </a:solidFill>
              <a:latin typeface="Book Antiqua"/>
              <a:ea typeface="Book Antiqua"/>
              <a:cs typeface="Book Antiqua"/>
              <a:sym typeface="Book Antiqua"/>
            </a:endParaRPr>
          </a:p>
          <a:p>
            <a:pPr indent="-342900" lvl="0" marL="342900" rtl="0" algn="l">
              <a:spcBef>
                <a:spcPts val="960"/>
              </a:spcBef>
              <a:spcAft>
                <a:spcPts val="0"/>
              </a:spcAft>
              <a:buSzPts val="1656"/>
              <a:buAutoNum type="arabicPeriod"/>
            </a:pPr>
            <a:r>
              <a:rPr b="0" i="0" lang="en-US" sz="1800" u="none" strike="noStrike">
                <a:solidFill>
                  <a:srgbClr val="000000"/>
                </a:solidFill>
                <a:latin typeface="Book Antiqua"/>
                <a:ea typeface="Book Antiqua"/>
                <a:cs typeface="Book Antiqua"/>
                <a:sym typeface="Book Antiqua"/>
              </a:rPr>
              <a:t>What data type is the following variable?</a:t>
            </a:r>
            <a:endParaRPr/>
          </a:p>
          <a:p>
            <a:pPr indent="-237744" lvl="0" marL="342900" rtl="0" algn="l">
              <a:spcBef>
                <a:spcPts val="960"/>
              </a:spcBef>
              <a:spcAft>
                <a:spcPts val="0"/>
              </a:spcAft>
              <a:buSzPts val="1656"/>
              <a:buNone/>
            </a:pPr>
            <a:r>
              <a:t/>
            </a:r>
            <a:endParaRPr b="0" i="0" sz="1800" u="none" strike="noStrike">
              <a:solidFill>
                <a:srgbClr val="000000"/>
              </a:solidFill>
              <a:latin typeface="Book Antiqua"/>
              <a:ea typeface="Book Antiqua"/>
              <a:cs typeface="Book Antiqua"/>
              <a:sym typeface="Book Antiqua"/>
            </a:endParaRPr>
          </a:p>
          <a:p>
            <a:pPr indent="-237744" lvl="0" marL="342900" rtl="0" algn="l">
              <a:spcBef>
                <a:spcPts val="960"/>
              </a:spcBef>
              <a:spcAft>
                <a:spcPts val="0"/>
              </a:spcAft>
              <a:buSzPts val="1656"/>
              <a:buNone/>
            </a:pPr>
            <a:r>
              <a:t/>
            </a:r>
            <a:endParaRPr b="0" i="0" sz="1800" u="none" strike="noStrike">
              <a:solidFill>
                <a:srgbClr val="000000"/>
              </a:solidFill>
              <a:latin typeface="Book Antiqua"/>
              <a:ea typeface="Book Antiqua"/>
              <a:cs typeface="Book Antiqua"/>
              <a:sym typeface="Book Antiqua"/>
            </a:endParaRPr>
          </a:p>
          <a:p>
            <a:pPr indent="-342900" lvl="0" marL="342900" rtl="0" algn="l">
              <a:spcBef>
                <a:spcPts val="960"/>
              </a:spcBef>
              <a:spcAft>
                <a:spcPts val="0"/>
              </a:spcAft>
              <a:buSzPts val="1656"/>
              <a:buAutoNum type="arabicPeriod"/>
            </a:pPr>
            <a:r>
              <a:rPr b="0" i="0" lang="en-US" sz="1800" u="none" strike="noStrike">
                <a:solidFill>
                  <a:srgbClr val="000000"/>
                </a:solidFill>
                <a:latin typeface="Book Antiqua"/>
                <a:ea typeface="Book Antiqua"/>
                <a:cs typeface="Book Antiqua"/>
                <a:sym typeface="Book Antiqua"/>
              </a:rPr>
              <a:t> Which one is generally better, line 1 or line 2?</a:t>
            </a:r>
            <a:endParaRPr/>
          </a:p>
          <a:p>
            <a:pPr indent="-237744" lvl="0" marL="342900" rtl="0" algn="l">
              <a:spcBef>
                <a:spcPts val="960"/>
              </a:spcBef>
              <a:spcAft>
                <a:spcPts val="0"/>
              </a:spcAft>
              <a:buSzPts val="1656"/>
              <a:buNone/>
            </a:pPr>
            <a:r>
              <a:t/>
            </a:r>
            <a:endParaRPr b="0" i="0" sz="1800" u="none" strike="noStrike">
              <a:solidFill>
                <a:srgbClr val="000000"/>
              </a:solidFill>
              <a:latin typeface="Book Antiqua"/>
              <a:ea typeface="Book Antiqua"/>
              <a:cs typeface="Book Antiqua"/>
              <a:sym typeface="Book Antiqua"/>
            </a:endParaRPr>
          </a:p>
          <a:p>
            <a:pPr indent="-237744" lvl="0" marL="342900" rtl="0" algn="l">
              <a:spcBef>
                <a:spcPts val="960"/>
              </a:spcBef>
              <a:spcAft>
                <a:spcPts val="0"/>
              </a:spcAft>
              <a:buSzPts val="1656"/>
              <a:buNone/>
            </a:pPr>
            <a:r>
              <a:t/>
            </a:r>
            <a:endParaRPr b="0" i="0" sz="1800" u="none" strike="noStrike">
              <a:solidFill>
                <a:srgbClr val="000000"/>
              </a:solidFill>
              <a:latin typeface="Book Antiqua"/>
              <a:ea typeface="Book Antiqua"/>
              <a:cs typeface="Book Antiqua"/>
              <a:sym typeface="Book Antiqua"/>
            </a:endParaRPr>
          </a:p>
        </p:txBody>
      </p:sp>
      <p:pic>
        <p:nvPicPr>
          <p:cNvPr id="657" name="Google Shape;657;p75"/>
          <p:cNvPicPr preferRelativeResize="0"/>
          <p:nvPr/>
        </p:nvPicPr>
        <p:blipFill rotWithShape="1">
          <a:blip r:embed="rId3">
            <a:alphaModFix/>
          </a:blip>
          <a:srcRect b="0" l="0" r="1709" t="11764"/>
          <a:stretch/>
        </p:blipFill>
        <p:spPr>
          <a:xfrm>
            <a:off x="2385729" y="3110751"/>
            <a:ext cx="7152715" cy="403413"/>
          </a:xfrm>
          <a:prstGeom prst="rect">
            <a:avLst/>
          </a:prstGeom>
          <a:noFill/>
          <a:ln>
            <a:noFill/>
          </a:ln>
        </p:spPr>
      </p:pic>
      <p:pic>
        <p:nvPicPr>
          <p:cNvPr id="658" name="Google Shape;658;p75"/>
          <p:cNvPicPr preferRelativeResize="0"/>
          <p:nvPr/>
        </p:nvPicPr>
        <p:blipFill rotWithShape="1">
          <a:blip r:embed="rId4">
            <a:alphaModFix/>
          </a:blip>
          <a:srcRect b="15292" l="0" r="2093" t="0"/>
          <a:stretch/>
        </p:blipFill>
        <p:spPr>
          <a:xfrm>
            <a:off x="2385729" y="4292019"/>
            <a:ext cx="7152715" cy="403413"/>
          </a:xfrm>
          <a:prstGeom prst="rect">
            <a:avLst/>
          </a:prstGeom>
          <a:noFill/>
          <a:ln>
            <a:noFill/>
          </a:ln>
        </p:spPr>
      </p:pic>
      <p:pic>
        <p:nvPicPr>
          <p:cNvPr id="659" name="Google Shape;659;p75"/>
          <p:cNvPicPr preferRelativeResize="0"/>
          <p:nvPr/>
        </p:nvPicPr>
        <p:blipFill rotWithShape="1">
          <a:blip r:embed="rId5">
            <a:alphaModFix/>
          </a:blip>
          <a:srcRect b="9584" l="0" r="5302" t="4048"/>
          <a:stretch/>
        </p:blipFill>
        <p:spPr>
          <a:xfrm>
            <a:off x="2385730" y="5545006"/>
            <a:ext cx="7152715" cy="699247"/>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7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SELF-CHECK QUIZ</a:t>
            </a:r>
            <a:endParaRPr/>
          </a:p>
        </p:txBody>
      </p:sp>
      <p:sp>
        <p:nvSpPr>
          <p:cNvPr id="665" name="Google Shape;665;p76"/>
          <p:cNvSpPr txBox="1"/>
          <p:nvPr>
            <p:ph idx="1" type="body"/>
          </p:nvPr>
        </p:nvSpPr>
        <p:spPr>
          <a:xfrm>
            <a:off x="581192" y="2180496"/>
            <a:ext cx="11029615" cy="431891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56"/>
              <a:buFont typeface="Gill Sans"/>
              <a:buAutoNum type="arabicPeriod" startAt="4"/>
            </a:pPr>
            <a:r>
              <a:rPr b="0" i="0" lang="en-US" sz="1800" u="none" strike="noStrike">
                <a:solidFill>
                  <a:srgbClr val="000000"/>
                </a:solidFill>
                <a:latin typeface="Book Antiqua"/>
                <a:ea typeface="Book Antiqua"/>
                <a:cs typeface="Book Antiqua"/>
                <a:sym typeface="Book Antiqua"/>
              </a:rPr>
              <a:t>What is the console output for the following? </a:t>
            </a:r>
            <a:br>
              <a:rPr b="0" i="0" lang="en-US" sz="1800" u="none" strike="noStrike">
                <a:solidFill>
                  <a:srgbClr val="000000"/>
                </a:solidFill>
                <a:latin typeface="Book Antiqua"/>
                <a:ea typeface="Book Antiqua"/>
                <a:cs typeface="Book Antiqua"/>
                <a:sym typeface="Book Antiqua"/>
              </a:rPr>
            </a:br>
            <a:br>
              <a:rPr b="0" i="0" lang="en-US" sz="1800" u="none" strike="noStrike">
                <a:solidFill>
                  <a:srgbClr val="000000"/>
                </a:solidFill>
                <a:latin typeface="Book Antiqua"/>
                <a:ea typeface="Book Antiqua"/>
                <a:cs typeface="Book Antiqua"/>
                <a:sym typeface="Book Antiqua"/>
              </a:rPr>
            </a:br>
            <a:endParaRPr b="0" i="0" sz="1800" u="none" strike="noStrike">
              <a:solidFill>
                <a:srgbClr val="000000"/>
              </a:solidFill>
              <a:latin typeface="Book Antiqua"/>
              <a:ea typeface="Book Antiqua"/>
              <a:cs typeface="Book Antiqua"/>
              <a:sym typeface="Book Antiqua"/>
            </a:endParaRPr>
          </a:p>
          <a:p>
            <a:pPr indent="-237744" lvl="0" marL="342900" rtl="0" algn="l">
              <a:spcBef>
                <a:spcPts val="960"/>
              </a:spcBef>
              <a:spcAft>
                <a:spcPts val="0"/>
              </a:spcAft>
              <a:buSzPts val="1656"/>
              <a:buFont typeface="Gill Sans"/>
              <a:buNone/>
            </a:pPr>
            <a:r>
              <a:t/>
            </a:r>
            <a:endParaRPr b="0" i="0" sz="1800" u="none" strike="noStrike">
              <a:solidFill>
                <a:srgbClr val="000000"/>
              </a:solidFill>
              <a:latin typeface="Book Antiqua"/>
              <a:ea typeface="Book Antiqua"/>
              <a:cs typeface="Book Antiqua"/>
              <a:sym typeface="Book Antiqua"/>
            </a:endParaRPr>
          </a:p>
          <a:p>
            <a:pPr indent="-342900" lvl="0" marL="342900" rtl="0" algn="l">
              <a:spcBef>
                <a:spcPts val="960"/>
              </a:spcBef>
              <a:spcAft>
                <a:spcPts val="0"/>
              </a:spcAft>
              <a:buSzPts val="1656"/>
              <a:buFont typeface="Gill Sans"/>
              <a:buAutoNum type="arabicPeriod" startAt="4"/>
            </a:pPr>
            <a:r>
              <a:rPr b="0" i="0" lang="en-US" sz="1800" u="none" strike="noStrike">
                <a:solidFill>
                  <a:srgbClr val="000000"/>
                </a:solidFill>
                <a:latin typeface="Book Antiqua"/>
                <a:ea typeface="Book Antiqua"/>
                <a:cs typeface="Book Antiqua"/>
                <a:sym typeface="Book Antiqua"/>
              </a:rPr>
              <a:t>What will be logged to the console? </a:t>
            </a:r>
            <a:br>
              <a:rPr b="0" i="0" lang="en-US" sz="1800" u="none" strike="noStrike">
                <a:solidFill>
                  <a:srgbClr val="000000"/>
                </a:solidFill>
                <a:latin typeface="Book Antiqua"/>
                <a:ea typeface="Book Antiqua"/>
                <a:cs typeface="Book Antiqua"/>
                <a:sym typeface="Book Antiqua"/>
              </a:rPr>
            </a:br>
            <a:endParaRPr>
              <a:solidFill>
                <a:srgbClr val="000000"/>
              </a:solidFill>
              <a:latin typeface="Book Antiqua"/>
              <a:ea typeface="Book Antiqua"/>
              <a:cs typeface="Book Antiqua"/>
              <a:sym typeface="Book Antiqua"/>
            </a:endParaRPr>
          </a:p>
          <a:p>
            <a:pPr indent="-237744" lvl="0" marL="342900" rtl="0" algn="l">
              <a:spcBef>
                <a:spcPts val="960"/>
              </a:spcBef>
              <a:spcAft>
                <a:spcPts val="0"/>
              </a:spcAft>
              <a:buSzPts val="1656"/>
              <a:buFont typeface="Gill Sans"/>
              <a:buNone/>
            </a:pPr>
            <a:r>
              <a:t/>
            </a:r>
            <a:endParaRPr b="0" i="0" sz="1800" u="none" strike="noStrike">
              <a:solidFill>
                <a:srgbClr val="000000"/>
              </a:solidFill>
              <a:latin typeface="Book Antiqua"/>
              <a:ea typeface="Book Antiqua"/>
              <a:cs typeface="Book Antiqua"/>
              <a:sym typeface="Book Antiqua"/>
            </a:endParaRPr>
          </a:p>
          <a:p>
            <a:pPr indent="-237744" lvl="0" marL="342900" rtl="0" algn="l">
              <a:spcBef>
                <a:spcPts val="960"/>
              </a:spcBef>
              <a:spcAft>
                <a:spcPts val="0"/>
              </a:spcAft>
              <a:buSzPts val="1656"/>
              <a:buFont typeface="Gill Sans"/>
              <a:buNone/>
            </a:pPr>
            <a:r>
              <a:t/>
            </a:r>
            <a:endParaRPr b="0" i="0" sz="1800" u="none" strike="noStrike">
              <a:solidFill>
                <a:srgbClr val="000000"/>
              </a:solidFill>
              <a:latin typeface="Book Antiqua"/>
              <a:ea typeface="Book Antiqua"/>
              <a:cs typeface="Book Antiqua"/>
              <a:sym typeface="Book Antiqua"/>
            </a:endParaRPr>
          </a:p>
          <a:p>
            <a:pPr indent="-342900" lvl="0" marL="342900" rtl="0" algn="l">
              <a:spcBef>
                <a:spcPts val="960"/>
              </a:spcBef>
              <a:spcAft>
                <a:spcPts val="0"/>
              </a:spcAft>
              <a:buSzPts val="1656"/>
              <a:buFont typeface="Gill Sans"/>
              <a:buAutoNum type="arabicPeriod" startAt="4"/>
            </a:pPr>
            <a:r>
              <a:rPr b="0" i="0" lang="en-US" sz="1800" u="none" strike="noStrike">
                <a:solidFill>
                  <a:srgbClr val="000000"/>
                </a:solidFill>
                <a:latin typeface="Book Antiqua"/>
                <a:ea typeface="Book Antiqua"/>
                <a:cs typeface="Book Antiqua"/>
                <a:sym typeface="Book Antiqua"/>
              </a:rPr>
              <a:t>What is the value of </a:t>
            </a:r>
            <a:r>
              <a:rPr b="0" i="0" lang="en-US" sz="1800" u="none" strike="noStrike">
                <a:solidFill>
                  <a:srgbClr val="000000"/>
                </a:solidFill>
                <a:latin typeface="Consolas"/>
                <a:ea typeface="Consolas"/>
                <a:cs typeface="Consolas"/>
                <a:sym typeface="Consolas"/>
              </a:rPr>
              <a:t>a</a:t>
            </a:r>
            <a:r>
              <a:rPr b="0" i="0" lang="en-US" sz="1800" u="none" strike="noStrike">
                <a:solidFill>
                  <a:srgbClr val="000000"/>
                </a:solidFill>
                <a:latin typeface="Book Antiqua"/>
                <a:ea typeface="Book Antiqua"/>
                <a:cs typeface="Book Antiqua"/>
                <a:sym typeface="Book Antiqua"/>
              </a:rPr>
              <a:t>?</a:t>
            </a:r>
            <a:endParaRPr/>
          </a:p>
          <a:p>
            <a:pPr indent="-237744" lvl="0" marL="342900" rtl="0" algn="l">
              <a:spcBef>
                <a:spcPts val="960"/>
              </a:spcBef>
              <a:spcAft>
                <a:spcPts val="0"/>
              </a:spcAft>
              <a:buSzPts val="1656"/>
              <a:buFont typeface="Gill Sans"/>
              <a:buNone/>
            </a:pPr>
            <a:r>
              <a:t/>
            </a:r>
            <a:endParaRPr sz="1800"/>
          </a:p>
        </p:txBody>
      </p:sp>
      <p:pic>
        <p:nvPicPr>
          <p:cNvPr id="666" name="Google Shape;666;p76"/>
          <p:cNvPicPr preferRelativeResize="0"/>
          <p:nvPr/>
        </p:nvPicPr>
        <p:blipFill rotWithShape="1">
          <a:blip r:embed="rId3">
            <a:alphaModFix/>
          </a:blip>
          <a:srcRect b="5084" l="0" r="2402" t="-1"/>
          <a:stretch/>
        </p:blipFill>
        <p:spPr>
          <a:xfrm>
            <a:off x="2328860" y="2510062"/>
            <a:ext cx="7353300" cy="1066800"/>
          </a:xfrm>
          <a:prstGeom prst="rect">
            <a:avLst/>
          </a:prstGeom>
          <a:noFill/>
          <a:ln>
            <a:noFill/>
          </a:ln>
        </p:spPr>
      </p:pic>
      <p:pic>
        <p:nvPicPr>
          <p:cNvPr id="667" name="Google Shape;667;p76"/>
          <p:cNvPicPr preferRelativeResize="0"/>
          <p:nvPr/>
        </p:nvPicPr>
        <p:blipFill rotWithShape="1">
          <a:blip r:embed="rId4">
            <a:alphaModFix/>
          </a:blip>
          <a:srcRect b="0" l="0" r="0" t="0"/>
          <a:stretch/>
        </p:blipFill>
        <p:spPr>
          <a:xfrm>
            <a:off x="2328859" y="3963578"/>
            <a:ext cx="7353300" cy="1066800"/>
          </a:xfrm>
          <a:prstGeom prst="rect">
            <a:avLst/>
          </a:prstGeom>
          <a:noFill/>
          <a:ln>
            <a:noFill/>
          </a:ln>
        </p:spPr>
      </p:pic>
      <p:pic>
        <p:nvPicPr>
          <p:cNvPr id="668" name="Google Shape;668;p76"/>
          <p:cNvPicPr preferRelativeResize="0"/>
          <p:nvPr/>
        </p:nvPicPr>
        <p:blipFill rotWithShape="1">
          <a:blip r:embed="rId5">
            <a:alphaModFix/>
          </a:blip>
          <a:srcRect b="7255" l="0" r="2402" t="0"/>
          <a:stretch/>
        </p:blipFill>
        <p:spPr>
          <a:xfrm>
            <a:off x="2328858" y="5439335"/>
            <a:ext cx="7353301" cy="1060077"/>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7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SELF-CHECK QUIZ</a:t>
            </a:r>
            <a:endParaRPr/>
          </a:p>
        </p:txBody>
      </p:sp>
      <p:sp>
        <p:nvSpPr>
          <p:cNvPr id="674" name="Google Shape;674;p77"/>
          <p:cNvSpPr txBox="1"/>
          <p:nvPr>
            <p:ph idx="1" type="body"/>
          </p:nvPr>
        </p:nvSpPr>
        <p:spPr>
          <a:xfrm>
            <a:off x="581192" y="2180496"/>
            <a:ext cx="11029615" cy="367830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56"/>
              <a:buFont typeface="Gill Sans"/>
              <a:buAutoNum type="arabicPeriod" startAt="7"/>
            </a:pPr>
            <a:r>
              <a:rPr b="0" i="0" lang="en-US" sz="1800" u="none" strike="noStrike">
                <a:solidFill>
                  <a:srgbClr val="000000"/>
                </a:solidFill>
                <a:latin typeface="Book Antiqua"/>
                <a:ea typeface="Book Antiqua"/>
                <a:cs typeface="Book Antiqua"/>
                <a:sym typeface="Book Antiqua"/>
              </a:rPr>
              <a:t>What is the value of </a:t>
            </a:r>
            <a:r>
              <a:rPr b="0" i="0" lang="en-US" sz="1800" u="none" strike="noStrike">
                <a:solidFill>
                  <a:srgbClr val="000000"/>
                </a:solidFill>
                <a:latin typeface="Consolas"/>
                <a:ea typeface="Consolas"/>
                <a:cs typeface="Consolas"/>
                <a:sym typeface="Consolas"/>
              </a:rPr>
              <a:t>b </a:t>
            </a:r>
            <a:r>
              <a:rPr b="0" i="0" lang="en-US" sz="1800" u="none" strike="noStrike">
                <a:solidFill>
                  <a:srgbClr val="000000"/>
                </a:solidFill>
                <a:latin typeface="Book Antiqua"/>
                <a:ea typeface="Book Antiqua"/>
                <a:cs typeface="Book Antiqua"/>
                <a:sym typeface="Book Antiqua"/>
              </a:rPr>
              <a:t>output to the console? </a:t>
            </a:r>
            <a:endParaRPr/>
          </a:p>
          <a:p>
            <a:pPr indent="-237744" lvl="0" marL="342900" rtl="0" algn="l">
              <a:spcBef>
                <a:spcPts val="960"/>
              </a:spcBef>
              <a:spcAft>
                <a:spcPts val="0"/>
              </a:spcAft>
              <a:buSzPts val="1656"/>
              <a:buFont typeface="Gill Sans"/>
              <a:buNone/>
            </a:pPr>
            <a:r>
              <a:t/>
            </a:r>
            <a:endParaRPr>
              <a:solidFill>
                <a:srgbClr val="000000"/>
              </a:solidFill>
              <a:latin typeface="Book Antiqua"/>
              <a:ea typeface="Book Antiqua"/>
              <a:cs typeface="Book Antiqua"/>
              <a:sym typeface="Book Antiqua"/>
            </a:endParaRPr>
          </a:p>
          <a:p>
            <a:pPr indent="-237744" lvl="0" marL="342900" rtl="0" algn="l">
              <a:spcBef>
                <a:spcPts val="960"/>
              </a:spcBef>
              <a:spcAft>
                <a:spcPts val="0"/>
              </a:spcAft>
              <a:buSzPts val="1656"/>
              <a:buFont typeface="Gill Sans"/>
              <a:buNone/>
            </a:pPr>
            <a:r>
              <a:t/>
            </a:r>
            <a:endParaRPr b="0" i="0" sz="1800" u="none" strike="noStrike">
              <a:solidFill>
                <a:srgbClr val="000000"/>
              </a:solidFill>
              <a:latin typeface="Book Antiqua"/>
              <a:ea typeface="Book Antiqua"/>
              <a:cs typeface="Book Antiqua"/>
              <a:sym typeface="Book Antiqua"/>
            </a:endParaRPr>
          </a:p>
          <a:p>
            <a:pPr indent="-237744" lvl="0" marL="342900" rtl="0" algn="l">
              <a:spcBef>
                <a:spcPts val="960"/>
              </a:spcBef>
              <a:spcAft>
                <a:spcPts val="0"/>
              </a:spcAft>
              <a:buSzPts val="1656"/>
              <a:buFont typeface="Gill Sans"/>
              <a:buNone/>
            </a:pPr>
            <a:r>
              <a:t/>
            </a:r>
            <a:endParaRPr>
              <a:solidFill>
                <a:srgbClr val="000000"/>
              </a:solidFill>
              <a:latin typeface="Book Antiqua"/>
              <a:ea typeface="Book Antiqua"/>
              <a:cs typeface="Book Antiqua"/>
              <a:sym typeface="Book Antiqua"/>
            </a:endParaRPr>
          </a:p>
          <a:p>
            <a:pPr indent="-237744" lvl="0" marL="342900" rtl="0" algn="l">
              <a:spcBef>
                <a:spcPts val="960"/>
              </a:spcBef>
              <a:spcAft>
                <a:spcPts val="0"/>
              </a:spcAft>
              <a:buSzPts val="1656"/>
              <a:buFont typeface="Gill Sans"/>
              <a:buNone/>
            </a:pPr>
            <a:r>
              <a:t/>
            </a:r>
            <a:endParaRPr b="0" i="0" sz="1800" u="none" strike="noStrike">
              <a:solidFill>
                <a:srgbClr val="000000"/>
              </a:solidFill>
              <a:latin typeface="Book Antiqua"/>
              <a:ea typeface="Book Antiqua"/>
              <a:cs typeface="Book Antiqua"/>
              <a:sym typeface="Book Antiqua"/>
            </a:endParaRPr>
          </a:p>
          <a:p>
            <a:pPr indent="-237744" lvl="0" marL="342900" rtl="0" algn="l">
              <a:spcBef>
                <a:spcPts val="960"/>
              </a:spcBef>
              <a:spcAft>
                <a:spcPts val="0"/>
              </a:spcAft>
              <a:buSzPts val="1656"/>
              <a:buFont typeface="Gill Sans"/>
              <a:buNone/>
            </a:pPr>
            <a:r>
              <a:t/>
            </a:r>
            <a:endParaRPr b="0" i="0" sz="1800" u="none" strike="noStrike">
              <a:solidFill>
                <a:srgbClr val="000000"/>
              </a:solidFill>
              <a:latin typeface="Book Antiqua"/>
              <a:ea typeface="Book Antiqua"/>
              <a:cs typeface="Book Antiqua"/>
              <a:sym typeface="Book Antiqua"/>
            </a:endParaRPr>
          </a:p>
          <a:p>
            <a:pPr indent="-342900" lvl="0" marL="342900" rtl="0" algn="l">
              <a:spcBef>
                <a:spcPts val="960"/>
              </a:spcBef>
              <a:spcAft>
                <a:spcPts val="0"/>
              </a:spcAft>
              <a:buSzPts val="1656"/>
              <a:buFont typeface="Gill Sans"/>
              <a:buAutoNum type="arabicPeriod" startAt="7"/>
            </a:pPr>
            <a:r>
              <a:rPr b="0" i="0" lang="en-US" sz="1800" u="none" strike="noStrike">
                <a:solidFill>
                  <a:srgbClr val="000000"/>
                </a:solidFill>
                <a:latin typeface="Book Antiqua"/>
                <a:ea typeface="Book Antiqua"/>
                <a:cs typeface="Book Antiqua"/>
                <a:sym typeface="Book Antiqua"/>
              </a:rPr>
              <a:t>What is the value of </a:t>
            </a:r>
            <a:r>
              <a:rPr b="0" i="0" lang="en-US" sz="1800" u="none" strike="noStrike">
                <a:solidFill>
                  <a:srgbClr val="000000"/>
                </a:solidFill>
                <a:latin typeface="Consolas"/>
                <a:ea typeface="Consolas"/>
                <a:cs typeface="Consolas"/>
                <a:sym typeface="Consolas"/>
              </a:rPr>
              <a:t>result</a:t>
            </a:r>
            <a:r>
              <a:rPr b="0" i="0" lang="en-US" sz="1800" u="none" strike="noStrike">
                <a:solidFill>
                  <a:srgbClr val="000000"/>
                </a:solidFill>
                <a:latin typeface="Book Antiqua"/>
                <a:ea typeface="Book Antiqua"/>
                <a:cs typeface="Book Antiqua"/>
                <a:sym typeface="Book Antiqua"/>
              </a:rPr>
              <a:t>?</a:t>
            </a:r>
            <a:endParaRPr sz="1800"/>
          </a:p>
        </p:txBody>
      </p:sp>
      <p:pic>
        <p:nvPicPr>
          <p:cNvPr id="675" name="Google Shape;675;p77"/>
          <p:cNvPicPr preferRelativeResize="0"/>
          <p:nvPr/>
        </p:nvPicPr>
        <p:blipFill rotWithShape="1">
          <a:blip r:embed="rId3">
            <a:alphaModFix/>
          </a:blip>
          <a:srcRect b="0" l="0" r="0" t="0"/>
          <a:stretch/>
        </p:blipFill>
        <p:spPr>
          <a:xfrm>
            <a:off x="2290761" y="2716306"/>
            <a:ext cx="7610475" cy="1676400"/>
          </a:xfrm>
          <a:prstGeom prst="rect">
            <a:avLst/>
          </a:prstGeom>
          <a:noFill/>
          <a:ln>
            <a:noFill/>
          </a:ln>
        </p:spPr>
      </p:pic>
      <p:pic>
        <p:nvPicPr>
          <p:cNvPr id="676" name="Google Shape;676;p77"/>
          <p:cNvPicPr preferRelativeResize="0"/>
          <p:nvPr/>
        </p:nvPicPr>
        <p:blipFill rotWithShape="1">
          <a:blip r:embed="rId4">
            <a:alphaModFix/>
          </a:blip>
          <a:srcRect b="0" l="0" r="0" t="0"/>
          <a:stretch/>
        </p:blipFill>
        <p:spPr>
          <a:xfrm>
            <a:off x="2290761" y="5336045"/>
            <a:ext cx="7629525" cy="58102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7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SELF-CHECK QUIZ</a:t>
            </a:r>
            <a:endParaRPr/>
          </a:p>
        </p:txBody>
      </p:sp>
      <p:sp>
        <p:nvSpPr>
          <p:cNvPr id="682" name="Google Shape;682;p78"/>
          <p:cNvSpPr txBox="1"/>
          <p:nvPr>
            <p:ph idx="1" type="body"/>
          </p:nvPr>
        </p:nvSpPr>
        <p:spPr>
          <a:xfrm>
            <a:off x="581192" y="2608729"/>
            <a:ext cx="11029615" cy="3276964"/>
          </a:xfrm>
          <a:prstGeom prst="rect">
            <a:avLst/>
          </a:prstGeom>
          <a:noFill/>
          <a:ln>
            <a:noFill/>
          </a:ln>
        </p:spPr>
        <p:txBody>
          <a:bodyPr anchorCtr="0" anchor="t" bIns="45700" lIns="91425" spcFirstLastPara="1" rIns="91425" wrap="square" tIns="45700">
            <a:normAutofit/>
          </a:bodyPr>
          <a:lstStyle/>
          <a:p>
            <a:pPr indent="-342900" lvl="1" marL="666900" rtl="0" algn="l">
              <a:spcBef>
                <a:spcPts val="0"/>
              </a:spcBef>
              <a:spcAft>
                <a:spcPts val="0"/>
              </a:spcAft>
              <a:buSzPts val="1656"/>
              <a:buFont typeface="Gill Sans"/>
              <a:buAutoNum type="arabicPeriod" startAt="9"/>
            </a:pPr>
            <a:r>
              <a:rPr b="0" i="0" lang="en-US" sz="1800" u="none" strike="noStrike">
                <a:latin typeface="Book Antiqua"/>
                <a:ea typeface="Book Antiqua"/>
                <a:cs typeface="Book Antiqua"/>
                <a:sym typeface="Book Antiqua"/>
              </a:rPr>
              <a:t>What is the value of </a:t>
            </a:r>
            <a:r>
              <a:rPr b="0" i="0" lang="en-US" sz="1800" u="none" strike="noStrike">
                <a:latin typeface="Consolas"/>
                <a:ea typeface="Consolas"/>
                <a:cs typeface="Consolas"/>
                <a:sym typeface="Consolas"/>
              </a:rPr>
              <a:t>total </a:t>
            </a:r>
            <a:r>
              <a:rPr b="0" i="0" lang="en-US" sz="1800" u="none" strike="noStrike">
                <a:latin typeface="Book Antiqua"/>
                <a:ea typeface="Book Antiqua"/>
                <a:cs typeface="Book Antiqua"/>
                <a:sym typeface="Book Antiqua"/>
              </a:rPr>
              <a:t>and </a:t>
            </a:r>
            <a:r>
              <a:rPr b="0" i="0" lang="en-US" sz="1800" u="none" strike="noStrike">
                <a:latin typeface="Consolas"/>
                <a:ea typeface="Consolas"/>
                <a:cs typeface="Consolas"/>
                <a:sym typeface="Consolas"/>
              </a:rPr>
              <a:t>total2</a:t>
            </a:r>
            <a:r>
              <a:rPr b="0" i="0" lang="en-US" sz="1800" u="none" strike="noStrike">
                <a:latin typeface="Book Antiqua"/>
                <a:ea typeface="Book Antiqua"/>
                <a:cs typeface="Book Antiqua"/>
                <a:sym typeface="Book Antiqua"/>
              </a:rPr>
              <a:t>?</a:t>
            </a:r>
            <a:endParaRPr sz="1800"/>
          </a:p>
        </p:txBody>
      </p:sp>
      <p:pic>
        <p:nvPicPr>
          <p:cNvPr id="683" name="Google Shape;683;p78"/>
          <p:cNvPicPr preferRelativeResize="0"/>
          <p:nvPr/>
        </p:nvPicPr>
        <p:blipFill rotWithShape="1">
          <a:blip r:embed="rId3">
            <a:alphaModFix/>
          </a:blip>
          <a:srcRect b="0" l="0" r="0" t="0"/>
          <a:stretch/>
        </p:blipFill>
        <p:spPr>
          <a:xfrm>
            <a:off x="2362199" y="3429000"/>
            <a:ext cx="7467600" cy="2524125"/>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7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SELF-CHECK QUIZ</a:t>
            </a:r>
            <a:endParaRPr/>
          </a:p>
        </p:txBody>
      </p:sp>
      <p:sp>
        <p:nvSpPr>
          <p:cNvPr id="689" name="Google Shape;689;p79"/>
          <p:cNvSpPr txBox="1"/>
          <p:nvPr>
            <p:ph idx="1" type="body"/>
          </p:nvPr>
        </p:nvSpPr>
        <p:spPr>
          <a:xfrm>
            <a:off x="581192" y="2617694"/>
            <a:ext cx="11029616" cy="393393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56"/>
              <a:buFont typeface="Gill Sans"/>
              <a:buAutoNum type="arabicPeriod" startAt="10"/>
            </a:pPr>
            <a:r>
              <a:rPr b="0" i="0" lang="en-US" sz="1800" u="none" strike="noStrike">
                <a:latin typeface="Book Antiqua"/>
                <a:ea typeface="Book Antiqua"/>
                <a:cs typeface="Book Antiqua"/>
                <a:sym typeface="Book Antiqua"/>
              </a:rPr>
              <a:t>What is logged to the console here?</a:t>
            </a:r>
            <a:endParaRPr sz="1800"/>
          </a:p>
        </p:txBody>
      </p:sp>
      <p:pic>
        <p:nvPicPr>
          <p:cNvPr id="690" name="Google Shape;690;p79"/>
          <p:cNvPicPr preferRelativeResize="0"/>
          <p:nvPr/>
        </p:nvPicPr>
        <p:blipFill rotWithShape="1">
          <a:blip r:embed="rId3">
            <a:alphaModFix/>
          </a:blip>
          <a:srcRect b="0" l="0" r="0" t="0"/>
          <a:stretch/>
        </p:blipFill>
        <p:spPr>
          <a:xfrm>
            <a:off x="2200275" y="3500998"/>
            <a:ext cx="7791450" cy="2276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PRIMITIVE DATA TYPES</a:t>
            </a:r>
            <a:endParaRPr/>
          </a:p>
        </p:txBody>
      </p:sp>
      <p:sp>
        <p:nvSpPr>
          <p:cNvPr id="151" name="Google Shape;151;p8"/>
          <p:cNvSpPr txBox="1"/>
          <p:nvPr>
            <p:ph idx="1" type="body"/>
          </p:nvPr>
        </p:nvSpPr>
        <p:spPr>
          <a:xfrm>
            <a:off x="581192" y="2223247"/>
            <a:ext cx="11029616" cy="445041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Now you know what variables are and why we need them in our code, it is time to look at the different types of values we can store in variables. Variables get a value assigned. And these values can be of different types. JavaScript is a loosely typed language. This means that JavaScript determines the type based on the value. The type does not need to be named explicitly. For example, if you declared a value of 5,  JavaScript will automatically define it as a number type.</a:t>
            </a:r>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A distinction exists between primitive data types and other, more complex data types. In this chapter, we will cover the primitive type, which is a relatively simple data structure. Let's say for now that they just contain a value and have a type. JavaScript has seven primitives: String, Number, BigInt, Boolean, Symbol, undefined, and null. We'll discuss each of them in more detail below.</a:t>
            </a:r>
            <a:endParaRPr sz="18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8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SUMMARY</a:t>
            </a:r>
            <a:endParaRPr/>
          </a:p>
        </p:txBody>
      </p:sp>
      <p:sp>
        <p:nvSpPr>
          <p:cNvPr id="696" name="Google Shape;696;p80"/>
          <p:cNvSpPr txBox="1"/>
          <p:nvPr>
            <p:ph idx="1" type="body"/>
          </p:nvPr>
        </p:nvSpPr>
        <p:spPr>
          <a:xfrm>
            <a:off x="581192" y="2180496"/>
            <a:ext cx="11029615" cy="436373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In this chapter, we dealt with the first two programming building blocks: variables and operators. Variables are special fields that have a name and contain values. We declare a variable by using one of the special variable-defining words: </a:t>
            </a:r>
            <a:r>
              <a:rPr b="0" i="0" lang="en-US" sz="1800" u="none" strike="noStrike">
                <a:latin typeface="Consolas"/>
                <a:ea typeface="Consolas"/>
                <a:cs typeface="Consolas"/>
                <a:sym typeface="Consolas"/>
              </a:rPr>
              <a:t>let</a:t>
            </a:r>
            <a:r>
              <a:rPr b="0" i="0" lang="en-US" sz="1800" u="none" strike="noStrike">
                <a:latin typeface="Book Antiqua"/>
                <a:ea typeface="Book Antiqua"/>
                <a:cs typeface="Book Antiqua"/>
                <a:sym typeface="Book Antiqua"/>
              </a:rPr>
              <a:t>, </a:t>
            </a:r>
            <a:r>
              <a:rPr b="0" i="0" lang="en-US" sz="1800" u="none" strike="noStrike">
                <a:latin typeface="Consolas"/>
                <a:ea typeface="Consolas"/>
                <a:cs typeface="Consolas"/>
                <a:sym typeface="Consolas"/>
              </a:rPr>
              <a:t>var</a:t>
            </a:r>
            <a:r>
              <a:rPr b="0" i="0" lang="en-US" sz="1800" u="none" strike="noStrike">
                <a:latin typeface="Book Antiqua"/>
                <a:ea typeface="Book Antiqua"/>
                <a:cs typeface="Book Antiqua"/>
                <a:sym typeface="Book Antiqua"/>
              </a:rPr>
              <a:t>, or </a:t>
            </a:r>
            <a:r>
              <a:rPr b="0" i="0" lang="en-US" sz="1800" u="none" strike="noStrike">
                <a:latin typeface="Consolas"/>
                <a:ea typeface="Consolas"/>
                <a:cs typeface="Consolas"/>
                <a:sym typeface="Consolas"/>
              </a:rPr>
              <a:t>const</a:t>
            </a:r>
            <a:r>
              <a:rPr b="0" i="0" lang="en-US" sz="1800" u="none" strike="noStrike">
                <a:latin typeface="Book Antiqua"/>
                <a:ea typeface="Book Antiqua"/>
                <a:cs typeface="Book Antiqua"/>
                <a:sym typeface="Book Antiqua"/>
              </a:rPr>
              <a:t>. Variables enable us to make our scripts dynamic, store values, access them later, and change them later. We discussed some primitive data types, including strings, numbers, Booleans, and Symbols, as well as more abstract types such as undefined and null. You learned how to determine the type of a variable using the </a:t>
            </a:r>
            <a:r>
              <a:rPr b="0" i="0" lang="en-US" sz="1800" u="none" strike="noStrike">
                <a:latin typeface="Consolas"/>
                <a:ea typeface="Consolas"/>
                <a:cs typeface="Consolas"/>
                <a:sym typeface="Consolas"/>
              </a:rPr>
              <a:t>typeof </a:t>
            </a:r>
            <a:r>
              <a:rPr b="0" i="0" lang="en-US" sz="1800" u="none" strike="noStrike">
                <a:latin typeface="Book Antiqua"/>
                <a:ea typeface="Book Antiqua"/>
                <a:cs typeface="Book Antiqua"/>
                <a:sym typeface="Book Antiqua"/>
              </a:rPr>
              <a:t>word. And you saw how you can convert the data type by using the built-in JavaScript methods </a:t>
            </a:r>
            <a:r>
              <a:rPr b="0" i="0" lang="en-US" sz="1800" u="none" strike="noStrike">
                <a:latin typeface="Consolas"/>
                <a:ea typeface="Consolas"/>
                <a:cs typeface="Consolas"/>
                <a:sym typeface="Consolas"/>
              </a:rPr>
              <a:t>Number()</a:t>
            </a:r>
            <a:r>
              <a:rPr b="0" i="0" lang="en-US" sz="1800" u="none" strike="noStrike">
                <a:latin typeface="Book Antiqua"/>
                <a:ea typeface="Book Antiqua"/>
                <a:cs typeface="Book Antiqua"/>
                <a:sym typeface="Book Antiqua"/>
              </a:rPr>
              <a:t>, </a:t>
            </a:r>
            <a:r>
              <a:rPr b="0" i="0" lang="en-US" sz="1800" u="none" strike="noStrike">
                <a:latin typeface="Consolas"/>
                <a:ea typeface="Consolas"/>
                <a:cs typeface="Consolas"/>
                <a:sym typeface="Consolas"/>
              </a:rPr>
              <a:t>String()</a:t>
            </a:r>
            <a:r>
              <a:rPr b="0" i="0" lang="en-US" sz="1800" u="none" strike="noStrike">
                <a:latin typeface="Book Antiqua"/>
                <a:ea typeface="Book Antiqua"/>
                <a:cs typeface="Book Antiqua"/>
                <a:sym typeface="Book Antiqua"/>
              </a:rPr>
              <a:t>, and </a:t>
            </a:r>
            <a:r>
              <a:rPr b="0" i="0" lang="en-US" sz="1800" u="none" strike="noStrike">
                <a:latin typeface="Consolas"/>
                <a:ea typeface="Consolas"/>
                <a:cs typeface="Consolas"/>
                <a:sym typeface="Consolas"/>
              </a:rPr>
              <a:t>Boolean()</a:t>
            </a:r>
            <a:r>
              <a:rPr b="0" i="0" lang="en-US" sz="1800" u="none" strike="noStrike">
                <a:latin typeface="Book Antiqua"/>
                <a:ea typeface="Book Antiqua"/>
                <a:cs typeface="Book Antiqua"/>
                <a:sym typeface="Book Antiqua"/>
              </a:rPr>
              <a:t>.</a:t>
            </a:r>
            <a:endParaRPr/>
          </a:p>
          <a:p>
            <a:pPr indent="0" lvl="0" marL="0" rtl="0" algn="l">
              <a:spcBef>
                <a:spcPts val="960"/>
              </a:spcBef>
              <a:spcAft>
                <a:spcPts val="0"/>
              </a:spcAft>
              <a:buSzPts val="1656"/>
              <a:buNone/>
            </a:pPr>
            <a:r>
              <a:t/>
            </a:r>
            <a:endParaRPr>
              <a:latin typeface="Book Antiqua"/>
              <a:ea typeface="Book Antiqua"/>
              <a:cs typeface="Book Antiqua"/>
              <a:sym typeface="Book Antiqua"/>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Then we moved on and discussed operators. Operators enable us to work with our variables. They can be used to perform calculations, compare variables, and more. The operators we discussed included arithmetic operators, assignment operators, comparison operators, and logical operators.</a:t>
            </a:r>
            <a:endParaRPr/>
          </a:p>
          <a:p>
            <a:pPr indent="0" lvl="0" marL="0" rtl="0" algn="l">
              <a:spcBef>
                <a:spcPts val="960"/>
              </a:spcBef>
              <a:spcAft>
                <a:spcPts val="0"/>
              </a:spcAft>
              <a:buSzPts val="1656"/>
              <a:buNone/>
            </a:pPr>
            <a:r>
              <a:rPr b="0" i="0" lang="en-US" sz="1800" u="none" strike="noStrike">
                <a:latin typeface="Book Antiqua"/>
                <a:ea typeface="Book Antiqua"/>
                <a:cs typeface="Book Antiqua"/>
                <a:sym typeface="Book Antiqua"/>
              </a:rPr>
              <a:t>After this chapter, you are ready to deal with more complex data types, such as arrays and objects. We'll cover these in the next chapter.</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STRING</a:t>
            </a:r>
            <a:endParaRPr/>
          </a:p>
        </p:txBody>
      </p:sp>
      <p:sp>
        <p:nvSpPr>
          <p:cNvPr id="157" name="Google Shape;157;p9"/>
          <p:cNvSpPr txBox="1"/>
          <p:nvPr>
            <p:ph idx="1" type="body"/>
          </p:nvPr>
        </p:nvSpPr>
        <p:spPr>
          <a:xfrm>
            <a:off x="581192" y="2061882"/>
            <a:ext cx="11029615" cy="448235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b="0" i="0" lang="en-US" sz="1800" u="none" strike="noStrike">
                <a:latin typeface="Book Antiqua"/>
                <a:ea typeface="Book Antiqua"/>
                <a:cs typeface="Book Antiqua"/>
                <a:sym typeface="Book Antiqua"/>
              </a:rPr>
              <a:t>A string is used to store a text value. It is a sequence of characters. There are different ways to declare a string:</a:t>
            </a:r>
            <a:endParaRPr/>
          </a:p>
          <a:p>
            <a:pPr indent="-270000" lvl="2" marL="900000" rtl="0" algn="l">
              <a:spcBef>
                <a:spcPts val="960"/>
              </a:spcBef>
              <a:spcAft>
                <a:spcPts val="0"/>
              </a:spcAft>
              <a:buSzPts val="1656"/>
              <a:buFont typeface="Arial"/>
              <a:buChar char="•"/>
            </a:pPr>
            <a:r>
              <a:rPr b="0" i="0" lang="en-US" sz="1800" u="none" strike="noStrike">
                <a:latin typeface="Book Antiqua"/>
                <a:ea typeface="Book Antiqua"/>
                <a:cs typeface="Book Antiqua"/>
                <a:sym typeface="Book Antiqua"/>
              </a:rPr>
              <a:t>Double quotes</a:t>
            </a:r>
            <a:endParaRPr/>
          </a:p>
          <a:p>
            <a:pPr indent="-270000" lvl="2" marL="900000" rtl="0" algn="l">
              <a:spcBef>
                <a:spcPts val="960"/>
              </a:spcBef>
              <a:spcAft>
                <a:spcPts val="0"/>
              </a:spcAft>
              <a:buSzPts val="1656"/>
              <a:buFont typeface="Arial"/>
              <a:buChar char="•"/>
            </a:pPr>
            <a:r>
              <a:rPr b="0" i="0" lang="en-US" sz="1800" u="none" strike="noStrike">
                <a:latin typeface="Book Antiqua"/>
                <a:ea typeface="Book Antiqua"/>
                <a:cs typeface="Book Antiqua"/>
                <a:sym typeface="Book Antiqua"/>
              </a:rPr>
              <a:t>Single quotes</a:t>
            </a:r>
            <a:endParaRPr/>
          </a:p>
          <a:p>
            <a:pPr indent="-270000" lvl="2" marL="900000" rtl="0" algn="l">
              <a:spcBef>
                <a:spcPts val="960"/>
              </a:spcBef>
              <a:spcAft>
                <a:spcPts val="0"/>
              </a:spcAft>
              <a:buSzPts val="1656"/>
              <a:buFont typeface="Arial"/>
              <a:buChar char="•"/>
            </a:pPr>
            <a:r>
              <a:rPr b="0" i="0" lang="en-US" sz="1800" u="none" strike="noStrike">
                <a:latin typeface="Book Antiqua"/>
                <a:ea typeface="Book Antiqua"/>
                <a:cs typeface="Book Antiqua"/>
                <a:sym typeface="Book Antiqua"/>
              </a:rPr>
              <a:t>Backticks: special template strings in which you can use variables directly The single and double quotes can both be used like so:</a:t>
            </a:r>
            <a:endParaRPr sz="1800"/>
          </a:p>
        </p:txBody>
      </p:sp>
      <p:pic>
        <p:nvPicPr>
          <p:cNvPr id="158" name="Google Shape;158;p9"/>
          <p:cNvPicPr preferRelativeResize="0"/>
          <p:nvPr/>
        </p:nvPicPr>
        <p:blipFill rotWithShape="1">
          <a:blip r:embed="rId3">
            <a:alphaModFix/>
          </a:blip>
          <a:srcRect b="0" l="0" r="0" t="0"/>
          <a:stretch/>
        </p:blipFill>
        <p:spPr>
          <a:xfrm>
            <a:off x="3324224" y="4131608"/>
            <a:ext cx="5543550" cy="800100"/>
          </a:xfrm>
          <a:prstGeom prst="rect">
            <a:avLst/>
          </a:prstGeom>
          <a:noFill/>
          <a:ln>
            <a:noFill/>
          </a:ln>
        </p:spPr>
      </p:pic>
      <p:pic>
        <p:nvPicPr>
          <p:cNvPr id="159" name="Google Shape;159;p9"/>
          <p:cNvPicPr preferRelativeResize="0"/>
          <p:nvPr/>
        </p:nvPicPr>
        <p:blipFill rotWithShape="1">
          <a:blip r:embed="rId4">
            <a:alphaModFix/>
          </a:blip>
          <a:srcRect b="0" l="0" r="0" t="0"/>
          <a:stretch/>
        </p:blipFill>
        <p:spPr>
          <a:xfrm>
            <a:off x="1928811" y="5220260"/>
            <a:ext cx="8334375" cy="1323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2022-01-06T00:17:01Z</dcterms:created>
  <dc:creator>Boban Srezovski</dc:creator>
</cp:coreProperties>
</file>