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35"/>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43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Lst>
        </p14:section>
        <p14:section name="Modifying CSS with inline properties" id="{5D08C96E-3828-4943-A8E2-4BDBC0E64745}">
          <p14:sldIdLst>
            <p14:sldId id="823"/>
            <p14:sldId id="824"/>
            <p14:sldId id="825"/>
            <p14:sldId id="826"/>
          </p14:sldIdLst>
        </p14:section>
        <p14:section name="Setting computed style-property values" id="{5920DB0F-21A2-4C7F-8980-60AEE5DEB78F}">
          <p14:sldIdLst>
            <p14:sldId id="827"/>
            <p14:sldId id="828"/>
            <p14:sldId id="829"/>
            <p14:sldId id="830"/>
            <p14:sldId id="831"/>
            <p14:sldId id="832"/>
            <p14:sldId id="833"/>
            <p14:sldId id="834"/>
          </p14:sldIdLst>
        </p14:section>
        <p14:section name="Using vendor-specific style properties" id="{45A1CE75-F83A-4252-87B3-47536C4AA7C5}">
          <p14:sldIdLst>
            <p14:sldId id="835"/>
          </p14:sldIdLst>
        </p14:section>
        <p14:section name="Hiding and showing elements" id="{95F07726-33ED-4716-9EAE-24FC93B32F42}">
          <p14:sldIdLst>
            <p14:sldId id="836"/>
            <p14:sldId id="837"/>
            <p14:sldId id="838"/>
            <p14:sldId id="839"/>
            <p14:sldId id="840"/>
            <p14:sldId id="841"/>
            <p14:sldId id="842"/>
          </p14:sldIdLst>
        </p14:section>
        <p14:section name="Effects and duration" id="{2713A749-B6B6-40BC-941C-71D9D659D2F6}">
          <p14:sldIdLst>
            <p14:sldId id="843"/>
          </p14:sldIdLst>
        </p14:section>
        <p14:section name="Speeding in" id="{B801AD59-085D-46FD-8289-319D92D23E43}">
          <p14:sldIdLst>
            <p14:sldId id="844"/>
            <p14:sldId id="845"/>
          </p14:sldIdLst>
        </p14:section>
        <p14:section name="Fading in and fading out" id="{8DBB7841-332E-4D68-9640-C1D14434E5A2}">
          <p14:sldIdLst>
            <p14:sldId id="846"/>
            <p14:sldId id="847"/>
          </p14:sldIdLst>
        </p14:section>
        <p14:section name="Sliding up and sliding down" id="{AE2AE84B-C6A4-4A53-8B36-C9F469D67256}">
          <p14:sldIdLst>
            <p14:sldId id="848"/>
            <p14:sldId id="849"/>
          </p14:sldIdLst>
        </p14:section>
        <p14:section name="Toggling visibility" id="{4BBD4CB3-E918-41CA-8DCC-2EA37AFE6D58}">
          <p14:sldIdLst>
            <p14:sldId id="850"/>
            <p14:sldId id="851"/>
            <p14:sldId id="852"/>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95" d="100"/>
          <a:sy n="95" d="100"/>
        </p:scale>
        <p:origin x="571"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E349462C-1F80-46A7-AC14-917545AF9785}"/>
    <pc:docChg chg="undo custSel modSld">
      <pc:chgData name="Boban Srezovski" userId="d2c5dd452d77a740" providerId="LiveId" clId="{E349462C-1F80-46A7-AC14-917545AF9785}" dt="2023-02-03T23:26:50.862" v="191" actId="1076"/>
      <pc:docMkLst>
        <pc:docMk/>
      </pc:docMkLst>
      <pc:sldChg chg="addSp delSp modSp mod">
        <pc:chgData name="Boban Srezovski" userId="d2c5dd452d77a740" providerId="LiveId" clId="{E349462C-1F80-46A7-AC14-917545AF9785}" dt="2023-02-03T23:26:50.862" v="191" actId="1076"/>
        <pc:sldMkLst>
          <pc:docMk/>
          <pc:sldMk cId="4120532793" sldId="269"/>
        </pc:sldMkLst>
        <pc:spChg chg="add del">
          <ac:chgData name="Boban Srezovski" userId="d2c5dd452d77a740" providerId="LiveId" clId="{E349462C-1F80-46A7-AC14-917545AF9785}" dt="2023-02-03T23:20:14.179" v="137" actId="478"/>
          <ac:spMkLst>
            <pc:docMk/>
            <pc:sldMk cId="4120532793" sldId="269"/>
            <ac:spMk id="12" creationId="{84540453-55C5-49CD-8B96-984142014154}"/>
          </ac:spMkLst>
        </pc:spChg>
        <pc:picChg chg="add del mod">
          <ac:chgData name="Boban Srezovski" userId="d2c5dd452d77a740" providerId="LiveId" clId="{E349462C-1F80-46A7-AC14-917545AF9785}" dt="2023-02-03T20:27:08.445" v="39" actId="478"/>
          <ac:picMkLst>
            <pc:docMk/>
            <pc:sldMk cId="4120532793" sldId="269"/>
            <ac:picMk id="4" creationId="{38440680-C796-4CC6-99F3-9F48147905F3}"/>
          </ac:picMkLst>
        </pc:picChg>
        <pc:picChg chg="add del mod modCrop">
          <ac:chgData name="Boban Srezovski" userId="d2c5dd452d77a740" providerId="LiveId" clId="{E349462C-1F80-46A7-AC14-917545AF9785}" dt="2023-02-03T20:36:15.024" v="65" actId="478"/>
          <ac:picMkLst>
            <pc:docMk/>
            <pc:sldMk cId="4120532793" sldId="269"/>
            <ac:picMk id="6" creationId="{753E2ED9-2F80-444D-8DC9-8DB836F8906B}"/>
          </ac:picMkLst>
        </pc:picChg>
        <pc:picChg chg="add del mod modCrop">
          <ac:chgData name="Boban Srezovski" userId="d2c5dd452d77a740" providerId="LiveId" clId="{E349462C-1F80-46A7-AC14-917545AF9785}" dt="2023-02-03T23:18:22.425" v="77" actId="478"/>
          <ac:picMkLst>
            <pc:docMk/>
            <pc:sldMk cId="4120532793" sldId="269"/>
            <ac:picMk id="8" creationId="{2CB7E814-9825-496E-9752-582E1E472C5D}"/>
          </ac:picMkLst>
        </pc:picChg>
        <pc:picChg chg="add mod modCrop">
          <ac:chgData name="Boban Srezovski" userId="d2c5dd452d77a740" providerId="LiveId" clId="{E349462C-1F80-46A7-AC14-917545AF9785}" dt="2023-02-03T23:26:50.862" v="191" actId="1076"/>
          <ac:picMkLst>
            <pc:docMk/>
            <pc:sldMk cId="4120532793" sldId="269"/>
            <ac:picMk id="10" creationId="{E2C9320A-3B35-4C6E-B89C-8ADAC5EAE543}"/>
          </ac:picMkLst>
        </pc:picChg>
        <pc:picChg chg="del">
          <ac:chgData name="Boban Srezovski" userId="d2c5dd452d77a740" providerId="LiveId" clId="{E349462C-1F80-46A7-AC14-917545AF9785}" dt="2023-01-30T03:45:54.906" v="0" actId="478"/>
          <ac:picMkLst>
            <pc:docMk/>
            <pc:sldMk cId="4120532793" sldId="269"/>
            <ac:picMk id="11" creationId="{6B4B924C-694C-4813-89BB-32F7E9F985FE}"/>
          </ac:picMkLst>
        </pc:picChg>
      </pc:sldChg>
      <pc:sldChg chg="modSp mod">
        <pc:chgData name="Boban Srezovski" userId="d2c5dd452d77a740" providerId="LiveId" clId="{E349462C-1F80-46A7-AC14-917545AF9785}" dt="2023-01-30T03:47:18.033" v="38" actId="14100"/>
        <pc:sldMkLst>
          <pc:docMk/>
          <pc:sldMk cId="1269418464" sldId="822"/>
        </pc:sldMkLst>
        <pc:spChg chg="mod">
          <ac:chgData name="Boban Srezovski" userId="d2c5dd452d77a740" providerId="LiveId" clId="{E349462C-1F80-46A7-AC14-917545AF9785}" dt="2023-01-30T03:47:18.033" v="38" actId="14100"/>
          <ac:spMkLst>
            <pc:docMk/>
            <pc:sldMk cId="1269418464" sldId="822"/>
            <ac:spMk id="5" creationId="{4D529A59-3EF9-496E-86DF-8565800F4F12}"/>
          </ac:spMkLst>
        </pc:spChg>
      </pc:sldChg>
    </pc:docChg>
  </pc:docChgLst>
  <pc:docChgLst>
    <pc:chgData name="Boban Srezovski" userId="d2c5dd452d77a740" providerId="LiveId" clId="{8AC95C80-8F36-4B33-A676-5172EC91A883}"/>
    <pc:docChg chg="undo custSel modSld">
      <pc:chgData name="Boban Srezovski" userId="d2c5dd452d77a740" providerId="LiveId" clId="{8AC95C80-8F36-4B33-A676-5172EC91A883}" dt="2022-06-30T22:08:30.518" v="4"/>
      <pc:docMkLst>
        <pc:docMk/>
      </pc:docMkLst>
      <pc:sldChg chg="modSp mod">
        <pc:chgData name="Boban Srezovski" userId="d2c5dd452d77a740" providerId="LiveId" clId="{8AC95C80-8F36-4B33-A676-5172EC91A883}" dt="2022-06-30T22:08:30.518" v="4"/>
        <pc:sldMkLst>
          <pc:docMk/>
          <pc:sldMk cId="4120532793" sldId="269"/>
        </pc:sldMkLst>
        <pc:spChg chg="mod">
          <ac:chgData name="Boban Srezovski" userId="d2c5dd452d77a740" providerId="LiveId" clId="{8AC95C80-8F36-4B33-A676-5172EC91A883}" dt="2022-06-30T22:08:30.518" v="4"/>
          <ac:spMkLst>
            <pc:docMk/>
            <pc:sldMk cId="4120532793" sldId="269"/>
            <ac:spMk id="2" creationId="{D6A451ED-E201-46BE-B207-BB09860B7F38}"/>
          </ac:spMkLst>
        </pc:spChg>
      </pc:sldChg>
    </pc:docChg>
  </pc:docChgLst>
  <pc:docChgLst>
    <pc:chgData name="Boban Srezovski" userId="d2c5dd452d77a740" providerId="LiveId" clId="{5ABF6D2D-1A92-4FA8-BA48-4E5C8DCA2D64}"/>
    <pc:docChg chg="undo redo custSel addSld delSld modSld addSection modSection">
      <pc:chgData name="Boban Srezovski" userId="d2c5dd452d77a740" providerId="LiveId" clId="{5ABF6D2D-1A92-4FA8-BA48-4E5C8DCA2D64}" dt="2023-02-22T00:39:52.524" v="871" actId="1076"/>
      <pc:docMkLst>
        <pc:docMk/>
      </pc:docMkLst>
      <pc:sldChg chg="addSp delSp modSp mod">
        <pc:chgData name="Boban Srezovski" userId="d2c5dd452d77a740" providerId="LiveId" clId="{5ABF6D2D-1A92-4FA8-BA48-4E5C8DCA2D64}" dt="2023-02-10T14:30:25.754" v="2" actId="478"/>
        <pc:sldMkLst>
          <pc:docMk/>
          <pc:sldMk cId="4120532793" sldId="269"/>
        </pc:sldMkLst>
        <pc:picChg chg="add mod">
          <ac:chgData name="Boban Srezovski" userId="d2c5dd452d77a740" providerId="LiveId" clId="{5ABF6D2D-1A92-4FA8-BA48-4E5C8DCA2D64}" dt="2023-02-10T14:30:23.931" v="1"/>
          <ac:picMkLst>
            <pc:docMk/>
            <pc:sldMk cId="4120532793" sldId="269"/>
            <ac:picMk id="5" creationId="{D8FECAA0-2483-4D6A-B6FF-77755E68D3FF}"/>
          </ac:picMkLst>
        </pc:picChg>
        <pc:picChg chg="del">
          <ac:chgData name="Boban Srezovski" userId="d2c5dd452d77a740" providerId="LiveId" clId="{5ABF6D2D-1A92-4FA8-BA48-4E5C8DCA2D64}" dt="2023-02-10T14:30:23.490" v="0" actId="478"/>
          <ac:picMkLst>
            <pc:docMk/>
            <pc:sldMk cId="4120532793" sldId="269"/>
            <ac:picMk id="10" creationId="{E2C9320A-3B35-4C6E-B89C-8ADAC5EAE543}"/>
          </ac:picMkLst>
        </pc:picChg>
        <pc:picChg chg="del">
          <ac:chgData name="Boban Srezovski" userId="d2c5dd452d77a740" providerId="LiveId" clId="{5ABF6D2D-1A92-4FA8-BA48-4E5C8DCA2D64}" dt="2023-02-10T14:30:25.754" v="2" actId="478"/>
          <ac:picMkLst>
            <pc:docMk/>
            <pc:sldMk cId="4120532793" sldId="269"/>
            <ac:picMk id="13" creationId="{6B3E9E01-D7BC-43C7-A0CC-945328E693C1}"/>
          </ac:picMkLst>
        </pc:picChg>
      </pc:sldChg>
      <pc:sldChg chg="addSp modSp new mod">
        <pc:chgData name="Boban Srezovski" userId="d2c5dd452d77a740" providerId="LiveId" clId="{5ABF6D2D-1A92-4FA8-BA48-4E5C8DCA2D64}" dt="2023-02-21T23:30:06.096" v="218" actId="1076"/>
        <pc:sldMkLst>
          <pc:docMk/>
          <pc:sldMk cId="1556729048" sldId="823"/>
        </pc:sldMkLst>
        <pc:spChg chg="mod">
          <ac:chgData name="Boban Srezovski" userId="d2c5dd452d77a740" providerId="LiveId" clId="{5ABF6D2D-1A92-4FA8-BA48-4E5C8DCA2D64}" dt="2023-02-21T23:22:36.136" v="15"/>
          <ac:spMkLst>
            <pc:docMk/>
            <pc:sldMk cId="1556729048" sldId="823"/>
            <ac:spMk id="2" creationId="{EF64D2F9-31E1-4FF3-947D-350710F22821}"/>
          </ac:spMkLst>
        </pc:spChg>
        <pc:spChg chg="mod">
          <ac:chgData name="Boban Srezovski" userId="d2c5dd452d77a740" providerId="LiveId" clId="{5ABF6D2D-1A92-4FA8-BA48-4E5C8DCA2D64}" dt="2023-02-21T23:30:02.191" v="217" actId="14100"/>
          <ac:spMkLst>
            <pc:docMk/>
            <pc:sldMk cId="1556729048" sldId="823"/>
            <ac:spMk id="3" creationId="{789B9124-EF46-46D3-9390-511371148B02}"/>
          </ac:spMkLst>
        </pc:spChg>
        <pc:spChg chg="add mod">
          <ac:chgData name="Boban Srezovski" userId="d2c5dd452d77a740" providerId="LiveId" clId="{5ABF6D2D-1A92-4FA8-BA48-4E5C8DCA2D64}" dt="2023-02-21T23:30:06.096" v="218" actId="1076"/>
          <ac:spMkLst>
            <pc:docMk/>
            <pc:sldMk cId="1556729048" sldId="823"/>
            <ac:spMk id="5" creationId="{3BA6BA0A-6557-477F-9F21-CB4EAFECE49D}"/>
          </ac:spMkLst>
        </pc:spChg>
      </pc:sldChg>
      <pc:sldChg chg="modSp add mod">
        <pc:chgData name="Boban Srezovski" userId="d2c5dd452d77a740" providerId="LiveId" clId="{5ABF6D2D-1A92-4FA8-BA48-4E5C8DCA2D64}" dt="2023-02-21T23:29:41.687" v="213" actId="313"/>
        <pc:sldMkLst>
          <pc:docMk/>
          <pc:sldMk cId="3839971431" sldId="824"/>
        </pc:sldMkLst>
        <pc:spChg chg="mod">
          <ac:chgData name="Boban Srezovski" userId="d2c5dd452d77a740" providerId="LiveId" clId="{5ABF6D2D-1A92-4FA8-BA48-4E5C8DCA2D64}" dt="2023-02-21T23:24:56.363" v="101" actId="20577"/>
          <ac:spMkLst>
            <pc:docMk/>
            <pc:sldMk cId="3839971431" sldId="824"/>
            <ac:spMk id="3" creationId="{789B9124-EF46-46D3-9390-511371148B02}"/>
          </ac:spMkLst>
        </pc:spChg>
        <pc:spChg chg="mod">
          <ac:chgData name="Boban Srezovski" userId="d2c5dd452d77a740" providerId="LiveId" clId="{5ABF6D2D-1A92-4FA8-BA48-4E5C8DCA2D64}" dt="2023-02-21T23:29:41.687" v="213" actId="313"/>
          <ac:spMkLst>
            <pc:docMk/>
            <pc:sldMk cId="3839971431" sldId="824"/>
            <ac:spMk id="5" creationId="{3BA6BA0A-6557-477F-9F21-CB4EAFECE49D}"/>
          </ac:spMkLst>
        </pc:spChg>
      </pc:sldChg>
      <pc:sldChg chg="modSp add mod">
        <pc:chgData name="Boban Srezovski" userId="d2c5dd452d77a740" providerId="LiveId" clId="{5ABF6D2D-1A92-4FA8-BA48-4E5C8DCA2D64}" dt="2023-02-21T23:29:30.063" v="210" actId="1076"/>
        <pc:sldMkLst>
          <pc:docMk/>
          <pc:sldMk cId="2242008896" sldId="825"/>
        </pc:sldMkLst>
        <pc:spChg chg="mod">
          <ac:chgData name="Boban Srezovski" userId="d2c5dd452d77a740" providerId="LiveId" clId="{5ABF6D2D-1A92-4FA8-BA48-4E5C8DCA2D64}" dt="2023-02-21T23:25:47.073" v="115" actId="6549"/>
          <ac:spMkLst>
            <pc:docMk/>
            <pc:sldMk cId="2242008896" sldId="825"/>
            <ac:spMk id="3" creationId="{789B9124-EF46-46D3-9390-511371148B02}"/>
          </ac:spMkLst>
        </pc:spChg>
        <pc:spChg chg="mod">
          <ac:chgData name="Boban Srezovski" userId="d2c5dd452d77a740" providerId="LiveId" clId="{5ABF6D2D-1A92-4FA8-BA48-4E5C8DCA2D64}" dt="2023-02-21T23:29:30.063" v="210" actId="1076"/>
          <ac:spMkLst>
            <pc:docMk/>
            <pc:sldMk cId="2242008896" sldId="825"/>
            <ac:spMk id="5" creationId="{3BA6BA0A-6557-477F-9F21-CB4EAFECE49D}"/>
          </ac:spMkLst>
        </pc:spChg>
      </pc:sldChg>
      <pc:sldChg chg="addSp delSp modSp add mod">
        <pc:chgData name="Boban Srezovski" userId="d2c5dd452d77a740" providerId="LiveId" clId="{5ABF6D2D-1A92-4FA8-BA48-4E5C8DCA2D64}" dt="2023-02-21T23:27:09.231" v="151" actId="1076"/>
        <pc:sldMkLst>
          <pc:docMk/>
          <pc:sldMk cId="3809938055" sldId="826"/>
        </pc:sldMkLst>
        <pc:spChg chg="mod">
          <ac:chgData name="Boban Srezovski" userId="d2c5dd452d77a740" providerId="LiveId" clId="{5ABF6D2D-1A92-4FA8-BA48-4E5C8DCA2D64}" dt="2023-02-21T23:27:06.448" v="149" actId="14100"/>
          <ac:spMkLst>
            <pc:docMk/>
            <pc:sldMk cId="3809938055" sldId="826"/>
            <ac:spMk id="3" creationId="{789B9124-EF46-46D3-9390-511371148B02}"/>
          </ac:spMkLst>
        </pc:spChg>
        <pc:spChg chg="del">
          <ac:chgData name="Boban Srezovski" userId="d2c5dd452d77a740" providerId="LiveId" clId="{5ABF6D2D-1A92-4FA8-BA48-4E5C8DCA2D64}" dt="2023-02-21T23:26:26.784" v="125" actId="478"/>
          <ac:spMkLst>
            <pc:docMk/>
            <pc:sldMk cId="3809938055" sldId="826"/>
            <ac:spMk id="5" creationId="{3BA6BA0A-6557-477F-9F21-CB4EAFECE49D}"/>
          </ac:spMkLst>
        </pc:spChg>
        <pc:picChg chg="add mod">
          <ac:chgData name="Boban Srezovski" userId="d2c5dd452d77a740" providerId="LiveId" clId="{5ABF6D2D-1A92-4FA8-BA48-4E5C8DCA2D64}" dt="2023-02-21T23:27:09.231" v="151" actId="1076"/>
          <ac:picMkLst>
            <pc:docMk/>
            <pc:sldMk cId="3809938055" sldId="826"/>
            <ac:picMk id="6" creationId="{6C265850-300F-4977-801B-3A164E5958B5}"/>
          </ac:picMkLst>
        </pc:picChg>
      </pc:sldChg>
      <pc:sldChg chg="addSp modSp new mod">
        <pc:chgData name="Boban Srezovski" userId="d2c5dd452d77a740" providerId="LiveId" clId="{5ABF6D2D-1A92-4FA8-BA48-4E5C8DCA2D64}" dt="2023-02-21T23:28:03.217" v="181" actId="1076"/>
        <pc:sldMkLst>
          <pc:docMk/>
          <pc:sldMk cId="1265818490" sldId="827"/>
        </pc:sldMkLst>
        <pc:spChg chg="mod">
          <ac:chgData name="Boban Srezovski" userId="d2c5dd452d77a740" providerId="LiveId" clId="{5ABF6D2D-1A92-4FA8-BA48-4E5C8DCA2D64}" dt="2023-02-21T23:27:23.806" v="157"/>
          <ac:spMkLst>
            <pc:docMk/>
            <pc:sldMk cId="1265818490" sldId="827"/>
            <ac:spMk id="2" creationId="{E5AA9CEC-3D4E-477A-A77B-A90B66A0C734}"/>
          </ac:spMkLst>
        </pc:spChg>
        <pc:spChg chg="mod">
          <ac:chgData name="Boban Srezovski" userId="d2c5dd452d77a740" providerId="LiveId" clId="{5ABF6D2D-1A92-4FA8-BA48-4E5C8DCA2D64}" dt="2023-02-21T23:27:44.731" v="174" actId="6549"/>
          <ac:spMkLst>
            <pc:docMk/>
            <pc:sldMk cId="1265818490" sldId="827"/>
            <ac:spMk id="3" creationId="{7DD40778-7FA0-418E-982B-AB79606ABE2C}"/>
          </ac:spMkLst>
        </pc:spChg>
        <pc:spChg chg="add mod">
          <ac:chgData name="Boban Srezovski" userId="d2c5dd452d77a740" providerId="LiveId" clId="{5ABF6D2D-1A92-4FA8-BA48-4E5C8DCA2D64}" dt="2023-02-21T23:28:03.217" v="181" actId="1076"/>
          <ac:spMkLst>
            <pc:docMk/>
            <pc:sldMk cId="1265818490" sldId="827"/>
            <ac:spMk id="5" creationId="{02CE1DDF-78EE-4C92-9385-0FF92A984657}"/>
          </ac:spMkLst>
        </pc:spChg>
      </pc:sldChg>
      <pc:sldChg chg="modSp add mod">
        <pc:chgData name="Boban Srezovski" userId="d2c5dd452d77a740" providerId="LiveId" clId="{5ABF6D2D-1A92-4FA8-BA48-4E5C8DCA2D64}" dt="2023-02-21T23:29:03.665" v="206" actId="20577"/>
        <pc:sldMkLst>
          <pc:docMk/>
          <pc:sldMk cId="3482973787" sldId="828"/>
        </pc:sldMkLst>
        <pc:spChg chg="mod">
          <ac:chgData name="Boban Srezovski" userId="d2c5dd452d77a740" providerId="LiveId" clId="{5ABF6D2D-1A92-4FA8-BA48-4E5C8DCA2D64}" dt="2023-02-21T23:28:42.876" v="197" actId="6549"/>
          <ac:spMkLst>
            <pc:docMk/>
            <pc:sldMk cId="3482973787" sldId="828"/>
            <ac:spMk id="3" creationId="{7DD40778-7FA0-418E-982B-AB79606ABE2C}"/>
          </ac:spMkLst>
        </pc:spChg>
        <pc:spChg chg="mod">
          <ac:chgData name="Boban Srezovski" userId="d2c5dd452d77a740" providerId="LiveId" clId="{5ABF6D2D-1A92-4FA8-BA48-4E5C8DCA2D64}" dt="2023-02-21T23:29:03.665" v="206" actId="20577"/>
          <ac:spMkLst>
            <pc:docMk/>
            <pc:sldMk cId="3482973787" sldId="828"/>
            <ac:spMk id="5" creationId="{02CE1DDF-78EE-4C92-9385-0FF92A984657}"/>
          </ac:spMkLst>
        </pc:spChg>
      </pc:sldChg>
      <pc:sldChg chg="delSp modSp add mod">
        <pc:chgData name="Boban Srezovski" userId="d2c5dd452d77a740" providerId="LiveId" clId="{5ABF6D2D-1A92-4FA8-BA48-4E5C8DCA2D64}" dt="2023-02-21T23:32:51.704" v="267" actId="14100"/>
        <pc:sldMkLst>
          <pc:docMk/>
          <pc:sldMk cId="4113967816" sldId="829"/>
        </pc:sldMkLst>
        <pc:spChg chg="mod">
          <ac:chgData name="Boban Srezovski" userId="d2c5dd452d77a740" providerId="LiveId" clId="{5ABF6D2D-1A92-4FA8-BA48-4E5C8DCA2D64}" dt="2023-02-21T23:32:51.704" v="267" actId="14100"/>
          <ac:spMkLst>
            <pc:docMk/>
            <pc:sldMk cId="4113967816" sldId="829"/>
            <ac:spMk id="3" creationId="{7DD40778-7FA0-418E-982B-AB79606ABE2C}"/>
          </ac:spMkLst>
        </pc:spChg>
        <pc:spChg chg="del">
          <ac:chgData name="Boban Srezovski" userId="d2c5dd452d77a740" providerId="LiveId" clId="{5ABF6D2D-1A92-4FA8-BA48-4E5C8DCA2D64}" dt="2023-02-21T23:32:22.481" v="229" actId="478"/>
          <ac:spMkLst>
            <pc:docMk/>
            <pc:sldMk cId="4113967816" sldId="829"/>
            <ac:spMk id="5" creationId="{02CE1DDF-78EE-4C92-9385-0FF92A984657}"/>
          </ac:spMkLst>
        </pc:spChg>
      </pc:sldChg>
      <pc:sldChg chg="addSp modSp add mod">
        <pc:chgData name="Boban Srezovski" userId="d2c5dd452d77a740" providerId="LiveId" clId="{5ABF6D2D-1A92-4FA8-BA48-4E5C8DCA2D64}" dt="2023-02-21T23:38:49.757" v="289" actId="1076"/>
        <pc:sldMkLst>
          <pc:docMk/>
          <pc:sldMk cId="337560098" sldId="830"/>
        </pc:sldMkLst>
        <pc:spChg chg="mod">
          <ac:chgData name="Boban Srezovski" userId="d2c5dd452d77a740" providerId="LiveId" clId="{5ABF6D2D-1A92-4FA8-BA48-4E5C8DCA2D64}" dt="2023-02-21T23:38:47.593" v="288" actId="20577"/>
          <ac:spMkLst>
            <pc:docMk/>
            <pc:sldMk cId="337560098" sldId="830"/>
            <ac:spMk id="3" creationId="{7DD40778-7FA0-418E-982B-AB79606ABE2C}"/>
          </ac:spMkLst>
        </pc:spChg>
        <pc:spChg chg="add mod">
          <ac:chgData name="Boban Srezovski" userId="d2c5dd452d77a740" providerId="LiveId" clId="{5ABF6D2D-1A92-4FA8-BA48-4E5C8DCA2D64}" dt="2023-02-21T23:38:49.757" v="289" actId="1076"/>
          <ac:spMkLst>
            <pc:docMk/>
            <pc:sldMk cId="337560098" sldId="830"/>
            <ac:spMk id="5" creationId="{02EF6B38-055C-4D60-9F8D-0C406482B051}"/>
          </ac:spMkLst>
        </pc:spChg>
      </pc:sldChg>
      <pc:sldChg chg="addSp delSp modSp add mod">
        <pc:chgData name="Boban Srezovski" userId="d2c5dd452d77a740" providerId="LiveId" clId="{5ABF6D2D-1A92-4FA8-BA48-4E5C8DCA2D64}" dt="2023-02-21T23:39:16.559" v="300" actId="1076"/>
        <pc:sldMkLst>
          <pc:docMk/>
          <pc:sldMk cId="3409722389" sldId="831"/>
        </pc:sldMkLst>
        <pc:spChg chg="mod">
          <ac:chgData name="Boban Srezovski" userId="d2c5dd452d77a740" providerId="LiveId" clId="{5ABF6D2D-1A92-4FA8-BA48-4E5C8DCA2D64}" dt="2023-02-21T23:39:13.487" v="299" actId="20577"/>
          <ac:spMkLst>
            <pc:docMk/>
            <pc:sldMk cId="3409722389" sldId="831"/>
            <ac:spMk id="3" creationId="{7DD40778-7FA0-418E-982B-AB79606ABE2C}"/>
          </ac:spMkLst>
        </pc:spChg>
        <pc:spChg chg="del">
          <ac:chgData name="Boban Srezovski" userId="d2c5dd452d77a740" providerId="LiveId" clId="{5ABF6D2D-1A92-4FA8-BA48-4E5C8DCA2D64}" dt="2023-02-21T23:39:03.865" v="292" actId="478"/>
          <ac:spMkLst>
            <pc:docMk/>
            <pc:sldMk cId="3409722389" sldId="831"/>
            <ac:spMk id="5" creationId="{02EF6B38-055C-4D60-9F8D-0C406482B051}"/>
          </ac:spMkLst>
        </pc:spChg>
        <pc:picChg chg="add mod">
          <ac:chgData name="Boban Srezovski" userId="d2c5dd452d77a740" providerId="LiveId" clId="{5ABF6D2D-1A92-4FA8-BA48-4E5C8DCA2D64}" dt="2023-02-21T23:39:16.559" v="300" actId="1076"/>
          <ac:picMkLst>
            <pc:docMk/>
            <pc:sldMk cId="3409722389" sldId="831"/>
            <ac:picMk id="6" creationId="{1C5A599A-754F-4886-A54D-8E5892B4BE89}"/>
          </ac:picMkLst>
        </pc:picChg>
      </pc:sldChg>
      <pc:sldChg chg="addSp delSp modSp add mod">
        <pc:chgData name="Boban Srezovski" userId="d2c5dd452d77a740" providerId="LiveId" clId="{5ABF6D2D-1A92-4FA8-BA48-4E5C8DCA2D64}" dt="2023-02-21T23:42:16.306" v="326"/>
        <pc:sldMkLst>
          <pc:docMk/>
          <pc:sldMk cId="3080651935" sldId="832"/>
        </pc:sldMkLst>
        <pc:spChg chg="mod">
          <ac:chgData name="Boban Srezovski" userId="d2c5dd452d77a740" providerId="LiveId" clId="{5ABF6D2D-1A92-4FA8-BA48-4E5C8DCA2D64}" dt="2023-02-21T23:39:56.823" v="316" actId="6549"/>
          <ac:spMkLst>
            <pc:docMk/>
            <pc:sldMk cId="3080651935" sldId="832"/>
            <ac:spMk id="3" creationId="{7DD40778-7FA0-418E-982B-AB79606ABE2C}"/>
          </ac:spMkLst>
        </pc:spChg>
        <pc:spChg chg="add mod">
          <ac:chgData name="Boban Srezovski" userId="d2c5dd452d77a740" providerId="LiveId" clId="{5ABF6D2D-1A92-4FA8-BA48-4E5C8DCA2D64}" dt="2023-02-21T23:42:16.306" v="326"/>
          <ac:spMkLst>
            <pc:docMk/>
            <pc:sldMk cId="3080651935" sldId="832"/>
            <ac:spMk id="7" creationId="{73C815CF-A2FF-4C9E-960C-88BD52C744E3}"/>
          </ac:spMkLst>
        </pc:spChg>
        <pc:picChg chg="del">
          <ac:chgData name="Boban Srezovski" userId="d2c5dd452d77a740" providerId="LiveId" clId="{5ABF6D2D-1A92-4FA8-BA48-4E5C8DCA2D64}" dt="2023-02-21T23:39:27.145" v="302" actId="478"/>
          <ac:picMkLst>
            <pc:docMk/>
            <pc:sldMk cId="3080651935" sldId="832"/>
            <ac:picMk id="6" creationId="{1C5A599A-754F-4886-A54D-8E5892B4BE89}"/>
          </ac:picMkLst>
        </pc:picChg>
      </pc:sldChg>
      <pc:sldChg chg="addSp delSp modSp add mod">
        <pc:chgData name="Boban Srezovski" userId="d2c5dd452d77a740" providerId="LiveId" clId="{5ABF6D2D-1A92-4FA8-BA48-4E5C8DCA2D64}" dt="2023-02-21T23:46:28.670" v="374" actId="22"/>
        <pc:sldMkLst>
          <pc:docMk/>
          <pc:sldMk cId="891420251" sldId="833"/>
        </pc:sldMkLst>
        <pc:spChg chg="mod">
          <ac:chgData name="Boban Srezovski" userId="d2c5dd452d77a740" providerId="LiveId" clId="{5ABF6D2D-1A92-4FA8-BA48-4E5C8DCA2D64}" dt="2023-02-21T23:42:49.487" v="353" actId="27636"/>
          <ac:spMkLst>
            <pc:docMk/>
            <pc:sldMk cId="891420251" sldId="833"/>
            <ac:spMk id="3" creationId="{7DD40778-7FA0-418E-982B-AB79606ABE2C}"/>
          </ac:spMkLst>
        </pc:spChg>
        <pc:spChg chg="add mod">
          <ac:chgData name="Boban Srezovski" userId="d2c5dd452d77a740" providerId="LiveId" clId="{5ABF6D2D-1A92-4FA8-BA48-4E5C8DCA2D64}" dt="2023-02-21T23:46:16.593" v="372" actId="14100"/>
          <ac:spMkLst>
            <pc:docMk/>
            <pc:sldMk cId="891420251" sldId="833"/>
            <ac:spMk id="6" creationId="{A75F0793-18CD-4019-994B-FAE57C7AFB34}"/>
          </ac:spMkLst>
        </pc:spChg>
        <pc:spChg chg="del">
          <ac:chgData name="Boban Srezovski" userId="d2c5dd452d77a740" providerId="LiveId" clId="{5ABF6D2D-1A92-4FA8-BA48-4E5C8DCA2D64}" dt="2023-02-21T23:42:30.479" v="329" actId="478"/>
          <ac:spMkLst>
            <pc:docMk/>
            <pc:sldMk cId="891420251" sldId="833"/>
            <ac:spMk id="7" creationId="{73C815CF-A2FF-4C9E-960C-88BD52C744E3}"/>
          </ac:spMkLst>
        </pc:spChg>
        <pc:spChg chg="add del">
          <ac:chgData name="Boban Srezovski" userId="d2c5dd452d77a740" providerId="LiveId" clId="{5ABF6D2D-1A92-4FA8-BA48-4E5C8DCA2D64}" dt="2023-02-21T23:46:28.670" v="374" actId="22"/>
          <ac:spMkLst>
            <pc:docMk/>
            <pc:sldMk cId="891420251" sldId="833"/>
            <ac:spMk id="8" creationId="{B740E043-FACE-479E-ADB0-99993F5131C1}"/>
          </ac:spMkLst>
        </pc:spChg>
      </pc:sldChg>
      <pc:sldChg chg="delSp modSp add mod">
        <pc:chgData name="Boban Srezovski" userId="d2c5dd452d77a740" providerId="LiveId" clId="{5ABF6D2D-1A92-4FA8-BA48-4E5C8DCA2D64}" dt="2023-02-21T23:46:42.736" v="384" actId="6549"/>
        <pc:sldMkLst>
          <pc:docMk/>
          <pc:sldMk cId="1053336505" sldId="834"/>
        </pc:sldMkLst>
        <pc:spChg chg="mod">
          <ac:chgData name="Boban Srezovski" userId="d2c5dd452d77a740" providerId="LiveId" clId="{5ABF6D2D-1A92-4FA8-BA48-4E5C8DCA2D64}" dt="2023-02-21T23:46:42.736" v="384" actId="6549"/>
          <ac:spMkLst>
            <pc:docMk/>
            <pc:sldMk cId="1053336505" sldId="834"/>
            <ac:spMk id="3" creationId="{7DD40778-7FA0-418E-982B-AB79606ABE2C}"/>
          </ac:spMkLst>
        </pc:spChg>
        <pc:spChg chg="del">
          <ac:chgData name="Boban Srezovski" userId="d2c5dd452d77a740" providerId="LiveId" clId="{5ABF6D2D-1A92-4FA8-BA48-4E5C8DCA2D64}" dt="2023-02-21T23:46:33.633" v="377" actId="478"/>
          <ac:spMkLst>
            <pc:docMk/>
            <pc:sldMk cId="1053336505" sldId="834"/>
            <ac:spMk id="6" creationId="{A75F0793-18CD-4019-994B-FAE57C7AFB34}"/>
          </ac:spMkLst>
        </pc:spChg>
      </pc:sldChg>
      <pc:sldChg chg="modSp new mod">
        <pc:chgData name="Boban Srezovski" userId="d2c5dd452d77a740" providerId="LiveId" clId="{5ABF6D2D-1A92-4FA8-BA48-4E5C8DCA2D64}" dt="2023-02-21T23:47:26.379" v="426" actId="14100"/>
        <pc:sldMkLst>
          <pc:docMk/>
          <pc:sldMk cId="3770606184" sldId="835"/>
        </pc:sldMkLst>
        <pc:spChg chg="mod">
          <ac:chgData name="Boban Srezovski" userId="d2c5dd452d77a740" providerId="LiveId" clId="{5ABF6D2D-1A92-4FA8-BA48-4E5C8DCA2D64}" dt="2023-02-21T23:46:57.781" v="390"/>
          <ac:spMkLst>
            <pc:docMk/>
            <pc:sldMk cId="3770606184" sldId="835"/>
            <ac:spMk id="2" creationId="{3CA52887-4E8D-4666-BB76-5CEDA5A82A3B}"/>
          </ac:spMkLst>
        </pc:spChg>
        <pc:spChg chg="mod">
          <ac:chgData name="Boban Srezovski" userId="d2c5dd452d77a740" providerId="LiveId" clId="{5ABF6D2D-1A92-4FA8-BA48-4E5C8DCA2D64}" dt="2023-02-21T23:47:26.379" v="426" actId="14100"/>
          <ac:spMkLst>
            <pc:docMk/>
            <pc:sldMk cId="3770606184" sldId="835"/>
            <ac:spMk id="3" creationId="{20CB0DFD-9AE7-49E3-8B29-FA836D45AEFA}"/>
          </ac:spMkLst>
        </pc:spChg>
      </pc:sldChg>
      <pc:sldChg chg="modSp new mod">
        <pc:chgData name="Boban Srezovski" userId="d2c5dd452d77a740" providerId="LiveId" clId="{5ABF6D2D-1A92-4FA8-BA48-4E5C8DCA2D64}" dt="2023-02-21T23:48:14.753" v="481" actId="27636"/>
        <pc:sldMkLst>
          <pc:docMk/>
          <pc:sldMk cId="4108658656" sldId="836"/>
        </pc:sldMkLst>
        <pc:spChg chg="mod">
          <ac:chgData name="Boban Srezovski" userId="d2c5dd452d77a740" providerId="LiveId" clId="{5ABF6D2D-1A92-4FA8-BA48-4E5C8DCA2D64}" dt="2023-02-21T23:47:42.482" v="434"/>
          <ac:spMkLst>
            <pc:docMk/>
            <pc:sldMk cId="4108658656" sldId="836"/>
            <ac:spMk id="2" creationId="{7F7F38FE-8404-419F-ACA0-84E0A5CA4E73}"/>
          </ac:spMkLst>
        </pc:spChg>
        <pc:spChg chg="mod">
          <ac:chgData name="Boban Srezovski" userId="d2c5dd452d77a740" providerId="LiveId" clId="{5ABF6D2D-1A92-4FA8-BA48-4E5C8DCA2D64}" dt="2023-02-21T23:48:14.753" v="481" actId="27636"/>
          <ac:spMkLst>
            <pc:docMk/>
            <pc:sldMk cId="4108658656" sldId="836"/>
            <ac:spMk id="3" creationId="{B31A4FE9-5536-48A1-9B02-80DD2569619F}"/>
          </ac:spMkLst>
        </pc:spChg>
      </pc:sldChg>
      <pc:sldChg chg="add">
        <pc:chgData name="Boban Srezovski" userId="d2c5dd452d77a740" providerId="LiveId" clId="{5ABF6D2D-1A92-4FA8-BA48-4E5C8DCA2D64}" dt="2023-02-21T23:49:48.720" v="482"/>
        <pc:sldMkLst>
          <pc:docMk/>
          <pc:sldMk cId="2243607488" sldId="837"/>
        </pc:sldMkLst>
      </pc:sldChg>
      <pc:sldChg chg="addSp modSp add mod">
        <pc:chgData name="Boban Srezovski" userId="d2c5dd452d77a740" providerId="LiveId" clId="{5ABF6D2D-1A92-4FA8-BA48-4E5C8DCA2D64}" dt="2023-02-21T23:51:16.086" v="504" actId="15"/>
        <pc:sldMkLst>
          <pc:docMk/>
          <pc:sldMk cId="814856521" sldId="838"/>
        </pc:sldMkLst>
        <pc:spChg chg="mod">
          <ac:chgData name="Boban Srezovski" userId="d2c5dd452d77a740" providerId="LiveId" clId="{5ABF6D2D-1A92-4FA8-BA48-4E5C8DCA2D64}" dt="2023-02-21T23:50:43.615" v="499" actId="14100"/>
          <ac:spMkLst>
            <pc:docMk/>
            <pc:sldMk cId="814856521" sldId="838"/>
            <ac:spMk id="3" creationId="{B31A4FE9-5536-48A1-9B02-80DD2569619F}"/>
          </ac:spMkLst>
        </pc:spChg>
        <pc:spChg chg="add mod">
          <ac:chgData name="Boban Srezovski" userId="d2c5dd452d77a740" providerId="LiveId" clId="{5ABF6D2D-1A92-4FA8-BA48-4E5C8DCA2D64}" dt="2023-02-21T23:51:16.086" v="504" actId="15"/>
          <ac:spMkLst>
            <pc:docMk/>
            <pc:sldMk cId="814856521" sldId="838"/>
            <ac:spMk id="5" creationId="{DA8F57B5-B10F-4B4C-91F0-92340E465038}"/>
          </ac:spMkLst>
        </pc:spChg>
      </pc:sldChg>
      <pc:sldChg chg="delSp modSp add mod">
        <pc:chgData name="Boban Srezovski" userId="d2c5dd452d77a740" providerId="LiveId" clId="{5ABF6D2D-1A92-4FA8-BA48-4E5C8DCA2D64}" dt="2023-02-21T23:54:28.775" v="515" actId="20577"/>
        <pc:sldMkLst>
          <pc:docMk/>
          <pc:sldMk cId="3392125786" sldId="839"/>
        </pc:sldMkLst>
        <pc:spChg chg="mod">
          <ac:chgData name="Boban Srezovski" userId="d2c5dd452d77a740" providerId="LiveId" clId="{5ABF6D2D-1A92-4FA8-BA48-4E5C8DCA2D64}" dt="2023-02-21T23:54:28.775" v="515" actId="20577"/>
          <ac:spMkLst>
            <pc:docMk/>
            <pc:sldMk cId="3392125786" sldId="839"/>
            <ac:spMk id="3" creationId="{B31A4FE9-5536-48A1-9B02-80DD2569619F}"/>
          </ac:spMkLst>
        </pc:spChg>
        <pc:spChg chg="del mod">
          <ac:chgData name="Boban Srezovski" userId="d2c5dd452d77a740" providerId="LiveId" clId="{5ABF6D2D-1A92-4FA8-BA48-4E5C8DCA2D64}" dt="2023-02-21T23:54:14.031" v="509" actId="478"/>
          <ac:spMkLst>
            <pc:docMk/>
            <pc:sldMk cId="3392125786" sldId="839"/>
            <ac:spMk id="5" creationId="{DA8F57B5-B10F-4B4C-91F0-92340E465038}"/>
          </ac:spMkLst>
        </pc:spChg>
      </pc:sldChg>
      <pc:sldChg chg="addSp modSp add mod">
        <pc:chgData name="Boban Srezovski" userId="d2c5dd452d77a740" providerId="LiveId" clId="{5ABF6D2D-1A92-4FA8-BA48-4E5C8DCA2D64}" dt="2023-02-21T23:55:07.950" v="533" actId="1076"/>
        <pc:sldMkLst>
          <pc:docMk/>
          <pc:sldMk cId="4019286469" sldId="840"/>
        </pc:sldMkLst>
        <pc:spChg chg="mod">
          <ac:chgData name="Boban Srezovski" userId="d2c5dd452d77a740" providerId="LiveId" clId="{5ABF6D2D-1A92-4FA8-BA48-4E5C8DCA2D64}" dt="2023-02-21T23:55:06.305" v="532" actId="20577"/>
          <ac:spMkLst>
            <pc:docMk/>
            <pc:sldMk cId="4019286469" sldId="840"/>
            <ac:spMk id="3" creationId="{B31A4FE9-5536-48A1-9B02-80DD2569619F}"/>
          </ac:spMkLst>
        </pc:spChg>
        <pc:picChg chg="add mod">
          <ac:chgData name="Boban Srezovski" userId="d2c5dd452d77a740" providerId="LiveId" clId="{5ABF6D2D-1A92-4FA8-BA48-4E5C8DCA2D64}" dt="2023-02-21T23:55:07.950" v="533" actId="1076"/>
          <ac:picMkLst>
            <pc:docMk/>
            <pc:sldMk cId="4019286469" sldId="840"/>
            <ac:picMk id="5" creationId="{E91B273A-708C-45FC-8205-F2A63A43852D}"/>
          </ac:picMkLst>
        </pc:picChg>
      </pc:sldChg>
      <pc:sldChg chg="addSp delSp modSp add mod">
        <pc:chgData name="Boban Srezovski" userId="d2c5dd452d77a740" providerId="LiveId" clId="{5ABF6D2D-1A92-4FA8-BA48-4E5C8DCA2D64}" dt="2023-02-21T23:57:32.846" v="550" actId="1076"/>
        <pc:sldMkLst>
          <pc:docMk/>
          <pc:sldMk cId="3950653002" sldId="841"/>
        </pc:sldMkLst>
        <pc:spChg chg="mod">
          <ac:chgData name="Boban Srezovski" userId="d2c5dd452d77a740" providerId="LiveId" clId="{5ABF6D2D-1A92-4FA8-BA48-4E5C8DCA2D64}" dt="2023-02-21T23:56:00.759" v="547" actId="20577"/>
          <ac:spMkLst>
            <pc:docMk/>
            <pc:sldMk cId="3950653002" sldId="841"/>
            <ac:spMk id="3" creationId="{B31A4FE9-5536-48A1-9B02-80DD2569619F}"/>
          </ac:spMkLst>
        </pc:spChg>
        <pc:spChg chg="add mod">
          <ac:chgData name="Boban Srezovski" userId="d2c5dd452d77a740" providerId="LiveId" clId="{5ABF6D2D-1A92-4FA8-BA48-4E5C8DCA2D64}" dt="2023-02-21T23:57:32.846" v="550" actId="1076"/>
          <ac:spMkLst>
            <pc:docMk/>
            <pc:sldMk cId="3950653002" sldId="841"/>
            <ac:spMk id="6" creationId="{09B165C4-CED3-48E9-9A1E-E0EBA5FADA4F}"/>
          </ac:spMkLst>
        </pc:spChg>
        <pc:picChg chg="del">
          <ac:chgData name="Boban Srezovski" userId="d2c5dd452d77a740" providerId="LiveId" clId="{5ABF6D2D-1A92-4FA8-BA48-4E5C8DCA2D64}" dt="2023-02-21T23:55:30.167" v="536" actId="478"/>
          <ac:picMkLst>
            <pc:docMk/>
            <pc:sldMk cId="3950653002" sldId="841"/>
            <ac:picMk id="5" creationId="{E91B273A-708C-45FC-8205-F2A63A43852D}"/>
          </ac:picMkLst>
        </pc:picChg>
      </pc:sldChg>
      <pc:sldChg chg="addSp delSp modSp add mod">
        <pc:chgData name="Boban Srezovski" userId="d2c5dd452d77a740" providerId="LiveId" clId="{5ABF6D2D-1A92-4FA8-BA48-4E5C8DCA2D64}" dt="2023-02-21T23:58:45.413" v="586" actId="1076"/>
        <pc:sldMkLst>
          <pc:docMk/>
          <pc:sldMk cId="3098424091" sldId="842"/>
        </pc:sldMkLst>
        <pc:spChg chg="mod">
          <ac:chgData name="Boban Srezovski" userId="d2c5dd452d77a740" providerId="LiveId" clId="{5ABF6D2D-1A92-4FA8-BA48-4E5C8DCA2D64}" dt="2023-02-21T23:58:40.330" v="584" actId="27636"/>
          <ac:spMkLst>
            <pc:docMk/>
            <pc:sldMk cId="3098424091" sldId="842"/>
            <ac:spMk id="3" creationId="{B31A4FE9-5536-48A1-9B02-80DD2569619F}"/>
          </ac:spMkLst>
        </pc:spChg>
        <pc:spChg chg="del">
          <ac:chgData name="Boban Srezovski" userId="d2c5dd452d77a740" providerId="LiveId" clId="{5ABF6D2D-1A92-4FA8-BA48-4E5C8DCA2D64}" dt="2023-02-21T23:58:15.047" v="557" actId="478"/>
          <ac:spMkLst>
            <pc:docMk/>
            <pc:sldMk cId="3098424091" sldId="842"/>
            <ac:spMk id="6" creationId="{09B165C4-CED3-48E9-9A1E-E0EBA5FADA4F}"/>
          </ac:spMkLst>
        </pc:spChg>
        <pc:picChg chg="add mod">
          <ac:chgData name="Boban Srezovski" userId="d2c5dd452d77a740" providerId="LiveId" clId="{5ABF6D2D-1A92-4FA8-BA48-4E5C8DCA2D64}" dt="2023-02-21T23:58:45.413" v="586" actId="1076"/>
          <ac:picMkLst>
            <pc:docMk/>
            <pc:sldMk cId="3098424091" sldId="842"/>
            <ac:picMk id="5" creationId="{56F0D2AC-3A71-4D6A-84DC-3FA3EB17EC70}"/>
          </ac:picMkLst>
        </pc:picChg>
      </pc:sldChg>
      <pc:sldChg chg="modSp new mod">
        <pc:chgData name="Boban Srezovski" userId="d2c5dd452d77a740" providerId="LiveId" clId="{5ABF6D2D-1A92-4FA8-BA48-4E5C8DCA2D64}" dt="2023-02-22T00:25:01.423" v="607" actId="6549"/>
        <pc:sldMkLst>
          <pc:docMk/>
          <pc:sldMk cId="2358827488" sldId="843"/>
        </pc:sldMkLst>
        <pc:spChg chg="mod">
          <ac:chgData name="Boban Srezovski" userId="d2c5dd452d77a740" providerId="LiveId" clId="{5ABF6D2D-1A92-4FA8-BA48-4E5C8DCA2D64}" dt="2023-02-22T00:24:48.132" v="592"/>
          <ac:spMkLst>
            <pc:docMk/>
            <pc:sldMk cId="2358827488" sldId="843"/>
            <ac:spMk id="2" creationId="{1DADDE30-6F81-46C4-BA6B-9DEF4CB1F5A9}"/>
          </ac:spMkLst>
        </pc:spChg>
        <pc:spChg chg="mod">
          <ac:chgData name="Boban Srezovski" userId="d2c5dd452d77a740" providerId="LiveId" clId="{5ABF6D2D-1A92-4FA8-BA48-4E5C8DCA2D64}" dt="2023-02-22T00:25:01.423" v="607" actId="6549"/>
          <ac:spMkLst>
            <pc:docMk/>
            <pc:sldMk cId="2358827488" sldId="843"/>
            <ac:spMk id="3" creationId="{9E827C3B-5E30-455A-8FF4-8CE1FBAD75B0}"/>
          </ac:spMkLst>
        </pc:spChg>
      </pc:sldChg>
      <pc:sldChg chg="addSp modSp new mod">
        <pc:chgData name="Boban Srezovski" userId="d2c5dd452d77a740" providerId="LiveId" clId="{5ABF6D2D-1A92-4FA8-BA48-4E5C8DCA2D64}" dt="2023-02-22T00:27:46.155" v="640"/>
        <pc:sldMkLst>
          <pc:docMk/>
          <pc:sldMk cId="3131203139" sldId="844"/>
        </pc:sldMkLst>
        <pc:spChg chg="mod">
          <ac:chgData name="Boban Srezovski" userId="d2c5dd452d77a740" providerId="LiveId" clId="{5ABF6D2D-1A92-4FA8-BA48-4E5C8DCA2D64}" dt="2023-02-22T00:25:14.691" v="613"/>
          <ac:spMkLst>
            <pc:docMk/>
            <pc:sldMk cId="3131203139" sldId="844"/>
            <ac:spMk id="2" creationId="{AB1505D8-EA48-4383-9753-DC9445D03C90}"/>
          </ac:spMkLst>
        </pc:spChg>
        <pc:spChg chg="mod">
          <ac:chgData name="Boban Srezovski" userId="d2c5dd452d77a740" providerId="LiveId" clId="{5ABF6D2D-1A92-4FA8-BA48-4E5C8DCA2D64}" dt="2023-02-22T00:25:39.850" v="634" actId="242"/>
          <ac:spMkLst>
            <pc:docMk/>
            <pc:sldMk cId="3131203139" sldId="844"/>
            <ac:spMk id="3" creationId="{FC4CE9E6-6248-4173-AD7E-8826D775C4E0}"/>
          </ac:spMkLst>
        </pc:spChg>
        <pc:spChg chg="add mod">
          <ac:chgData name="Boban Srezovski" userId="d2c5dd452d77a740" providerId="LiveId" clId="{5ABF6D2D-1A92-4FA8-BA48-4E5C8DCA2D64}" dt="2023-02-22T00:27:46.155" v="640"/>
          <ac:spMkLst>
            <pc:docMk/>
            <pc:sldMk cId="3131203139" sldId="844"/>
            <ac:spMk id="5" creationId="{4B693866-FB70-4E2A-A877-124C0876E886}"/>
          </ac:spMkLst>
        </pc:spChg>
      </pc:sldChg>
      <pc:sldChg chg="addSp delSp modSp add mod">
        <pc:chgData name="Boban Srezovski" userId="d2c5dd452d77a740" providerId="LiveId" clId="{5ABF6D2D-1A92-4FA8-BA48-4E5C8DCA2D64}" dt="2023-02-22T00:28:06.453" v="648" actId="6549"/>
        <pc:sldMkLst>
          <pc:docMk/>
          <pc:sldMk cId="1299559489" sldId="845"/>
        </pc:sldMkLst>
        <pc:spChg chg="mod">
          <ac:chgData name="Boban Srezovski" userId="d2c5dd452d77a740" providerId="LiveId" clId="{5ABF6D2D-1A92-4FA8-BA48-4E5C8DCA2D64}" dt="2023-02-22T00:28:06.453" v="648" actId="6549"/>
          <ac:spMkLst>
            <pc:docMk/>
            <pc:sldMk cId="1299559489" sldId="845"/>
            <ac:spMk id="3" creationId="{FC4CE9E6-6248-4173-AD7E-8826D775C4E0}"/>
          </ac:spMkLst>
        </pc:spChg>
        <pc:spChg chg="del">
          <ac:chgData name="Boban Srezovski" userId="d2c5dd452d77a740" providerId="LiveId" clId="{5ABF6D2D-1A92-4FA8-BA48-4E5C8DCA2D64}" dt="2023-02-22T00:27:59.319" v="643" actId="478"/>
          <ac:spMkLst>
            <pc:docMk/>
            <pc:sldMk cId="1299559489" sldId="845"/>
            <ac:spMk id="5" creationId="{4B693866-FB70-4E2A-A877-124C0876E886}"/>
          </ac:spMkLst>
        </pc:spChg>
        <pc:picChg chg="add mod">
          <ac:chgData name="Boban Srezovski" userId="d2c5dd452d77a740" providerId="LiveId" clId="{5ABF6D2D-1A92-4FA8-BA48-4E5C8DCA2D64}" dt="2023-02-22T00:28:03.069" v="645" actId="1076"/>
          <ac:picMkLst>
            <pc:docMk/>
            <pc:sldMk cId="1299559489" sldId="845"/>
            <ac:picMk id="6" creationId="{65986DAE-1BA3-4B4A-BC37-131A0BD21F29}"/>
          </ac:picMkLst>
        </pc:picChg>
      </pc:sldChg>
      <pc:sldChg chg="addSp modSp new mod">
        <pc:chgData name="Boban Srezovski" userId="d2c5dd452d77a740" providerId="LiveId" clId="{5ABF6D2D-1A92-4FA8-BA48-4E5C8DCA2D64}" dt="2023-02-22T00:29:29.072" v="674" actId="15"/>
        <pc:sldMkLst>
          <pc:docMk/>
          <pc:sldMk cId="1522759898" sldId="846"/>
        </pc:sldMkLst>
        <pc:spChg chg="mod">
          <ac:chgData name="Boban Srezovski" userId="d2c5dd452d77a740" providerId="LiveId" clId="{5ABF6D2D-1A92-4FA8-BA48-4E5C8DCA2D64}" dt="2023-02-22T00:28:55.866" v="654"/>
          <ac:spMkLst>
            <pc:docMk/>
            <pc:sldMk cId="1522759898" sldId="846"/>
            <ac:spMk id="2" creationId="{A966E91A-B6C9-42E2-8E65-0B367A0E0D18}"/>
          </ac:spMkLst>
        </pc:spChg>
        <pc:spChg chg="mod">
          <ac:chgData name="Boban Srezovski" userId="d2c5dd452d77a740" providerId="LiveId" clId="{5ABF6D2D-1A92-4FA8-BA48-4E5C8DCA2D64}" dt="2023-02-22T00:29:13.182" v="667"/>
          <ac:spMkLst>
            <pc:docMk/>
            <pc:sldMk cId="1522759898" sldId="846"/>
            <ac:spMk id="3" creationId="{38C34AB2-729A-47EC-B646-CD08924DDA02}"/>
          </ac:spMkLst>
        </pc:spChg>
        <pc:spChg chg="add mod">
          <ac:chgData name="Boban Srezovski" userId="d2c5dd452d77a740" providerId="LiveId" clId="{5ABF6D2D-1A92-4FA8-BA48-4E5C8DCA2D64}" dt="2023-02-22T00:29:29.072" v="674" actId="15"/>
          <ac:spMkLst>
            <pc:docMk/>
            <pc:sldMk cId="1522759898" sldId="846"/>
            <ac:spMk id="5" creationId="{C2D2A02C-17FA-4A5A-BA07-43E7204C1462}"/>
          </ac:spMkLst>
        </pc:spChg>
      </pc:sldChg>
      <pc:sldChg chg="addSp delSp modSp add mod">
        <pc:chgData name="Boban Srezovski" userId="d2c5dd452d77a740" providerId="LiveId" clId="{5ABF6D2D-1A92-4FA8-BA48-4E5C8DCA2D64}" dt="2023-02-22T00:30:17.879" v="698" actId="1076"/>
        <pc:sldMkLst>
          <pc:docMk/>
          <pc:sldMk cId="1608776078" sldId="847"/>
        </pc:sldMkLst>
        <pc:spChg chg="mod">
          <ac:chgData name="Boban Srezovski" userId="d2c5dd452d77a740" providerId="LiveId" clId="{5ABF6D2D-1A92-4FA8-BA48-4E5C8DCA2D64}" dt="2023-02-22T00:30:15.595" v="697" actId="27636"/>
          <ac:spMkLst>
            <pc:docMk/>
            <pc:sldMk cId="1608776078" sldId="847"/>
            <ac:spMk id="3" creationId="{38C34AB2-729A-47EC-B646-CD08924DDA02}"/>
          </ac:spMkLst>
        </pc:spChg>
        <pc:spChg chg="del">
          <ac:chgData name="Boban Srezovski" userId="d2c5dd452d77a740" providerId="LiveId" clId="{5ABF6D2D-1A92-4FA8-BA48-4E5C8DCA2D64}" dt="2023-02-22T00:29:48.289" v="677" actId="478"/>
          <ac:spMkLst>
            <pc:docMk/>
            <pc:sldMk cId="1608776078" sldId="847"/>
            <ac:spMk id="5" creationId="{C2D2A02C-17FA-4A5A-BA07-43E7204C1462}"/>
          </ac:spMkLst>
        </pc:spChg>
        <pc:picChg chg="add mod">
          <ac:chgData name="Boban Srezovski" userId="d2c5dd452d77a740" providerId="LiveId" clId="{5ABF6D2D-1A92-4FA8-BA48-4E5C8DCA2D64}" dt="2023-02-22T00:30:17.879" v="698" actId="1076"/>
          <ac:picMkLst>
            <pc:docMk/>
            <pc:sldMk cId="1608776078" sldId="847"/>
            <ac:picMk id="6" creationId="{541CC620-3FAB-40CD-8420-03CBD6C60D7D}"/>
          </ac:picMkLst>
        </pc:picChg>
      </pc:sldChg>
      <pc:sldChg chg="addSp modSp new mod">
        <pc:chgData name="Boban Srezovski" userId="d2c5dd452d77a740" providerId="LiveId" clId="{5ABF6D2D-1A92-4FA8-BA48-4E5C8DCA2D64}" dt="2023-02-22T00:31:47.573" v="730" actId="1076"/>
        <pc:sldMkLst>
          <pc:docMk/>
          <pc:sldMk cId="3097372462" sldId="848"/>
        </pc:sldMkLst>
        <pc:spChg chg="mod">
          <ac:chgData name="Boban Srezovski" userId="d2c5dd452d77a740" providerId="LiveId" clId="{5ABF6D2D-1A92-4FA8-BA48-4E5C8DCA2D64}" dt="2023-02-22T00:30:43.472" v="704"/>
          <ac:spMkLst>
            <pc:docMk/>
            <pc:sldMk cId="3097372462" sldId="848"/>
            <ac:spMk id="2" creationId="{892203EE-5AD9-4E9F-A41B-A8E70D67985F}"/>
          </ac:spMkLst>
        </pc:spChg>
        <pc:spChg chg="mod">
          <ac:chgData name="Boban Srezovski" userId="d2c5dd452d77a740" providerId="LiveId" clId="{5ABF6D2D-1A92-4FA8-BA48-4E5C8DCA2D64}" dt="2023-02-22T00:31:30.811" v="724" actId="242"/>
          <ac:spMkLst>
            <pc:docMk/>
            <pc:sldMk cId="3097372462" sldId="848"/>
            <ac:spMk id="3" creationId="{071BF256-63E2-409F-89FE-E9468AA80E39}"/>
          </ac:spMkLst>
        </pc:spChg>
        <pc:spChg chg="add mod">
          <ac:chgData name="Boban Srezovski" userId="d2c5dd452d77a740" providerId="LiveId" clId="{5ABF6D2D-1A92-4FA8-BA48-4E5C8DCA2D64}" dt="2023-02-22T00:31:47.573" v="730" actId="1076"/>
          <ac:spMkLst>
            <pc:docMk/>
            <pc:sldMk cId="3097372462" sldId="848"/>
            <ac:spMk id="5" creationId="{AE74FB9A-2B64-4CD4-8979-CD077569A660}"/>
          </ac:spMkLst>
        </pc:spChg>
      </pc:sldChg>
      <pc:sldChg chg="addSp delSp modSp add mod">
        <pc:chgData name="Boban Srezovski" userId="d2c5dd452d77a740" providerId="LiveId" clId="{5ABF6D2D-1A92-4FA8-BA48-4E5C8DCA2D64}" dt="2023-02-22T00:33:13.158" v="750" actId="20577"/>
        <pc:sldMkLst>
          <pc:docMk/>
          <pc:sldMk cId="2811900010" sldId="849"/>
        </pc:sldMkLst>
        <pc:spChg chg="mod">
          <ac:chgData name="Boban Srezovski" userId="d2c5dd452d77a740" providerId="LiveId" clId="{5ABF6D2D-1A92-4FA8-BA48-4E5C8DCA2D64}" dt="2023-02-22T00:33:13.158" v="750" actId="20577"/>
          <ac:spMkLst>
            <pc:docMk/>
            <pc:sldMk cId="2811900010" sldId="849"/>
            <ac:spMk id="3" creationId="{071BF256-63E2-409F-89FE-E9468AA80E39}"/>
          </ac:spMkLst>
        </pc:spChg>
        <pc:spChg chg="del">
          <ac:chgData name="Boban Srezovski" userId="d2c5dd452d77a740" providerId="LiveId" clId="{5ABF6D2D-1A92-4FA8-BA48-4E5C8DCA2D64}" dt="2023-02-22T00:32:44.094" v="733" actId="478"/>
          <ac:spMkLst>
            <pc:docMk/>
            <pc:sldMk cId="2811900010" sldId="849"/>
            <ac:spMk id="5" creationId="{AE74FB9A-2B64-4CD4-8979-CD077569A660}"/>
          </ac:spMkLst>
        </pc:spChg>
        <pc:picChg chg="add mod">
          <ac:chgData name="Boban Srezovski" userId="d2c5dd452d77a740" providerId="LiveId" clId="{5ABF6D2D-1A92-4FA8-BA48-4E5C8DCA2D64}" dt="2023-02-22T00:32:47.814" v="735" actId="1076"/>
          <ac:picMkLst>
            <pc:docMk/>
            <pc:sldMk cId="2811900010" sldId="849"/>
            <ac:picMk id="6" creationId="{8E3BA216-658A-4A6F-8D21-04B5586A7BB2}"/>
          </ac:picMkLst>
        </pc:picChg>
      </pc:sldChg>
      <pc:sldChg chg="addSp modSp new mod">
        <pc:chgData name="Boban Srezovski" userId="d2c5dd452d77a740" providerId="LiveId" clId="{5ABF6D2D-1A92-4FA8-BA48-4E5C8DCA2D64}" dt="2023-02-22T00:36:55.713" v="800" actId="1076"/>
        <pc:sldMkLst>
          <pc:docMk/>
          <pc:sldMk cId="1905383645" sldId="850"/>
        </pc:sldMkLst>
        <pc:spChg chg="mod">
          <ac:chgData name="Boban Srezovski" userId="d2c5dd452d77a740" providerId="LiveId" clId="{5ABF6D2D-1A92-4FA8-BA48-4E5C8DCA2D64}" dt="2023-02-22T00:35:04.774" v="755"/>
          <ac:spMkLst>
            <pc:docMk/>
            <pc:sldMk cId="1905383645" sldId="850"/>
            <ac:spMk id="2" creationId="{A3BE2C98-10EF-482A-A8BF-889A7D66AB91}"/>
          </ac:spMkLst>
        </pc:spChg>
        <pc:spChg chg="mod">
          <ac:chgData name="Boban Srezovski" userId="d2c5dd452d77a740" providerId="LiveId" clId="{5ABF6D2D-1A92-4FA8-BA48-4E5C8DCA2D64}" dt="2023-02-22T00:36:54.879" v="799" actId="14100"/>
          <ac:spMkLst>
            <pc:docMk/>
            <pc:sldMk cId="1905383645" sldId="850"/>
            <ac:spMk id="3" creationId="{1283A0C0-BC19-4F9F-BE9D-0111D82D6DA3}"/>
          </ac:spMkLst>
        </pc:spChg>
        <pc:spChg chg="add mod">
          <ac:chgData name="Boban Srezovski" userId="d2c5dd452d77a740" providerId="LiveId" clId="{5ABF6D2D-1A92-4FA8-BA48-4E5C8DCA2D64}" dt="2023-02-22T00:36:55.713" v="800" actId="1076"/>
          <ac:spMkLst>
            <pc:docMk/>
            <pc:sldMk cId="1905383645" sldId="850"/>
            <ac:spMk id="5" creationId="{A09E0C7F-EC50-4F46-B694-1D6138F54DCC}"/>
          </ac:spMkLst>
        </pc:spChg>
      </pc:sldChg>
      <pc:sldChg chg="add del">
        <pc:chgData name="Boban Srezovski" userId="d2c5dd452d77a740" providerId="LiveId" clId="{5ABF6D2D-1A92-4FA8-BA48-4E5C8DCA2D64}" dt="2023-02-22T00:36:59.019" v="802"/>
        <pc:sldMkLst>
          <pc:docMk/>
          <pc:sldMk cId="643479909" sldId="851"/>
        </pc:sldMkLst>
      </pc:sldChg>
      <pc:sldChg chg="modSp add mod">
        <pc:chgData name="Boban Srezovski" userId="d2c5dd452d77a740" providerId="LiveId" clId="{5ABF6D2D-1A92-4FA8-BA48-4E5C8DCA2D64}" dt="2023-02-22T00:37:32.862" v="820" actId="14100"/>
        <pc:sldMkLst>
          <pc:docMk/>
          <pc:sldMk cId="1165028484" sldId="851"/>
        </pc:sldMkLst>
        <pc:spChg chg="mod">
          <ac:chgData name="Boban Srezovski" userId="d2c5dd452d77a740" providerId="LiveId" clId="{5ABF6D2D-1A92-4FA8-BA48-4E5C8DCA2D64}" dt="2023-02-22T00:37:22.592" v="819" actId="27636"/>
          <ac:spMkLst>
            <pc:docMk/>
            <pc:sldMk cId="1165028484" sldId="851"/>
            <ac:spMk id="3" creationId="{1283A0C0-BC19-4F9F-BE9D-0111D82D6DA3}"/>
          </ac:spMkLst>
        </pc:spChg>
        <pc:spChg chg="mod">
          <ac:chgData name="Boban Srezovski" userId="d2c5dd452d77a740" providerId="LiveId" clId="{5ABF6D2D-1A92-4FA8-BA48-4E5C8DCA2D64}" dt="2023-02-22T00:37:32.862" v="820" actId="14100"/>
          <ac:spMkLst>
            <pc:docMk/>
            <pc:sldMk cId="1165028484" sldId="851"/>
            <ac:spMk id="5" creationId="{A09E0C7F-EC50-4F46-B694-1D6138F54DCC}"/>
          </ac:spMkLst>
        </pc:spChg>
      </pc:sldChg>
      <pc:sldChg chg="modSp add mod">
        <pc:chgData name="Boban Srezovski" userId="d2c5dd452d77a740" providerId="LiveId" clId="{5ABF6D2D-1A92-4FA8-BA48-4E5C8DCA2D64}" dt="2023-02-22T00:39:52.524" v="871" actId="1076"/>
        <pc:sldMkLst>
          <pc:docMk/>
          <pc:sldMk cId="3219057431" sldId="852"/>
        </pc:sldMkLst>
        <pc:spChg chg="mod">
          <ac:chgData name="Boban Srezovski" userId="d2c5dd452d77a740" providerId="LiveId" clId="{5ABF6D2D-1A92-4FA8-BA48-4E5C8DCA2D64}" dt="2023-02-22T00:39:47.893" v="870" actId="1076"/>
          <ac:spMkLst>
            <pc:docMk/>
            <pc:sldMk cId="3219057431" sldId="852"/>
            <ac:spMk id="3" creationId="{1283A0C0-BC19-4F9F-BE9D-0111D82D6DA3}"/>
          </ac:spMkLst>
        </pc:spChg>
        <pc:spChg chg="mod">
          <ac:chgData name="Boban Srezovski" userId="d2c5dd452d77a740" providerId="LiveId" clId="{5ABF6D2D-1A92-4FA8-BA48-4E5C8DCA2D64}" dt="2023-02-22T00:39:52.524" v="871" actId="1076"/>
          <ac:spMkLst>
            <pc:docMk/>
            <pc:sldMk cId="3219057431" sldId="852"/>
            <ac:spMk id="5" creationId="{A09E0C7F-EC50-4F46-B694-1D6138F54D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2/22/2023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Learning jQuery </a:t>
            </a:r>
            <a:br>
              <a:rPr lang="en-US" sz="4000" dirty="0"/>
            </a:br>
            <a:r>
              <a:rPr lang="en-US" sz="2800" dirty="0"/>
              <a:t>Chapter 4: Styling and Animating</a:t>
            </a:r>
            <a:endParaRPr lang="en-US" sz="4000" dirty="0"/>
          </a:p>
        </p:txBody>
      </p:sp>
      <p:pic>
        <p:nvPicPr>
          <p:cNvPr id="5" name="Picture 4">
            <a:extLst>
              <a:ext uri="{FF2B5EF4-FFF2-40B4-BE49-F238E27FC236}">
                <a16:creationId xmlns:a16="http://schemas.microsoft.com/office/drawing/2014/main" id="{D8FECAA0-2483-4D6A-B6FF-77755E68D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5" y="314790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a:xfrm>
            <a:off x="581192" y="2180495"/>
            <a:ext cx="11029615" cy="4088419"/>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All that's left to do is to modify the parsed numeric value and to reset the font size based on the new value. For our example, we'll increase the font size by 40 percent each time the button is clicked. To achieve this, we'll multiply </a:t>
            </a:r>
            <a:r>
              <a:rPr lang="en-US" sz="1800" b="0" i="0" u="none" strike="noStrike" baseline="0" dirty="0">
                <a:latin typeface="CourierStd"/>
              </a:rPr>
              <a:t>num </a:t>
            </a:r>
            <a:r>
              <a:rPr lang="en-US" sz="1800" b="0" i="0" u="none" strike="noStrike" baseline="0" dirty="0">
                <a:latin typeface="BookAntiqua"/>
              </a:rPr>
              <a:t>by </a:t>
            </a:r>
            <a:r>
              <a:rPr lang="en-US" sz="1800" b="0" i="0" u="none" strike="noStrike" baseline="0" dirty="0">
                <a:latin typeface="CourierStd"/>
              </a:rPr>
              <a:t>1.4 </a:t>
            </a:r>
            <a:r>
              <a:rPr lang="en-US" sz="1800" b="0" i="0" u="none" strike="noStrike" baseline="0" dirty="0">
                <a:latin typeface="BookAntiqua"/>
              </a:rPr>
              <a:t>and then set the font size by concatenating </a:t>
            </a:r>
            <a:r>
              <a:rPr lang="en-US" sz="1800" b="0" i="0" u="none" strike="noStrike" baseline="0" dirty="0">
                <a:latin typeface="CourierStd"/>
              </a:rPr>
              <a:t>num </a:t>
            </a:r>
            <a:r>
              <a:rPr lang="en-US" sz="1800" b="0" i="0" u="none" strike="noStrike" baseline="0" dirty="0">
                <a:latin typeface="BookAntiqua"/>
              </a:rPr>
              <a:t>and </a:t>
            </a:r>
            <a:r>
              <a:rPr lang="en-US" sz="1800" b="0" i="0" u="none" strike="noStrike" baseline="0" dirty="0">
                <a:latin typeface="CourierStd"/>
              </a:rPr>
              <a:t>'px'</a:t>
            </a:r>
            <a:r>
              <a:rPr lang="en-US" sz="1800" b="0" i="0" u="none" strike="noStrike" baseline="0" dirty="0">
                <a:latin typeface="BookAntiqua"/>
              </a:rPr>
              <a:t>:</a:t>
            </a:r>
          </a:p>
        </p:txBody>
      </p:sp>
      <p:sp>
        <p:nvSpPr>
          <p:cNvPr id="5" name="TextBox 4">
            <a:extLst>
              <a:ext uri="{FF2B5EF4-FFF2-40B4-BE49-F238E27FC236}">
                <a16:creationId xmlns:a16="http://schemas.microsoft.com/office/drawing/2014/main" id="{02EF6B38-055C-4D60-9F8D-0C406482B051}"/>
              </a:ext>
            </a:extLst>
          </p:cNvPr>
          <p:cNvSpPr txBox="1"/>
          <p:nvPr/>
        </p:nvSpPr>
        <p:spPr>
          <a:xfrm>
            <a:off x="2872887" y="3890597"/>
            <a:ext cx="7563582" cy="2062103"/>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var $speech = $('</a:t>
            </a:r>
            <a:r>
              <a:rPr lang="en-US" sz="1600" b="0" i="0" u="none" strike="noStrike" baseline="0" dirty="0" err="1">
                <a:latin typeface="CourierStd"/>
              </a:rPr>
              <a:t>div.speech</a:t>
            </a:r>
            <a:r>
              <a:rPr lang="en-US" sz="1600" b="0" i="0" u="none" strike="noStrike" baseline="0" dirty="0">
                <a:latin typeface="CourierStd"/>
              </a:rPr>
              <a:t>');</a:t>
            </a:r>
          </a:p>
          <a:p>
            <a:pPr lvl="1"/>
            <a:r>
              <a:rPr lang="en-US" sz="1600" b="0" i="0" u="none" strike="noStrike" baseline="0" dirty="0">
                <a:latin typeface="CourierStd"/>
              </a:rPr>
              <a:t>$('#switcher-large').click(function() {</a:t>
            </a:r>
          </a:p>
          <a:p>
            <a:pPr lvl="2"/>
            <a:r>
              <a:rPr lang="en-US" sz="1600" b="0" i="0" u="none" strike="noStrike" baseline="0" dirty="0">
                <a:latin typeface="CourierStd"/>
              </a:rPr>
              <a:t>var num = </a:t>
            </a:r>
            <a:r>
              <a:rPr lang="en-US" sz="1600" b="0" i="0" u="none" strike="noStrike" baseline="0" dirty="0" err="1">
                <a:latin typeface="CourierStd"/>
              </a:rPr>
              <a:t>parseFloat</a:t>
            </a:r>
            <a:r>
              <a:rPr lang="en-US" sz="1600" b="0" i="0" u="none" strike="noStrike" baseline="0" dirty="0">
                <a:latin typeface="CourierStd"/>
              </a:rPr>
              <a:t>($speech.css('</a:t>
            </a:r>
            <a:r>
              <a:rPr lang="en-US" sz="1600" b="0" i="0" u="none" strike="noStrike" baseline="0" dirty="0" err="1">
                <a:latin typeface="CourierStd"/>
              </a:rPr>
              <a:t>fontSize</a:t>
            </a:r>
            <a:r>
              <a:rPr lang="en-US" sz="1600" b="0" i="0" u="none" strike="noStrike" baseline="0" dirty="0">
                <a:latin typeface="CourierStd"/>
              </a:rPr>
              <a:t>'));</a:t>
            </a:r>
          </a:p>
          <a:p>
            <a:pPr lvl="2"/>
            <a:r>
              <a:rPr lang="en-US" sz="1600" b="0" i="0" u="none" strike="noStrike" baseline="0" dirty="0">
                <a:latin typeface="CourierStd"/>
              </a:rPr>
              <a:t>num *= 1.4;</a:t>
            </a:r>
          </a:p>
          <a:p>
            <a:pPr lvl="2"/>
            <a:r>
              <a:rPr lang="en-US" sz="1600" b="0" i="0" u="none" strike="noStrike" baseline="0" dirty="0">
                <a:latin typeface="CourierStd"/>
              </a:rPr>
              <a:t>$speech.css('</a:t>
            </a:r>
            <a:r>
              <a:rPr lang="en-US" sz="1600" b="0" i="0" u="none" strike="noStrike" baseline="0" dirty="0" err="1">
                <a:latin typeface="CourierStd"/>
              </a:rPr>
              <a:t>fontSize</a:t>
            </a:r>
            <a:r>
              <a:rPr lang="en-US" sz="1600" b="0" i="0" u="none" strike="noStrike" baseline="0" dirty="0">
                <a:latin typeface="CourierStd"/>
              </a:rPr>
              <a:t>', num + 'px');</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33756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a:xfrm>
            <a:off x="581192" y="2180495"/>
            <a:ext cx="11029615" cy="4088419"/>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Now when a user clicks on the </a:t>
            </a:r>
            <a:r>
              <a:rPr lang="en-US" sz="1800" b="1" i="0" u="none" strike="noStrike" baseline="0" dirty="0">
                <a:latin typeface="BookAntiqua-Bold"/>
              </a:rPr>
              <a:t>Bigger </a:t>
            </a:r>
            <a:r>
              <a:rPr lang="en-US" sz="1800" b="0" i="0" u="none" strike="noStrike" baseline="0" dirty="0">
                <a:latin typeface="BookAntiqua"/>
              </a:rPr>
              <a:t>button, the text becomes larger. Another click and the text becomes larger:</a:t>
            </a:r>
          </a:p>
        </p:txBody>
      </p:sp>
      <p:pic>
        <p:nvPicPr>
          <p:cNvPr id="6" name="Picture 5">
            <a:extLst>
              <a:ext uri="{FF2B5EF4-FFF2-40B4-BE49-F238E27FC236}">
                <a16:creationId xmlns:a16="http://schemas.microsoft.com/office/drawing/2014/main" id="{1C5A599A-754F-4886-A54D-8E5892B4BE89}"/>
              </a:ext>
            </a:extLst>
          </p:cNvPr>
          <p:cNvPicPr>
            <a:picLocks noChangeAspect="1"/>
          </p:cNvPicPr>
          <p:nvPr/>
        </p:nvPicPr>
        <p:blipFill>
          <a:blip r:embed="rId2"/>
          <a:stretch>
            <a:fillRect/>
          </a:stretch>
        </p:blipFill>
        <p:spPr>
          <a:xfrm>
            <a:off x="3162299" y="3793881"/>
            <a:ext cx="5867400" cy="1943100"/>
          </a:xfrm>
          <a:prstGeom prst="rect">
            <a:avLst/>
          </a:prstGeom>
        </p:spPr>
      </p:pic>
    </p:spTree>
    <p:extLst>
      <p:ext uri="{BB962C8B-B14F-4D97-AF65-F5344CB8AC3E}">
        <p14:creationId xmlns:p14="http://schemas.microsoft.com/office/powerpoint/2010/main" val="340972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a:xfrm>
            <a:off x="581192" y="2180495"/>
            <a:ext cx="11029615" cy="4088419"/>
          </a:xfrm>
        </p:spPr>
        <p:txBody>
          <a:bodyPr anchor="t">
            <a:normAutofit/>
          </a:bodyPr>
          <a:lstStyle/>
          <a:p>
            <a:pPr marL="0" indent="0" algn="l">
              <a:buNone/>
            </a:pPr>
            <a:r>
              <a:rPr lang="en-US" sz="1800" b="0" i="0" u="none" strike="noStrike" baseline="0" dirty="0">
                <a:latin typeface="BookAntiqua"/>
              </a:rPr>
              <a:t>To get the </a:t>
            </a:r>
            <a:r>
              <a:rPr lang="en-US" sz="1800" b="1" i="0" u="none" strike="noStrike" baseline="0" dirty="0">
                <a:latin typeface="BookAntiqua-Bold"/>
              </a:rPr>
              <a:t>Smaller </a:t>
            </a:r>
            <a:r>
              <a:rPr lang="en-US" sz="1800" b="0" i="0" u="none" strike="noStrike" baseline="0" dirty="0">
                <a:latin typeface="BookAntiqua"/>
              </a:rPr>
              <a:t>button to decrease the font size, we will divide rather than multiply: —</a:t>
            </a:r>
            <a:r>
              <a:rPr lang="en-US" sz="1800" b="0" i="0" u="none" strike="noStrike" baseline="0" dirty="0">
                <a:latin typeface="CourierStd"/>
              </a:rPr>
              <a:t>num /= 1.4</a:t>
            </a:r>
            <a:r>
              <a:rPr lang="en-US" sz="1800" b="0" i="0" u="none" strike="noStrike" baseline="0" dirty="0">
                <a:latin typeface="BookAntiqua"/>
              </a:rPr>
              <a:t>. Better still, we'll combine the two into a single </a:t>
            </a:r>
            <a:r>
              <a:rPr lang="en-US" sz="1800" b="0" i="0" u="none" strike="noStrike" baseline="0" dirty="0">
                <a:latin typeface="CourierStd"/>
              </a:rPr>
              <a:t>.click() </a:t>
            </a:r>
            <a:r>
              <a:rPr lang="en-US" sz="1800" b="0" i="0" u="none" strike="noStrike" baseline="0" dirty="0">
                <a:latin typeface="BookAntiqua"/>
              </a:rPr>
              <a:t>handler on all the </a:t>
            </a:r>
            <a:r>
              <a:rPr lang="en-US" sz="1800" b="0" i="0" u="none" strike="noStrike" baseline="0" dirty="0">
                <a:latin typeface="CourierStd"/>
              </a:rPr>
              <a:t>&lt;button&gt; </a:t>
            </a:r>
            <a:r>
              <a:rPr lang="en-US" sz="1800" b="0" i="0" u="none" strike="noStrike" baseline="0" dirty="0">
                <a:latin typeface="BookAntiqua"/>
              </a:rPr>
              <a:t>elements within </a:t>
            </a:r>
            <a:r>
              <a:rPr lang="en-US" sz="1800" b="0" i="0" u="none" strike="noStrike" baseline="0" dirty="0">
                <a:latin typeface="CourierStd"/>
              </a:rPr>
              <a:t>&lt;div id="switcher"&gt;</a:t>
            </a:r>
            <a:r>
              <a:rPr lang="en-US" sz="1800" b="0" i="0" u="none" strike="noStrike" baseline="0" dirty="0">
                <a:latin typeface="BookAntiqua"/>
              </a:rPr>
              <a:t>. Then, after finding the numeric value, we can either multiply or divide depending on the ID of the button that was clicked. </a:t>
            </a:r>
            <a:r>
              <a:rPr lang="en-US" sz="1800" b="0" i="1" u="none" strike="noStrike" baseline="0" dirty="0">
                <a:latin typeface="BookAntiqua-Italic"/>
              </a:rPr>
              <a:t>Listing 4.4 </a:t>
            </a:r>
            <a:r>
              <a:rPr lang="en-US" sz="1800" b="0" i="0" u="none" strike="noStrike" baseline="0" dirty="0">
                <a:latin typeface="BookAntiqua"/>
              </a:rPr>
              <a:t>illustrates this.</a:t>
            </a:r>
          </a:p>
        </p:txBody>
      </p:sp>
      <p:sp>
        <p:nvSpPr>
          <p:cNvPr id="7" name="TextBox 6">
            <a:extLst>
              <a:ext uri="{FF2B5EF4-FFF2-40B4-BE49-F238E27FC236}">
                <a16:creationId xmlns:a16="http://schemas.microsoft.com/office/drawing/2014/main" id="{73C815CF-A2FF-4C9E-960C-88BD52C744E3}"/>
              </a:ext>
            </a:extLst>
          </p:cNvPr>
          <p:cNvSpPr txBox="1"/>
          <p:nvPr/>
        </p:nvSpPr>
        <p:spPr>
          <a:xfrm>
            <a:off x="3382841" y="3556419"/>
            <a:ext cx="6807444" cy="3046988"/>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var $speech = $('</a:t>
            </a:r>
            <a:r>
              <a:rPr lang="en-US" sz="1600" b="0" i="0" u="none" strike="noStrike" baseline="0" dirty="0" err="1">
                <a:latin typeface="CourierStd"/>
              </a:rPr>
              <a:t>div.speech</a:t>
            </a:r>
            <a:r>
              <a:rPr lang="en-US" sz="1600" b="0" i="0" u="none" strike="noStrike" baseline="0" dirty="0">
                <a:latin typeface="CourierStd"/>
              </a:rPr>
              <a:t>');</a:t>
            </a:r>
          </a:p>
          <a:p>
            <a:pPr lvl="1"/>
            <a:r>
              <a:rPr lang="en-US" sz="1600" b="0" i="0" u="none" strike="noStrike" baseline="0" dirty="0">
                <a:latin typeface="CourierStd"/>
              </a:rPr>
              <a:t>$('#switcher button').click(function() {</a:t>
            </a:r>
          </a:p>
          <a:p>
            <a:pPr lvl="2"/>
            <a:r>
              <a:rPr lang="en-US" sz="1600" b="0" i="0" u="none" strike="noStrike" baseline="0" dirty="0">
                <a:latin typeface="CourierStd"/>
              </a:rPr>
              <a:t>var num = </a:t>
            </a:r>
            <a:r>
              <a:rPr lang="en-US" sz="1600" b="0" i="0" u="none" strike="noStrike" baseline="0" dirty="0" err="1">
                <a:latin typeface="CourierStd"/>
              </a:rPr>
              <a:t>parseFloat</a:t>
            </a:r>
            <a:r>
              <a:rPr lang="en-US" sz="1600" b="0" i="0" u="none" strike="noStrike" baseline="0" dirty="0">
                <a:latin typeface="CourierStd"/>
              </a:rPr>
              <a:t>($speech.css('</a:t>
            </a:r>
            <a:r>
              <a:rPr lang="en-US" sz="1600" b="0" i="0" u="none" strike="noStrike" baseline="0" dirty="0" err="1">
                <a:latin typeface="CourierStd"/>
              </a:rPr>
              <a:t>fontSize</a:t>
            </a:r>
            <a:r>
              <a:rPr lang="en-US" sz="1600" b="0" i="0" u="none" strike="noStrike" baseline="0" dirty="0">
                <a:latin typeface="CourierStd"/>
              </a:rPr>
              <a:t>'));</a:t>
            </a:r>
          </a:p>
          <a:p>
            <a:pPr lvl="2"/>
            <a:r>
              <a:rPr lang="en-US" sz="1600" b="0" i="0" u="none" strike="noStrike" baseline="0" dirty="0">
                <a:latin typeface="CourierStd"/>
              </a:rPr>
              <a:t>if (this.id == 'switcher-large') {</a:t>
            </a:r>
          </a:p>
          <a:p>
            <a:pPr lvl="2"/>
            <a:r>
              <a:rPr lang="en-US" sz="1600" b="0" i="0" u="none" strike="noStrike" baseline="0" dirty="0">
                <a:latin typeface="CourierStd"/>
              </a:rPr>
              <a:t>	num *= 1.4;</a:t>
            </a:r>
          </a:p>
          <a:p>
            <a:pPr lvl="2"/>
            <a:r>
              <a:rPr lang="en-US" sz="1600" b="0" i="0" u="none" strike="noStrike" baseline="0" dirty="0">
                <a:latin typeface="CourierStd"/>
              </a:rPr>
              <a:t>} else if (this.id == 'switcher-small') {</a:t>
            </a:r>
          </a:p>
          <a:p>
            <a:pPr lvl="2"/>
            <a:r>
              <a:rPr lang="en-US" sz="1600" b="0" i="0" u="none" strike="noStrike" baseline="0" dirty="0">
                <a:latin typeface="CourierStd"/>
              </a:rPr>
              <a:t>	num /= 1.4;</a:t>
            </a:r>
          </a:p>
          <a:p>
            <a:pPr lvl="1"/>
            <a:r>
              <a:rPr lang="en-US" sz="1600" b="0" i="0" u="none" strike="noStrike" baseline="0" dirty="0">
                <a:latin typeface="CourierStd"/>
              </a:rPr>
              <a:t>	}</a:t>
            </a:r>
          </a:p>
          <a:p>
            <a:pPr lvl="1"/>
            <a:r>
              <a:rPr lang="en-US" sz="1600" b="0" i="0" u="none" strike="noStrike" baseline="0" dirty="0">
                <a:latin typeface="CourierStd"/>
              </a:rPr>
              <a:t>	$speech.css('</a:t>
            </a:r>
            <a:r>
              <a:rPr lang="en-US" sz="1600" b="0" i="0" u="none" strike="noStrike" baseline="0" dirty="0" err="1">
                <a:latin typeface="CourierStd"/>
              </a:rPr>
              <a:t>fontSize</a:t>
            </a:r>
            <a:r>
              <a:rPr lang="en-US" sz="1600" b="0" i="0" u="none" strike="noStrike" baseline="0" dirty="0">
                <a:latin typeface="CourierStd"/>
              </a:rPr>
              <a:t>', num + 'px');</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308065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a:xfrm>
            <a:off x="581192" y="2083778"/>
            <a:ext cx="5125015" cy="4440114"/>
          </a:xfrm>
        </p:spPr>
        <p:txBody>
          <a:bodyPr anchor="t">
            <a:normAutofit/>
          </a:bodyPr>
          <a:lstStyle/>
          <a:p>
            <a:pPr marL="0" indent="0" algn="l">
              <a:buNone/>
            </a:pPr>
            <a:r>
              <a:rPr lang="en-US" sz="1800" b="0" i="0" u="none" strike="noStrike" baseline="0" dirty="0">
                <a:latin typeface="BookAntiqua"/>
              </a:rPr>
              <a:t>Recall from </a:t>
            </a:r>
            <a:r>
              <a:rPr lang="en-US" sz="1800" b="0" i="1" u="none" strike="noStrike" baseline="0" dirty="0">
                <a:latin typeface="BookAntiqua-Italic"/>
              </a:rPr>
              <a:t>Chapter 3</a:t>
            </a:r>
            <a:r>
              <a:rPr lang="en-US" sz="1800" b="0" i="0" u="none" strike="noStrike" baseline="0" dirty="0">
                <a:latin typeface="BookAntiqua"/>
              </a:rPr>
              <a:t>, </a:t>
            </a:r>
            <a:r>
              <a:rPr lang="en-US" sz="1800" b="0" i="1" u="none" strike="noStrike" baseline="0" dirty="0">
                <a:latin typeface="BookAntiqua-Italic"/>
              </a:rPr>
              <a:t>Handling Events</a:t>
            </a:r>
            <a:r>
              <a:rPr lang="en-US" sz="1800" b="0" i="0" u="none" strike="noStrike" baseline="0" dirty="0">
                <a:latin typeface="BookAntiqua"/>
              </a:rPr>
              <a:t>, that we can access the </a:t>
            </a:r>
            <a:r>
              <a:rPr lang="en-US" sz="1800" b="0" i="0" u="none" strike="noStrike" baseline="0" dirty="0">
                <a:latin typeface="CourierStd"/>
              </a:rPr>
              <a:t>id </a:t>
            </a:r>
            <a:r>
              <a:rPr lang="en-US" sz="1800" b="0" i="0" u="none" strike="noStrike" baseline="0" dirty="0">
                <a:latin typeface="BookAntiqua"/>
              </a:rPr>
              <a:t>property of the DOM element referred to by </a:t>
            </a:r>
            <a:r>
              <a:rPr lang="en-US" sz="1800" b="0" i="0" u="none" strike="noStrike" baseline="0" dirty="0">
                <a:latin typeface="CourierStd"/>
              </a:rPr>
              <a:t>this</a:t>
            </a:r>
            <a:r>
              <a:rPr lang="en-US" sz="1800" b="0" i="0" u="none" strike="noStrike" baseline="0" dirty="0">
                <a:latin typeface="BookAntiqua"/>
              </a:rPr>
              <a:t>, which appears here inside the </a:t>
            </a:r>
            <a:r>
              <a:rPr lang="en-US" sz="1800" b="0" i="0" u="none" strike="noStrike" baseline="0" dirty="0">
                <a:latin typeface="CourierStd"/>
              </a:rPr>
              <a:t>if </a:t>
            </a:r>
            <a:r>
              <a:rPr lang="en-US" sz="1800" b="0" i="0" u="none" strike="noStrike" baseline="0" dirty="0">
                <a:latin typeface="BookAntiqua"/>
              </a:rPr>
              <a:t>and </a:t>
            </a:r>
            <a:r>
              <a:rPr lang="en-US" sz="1800" b="0" i="0" u="none" strike="noStrike" baseline="0" dirty="0">
                <a:latin typeface="CourierStd"/>
              </a:rPr>
              <a:t>else if </a:t>
            </a:r>
            <a:r>
              <a:rPr lang="en-US" sz="1800" b="0" i="0" u="none" strike="noStrike" baseline="0" dirty="0">
                <a:latin typeface="BookAntiqua"/>
              </a:rPr>
              <a:t>statements. Here, it is more efficient to use </a:t>
            </a:r>
            <a:r>
              <a:rPr lang="en-US" sz="1800" b="0" i="0" u="none" strike="noStrike" baseline="0" dirty="0">
                <a:latin typeface="CourierStd"/>
              </a:rPr>
              <a:t>this </a:t>
            </a:r>
            <a:r>
              <a:rPr lang="en-US" sz="1800" b="0" i="0" u="none" strike="noStrike" baseline="0" dirty="0">
                <a:latin typeface="BookAntiqua"/>
              </a:rPr>
              <a:t>than to create a jQuery object just to test the value of a property.</a:t>
            </a:r>
          </a:p>
          <a:p>
            <a:pPr marL="0" indent="0" algn="l">
              <a:buNone/>
            </a:pPr>
            <a:r>
              <a:rPr lang="en-US" sz="1800" b="0" i="0" u="none" strike="noStrike" baseline="0" dirty="0">
                <a:latin typeface="BookAntiqua"/>
              </a:rPr>
              <a:t>It would also be nice to have a way to return the font size to its initial value. To allow the user to do so, we can simply store the font size in a variable immediately when the DOM is ready. We can then restore this value whenever the </a:t>
            </a:r>
            <a:r>
              <a:rPr lang="en-US" sz="1800" b="1" i="0" u="none" strike="noStrike" baseline="0" dirty="0">
                <a:latin typeface="BookAntiqua-Bold"/>
              </a:rPr>
              <a:t>Default </a:t>
            </a:r>
            <a:r>
              <a:rPr lang="en-US" sz="1800" b="0" i="0" u="none" strike="noStrike" baseline="0" dirty="0">
                <a:latin typeface="BookAntiqua"/>
              </a:rPr>
              <a:t>button is clicked. To handle this </a:t>
            </a:r>
            <a:r>
              <a:rPr lang="en-US" sz="1800" b="0" i="0" u="none" strike="noStrike" baseline="0" dirty="0">
                <a:latin typeface="CourierStd"/>
              </a:rPr>
              <a:t>click </a:t>
            </a:r>
            <a:r>
              <a:rPr lang="en-US" sz="1800" b="0" i="0" u="none" strike="noStrike" baseline="0" dirty="0">
                <a:latin typeface="BookAntiqua"/>
              </a:rPr>
              <a:t>event, we could add another </a:t>
            </a:r>
            <a:r>
              <a:rPr lang="en-US" sz="1800" b="0" i="0" u="none" strike="noStrike" baseline="0" dirty="0">
                <a:latin typeface="CourierStd"/>
              </a:rPr>
              <a:t>else if </a:t>
            </a:r>
            <a:r>
              <a:rPr lang="en-US" sz="1800" b="0" i="0" u="none" strike="noStrike" baseline="0" dirty="0">
                <a:latin typeface="BookAntiqua"/>
              </a:rPr>
              <a:t>statement</a:t>
            </a:r>
            <a:r>
              <a:rPr lang="en-US" sz="1800" b="0" i="0" u="none" strike="noStrike" baseline="0" dirty="0">
                <a:latin typeface="CourierStd"/>
              </a:rPr>
              <a:t>. </a:t>
            </a:r>
            <a:r>
              <a:rPr lang="en-US" sz="1800" b="0" i="0" u="none" strike="noStrike" baseline="0" dirty="0">
                <a:latin typeface="BookAntiqua"/>
              </a:rPr>
              <a:t>Instead, though, we will use a </a:t>
            </a:r>
            <a:r>
              <a:rPr lang="en-US" sz="1800" b="0" i="0" u="none" strike="noStrike" baseline="0" dirty="0">
                <a:latin typeface="CourierStd"/>
              </a:rPr>
              <a:t>switch </a:t>
            </a:r>
            <a:r>
              <a:rPr lang="en-US" sz="1800" b="0" i="0" u="none" strike="noStrike" baseline="0" dirty="0">
                <a:latin typeface="BookAntiqua"/>
              </a:rPr>
              <a:t>statement, which is appropriate when we have several cases to handle:</a:t>
            </a:r>
          </a:p>
        </p:txBody>
      </p:sp>
      <p:sp>
        <p:nvSpPr>
          <p:cNvPr id="6" name="TextBox 5">
            <a:extLst>
              <a:ext uri="{FF2B5EF4-FFF2-40B4-BE49-F238E27FC236}">
                <a16:creationId xmlns:a16="http://schemas.microsoft.com/office/drawing/2014/main" id="{A75F0793-18CD-4019-994B-FAE57C7AFB34}"/>
              </a:ext>
            </a:extLst>
          </p:cNvPr>
          <p:cNvSpPr txBox="1"/>
          <p:nvPr/>
        </p:nvSpPr>
        <p:spPr>
          <a:xfrm>
            <a:off x="5776547" y="2318676"/>
            <a:ext cx="6488722" cy="3970318"/>
          </a:xfrm>
          <a:prstGeom prst="rect">
            <a:avLst/>
          </a:prstGeom>
          <a:noFill/>
        </p:spPr>
        <p:txBody>
          <a:bodyPr wrap="square">
            <a:spAutoFit/>
          </a:bodyPr>
          <a:lstStyle/>
          <a:p>
            <a:pPr algn="l"/>
            <a:r>
              <a:rPr lang="en-US" sz="1400" b="0" i="0" u="none" strike="noStrike" baseline="0" dirty="0">
                <a:latin typeface="CourierStd"/>
              </a:rPr>
              <a:t>$(document).ready(function() {</a:t>
            </a:r>
          </a:p>
          <a:p>
            <a:pPr lvl="1"/>
            <a:r>
              <a:rPr lang="en-US" sz="1400" b="0" i="0" u="none" strike="noStrike" baseline="0" dirty="0">
                <a:latin typeface="CourierStd"/>
              </a:rPr>
              <a:t>var $speech = $('</a:t>
            </a:r>
            <a:r>
              <a:rPr lang="en-US" sz="1400" b="0" i="0" u="none" strike="noStrike" baseline="0" dirty="0" err="1">
                <a:latin typeface="CourierStd"/>
              </a:rPr>
              <a:t>div.speech</a:t>
            </a:r>
            <a:r>
              <a:rPr lang="en-US" sz="1400" b="0" i="0" u="none" strike="noStrike" baseline="0" dirty="0">
                <a:latin typeface="CourierStd"/>
              </a:rPr>
              <a:t>');</a:t>
            </a:r>
          </a:p>
          <a:p>
            <a:pPr lvl="1"/>
            <a:r>
              <a:rPr lang="en-US" sz="1400" b="0" i="0" u="none" strike="noStrike" baseline="0" dirty="0">
                <a:latin typeface="CourierStd"/>
              </a:rPr>
              <a:t>var </a:t>
            </a:r>
            <a:r>
              <a:rPr lang="en-US" sz="1400" b="0" i="0" u="none" strike="noStrike" baseline="0" dirty="0" err="1">
                <a:latin typeface="CourierStd"/>
              </a:rPr>
              <a:t>defaultSize</a:t>
            </a:r>
            <a:r>
              <a:rPr lang="en-US" sz="1400" b="0" i="0" u="none" strike="noStrike" baseline="0" dirty="0">
                <a:latin typeface="CourierStd"/>
              </a:rPr>
              <a:t> = $speech.css('</a:t>
            </a:r>
            <a:r>
              <a:rPr lang="en-US" sz="1400" b="0" i="0" u="none" strike="noStrike" baseline="0" dirty="0" err="1">
                <a:latin typeface="CourierStd"/>
              </a:rPr>
              <a:t>fontSize</a:t>
            </a:r>
            <a:r>
              <a:rPr lang="en-US" sz="1400" b="0" i="0" u="none" strike="noStrike" baseline="0" dirty="0">
                <a:latin typeface="CourierStd"/>
              </a:rPr>
              <a:t>');</a:t>
            </a:r>
          </a:p>
          <a:p>
            <a:pPr lvl="1"/>
            <a:r>
              <a:rPr lang="en-US" sz="1400" b="0" i="0" u="none" strike="noStrike" baseline="0" dirty="0">
                <a:latin typeface="CourierStd"/>
              </a:rPr>
              <a:t>$('#switcher button').click(function() {</a:t>
            </a:r>
          </a:p>
          <a:p>
            <a:pPr lvl="2"/>
            <a:r>
              <a:rPr lang="en-US" sz="1400" b="0" i="0" u="none" strike="noStrike" baseline="0" dirty="0">
                <a:latin typeface="CourierStd"/>
              </a:rPr>
              <a:t>var num = </a:t>
            </a:r>
            <a:r>
              <a:rPr lang="en-US" sz="1400" b="0" i="0" u="none" strike="noStrike" baseline="0" dirty="0" err="1">
                <a:latin typeface="CourierStd"/>
              </a:rPr>
              <a:t>parseFloat</a:t>
            </a:r>
            <a:r>
              <a:rPr lang="en-US" sz="1400" b="0" i="0" u="none" strike="noStrike" baseline="0" dirty="0">
                <a:latin typeface="CourierStd"/>
              </a:rPr>
              <a:t>($speech.css('</a:t>
            </a:r>
            <a:r>
              <a:rPr lang="en-US" sz="1400" b="0" i="0" u="none" strike="noStrike" baseline="0" dirty="0" err="1">
                <a:latin typeface="CourierStd"/>
              </a:rPr>
              <a:t>fontSize</a:t>
            </a:r>
            <a:r>
              <a:rPr lang="en-US" sz="1400" b="0" i="0" u="none" strike="noStrike" baseline="0" dirty="0">
                <a:latin typeface="CourierStd"/>
              </a:rPr>
              <a:t>'));</a:t>
            </a:r>
          </a:p>
          <a:p>
            <a:pPr lvl="2"/>
            <a:r>
              <a:rPr lang="en-US" sz="1400" b="0" i="0" u="none" strike="noStrike" baseline="0" dirty="0">
                <a:latin typeface="CourierStd"/>
              </a:rPr>
              <a:t>switch (this.id) {</a:t>
            </a:r>
          </a:p>
          <a:p>
            <a:pPr lvl="3"/>
            <a:r>
              <a:rPr lang="en-US" sz="1400" b="0" i="0" u="none" strike="noStrike" baseline="0" dirty="0">
                <a:latin typeface="CourierStd"/>
              </a:rPr>
              <a:t>case 'switcher-large’:</a:t>
            </a:r>
          </a:p>
          <a:p>
            <a:pPr lvl="3"/>
            <a:r>
              <a:rPr lang="en-US" sz="1400" b="0" i="0" u="none" strike="noStrike" baseline="0" dirty="0">
                <a:latin typeface="CourierStd"/>
              </a:rPr>
              <a:t>	num *= 1.4;</a:t>
            </a:r>
          </a:p>
          <a:p>
            <a:pPr lvl="3"/>
            <a:r>
              <a:rPr lang="en-US" sz="1400" b="0" i="0" u="none" strike="noStrike" baseline="0" dirty="0">
                <a:latin typeface="CourierStd"/>
              </a:rPr>
              <a:t>	break;</a:t>
            </a:r>
          </a:p>
          <a:p>
            <a:pPr lvl="3"/>
            <a:r>
              <a:rPr lang="en-US" sz="1400" b="0" i="0" u="none" strike="noStrike" baseline="0" dirty="0">
                <a:latin typeface="CourierStd"/>
              </a:rPr>
              <a:t>case 'switcher-small’:</a:t>
            </a:r>
          </a:p>
          <a:p>
            <a:pPr lvl="3"/>
            <a:r>
              <a:rPr lang="en-US" sz="1400" b="0" i="0" u="none" strike="noStrike" baseline="0" dirty="0">
                <a:latin typeface="CourierStd"/>
              </a:rPr>
              <a:t>	num /= 1.4;</a:t>
            </a:r>
          </a:p>
          <a:p>
            <a:pPr lvl="3"/>
            <a:r>
              <a:rPr lang="en-US" sz="1400" b="0" i="0" u="none" strike="noStrike" baseline="0" dirty="0">
                <a:latin typeface="CourierStd"/>
              </a:rPr>
              <a:t>	break;</a:t>
            </a:r>
          </a:p>
          <a:p>
            <a:pPr lvl="3"/>
            <a:r>
              <a:rPr lang="en-US" sz="1400" b="0" i="0" u="none" strike="noStrike" baseline="0" dirty="0">
                <a:latin typeface="CourierStd"/>
              </a:rPr>
              <a:t>default:</a:t>
            </a:r>
          </a:p>
          <a:p>
            <a:pPr lvl="3"/>
            <a:r>
              <a:rPr lang="en-US" sz="1400" b="0" i="0" u="none" strike="noStrike" baseline="0" dirty="0">
                <a:latin typeface="CourierStd"/>
              </a:rPr>
              <a:t>	num = </a:t>
            </a:r>
            <a:r>
              <a:rPr lang="en-US" sz="1400" b="0" i="0" u="none" strike="noStrike" baseline="0" dirty="0" err="1">
                <a:latin typeface="CourierStd"/>
              </a:rPr>
              <a:t>parseFloat</a:t>
            </a:r>
            <a:r>
              <a:rPr lang="en-US" sz="1400" b="0" i="0" u="none" strike="noStrike" baseline="0" dirty="0">
                <a:latin typeface="CourierStd"/>
              </a:rPr>
              <a:t>(</a:t>
            </a:r>
            <a:r>
              <a:rPr lang="en-US" sz="1400" b="0" i="0" u="none" strike="noStrike" baseline="0" dirty="0" err="1">
                <a:latin typeface="CourierStd"/>
              </a:rPr>
              <a:t>defaultSize</a:t>
            </a:r>
            <a:r>
              <a:rPr lang="en-US" sz="1400" b="0" i="0" u="none" strike="noStrike" baseline="0" dirty="0">
                <a:latin typeface="CourierStd"/>
              </a:rPr>
              <a:t>);</a:t>
            </a:r>
          </a:p>
          <a:p>
            <a:pPr lvl="2"/>
            <a:r>
              <a:rPr lang="en-US" sz="1400" b="0" i="0" u="none" strike="noStrike" baseline="0" dirty="0">
                <a:latin typeface="CourierStd"/>
              </a:rPr>
              <a:t>}</a:t>
            </a:r>
          </a:p>
          <a:p>
            <a:pPr lvl="2"/>
            <a:r>
              <a:rPr lang="en-US" sz="1400" b="0" i="0" u="none" strike="noStrike" baseline="0" dirty="0">
                <a:latin typeface="CourierStd"/>
              </a:rPr>
              <a:t>$speech.css('</a:t>
            </a:r>
            <a:r>
              <a:rPr lang="en-US" sz="1400" b="0" i="0" u="none" strike="noStrike" baseline="0" dirty="0" err="1">
                <a:latin typeface="CourierStd"/>
              </a:rPr>
              <a:t>fontSize</a:t>
            </a:r>
            <a:r>
              <a:rPr lang="en-US" sz="1400" b="0" i="0" u="none" strike="noStrike" baseline="0" dirty="0">
                <a:latin typeface="CourierStd"/>
              </a:rPr>
              <a:t>', num + 'px');</a:t>
            </a:r>
          </a:p>
          <a:p>
            <a:pPr lvl="1"/>
            <a:r>
              <a:rPr lang="en-US" sz="1400" b="0" i="0" u="none" strike="noStrike" baseline="0" dirty="0">
                <a:latin typeface="CourierStd"/>
              </a:rPr>
              <a:t>});</a:t>
            </a:r>
          </a:p>
          <a:p>
            <a:pPr algn="l"/>
            <a:r>
              <a:rPr lang="en-US" sz="1400" b="0" i="0" u="none" strike="noStrike" baseline="0" dirty="0">
                <a:latin typeface="CourierStd"/>
              </a:rPr>
              <a:t>});</a:t>
            </a:r>
            <a:endParaRPr lang="en-US" sz="1400" dirty="0"/>
          </a:p>
        </p:txBody>
      </p:sp>
    </p:spTree>
    <p:extLst>
      <p:ext uri="{BB962C8B-B14F-4D97-AF65-F5344CB8AC3E}">
        <p14:creationId xmlns:p14="http://schemas.microsoft.com/office/powerpoint/2010/main" val="89142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a:xfrm>
            <a:off x="581192" y="2083778"/>
            <a:ext cx="11029616" cy="4440114"/>
          </a:xfrm>
        </p:spPr>
        <p:txBody>
          <a:bodyPr anchor="ctr">
            <a:normAutofit/>
          </a:bodyPr>
          <a:lstStyle/>
          <a:p>
            <a:pPr marL="0" indent="0" algn="l">
              <a:buNone/>
            </a:pPr>
            <a:r>
              <a:rPr lang="en-US" sz="1800" b="0" i="0" u="none" strike="noStrike" baseline="0" dirty="0">
                <a:latin typeface="BookAntiqua"/>
              </a:rPr>
              <a:t>Here, we're still checking the value of </a:t>
            </a:r>
            <a:r>
              <a:rPr lang="en-US" sz="1800" b="0" i="0" u="none" strike="noStrike" baseline="0" dirty="0">
                <a:latin typeface="CourierStd"/>
              </a:rPr>
              <a:t>this.id </a:t>
            </a:r>
            <a:r>
              <a:rPr lang="en-US" sz="1800" b="0" i="0" u="none" strike="noStrike" baseline="0" dirty="0">
                <a:latin typeface="BookAntiqua"/>
              </a:rPr>
              <a:t>and changing the font size based on it, but if its value is neither </a:t>
            </a:r>
            <a:r>
              <a:rPr lang="en-US" sz="1800" b="0" i="0" u="none" strike="noStrike" baseline="0" dirty="0">
                <a:latin typeface="CourierStd"/>
              </a:rPr>
              <a:t>'switcher-large' </a:t>
            </a:r>
            <a:r>
              <a:rPr lang="en-US" sz="1800" b="0" i="0" u="none" strike="noStrike" baseline="0" dirty="0">
                <a:latin typeface="BookAntiqua"/>
              </a:rPr>
              <a:t>nor </a:t>
            </a:r>
            <a:r>
              <a:rPr lang="en-US" sz="1800" b="0" i="0" u="none" strike="noStrike" baseline="0" dirty="0">
                <a:latin typeface="CourierStd"/>
              </a:rPr>
              <a:t>'switcher-small'</a:t>
            </a:r>
            <a:r>
              <a:rPr lang="en-US" sz="1800" b="0" i="0" u="none" strike="noStrike" baseline="0" dirty="0">
                <a:latin typeface="BookAntiqua"/>
              </a:rPr>
              <a:t>, it will default to the initial font size.</a:t>
            </a:r>
          </a:p>
        </p:txBody>
      </p:sp>
    </p:spTree>
    <p:extLst>
      <p:ext uri="{BB962C8B-B14F-4D97-AF65-F5344CB8AC3E}">
        <p14:creationId xmlns:p14="http://schemas.microsoft.com/office/powerpoint/2010/main" val="105333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2887-4E8D-4666-BB76-5CEDA5A82A3B}"/>
              </a:ext>
            </a:extLst>
          </p:cNvPr>
          <p:cNvSpPr>
            <a:spLocks noGrp="1"/>
          </p:cNvSpPr>
          <p:nvPr>
            <p:ph type="title"/>
          </p:nvPr>
        </p:nvSpPr>
        <p:spPr/>
        <p:txBody>
          <a:bodyPr/>
          <a:lstStyle/>
          <a:p>
            <a:r>
              <a:rPr lang="en-US" dirty="0"/>
              <a:t>Using vendor-specific style properties</a:t>
            </a:r>
          </a:p>
        </p:txBody>
      </p:sp>
      <p:sp>
        <p:nvSpPr>
          <p:cNvPr id="3" name="Content Placeholder 2">
            <a:extLst>
              <a:ext uri="{FF2B5EF4-FFF2-40B4-BE49-F238E27FC236}">
                <a16:creationId xmlns:a16="http://schemas.microsoft.com/office/drawing/2014/main" id="{20CB0DFD-9AE7-49E3-8B29-FA836D45AEFA}"/>
              </a:ext>
            </a:extLst>
          </p:cNvPr>
          <p:cNvSpPr>
            <a:spLocks noGrp="1"/>
          </p:cNvSpPr>
          <p:nvPr>
            <p:ph idx="1"/>
          </p:nvPr>
        </p:nvSpPr>
        <p:spPr>
          <a:xfrm>
            <a:off x="581192" y="1978270"/>
            <a:ext cx="11029615" cy="4624754"/>
          </a:xfrm>
        </p:spPr>
        <p:txBody>
          <a:bodyPr>
            <a:normAutofit/>
          </a:bodyPr>
          <a:lstStyle/>
          <a:p>
            <a:pPr marL="0" indent="0" algn="l">
              <a:buNone/>
            </a:pPr>
            <a:r>
              <a:rPr lang="en-US" sz="1800" b="0" i="0" u="none" strike="noStrike" baseline="0" dirty="0">
                <a:latin typeface="BookAntiqua"/>
              </a:rPr>
              <a:t>When browser vendors introduce experimental style properties, they often prefix the property name until the browser's implementation aligns with the CSS specification. When both the implementation and the specification are stable enough, vendors will shed that prefix and allow the standard name to be used. In a stylesheet, therefore, it is not uncommon to see a set of CSS declarations like the following:</a:t>
            </a:r>
          </a:p>
          <a:p>
            <a:pPr marL="594000" lvl="2" indent="0">
              <a:buNone/>
            </a:pPr>
            <a:r>
              <a:rPr lang="en-US" b="0" i="0" u="none" strike="noStrike" baseline="0" dirty="0">
                <a:latin typeface="CourierStd"/>
              </a:rPr>
              <a:t>-</a:t>
            </a:r>
            <a:r>
              <a:rPr lang="en-US" b="0" i="0" u="none" strike="noStrike" baseline="0" dirty="0" err="1">
                <a:latin typeface="CourierStd"/>
              </a:rPr>
              <a:t>webkit</a:t>
            </a:r>
            <a:r>
              <a:rPr lang="en-US" b="0" i="0" u="none" strike="noStrike" baseline="0" dirty="0">
                <a:latin typeface="CourierStd"/>
              </a:rPr>
              <a:t>-property-name: value;</a:t>
            </a:r>
          </a:p>
          <a:p>
            <a:pPr marL="594000" lvl="2" indent="0">
              <a:buNone/>
            </a:pPr>
            <a:r>
              <a:rPr lang="en-US" b="0" i="0" u="none" strike="noStrike" baseline="0" dirty="0">
                <a:latin typeface="CourierStd"/>
              </a:rPr>
              <a:t>-</a:t>
            </a:r>
            <a:r>
              <a:rPr lang="en-US" b="0" i="0" u="none" strike="noStrike" baseline="0" dirty="0" err="1">
                <a:latin typeface="CourierStd"/>
              </a:rPr>
              <a:t>moz</a:t>
            </a:r>
            <a:r>
              <a:rPr lang="en-US" b="0" i="0" u="none" strike="noStrike" baseline="0" dirty="0">
                <a:latin typeface="CourierStd"/>
              </a:rPr>
              <a:t>-property-name: value;</a:t>
            </a:r>
          </a:p>
          <a:p>
            <a:pPr marL="594000" lvl="2" indent="0">
              <a:buNone/>
            </a:pPr>
            <a:r>
              <a:rPr lang="en-US" b="0" i="0" u="none" strike="noStrike" baseline="0" dirty="0">
                <a:latin typeface="CourierStd"/>
              </a:rPr>
              <a:t>-</a:t>
            </a:r>
            <a:r>
              <a:rPr lang="en-US" b="0" i="0" u="none" strike="noStrike" baseline="0" dirty="0" err="1">
                <a:latin typeface="CourierStd"/>
              </a:rPr>
              <a:t>ms</a:t>
            </a:r>
            <a:r>
              <a:rPr lang="en-US" b="0" i="0" u="none" strike="noStrike" baseline="0" dirty="0">
                <a:latin typeface="CourierStd"/>
              </a:rPr>
              <a:t>-property-name: value;</a:t>
            </a:r>
          </a:p>
          <a:p>
            <a:pPr marL="594000" lvl="2" indent="0">
              <a:buNone/>
            </a:pPr>
            <a:r>
              <a:rPr lang="en-US" b="0" i="0" u="none" strike="noStrike" baseline="0" dirty="0">
                <a:latin typeface="CourierStd"/>
              </a:rPr>
              <a:t>-o-property-name: value;</a:t>
            </a:r>
          </a:p>
          <a:p>
            <a:pPr marL="594000" lvl="2" indent="0">
              <a:buNone/>
            </a:pPr>
            <a:r>
              <a:rPr lang="en-US" b="0" i="0" u="none" strike="noStrike" baseline="0" dirty="0">
                <a:latin typeface="CourierStd"/>
              </a:rPr>
              <a:t>property-name: value;</a:t>
            </a:r>
          </a:p>
          <a:p>
            <a:pPr marL="0" indent="0" algn="l">
              <a:buNone/>
            </a:pPr>
            <a:r>
              <a:rPr lang="en-US" sz="1800" b="0" i="0" u="none" strike="noStrike" baseline="0" dirty="0">
                <a:latin typeface="BookAntiqua"/>
              </a:rPr>
              <a:t>If we wanted to apply the same in JavaScript, we would need to test for the existence of the DOM equivalent of these variations: </a:t>
            </a:r>
            <a:r>
              <a:rPr lang="en-US" sz="1800" b="0" i="0" u="none" strike="noStrike" baseline="0" dirty="0" err="1">
                <a:latin typeface="CourierStd"/>
              </a:rPr>
              <a:t>propertyName</a:t>
            </a:r>
            <a:r>
              <a:rPr lang="en-US" sz="1800" b="0" i="0" u="none" strike="noStrike" baseline="0" dirty="0">
                <a:latin typeface="BookAntiqua"/>
              </a:rPr>
              <a:t>, </a:t>
            </a:r>
            <a:r>
              <a:rPr lang="en-US" sz="1800" b="0" i="0" u="none" strike="noStrike" baseline="0" dirty="0" err="1">
                <a:latin typeface="CourierStd"/>
              </a:rPr>
              <a:t>WebkitPropertyName</a:t>
            </a:r>
            <a:r>
              <a:rPr lang="en-US" sz="1800" b="0" i="0" u="none" strike="noStrike" baseline="0" dirty="0">
                <a:latin typeface="BookAntiqua"/>
              </a:rPr>
              <a:t>, </a:t>
            </a:r>
            <a:r>
              <a:rPr lang="en-US" sz="1800" b="0" i="0" u="none" strike="noStrike" baseline="0" dirty="0" err="1">
                <a:latin typeface="CourierStd"/>
              </a:rPr>
              <a:t>msPropertyName</a:t>
            </a:r>
            <a:r>
              <a:rPr lang="en-US" sz="1800" b="0" i="0" u="none" strike="noStrike" baseline="0" dirty="0">
                <a:latin typeface="BookAntiqua"/>
              </a:rPr>
              <a:t>, and so on. With jQuery, however, we can simply the standard property name, like</a:t>
            </a:r>
            <a:r>
              <a:rPr lang="en-US" sz="1800" b="0" i="0" u="none" strike="noStrike" baseline="0" dirty="0">
                <a:latin typeface="CourierStd"/>
              </a:rPr>
              <a:t>.css('</a:t>
            </a:r>
            <a:r>
              <a:rPr lang="en-US" sz="1800" b="0" i="0" u="none" strike="noStrike" baseline="0" dirty="0" err="1">
                <a:latin typeface="CourierStd"/>
              </a:rPr>
              <a:t>propertyName</a:t>
            </a:r>
            <a:r>
              <a:rPr lang="en-US" sz="1800" b="0" i="0" u="none" strike="noStrike" baseline="0" dirty="0">
                <a:latin typeface="CourierStd"/>
              </a:rPr>
              <a:t>', 'value')</a:t>
            </a:r>
            <a:r>
              <a:rPr lang="en-US" sz="1800" b="0" i="0" u="none" strike="noStrike" baseline="0" dirty="0">
                <a:latin typeface="BookAntiqua"/>
              </a:rPr>
              <a:t>. If that name is not found as a property of the style object, jQuery loops through the vendor prefixes behind the scenes—</a:t>
            </a:r>
            <a:r>
              <a:rPr lang="en-US" sz="1800" b="0" i="0" u="none" strike="noStrike" baseline="0" dirty="0" err="1">
                <a:latin typeface="CourierStd"/>
              </a:rPr>
              <a:t>Webkit</a:t>
            </a:r>
            <a:r>
              <a:rPr lang="en-US" sz="1800" b="0" i="0" u="none" strike="noStrike" baseline="0" dirty="0">
                <a:latin typeface="BookAntiqua"/>
              </a:rPr>
              <a:t>, </a:t>
            </a:r>
            <a:r>
              <a:rPr lang="en-US" sz="1800" b="0" i="0" u="none" strike="noStrike" baseline="0" dirty="0">
                <a:latin typeface="CourierStd"/>
              </a:rPr>
              <a:t>O</a:t>
            </a:r>
            <a:r>
              <a:rPr lang="en-US" sz="1800" b="0" i="0" u="none" strike="noStrike" baseline="0" dirty="0">
                <a:latin typeface="BookAntiqua"/>
              </a:rPr>
              <a:t>, </a:t>
            </a:r>
            <a:r>
              <a:rPr lang="en-US" sz="1800" b="0" i="0" u="none" strike="noStrike" baseline="0" dirty="0" err="1">
                <a:latin typeface="CourierStd"/>
              </a:rPr>
              <a:t>Moz</a:t>
            </a:r>
            <a:r>
              <a:rPr lang="en-US" sz="1800" b="0" i="0" u="none" strike="noStrike" baseline="0" dirty="0">
                <a:latin typeface="BookAntiqua"/>
              </a:rPr>
              <a:t>, and </a:t>
            </a:r>
            <a:r>
              <a:rPr lang="en-US" sz="1800" b="0" i="0" u="none" strike="noStrike" baseline="0" dirty="0" err="1">
                <a:latin typeface="CourierStd"/>
              </a:rPr>
              <a:t>ms</a:t>
            </a:r>
            <a:r>
              <a:rPr lang="en-US" sz="1800" b="0" i="0" u="none" strike="noStrike" baseline="0" dirty="0">
                <a:latin typeface="BookAntiqua"/>
              </a:rPr>
              <a:t>—and uses the first one it does find as a property, if any.</a:t>
            </a:r>
            <a:endParaRPr lang="en-US" dirty="0"/>
          </a:p>
        </p:txBody>
      </p:sp>
    </p:spTree>
    <p:extLst>
      <p:ext uri="{BB962C8B-B14F-4D97-AF65-F5344CB8AC3E}">
        <p14:creationId xmlns:p14="http://schemas.microsoft.com/office/powerpoint/2010/main" val="3770606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8FE-8404-419F-ACA0-84E0A5CA4E73}"/>
              </a:ext>
            </a:extLst>
          </p:cNvPr>
          <p:cNvSpPr>
            <a:spLocks noGrp="1"/>
          </p:cNvSpPr>
          <p:nvPr>
            <p:ph type="title"/>
          </p:nvPr>
        </p:nvSpPr>
        <p:spPr/>
        <p:txBody>
          <a:bodyPr/>
          <a:lstStyle/>
          <a:p>
            <a:r>
              <a:rPr lang="en-US" dirty="0"/>
              <a:t>Hiding and showing elements</a:t>
            </a:r>
          </a:p>
        </p:txBody>
      </p:sp>
      <p:sp>
        <p:nvSpPr>
          <p:cNvPr id="3" name="Content Placeholder 2">
            <a:extLst>
              <a:ext uri="{FF2B5EF4-FFF2-40B4-BE49-F238E27FC236}">
                <a16:creationId xmlns:a16="http://schemas.microsoft.com/office/drawing/2014/main" id="{B31A4FE9-5536-48A1-9B02-80DD2569619F}"/>
              </a:ext>
            </a:extLst>
          </p:cNvPr>
          <p:cNvSpPr>
            <a:spLocks noGrp="1"/>
          </p:cNvSpPr>
          <p:nvPr>
            <p:ph idx="1"/>
          </p:nvPr>
        </p:nvSpPr>
        <p:spPr>
          <a:xfrm>
            <a:off x="581192" y="2180496"/>
            <a:ext cx="11029615" cy="4325812"/>
          </a:xfrm>
        </p:spPr>
        <p:txBody>
          <a:bodyPr>
            <a:normAutofit/>
          </a:bodyPr>
          <a:lstStyle/>
          <a:p>
            <a:pPr marL="0" indent="0" algn="l">
              <a:buNone/>
            </a:pPr>
            <a:r>
              <a:rPr lang="en-US" sz="1800" b="0" i="0" u="none" strike="noStrike" baseline="0" dirty="0">
                <a:latin typeface="BookAntiqua"/>
              </a:rPr>
              <a:t>The basic </a:t>
            </a:r>
            <a:r>
              <a:rPr lang="en-US" sz="1800" b="0" i="0" u="none" strike="noStrike" baseline="0" dirty="0">
                <a:latin typeface="CourierStd"/>
              </a:rPr>
              <a:t>.hide() </a:t>
            </a:r>
            <a:r>
              <a:rPr lang="en-US" sz="1800" b="0" i="0" u="none" strike="noStrike" baseline="0" dirty="0">
                <a:latin typeface="BookAntiqua"/>
              </a:rPr>
              <a:t>and </a:t>
            </a:r>
            <a:r>
              <a:rPr lang="en-US" sz="1800" b="0" i="0" u="none" strike="noStrike" baseline="0" dirty="0">
                <a:latin typeface="CourierStd"/>
              </a:rPr>
              <a:t>.show() </a:t>
            </a:r>
            <a:r>
              <a:rPr lang="en-US" sz="1800" b="0" i="0" u="none" strike="noStrike" baseline="0" dirty="0">
                <a:latin typeface="BookAntiqua"/>
              </a:rPr>
              <a:t>methods, without any parameters, can be thought of as smart shorthand methods for </a:t>
            </a:r>
            <a:r>
              <a:rPr lang="en-US" sz="1800" b="0" i="0" u="none" strike="noStrike" baseline="0" dirty="0">
                <a:latin typeface="CourierStd"/>
              </a:rPr>
              <a:t>.</a:t>
            </a:r>
            <a:r>
              <a:rPr lang="en-US" sz="1800" b="0" i="0" u="none" strike="noStrike" baseline="0" dirty="0" err="1">
                <a:latin typeface="CourierStd"/>
              </a:rPr>
              <a:t>css</a:t>
            </a:r>
            <a:r>
              <a:rPr lang="en-US" sz="1800" b="0" i="0" u="none" strike="noStrike" baseline="0" dirty="0">
                <a:latin typeface="CourierStd"/>
              </a:rPr>
              <a:t>('display', 'string')</a:t>
            </a:r>
            <a:r>
              <a:rPr lang="en-US" sz="1800" b="0" i="0" u="none" strike="noStrike" baseline="0" dirty="0">
                <a:latin typeface="BookAntiqua"/>
              </a:rPr>
              <a:t>, where </a:t>
            </a:r>
            <a:r>
              <a:rPr lang="en-US" sz="1800" b="0" i="0" u="none" strike="noStrike" baseline="0" dirty="0">
                <a:latin typeface="CourierStd"/>
              </a:rPr>
              <a:t>'string’ </a:t>
            </a:r>
            <a:r>
              <a:rPr lang="en-US" sz="1800" b="0" i="0" u="none" strike="noStrike" baseline="0" dirty="0">
                <a:latin typeface="BookAntiqua"/>
              </a:rPr>
              <a:t>is the appropriate display value. The effect, as might be expected, is that the matched set of elements will be immediately hidden or shown with no animation.</a:t>
            </a:r>
          </a:p>
          <a:p>
            <a:pPr marL="0" indent="0" algn="l">
              <a:buNone/>
            </a:pPr>
            <a:r>
              <a:rPr lang="en-US" sz="1800" b="0" i="0" u="none" strike="noStrike" baseline="0" dirty="0">
                <a:latin typeface="BookAntiqua"/>
              </a:rPr>
              <a:t>The </a:t>
            </a:r>
            <a:r>
              <a:rPr lang="en-US" sz="1800" b="0" i="0" u="none" strike="noStrike" baseline="0" dirty="0">
                <a:latin typeface="CourierStd"/>
              </a:rPr>
              <a:t>.hide() </a:t>
            </a:r>
            <a:r>
              <a:rPr lang="en-US" sz="1800" b="0" i="0" u="none" strike="noStrike" baseline="0" dirty="0">
                <a:latin typeface="BookAntiqua"/>
              </a:rPr>
              <a:t>method sets the inline style attribute of the matched set of elements to </a:t>
            </a:r>
            <a:r>
              <a:rPr lang="en-US" sz="1800" b="0" i="0" u="none" strike="noStrike" baseline="0" dirty="0">
                <a:latin typeface="CourierStd"/>
              </a:rPr>
              <a:t>display: none</a:t>
            </a:r>
            <a:r>
              <a:rPr lang="en-US" sz="1800" b="0" i="0" u="none" strike="noStrike" baseline="0" dirty="0">
                <a:latin typeface="BookAntiqua"/>
              </a:rPr>
              <a:t>. The smart part here is that it remembers the value of the display property—typically </a:t>
            </a:r>
            <a:r>
              <a:rPr lang="en-US" sz="1800" b="0" i="0" u="none" strike="noStrike" baseline="0" dirty="0">
                <a:latin typeface="CourierStd"/>
              </a:rPr>
              <a:t>block</a:t>
            </a:r>
            <a:r>
              <a:rPr lang="en-US" sz="1800" b="0" i="0" u="none" strike="noStrike" baseline="0" dirty="0">
                <a:latin typeface="BookAntiqua"/>
              </a:rPr>
              <a:t>, </a:t>
            </a:r>
            <a:r>
              <a:rPr lang="en-US" sz="1800" b="0" i="0" u="none" strike="noStrike" baseline="0" dirty="0">
                <a:latin typeface="CourierStd"/>
              </a:rPr>
              <a:t>inline</a:t>
            </a:r>
            <a:r>
              <a:rPr lang="en-US" sz="1800" b="0" i="0" u="none" strike="noStrike" baseline="0" dirty="0">
                <a:latin typeface="BookAntiqua"/>
              </a:rPr>
              <a:t>, or </a:t>
            </a:r>
            <a:r>
              <a:rPr lang="en-US" sz="1800" b="0" i="0" u="none" strike="noStrike" baseline="0" dirty="0">
                <a:latin typeface="CourierStd"/>
              </a:rPr>
              <a:t>inline-block</a:t>
            </a:r>
            <a:r>
              <a:rPr lang="en-US" sz="1800" b="0" i="0" u="none" strike="noStrike" baseline="0" dirty="0">
                <a:latin typeface="BookAntiqua"/>
              </a:rPr>
              <a:t>—before it was changed to </a:t>
            </a:r>
            <a:r>
              <a:rPr lang="en-US" sz="1800" b="0" i="0" u="none" strike="noStrike" baseline="0" dirty="0">
                <a:latin typeface="CourierStd"/>
              </a:rPr>
              <a:t>none</a:t>
            </a:r>
            <a:r>
              <a:rPr lang="en-US" sz="1800" b="0" i="0" u="none" strike="noStrike" baseline="0" dirty="0">
                <a:latin typeface="BookAntiqua"/>
              </a:rPr>
              <a:t>. Conversely, the </a:t>
            </a:r>
            <a:r>
              <a:rPr lang="en-US" sz="1800" b="0" i="0" u="none" strike="noStrike" baseline="0" dirty="0">
                <a:latin typeface="CourierStd"/>
              </a:rPr>
              <a:t>.show() </a:t>
            </a:r>
            <a:r>
              <a:rPr lang="en-US" sz="1800" b="0" i="0" u="none" strike="noStrike" baseline="0" dirty="0">
                <a:latin typeface="BookAntiqua"/>
              </a:rPr>
              <a:t>method restores the display properties of the matched set of elements to whatever they initially were before </a:t>
            </a:r>
            <a:r>
              <a:rPr lang="en-US" sz="1800" b="0" i="0" u="none" strike="noStrike" baseline="0" dirty="0">
                <a:latin typeface="CourierStd"/>
              </a:rPr>
              <a:t>display: none </a:t>
            </a:r>
            <a:r>
              <a:rPr lang="en-US" sz="1800" b="0" i="0" u="none" strike="noStrike" baseline="0" dirty="0">
                <a:latin typeface="BookAntiqua"/>
              </a:rPr>
              <a:t>was applied.</a:t>
            </a:r>
          </a:p>
          <a:p>
            <a:pPr marL="0" indent="0" algn="l">
              <a:buNone/>
            </a:pPr>
            <a:r>
              <a:rPr lang="en-US" sz="1800" b="0" i="0" u="none" strike="noStrike" baseline="0" dirty="0">
                <a:latin typeface="BookAntiqua"/>
              </a:rPr>
              <a:t>This feature of </a:t>
            </a:r>
            <a:r>
              <a:rPr lang="en-US" sz="1800" b="0" i="0" u="none" strike="noStrike" baseline="0" dirty="0">
                <a:latin typeface="CourierStd"/>
              </a:rPr>
              <a:t>.show() </a:t>
            </a:r>
            <a:r>
              <a:rPr lang="en-US" sz="1800" b="0" i="0" u="none" strike="noStrike" baseline="0" dirty="0">
                <a:latin typeface="BookAntiqua"/>
              </a:rPr>
              <a:t>and </a:t>
            </a:r>
            <a:r>
              <a:rPr lang="en-US" sz="1800" b="0" i="0" u="none" strike="noStrike" baseline="0" dirty="0">
                <a:latin typeface="CourierStd"/>
              </a:rPr>
              <a:t>.hide() </a:t>
            </a:r>
            <a:r>
              <a:rPr lang="en-US" sz="1800" b="0" i="0" u="none" strike="noStrike" baseline="0" dirty="0">
                <a:latin typeface="BookAntiqua"/>
              </a:rPr>
              <a:t>is especially helpful when hiding elements that have had their default display property overridden in a stylesheet. For example, the </a:t>
            </a:r>
            <a:r>
              <a:rPr lang="en-US" sz="1800" b="0" i="0" u="none" strike="noStrike" baseline="0" dirty="0">
                <a:latin typeface="CourierStd"/>
              </a:rPr>
              <a:t>&lt;li&gt; </a:t>
            </a:r>
            <a:r>
              <a:rPr lang="en-US" sz="1800" b="0" i="0" u="none" strike="noStrike" baseline="0" dirty="0">
                <a:latin typeface="BookAntiqua"/>
              </a:rPr>
              <a:t>element has the property </a:t>
            </a:r>
            <a:r>
              <a:rPr lang="en-US" sz="1800" b="0" i="0" u="none" strike="noStrike" baseline="0" dirty="0">
                <a:latin typeface="CourierStd"/>
              </a:rPr>
              <a:t>display: list-item </a:t>
            </a:r>
            <a:r>
              <a:rPr lang="en-US" sz="1800" b="0" i="0" u="none" strike="noStrike" baseline="0" dirty="0">
                <a:latin typeface="BookAntiqua"/>
              </a:rPr>
              <a:t>by default, but we might want to change it to </a:t>
            </a:r>
            <a:r>
              <a:rPr lang="en-US" sz="1800" b="0" i="0" u="none" strike="noStrike" baseline="0" dirty="0">
                <a:latin typeface="CourierStd"/>
              </a:rPr>
              <a:t>display: inline </a:t>
            </a:r>
            <a:r>
              <a:rPr lang="en-US" sz="1800" b="0" i="0" u="none" strike="noStrike" baseline="0" dirty="0">
                <a:latin typeface="BookAntiqua"/>
              </a:rPr>
              <a:t>for a horizontal menu. Fortunately, using the </a:t>
            </a:r>
            <a:r>
              <a:rPr lang="en-US" sz="1800" b="0" i="0" u="none" strike="noStrike" baseline="0" dirty="0">
                <a:latin typeface="CourierStd"/>
              </a:rPr>
              <a:t>.show() </a:t>
            </a:r>
            <a:r>
              <a:rPr lang="en-US" sz="1800" b="0" i="0" u="none" strike="noStrike" baseline="0" dirty="0">
                <a:latin typeface="BookAntiqua"/>
              </a:rPr>
              <a:t>method on a hidden element such as one of the </a:t>
            </a:r>
            <a:r>
              <a:rPr lang="en-US" sz="1800" b="0" i="0" u="none" strike="noStrike" baseline="0" dirty="0">
                <a:latin typeface="CourierStd"/>
              </a:rPr>
              <a:t>&lt;li&gt; </a:t>
            </a:r>
            <a:r>
              <a:rPr lang="en-US" sz="1800" b="0" i="0" u="none" strike="noStrike" baseline="0" dirty="0">
                <a:latin typeface="BookAntiqua"/>
              </a:rPr>
              <a:t>tags would not merely reset it to its default </a:t>
            </a:r>
            <a:r>
              <a:rPr lang="en-US" sz="1800" b="0" i="0" u="none" strike="noStrike" baseline="0" dirty="0">
                <a:latin typeface="CourierStd"/>
              </a:rPr>
              <a:t>display: list-item</a:t>
            </a:r>
            <a:r>
              <a:rPr lang="en-US" sz="1800" b="0" i="0" u="none" strike="noStrike" baseline="0" dirty="0">
                <a:latin typeface="BookAntiqua"/>
              </a:rPr>
              <a:t>, because that would put the </a:t>
            </a:r>
            <a:r>
              <a:rPr lang="en-US" sz="1800" b="0" i="0" u="none" strike="noStrike" baseline="0" dirty="0">
                <a:latin typeface="CourierStd"/>
              </a:rPr>
              <a:t>&lt;li&gt; </a:t>
            </a:r>
            <a:r>
              <a:rPr lang="en-US" sz="1800" b="0" i="0" u="none" strike="noStrike" baseline="0" dirty="0">
                <a:latin typeface="BookAntiqua"/>
              </a:rPr>
              <a:t>tag on its own line. Instead, the element is restored to its previous </a:t>
            </a:r>
            <a:r>
              <a:rPr lang="en-US" sz="1800" b="0" i="0" u="none" strike="noStrike" baseline="0" dirty="0">
                <a:latin typeface="CourierStd"/>
              </a:rPr>
              <a:t>display: inline </a:t>
            </a:r>
            <a:r>
              <a:rPr lang="en-US" sz="1800" b="0" i="0" u="none" strike="noStrike" baseline="0" dirty="0">
                <a:latin typeface="BookAntiqua"/>
              </a:rPr>
              <a:t>state, thus preserving the horizontal design.</a:t>
            </a:r>
            <a:endParaRPr lang="en-US" dirty="0"/>
          </a:p>
        </p:txBody>
      </p:sp>
    </p:spTree>
    <p:extLst>
      <p:ext uri="{BB962C8B-B14F-4D97-AF65-F5344CB8AC3E}">
        <p14:creationId xmlns:p14="http://schemas.microsoft.com/office/powerpoint/2010/main" val="410865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8FE-8404-419F-ACA0-84E0A5CA4E73}"/>
              </a:ext>
            </a:extLst>
          </p:cNvPr>
          <p:cNvSpPr>
            <a:spLocks noGrp="1"/>
          </p:cNvSpPr>
          <p:nvPr>
            <p:ph type="title"/>
          </p:nvPr>
        </p:nvSpPr>
        <p:spPr/>
        <p:txBody>
          <a:bodyPr/>
          <a:lstStyle/>
          <a:p>
            <a:r>
              <a:rPr lang="en-US" dirty="0"/>
              <a:t>Hiding and showing elements</a:t>
            </a:r>
          </a:p>
        </p:txBody>
      </p:sp>
      <p:sp>
        <p:nvSpPr>
          <p:cNvPr id="3" name="Content Placeholder 2">
            <a:extLst>
              <a:ext uri="{FF2B5EF4-FFF2-40B4-BE49-F238E27FC236}">
                <a16:creationId xmlns:a16="http://schemas.microsoft.com/office/drawing/2014/main" id="{B31A4FE9-5536-48A1-9B02-80DD2569619F}"/>
              </a:ext>
            </a:extLst>
          </p:cNvPr>
          <p:cNvSpPr>
            <a:spLocks noGrp="1"/>
          </p:cNvSpPr>
          <p:nvPr>
            <p:ph idx="1"/>
          </p:nvPr>
        </p:nvSpPr>
        <p:spPr>
          <a:xfrm>
            <a:off x="581192" y="2180496"/>
            <a:ext cx="11029615" cy="4325812"/>
          </a:xfrm>
        </p:spPr>
        <p:txBody>
          <a:bodyPr>
            <a:normAutofit/>
          </a:bodyPr>
          <a:lstStyle/>
          <a:p>
            <a:pPr marL="0" indent="0" algn="l">
              <a:buNone/>
            </a:pPr>
            <a:r>
              <a:rPr lang="en-US" sz="1800" b="0" i="0" u="none" strike="noStrike" baseline="0" dirty="0">
                <a:latin typeface="BookAntiqua"/>
              </a:rPr>
              <a:t>The basic </a:t>
            </a:r>
            <a:r>
              <a:rPr lang="en-US" sz="1800" b="0" i="0" u="none" strike="noStrike" baseline="0" dirty="0">
                <a:latin typeface="CourierStd"/>
              </a:rPr>
              <a:t>.hide() </a:t>
            </a:r>
            <a:r>
              <a:rPr lang="en-US" sz="1800" b="0" i="0" u="none" strike="noStrike" baseline="0" dirty="0">
                <a:latin typeface="BookAntiqua"/>
              </a:rPr>
              <a:t>and </a:t>
            </a:r>
            <a:r>
              <a:rPr lang="en-US" sz="1800" b="0" i="0" u="none" strike="noStrike" baseline="0" dirty="0">
                <a:latin typeface="CourierStd"/>
              </a:rPr>
              <a:t>.show() </a:t>
            </a:r>
            <a:r>
              <a:rPr lang="en-US" sz="1800" b="0" i="0" u="none" strike="noStrike" baseline="0" dirty="0">
                <a:latin typeface="BookAntiqua"/>
              </a:rPr>
              <a:t>methods, without any parameters, can be thought of as smart shorthand methods for </a:t>
            </a:r>
            <a:r>
              <a:rPr lang="en-US" sz="1800" b="0" i="0" u="none" strike="noStrike" baseline="0" dirty="0">
                <a:latin typeface="CourierStd"/>
              </a:rPr>
              <a:t>.</a:t>
            </a:r>
            <a:r>
              <a:rPr lang="en-US" sz="1800" b="0" i="0" u="none" strike="noStrike" baseline="0" dirty="0" err="1">
                <a:latin typeface="CourierStd"/>
              </a:rPr>
              <a:t>css</a:t>
            </a:r>
            <a:r>
              <a:rPr lang="en-US" sz="1800" b="0" i="0" u="none" strike="noStrike" baseline="0" dirty="0">
                <a:latin typeface="CourierStd"/>
              </a:rPr>
              <a:t>('display', 'string')</a:t>
            </a:r>
            <a:r>
              <a:rPr lang="en-US" sz="1800" b="0" i="0" u="none" strike="noStrike" baseline="0" dirty="0">
                <a:latin typeface="BookAntiqua"/>
              </a:rPr>
              <a:t>, where </a:t>
            </a:r>
            <a:r>
              <a:rPr lang="en-US" sz="1800" b="0" i="0" u="none" strike="noStrike" baseline="0" dirty="0">
                <a:latin typeface="CourierStd"/>
              </a:rPr>
              <a:t>'string’ </a:t>
            </a:r>
            <a:r>
              <a:rPr lang="en-US" sz="1800" b="0" i="0" u="none" strike="noStrike" baseline="0" dirty="0">
                <a:latin typeface="BookAntiqua"/>
              </a:rPr>
              <a:t>is the appropriate display value. The effect, as might be expected, is that the matched set of elements will be immediately hidden or shown with no animation.</a:t>
            </a:r>
          </a:p>
          <a:p>
            <a:pPr marL="0" indent="0" algn="l">
              <a:buNone/>
            </a:pPr>
            <a:r>
              <a:rPr lang="en-US" sz="1800" b="0" i="0" u="none" strike="noStrike" baseline="0" dirty="0">
                <a:latin typeface="BookAntiqua"/>
              </a:rPr>
              <a:t>The </a:t>
            </a:r>
            <a:r>
              <a:rPr lang="en-US" sz="1800" b="0" i="0" u="none" strike="noStrike" baseline="0" dirty="0">
                <a:latin typeface="CourierStd"/>
              </a:rPr>
              <a:t>.hide() </a:t>
            </a:r>
            <a:r>
              <a:rPr lang="en-US" sz="1800" b="0" i="0" u="none" strike="noStrike" baseline="0" dirty="0">
                <a:latin typeface="BookAntiqua"/>
              </a:rPr>
              <a:t>method sets the inline style attribute of the matched set of elements to </a:t>
            </a:r>
            <a:r>
              <a:rPr lang="en-US" sz="1800" b="0" i="0" u="none" strike="noStrike" baseline="0" dirty="0">
                <a:latin typeface="CourierStd"/>
              </a:rPr>
              <a:t>display: none</a:t>
            </a:r>
            <a:r>
              <a:rPr lang="en-US" sz="1800" b="0" i="0" u="none" strike="noStrike" baseline="0" dirty="0">
                <a:latin typeface="BookAntiqua"/>
              </a:rPr>
              <a:t>. The smart part here is that it remembers the value of the display property—typically </a:t>
            </a:r>
            <a:r>
              <a:rPr lang="en-US" sz="1800" b="0" i="0" u="none" strike="noStrike" baseline="0" dirty="0">
                <a:latin typeface="CourierStd"/>
              </a:rPr>
              <a:t>block</a:t>
            </a:r>
            <a:r>
              <a:rPr lang="en-US" sz="1800" b="0" i="0" u="none" strike="noStrike" baseline="0" dirty="0">
                <a:latin typeface="BookAntiqua"/>
              </a:rPr>
              <a:t>, </a:t>
            </a:r>
            <a:r>
              <a:rPr lang="en-US" sz="1800" b="0" i="0" u="none" strike="noStrike" baseline="0" dirty="0">
                <a:latin typeface="CourierStd"/>
              </a:rPr>
              <a:t>inline</a:t>
            </a:r>
            <a:r>
              <a:rPr lang="en-US" sz="1800" b="0" i="0" u="none" strike="noStrike" baseline="0" dirty="0">
                <a:latin typeface="BookAntiqua"/>
              </a:rPr>
              <a:t>, or </a:t>
            </a:r>
            <a:r>
              <a:rPr lang="en-US" sz="1800" b="0" i="0" u="none" strike="noStrike" baseline="0" dirty="0">
                <a:latin typeface="CourierStd"/>
              </a:rPr>
              <a:t>inline-block</a:t>
            </a:r>
            <a:r>
              <a:rPr lang="en-US" sz="1800" b="0" i="0" u="none" strike="noStrike" baseline="0" dirty="0">
                <a:latin typeface="BookAntiqua"/>
              </a:rPr>
              <a:t>—before it was changed to </a:t>
            </a:r>
            <a:r>
              <a:rPr lang="en-US" sz="1800" b="0" i="0" u="none" strike="noStrike" baseline="0" dirty="0">
                <a:latin typeface="CourierStd"/>
              </a:rPr>
              <a:t>none</a:t>
            </a:r>
            <a:r>
              <a:rPr lang="en-US" sz="1800" b="0" i="0" u="none" strike="noStrike" baseline="0" dirty="0">
                <a:latin typeface="BookAntiqua"/>
              </a:rPr>
              <a:t>. Conversely, the </a:t>
            </a:r>
            <a:r>
              <a:rPr lang="en-US" sz="1800" b="0" i="0" u="none" strike="noStrike" baseline="0" dirty="0">
                <a:latin typeface="CourierStd"/>
              </a:rPr>
              <a:t>.show() </a:t>
            </a:r>
            <a:r>
              <a:rPr lang="en-US" sz="1800" b="0" i="0" u="none" strike="noStrike" baseline="0" dirty="0">
                <a:latin typeface="BookAntiqua"/>
              </a:rPr>
              <a:t>method restores the display properties of the matched set of elements to whatever they initially were before </a:t>
            </a:r>
            <a:r>
              <a:rPr lang="en-US" sz="1800" b="0" i="0" u="none" strike="noStrike" baseline="0" dirty="0">
                <a:latin typeface="CourierStd"/>
              </a:rPr>
              <a:t>display: none </a:t>
            </a:r>
            <a:r>
              <a:rPr lang="en-US" sz="1800" b="0" i="0" u="none" strike="noStrike" baseline="0" dirty="0">
                <a:latin typeface="BookAntiqua"/>
              </a:rPr>
              <a:t>was applied.</a:t>
            </a:r>
          </a:p>
          <a:p>
            <a:pPr marL="0" indent="0" algn="l">
              <a:buNone/>
            </a:pPr>
            <a:r>
              <a:rPr lang="en-US" sz="1800" b="0" i="0" u="none" strike="noStrike" baseline="0" dirty="0">
                <a:latin typeface="BookAntiqua"/>
              </a:rPr>
              <a:t>This feature of </a:t>
            </a:r>
            <a:r>
              <a:rPr lang="en-US" sz="1800" b="0" i="0" u="none" strike="noStrike" baseline="0" dirty="0">
                <a:latin typeface="CourierStd"/>
              </a:rPr>
              <a:t>.show() </a:t>
            </a:r>
            <a:r>
              <a:rPr lang="en-US" sz="1800" b="0" i="0" u="none" strike="noStrike" baseline="0" dirty="0">
                <a:latin typeface="BookAntiqua"/>
              </a:rPr>
              <a:t>and </a:t>
            </a:r>
            <a:r>
              <a:rPr lang="en-US" sz="1800" b="0" i="0" u="none" strike="noStrike" baseline="0" dirty="0">
                <a:latin typeface="CourierStd"/>
              </a:rPr>
              <a:t>.hide() </a:t>
            </a:r>
            <a:r>
              <a:rPr lang="en-US" sz="1800" b="0" i="0" u="none" strike="noStrike" baseline="0" dirty="0">
                <a:latin typeface="BookAntiqua"/>
              </a:rPr>
              <a:t>is especially helpful when hiding elements that have had their default display property overridden in a stylesheet. For example, the </a:t>
            </a:r>
            <a:r>
              <a:rPr lang="en-US" sz="1800" b="0" i="0" u="none" strike="noStrike" baseline="0" dirty="0">
                <a:latin typeface="CourierStd"/>
              </a:rPr>
              <a:t>&lt;li&gt; </a:t>
            </a:r>
            <a:r>
              <a:rPr lang="en-US" sz="1800" b="0" i="0" u="none" strike="noStrike" baseline="0" dirty="0">
                <a:latin typeface="BookAntiqua"/>
              </a:rPr>
              <a:t>element has the property </a:t>
            </a:r>
            <a:r>
              <a:rPr lang="en-US" sz="1800" b="0" i="0" u="none" strike="noStrike" baseline="0" dirty="0">
                <a:latin typeface="CourierStd"/>
              </a:rPr>
              <a:t>display: list-item </a:t>
            </a:r>
            <a:r>
              <a:rPr lang="en-US" sz="1800" b="0" i="0" u="none" strike="noStrike" baseline="0" dirty="0">
                <a:latin typeface="BookAntiqua"/>
              </a:rPr>
              <a:t>by default, but we might want to change it to </a:t>
            </a:r>
            <a:r>
              <a:rPr lang="en-US" sz="1800" b="0" i="0" u="none" strike="noStrike" baseline="0" dirty="0">
                <a:latin typeface="CourierStd"/>
              </a:rPr>
              <a:t>display: inline </a:t>
            </a:r>
            <a:r>
              <a:rPr lang="en-US" sz="1800" b="0" i="0" u="none" strike="noStrike" baseline="0" dirty="0">
                <a:latin typeface="BookAntiqua"/>
              </a:rPr>
              <a:t>for a horizontal menu. Fortunately, using the </a:t>
            </a:r>
            <a:r>
              <a:rPr lang="en-US" sz="1800" b="0" i="0" u="none" strike="noStrike" baseline="0" dirty="0">
                <a:latin typeface="CourierStd"/>
              </a:rPr>
              <a:t>.show() </a:t>
            </a:r>
            <a:r>
              <a:rPr lang="en-US" sz="1800" b="0" i="0" u="none" strike="noStrike" baseline="0" dirty="0">
                <a:latin typeface="BookAntiqua"/>
              </a:rPr>
              <a:t>method on a hidden element such as one of the </a:t>
            </a:r>
            <a:r>
              <a:rPr lang="en-US" sz="1800" b="0" i="0" u="none" strike="noStrike" baseline="0" dirty="0">
                <a:latin typeface="CourierStd"/>
              </a:rPr>
              <a:t>&lt;li&gt; </a:t>
            </a:r>
            <a:r>
              <a:rPr lang="en-US" sz="1800" b="0" i="0" u="none" strike="noStrike" baseline="0" dirty="0">
                <a:latin typeface="BookAntiqua"/>
              </a:rPr>
              <a:t>tags would not merely reset it to its default </a:t>
            </a:r>
            <a:r>
              <a:rPr lang="en-US" sz="1800" b="0" i="0" u="none" strike="noStrike" baseline="0" dirty="0">
                <a:latin typeface="CourierStd"/>
              </a:rPr>
              <a:t>display: list-item</a:t>
            </a:r>
            <a:r>
              <a:rPr lang="en-US" sz="1800" b="0" i="0" u="none" strike="noStrike" baseline="0" dirty="0">
                <a:latin typeface="BookAntiqua"/>
              </a:rPr>
              <a:t>, because that would put the </a:t>
            </a:r>
            <a:r>
              <a:rPr lang="en-US" sz="1800" b="0" i="0" u="none" strike="noStrike" baseline="0" dirty="0">
                <a:latin typeface="CourierStd"/>
              </a:rPr>
              <a:t>&lt;li&gt; </a:t>
            </a:r>
            <a:r>
              <a:rPr lang="en-US" sz="1800" b="0" i="0" u="none" strike="noStrike" baseline="0" dirty="0">
                <a:latin typeface="BookAntiqua"/>
              </a:rPr>
              <a:t>tag on its own line. Instead, the element is restored to its previous </a:t>
            </a:r>
            <a:r>
              <a:rPr lang="en-US" sz="1800" b="0" i="0" u="none" strike="noStrike" baseline="0" dirty="0">
                <a:latin typeface="CourierStd"/>
              </a:rPr>
              <a:t>display: inline </a:t>
            </a:r>
            <a:r>
              <a:rPr lang="en-US" sz="1800" b="0" i="0" u="none" strike="noStrike" baseline="0" dirty="0">
                <a:latin typeface="BookAntiqua"/>
              </a:rPr>
              <a:t>state, thus preserving the horizontal design.</a:t>
            </a:r>
            <a:endParaRPr lang="en-US" dirty="0"/>
          </a:p>
        </p:txBody>
      </p:sp>
    </p:spTree>
    <p:extLst>
      <p:ext uri="{BB962C8B-B14F-4D97-AF65-F5344CB8AC3E}">
        <p14:creationId xmlns:p14="http://schemas.microsoft.com/office/powerpoint/2010/main" val="224360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8FE-8404-419F-ACA0-84E0A5CA4E73}"/>
              </a:ext>
            </a:extLst>
          </p:cNvPr>
          <p:cNvSpPr>
            <a:spLocks noGrp="1"/>
          </p:cNvSpPr>
          <p:nvPr>
            <p:ph type="title"/>
          </p:nvPr>
        </p:nvSpPr>
        <p:spPr/>
        <p:txBody>
          <a:bodyPr/>
          <a:lstStyle/>
          <a:p>
            <a:r>
              <a:rPr lang="en-US" dirty="0"/>
              <a:t>Hiding and showing elements</a:t>
            </a:r>
          </a:p>
        </p:txBody>
      </p:sp>
      <p:sp>
        <p:nvSpPr>
          <p:cNvPr id="3" name="Content Placeholder 2">
            <a:extLst>
              <a:ext uri="{FF2B5EF4-FFF2-40B4-BE49-F238E27FC236}">
                <a16:creationId xmlns:a16="http://schemas.microsoft.com/office/drawing/2014/main" id="{B31A4FE9-5536-48A1-9B02-80DD2569619F}"/>
              </a:ext>
            </a:extLst>
          </p:cNvPr>
          <p:cNvSpPr>
            <a:spLocks noGrp="1"/>
          </p:cNvSpPr>
          <p:nvPr>
            <p:ph idx="1"/>
          </p:nvPr>
        </p:nvSpPr>
        <p:spPr>
          <a:xfrm>
            <a:off x="581192" y="1934308"/>
            <a:ext cx="11029615" cy="4572000"/>
          </a:xfrm>
        </p:spPr>
        <p:txBody>
          <a:bodyPr anchor="t">
            <a:normAutofit/>
          </a:bodyPr>
          <a:lstStyle/>
          <a:p>
            <a:pPr marL="0" indent="0" algn="l">
              <a:buNone/>
            </a:pPr>
            <a:r>
              <a:rPr lang="en-US" sz="1800" b="0" i="0" u="none" strike="noStrike" baseline="0" dirty="0">
                <a:latin typeface="BookAntiqua"/>
              </a:rPr>
              <a:t>We can set up a quick demonstration of these two methods by working with a second paragraph and adding a </a:t>
            </a:r>
            <a:r>
              <a:rPr lang="en-US" sz="1800" b="1" i="0" u="none" strike="noStrike" baseline="0" dirty="0">
                <a:latin typeface="BookAntiqua-Bold"/>
              </a:rPr>
              <a:t>read more </a:t>
            </a:r>
            <a:r>
              <a:rPr lang="en-US" sz="1800" b="0" i="0" u="none" strike="noStrike" baseline="0" dirty="0">
                <a:latin typeface="BookAntiqua"/>
              </a:rPr>
              <a:t>link after the first paragraph in the example HTML:</a:t>
            </a:r>
          </a:p>
        </p:txBody>
      </p:sp>
      <p:sp>
        <p:nvSpPr>
          <p:cNvPr id="5" name="TextBox 4">
            <a:extLst>
              <a:ext uri="{FF2B5EF4-FFF2-40B4-BE49-F238E27FC236}">
                <a16:creationId xmlns:a16="http://schemas.microsoft.com/office/drawing/2014/main" id="{DA8F57B5-B10F-4B4C-91F0-92340E465038}"/>
              </a:ext>
            </a:extLst>
          </p:cNvPr>
          <p:cNvSpPr txBox="1"/>
          <p:nvPr/>
        </p:nvSpPr>
        <p:spPr>
          <a:xfrm>
            <a:off x="2644286" y="2672239"/>
            <a:ext cx="8847259" cy="4185761"/>
          </a:xfrm>
          <a:prstGeom prst="rect">
            <a:avLst/>
          </a:prstGeom>
          <a:noFill/>
        </p:spPr>
        <p:txBody>
          <a:bodyPr wrap="square">
            <a:spAutoFit/>
          </a:bodyPr>
          <a:lstStyle/>
          <a:p>
            <a:pPr algn="l"/>
            <a:r>
              <a:rPr lang="en-US" sz="1400" b="0" i="0" u="none" strike="noStrike" baseline="0" dirty="0">
                <a:latin typeface="CourierStd"/>
              </a:rPr>
              <a:t>&lt;div class="speech"&gt;</a:t>
            </a:r>
          </a:p>
          <a:p>
            <a:pPr lvl="1"/>
            <a:r>
              <a:rPr lang="en-US" sz="1400" b="0" i="0" u="none" strike="noStrike" baseline="0" dirty="0">
                <a:latin typeface="CourierStd"/>
              </a:rPr>
              <a:t>&lt;p&gt;Fourscore and seven years ago our fathers brought forth</a:t>
            </a:r>
          </a:p>
          <a:p>
            <a:pPr lvl="2"/>
            <a:r>
              <a:rPr lang="en-US" sz="1400" b="0" i="0" u="none" strike="noStrike" baseline="0" dirty="0">
                <a:latin typeface="CourierStd"/>
              </a:rPr>
              <a:t>on this continent a new nation, conceived in liberty,</a:t>
            </a:r>
          </a:p>
          <a:p>
            <a:pPr lvl="2"/>
            <a:r>
              <a:rPr lang="en-US" sz="1400" b="0" i="0" u="none" strike="noStrike" baseline="0" dirty="0">
                <a:latin typeface="CourierStd"/>
              </a:rPr>
              <a:t>and dedicated to the proposition that all men are</a:t>
            </a:r>
          </a:p>
          <a:p>
            <a:pPr lvl="2"/>
            <a:r>
              <a:rPr lang="en-US" sz="1400" b="0" i="0" u="none" strike="noStrike" baseline="0" dirty="0">
                <a:latin typeface="CourierStd"/>
              </a:rPr>
              <a:t>created equal.</a:t>
            </a:r>
          </a:p>
          <a:p>
            <a:pPr lvl="1"/>
            <a:r>
              <a:rPr lang="en-US" sz="1400" b="0" i="0" u="none" strike="noStrike" baseline="0" dirty="0">
                <a:latin typeface="CourierStd"/>
              </a:rPr>
              <a:t>&lt;/p&gt;</a:t>
            </a:r>
          </a:p>
          <a:p>
            <a:pPr lvl="1"/>
            <a:r>
              <a:rPr lang="en-US" sz="1400" b="0" i="0" u="none" strike="noStrike" baseline="0" dirty="0">
                <a:latin typeface="CourierStd"/>
              </a:rPr>
              <a:t>&lt;p&gt;Now we are engaged in a great civil war, testing whether</a:t>
            </a:r>
          </a:p>
          <a:p>
            <a:pPr lvl="2"/>
            <a:r>
              <a:rPr lang="en-US" sz="1400" b="0" i="0" u="none" strike="noStrike" baseline="0" dirty="0">
                <a:latin typeface="CourierStd"/>
              </a:rPr>
              <a:t>that nation, or any nation so conceived and so dedicated,</a:t>
            </a:r>
          </a:p>
          <a:p>
            <a:pPr lvl="2"/>
            <a:r>
              <a:rPr lang="en-US" sz="1400" b="0" i="0" u="none" strike="noStrike" baseline="0" dirty="0">
                <a:latin typeface="CourierStd"/>
              </a:rPr>
              <a:t>can long endure. We are met on a great battlefield of</a:t>
            </a:r>
          </a:p>
          <a:p>
            <a:pPr lvl="2"/>
            <a:r>
              <a:rPr lang="en-US" sz="1400" b="0" i="0" u="none" strike="noStrike" baseline="0" dirty="0">
                <a:latin typeface="CourierStd"/>
              </a:rPr>
              <a:t>that war. We have come to dedicate a portion of that</a:t>
            </a:r>
          </a:p>
          <a:p>
            <a:pPr lvl="2"/>
            <a:r>
              <a:rPr lang="en-US" sz="1400" b="0" i="0" u="none" strike="noStrike" baseline="0" dirty="0">
                <a:latin typeface="CourierStd"/>
              </a:rPr>
              <a:t>field as a final resting-place for those who here gave</a:t>
            </a:r>
          </a:p>
          <a:p>
            <a:pPr lvl="2"/>
            <a:r>
              <a:rPr lang="en-US" sz="1400" b="0" i="0" u="none" strike="noStrike" baseline="0" dirty="0">
                <a:latin typeface="CourierStd"/>
              </a:rPr>
              <a:t>their lives that the nation might live. It is altogether</a:t>
            </a:r>
          </a:p>
          <a:p>
            <a:pPr lvl="2"/>
            <a:r>
              <a:rPr lang="en-US" sz="1400" b="0" i="0" u="none" strike="noStrike" baseline="0" dirty="0">
                <a:latin typeface="CourierStd"/>
              </a:rPr>
              <a:t>fitting and proper that we should do this. But, in a</a:t>
            </a:r>
          </a:p>
          <a:p>
            <a:pPr lvl="2"/>
            <a:r>
              <a:rPr lang="en-US" sz="1400" b="0" i="0" u="none" strike="noStrike" baseline="0" dirty="0">
                <a:latin typeface="CourierStd"/>
              </a:rPr>
              <a:t>larger sense, we cannot dedicate, we cannot consecrate,</a:t>
            </a:r>
          </a:p>
          <a:p>
            <a:pPr lvl="2"/>
            <a:r>
              <a:rPr lang="en-US" sz="1400" b="0" i="0" u="none" strike="noStrike" baseline="0" dirty="0">
                <a:latin typeface="CourierStd"/>
              </a:rPr>
              <a:t>we cannot hallow, this ground.</a:t>
            </a:r>
          </a:p>
          <a:p>
            <a:pPr lvl="1"/>
            <a:r>
              <a:rPr lang="en-US" sz="1400" b="0" i="0" u="none" strike="noStrike" baseline="0" dirty="0">
                <a:latin typeface="CourierStd"/>
              </a:rPr>
              <a:t>&lt;/p&gt;</a:t>
            </a:r>
          </a:p>
          <a:p>
            <a:pPr lvl="1"/>
            <a:r>
              <a:rPr lang="en-US" sz="1400" b="0" i="0" u="none" strike="noStrike" baseline="0" dirty="0">
                <a:latin typeface="CourierStd"/>
              </a:rPr>
              <a:t>&lt;a </a:t>
            </a:r>
            <a:r>
              <a:rPr lang="en-US" sz="1400" b="0" i="0" u="none" strike="noStrike" baseline="0" dirty="0" err="1">
                <a:latin typeface="CourierStd"/>
              </a:rPr>
              <a:t>href</a:t>
            </a:r>
            <a:r>
              <a:rPr lang="en-US" sz="1400" b="0" i="0" u="none" strike="noStrike" baseline="0" dirty="0">
                <a:latin typeface="CourierStd"/>
              </a:rPr>
              <a:t>="#" class="more"&gt;read more&lt;/a&gt;</a:t>
            </a:r>
          </a:p>
          <a:p>
            <a:pPr lvl="1"/>
            <a:r>
              <a:rPr lang="en-US" sz="1400" b="0" i="0" u="none" strike="noStrike" baseline="0" dirty="0">
                <a:latin typeface="CourierStd"/>
              </a:rPr>
              <a:t>	...</a:t>
            </a:r>
          </a:p>
          <a:p>
            <a:pPr algn="l"/>
            <a:r>
              <a:rPr lang="en-US" sz="1400" b="0" i="0" u="none" strike="noStrike" baseline="0" dirty="0">
                <a:latin typeface="CourierStd"/>
              </a:rPr>
              <a:t>&lt;/div&gt;</a:t>
            </a:r>
            <a:endParaRPr lang="en-US" sz="1400" dirty="0"/>
          </a:p>
        </p:txBody>
      </p:sp>
    </p:spTree>
    <p:extLst>
      <p:ext uri="{BB962C8B-B14F-4D97-AF65-F5344CB8AC3E}">
        <p14:creationId xmlns:p14="http://schemas.microsoft.com/office/powerpoint/2010/main" val="81485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8FE-8404-419F-ACA0-84E0A5CA4E73}"/>
              </a:ext>
            </a:extLst>
          </p:cNvPr>
          <p:cNvSpPr>
            <a:spLocks noGrp="1"/>
          </p:cNvSpPr>
          <p:nvPr>
            <p:ph type="title"/>
          </p:nvPr>
        </p:nvSpPr>
        <p:spPr/>
        <p:txBody>
          <a:bodyPr/>
          <a:lstStyle/>
          <a:p>
            <a:r>
              <a:rPr lang="en-US" dirty="0"/>
              <a:t>Hiding and showing elements</a:t>
            </a:r>
          </a:p>
        </p:txBody>
      </p:sp>
      <p:sp>
        <p:nvSpPr>
          <p:cNvPr id="3" name="Content Placeholder 2">
            <a:extLst>
              <a:ext uri="{FF2B5EF4-FFF2-40B4-BE49-F238E27FC236}">
                <a16:creationId xmlns:a16="http://schemas.microsoft.com/office/drawing/2014/main" id="{B31A4FE9-5536-48A1-9B02-80DD2569619F}"/>
              </a:ext>
            </a:extLst>
          </p:cNvPr>
          <p:cNvSpPr>
            <a:spLocks noGrp="1"/>
          </p:cNvSpPr>
          <p:nvPr>
            <p:ph idx="1"/>
          </p:nvPr>
        </p:nvSpPr>
        <p:spPr>
          <a:xfrm>
            <a:off x="581192" y="1934308"/>
            <a:ext cx="11029615" cy="4572000"/>
          </a:xfrm>
        </p:spPr>
        <p:txBody>
          <a:bodyPr anchor="ctr">
            <a:normAutofit/>
          </a:bodyPr>
          <a:lstStyle/>
          <a:p>
            <a:pPr marL="0" indent="0" algn="l">
              <a:buNone/>
            </a:pPr>
            <a:r>
              <a:rPr lang="en-US" sz="1800" b="0" i="0" u="none" strike="noStrike" baseline="0" dirty="0">
                <a:latin typeface="BookAntiqua"/>
              </a:rPr>
              <a:t>When the DOM is ready, we select an element and call </a:t>
            </a:r>
            <a:r>
              <a:rPr lang="en-US" sz="1800" b="0" i="0" u="none" strike="noStrike" baseline="0" dirty="0">
                <a:latin typeface="CourierStd"/>
              </a:rPr>
              <a:t>.hide() </a:t>
            </a:r>
            <a:r>
              <a:rPr lang="en-US" sz="1800" b="0" i="0" u="none" strike="noStrike" baseline="0" dirty="0">
                <a:latin typeface="BookAntiqua"/>
              </a:rPr>
              <a:t>on it:</a:t>
            </a:r>
          </a:p>
          <a:p>
            <a:pPr marL="0" indent="0" algn="l">
              <a:buNone/>
            </a:pPr>
            <a:endParaRPr lang="en-US" sz="1800" b="0" i="0" u="none" strike="noStrike" baseline="0" dirty="0">
              <a:latin typeface="BookAntiqua"/>
            </a:endParaRPr>
          </a:p>
          <a:p>
            <a:pPr marL="324000" lvl="1" indent="0">
              <a:buNone/>
            </a:pPr>
            <a:r>
              <a:rPr lang="en-US" b="0" i="0" u="none" strike="noStrike" baseline="0" dirty="0">
                <a:latin typeface="CourierStd"/>
              </a:rPr>
              <a:t>$(document).ready(function() {</a:t>
            </a:r>
          </a:p>
          <a:p>
            <a:pPr marL="324000" lvl="1" indent="0">
              <a:buNone/>
            </a:pPr>
            <a:r>
              <a:rPr lang="en-US" b="0" i="0" u="none" strike="noStrike" baseline="0" dirty="0">
                <a:latin typeface="CourierStd"/>
              </a:rPr>
              <a:t>		$('p').eq(1).hide();</a:t>
            </a:r>
          </a:p>
          <a:p>
            <a:pPr marL="324000" lvl="1" indent="0">
              <a:buNone/>
            </a:pPr>
            <a:r>
              <a:rPr lang="en-US" b="0" i="0" u="none" strike="noStrike" baseline="0" dirty="0">
                <a:latin typeface="CourierStd"/>
              </a:rPr>
              <a:t>});</a:t>
            </a:r>
            <a:endParaRPr lang="en-US" b="0" i="0" u="none" strike="noStrike" baseline="0" dirty="0">
              <a:latin typeface="BookAntiqua"/>
            </a:endParaRPr>
          </a:p>
        </p:txBody>
      </p:sp>
    </p:spTree>
    <p:extLst>
      <p:ext uri="{BB962C8B-B14F-4D97-AF65-F5344CB8AC3E}">
        <p14:creationId xmlns:p14="http://schemas.microsoft.com/office/powerpoint/2010/main" val="339212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50534"/>
            <a:ext cx="11029615" cy="4394200"/>
          </a:xfrm>
        </p:spPr>
        <p:txBody>
          <a:bodyPr>
            <a:normAutofit/>
          </a:bodyPr>
          <a:lstStyle/>
          <a:p>
            <a:pPr marL="0" indent="0" algn="l">
              <a:buNone/>
            </a:pPr>
            <a:r>
              <a:rPr lang="en-US" sz="1800" b="0" i="0" u="none" strike="noStrike" baseline="0" dirty="0">
                <a:latin typeface="BookAntiqua"/>
              </a:rPr>
              <a:t>If actions speak louder than words, then in the JavaScript world, effects make actions speak louder still. With jQuery, we can easily add impact to our actions through a set of simple visual effects and even craft our own more sophisticated animations. </a:t>
            </a:r>
          </a:p>
          <a:p>
            <a:pPr marL="0" indent="0" algn="l">
              <a:buNone/>
            </a:pPr>
            <a:r>
              <a:rPr lang="en-US" sz="1800" b="0" i="0" u="none" strike="noStrike" baseline="0" dirty="0">
                <a:latin typeface="BookAntiqua"/>
              </a:rPr>
              <a:t>The effects offered by jQuery supply simple visual flourishes that grant a sense of movement and modernity to any page. However, apart from being mere decoration, they can also provide important usability enhancements that help orient the user when there is some change on a page (especially common in Ajax applications).</a:t>
            </a:r>
          </a:p>
          <a:p>
            <a:pPr marL="0" indent="0" algn="l">
              <a:buNone/>
            </a:pPr>
            <a:r>
              <a:rPr lang="en-US" sz="1800" b="0" i="0" u="none" strike="noStrike" baseline="0" dirty="0">
                <a:latin typeface="BookAntiqua"/>
              </a:rPr>
              <a:t>In this chapter, we will cover:</a:t>
            </a:r>
          </a:p>
          <a:p>
            <a:pPr lvl="1">
              <a:buFont typeface="Arial" panose="020B0604020202020204" pitchFamily="34" charset="0"/>
              <a:buChar char="•"/>
            </a:pPr>
            <a:r>
              <a:rPr lang="en-US" sz="1800" b="0" i="0" u="none" strike="noStrike" baseline="0" dirty="0">
                <a:latin typeface="BookAntiqua"/>
              </a:rPr>
              <a:t>Changing the styling of elements on the fly</a:t>
            </a:r>
          </a:p>
          <a:p>
            <a:pPr lvl="1">
              <a:buFont typeface="Arial" panose="020B0604020202020204" pitchFamily="34" charset="0"/>
              <a:buChar char="•"/>
            </a:pPr>
            <a:r>
              <a:rPr lang="en-US" sz="1800" b="0" i="0" u="none" strike="noStrike" baseline="0" dirty="0">
                <a:latin typeface="BookAntiqua"/>
              </a:rPr>
              <a:t>Hiding and showing elements with various built-in effects</a:t>
            </a:r>
          </a:p>
          <a:p>
            <a:pPr lvl="1">
              <a:buFont typeface="Arial" panose="020B0604020202020204" pitchFamily="34" charset="0"/>
              <a:buChar char="•"/>
            </a:pPr>
            <a:r>
              <a:rPr lang="en-US" sz="1800" b="0" i="0" u="none" strike="noStrike" baseline="0" dirty="0">
                <a:latin typeface="BookAntiqua"/>
              </a:rPr>
              <a:t>Creating custom animations of elements</a:t>
            </a:r>
          </a:p>
          <a:p>
            <a:pPr lvl="1">
              <a:buFont typeface="Arial" panose="020B0604020202020204" pitchFamily="34" charset="0"/>
              <a:buChar char="•"/>
            </a:pPr>
            <a:r>
              <a:rPr lang="en-US" sz="1800" b="0" i="0" u="none" strike="noStrike" baseline="0" dirty="0">
                <a:latin typeface="BookAntiqua"/>
              </a:rPr>
              <a:t>Sequencing effects to happen one after another</a:t>
            </a:r>
            <a:endParaRPr lang="en-US" sz="1800"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8FE-8404-419F-ACA0-84E0A5CA4E73}"/>
              </a:ext>
            </a:extLst>
          </p:cNvPr>
          <p:cNvSpPr>
            <a:spLocks noGrp="1"/>
          </p:cNvSpPr>
          <p:nvPr>
            <p:ph type="title"/>
          </p:nvPr>
        </p:nvSpPr>
        <p:spPr/>
        <p:txBody>
          <a:bodyPr/>
          <a:lstStyle/>
          <a:p>
            <a:r>
              <a:rPr lang="en-US" dirty="0"/>
              <a:t>Hiding and showing elements</a:t>
            </a:r>
          </a:p>
        </p:txBody>
      </p:sp>
      <p:sp>
        <p:nvSpPr>
          <p:cNvPr id="3" name="Content Placeholder 2">
            <a:extLst>
              <a:ext uri="{FF2B5EF4-FFF2-40B4-BE49-F238E27FC236}">
                <a16:creationId xmlns:a16="http://schemas.microsoft.com/office/drawing/2014/main" id="{B31A4FE9-5536-48A1-9B02-80DD2569619F}"/>
              </a:ext>
            </a:extLst>
          </p:cNvPr>
          <p:cNvSpPr>
            <a:spLocks noGrp="1"/>
          </p:cNvSpPr>
          <p:nvPr>
            <p:ph idx="1"/>
          </p:nvPr>
        </p:nvSpPr>
        <p:spPr>
          <a:xfrm>
            <a:off x="581192" y="1934308"/>
            <a:ext cx="11029615" cy="4572000"/>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a:t>
            </a:r>
            <a:r>
              <a:rPr lang="en-US" sz="1800" b="0" i="0" u="none" strike="noStrike" baseline="0" dirty="0">
                <a:latin typeface="CourierStd"/>
              </a:rPr>
              <a:t>.eq() </a:t>
            </a:r>
            <a:r>
              <a:rPr lang="en-US" sz="1800" b="0" i="0" u="none" strike="noStrike" baseline="0" dirty="0">
                <a:latin typeface="BookAntiqua"/>
              </a:rPr>
              <a:t>method is similar to the </a:t>
            </a:r>
            <a:r>
              <a:rPr lang="en-US" sz="1800" b="0" i="0" u="none" strike="noStrike" baseline="0" dirty="0">
                <a:latin typeface="CourierStd"/>
              </a:rPr>
              <a:t>:eq() </a:t>
            </a:r>
            <a:r>
              <a:rPr lang="en-US" sz="1800" b="0" i="0" u="none" strike="noStrike" baseline="0" dirty="0">
                <a:latin typeface="BookAntiqua"/>
              </a:rPr>
              <a:t>pseudo-class discussed in </a:t>
            </a:r>
            <a:r>
              <a:rPr lang="en-US" sz="1800" b="0" i="1" u="none" strike="noStrike" baseline="0" dirty="0">
                <a:latin typeface="BookAntiqua-Italic"/>
              </a:rPr>
              <a:t>Chapter 2</a:t>
            </a:r>
            <a:r>
              <a:rPr lang="en-US" sz="1800" b="0" i="0" u="none" strike="noStrike" baseline="0" dirty="0">
                <a:latin typeface="BookAntiqua"/>
              </a:rPr>
              <a:t>, </a:t>
            </a:r>
            <a:r>
              <a:rPr lang="en-US" sz="1800" b="0" i="1" u="none" strike="noStrike" baseline="0" dirty="0">
                <a:latin typeface="BookAntiqua-Italic"/>
              </a:rPr>
              <a:t>Selecting Elements</a:t>
            </a:r>
            <a:r>
              <a:rPr lang="en-US" sz="1800" b="0" i="0" u="none" strike="noStrike" baseline="0" dirty="0">
                <a:latin typeface="BookAntiqua"/>
              </a:rPr>
              <a:t>. It returns a jQuery object pointing to a single element at the provided zero-based index. In this case, the method selects the second paragraph and hides it, so that the </a:t>
            </a:r>
            <a:r>
              <a:rPr lang="en-US" sz="1800" b="1" i="0" u="none" strike="noStrike" baseline="0" dirty="0">
                <a:latin typeface="BookAntiqua-Bold"/>
              </a:rPr>
              <a:t>read more </a:t>
            </a:r>
            <a:r>
              <a:rPr lang="en-US" sz="1800" b="0" i="0" u="none" strike="noStrike" baseline="0" dirty="0">
                <a:latin typeface="BookAntiqua"/>
              </a:rPr>
              <a:t>link appears immediately following the first paragraph:</a:t>
            </a:r>
            <a:endParaRPr lang="en-US" b="0" i="0" u="none" strike="noStrike" baseline="0" dirty="0">
              <a:latin typeface="BookAntiqua"/>
            </a:endParaRPr>
          </a:p>
        </p:txBody>
      </p:sp>
      <p:pic>
        <p:nvPicPr>
          <p:cNvPr id="5" name="Picture 4">
            <a:extLst>
              <a:ext uri="{FF2B5EF4-FFF2-40B4-BE49-F238E27FC236}">
                <a16:creationId xmlns:a16="http://schemas.microsoft.com/office/drawing/2014/main" id="{E91B273A-708C-45FC-8205-F2A63A43852D}"/>
              </a:ext>
            </a:extLst>
          </p:cNvPr>
          <p:cNvPicPr>
            <a:picLocks noChangeAspect="1"/>
          </p:cNvPicPr>
          <p:nvPr/>
        </p:nvPicPr>
        <p:blipFill>
          <a:blip r:embed="rId2"/>
          <a:stretch>
            <a:fillRect/>
          </a:stretch>
        </p:blipFill>
        <p:spPr>
          <a:xfrm>
            <a:off x="2590799" y="3795109"/>
            <a:ext cx="7010400" cy="2228850"/>
          </a:xfrm>
          <a:prstGeom prst="rect">
            <a:avLst/>
          </a:prstGeom>
        </p:spPr>
      </p:pic>
    </p:spTree>
    <p:extLst>
      <p:ext uri="{BB962C8B-B14F-4D97-AF65-F5344CB8AC3E}">
        <p14:creationId xmlns:p14="http://schemas.microsoft.com/office/powerpoint/2010/main" val="401928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8FE-8404-419F-ACA0-84E0A5CA4E73}"/>
              </a:ext>
            </a:extLst>
          </p:cNvPr>
          <p:cNvSpPr>
            <a:spLocks noGrp="1"/>
          </p:cNvSpPr>
          <p:nvPr>
            <p:ph type="title"/>
          </p:nvPr>
        </p:nvSpPr>
        <p:spPr/>
        <p:txBody>
          <a:bodyPr/>
          <a:lstStyle/>
          <a:p>
            <a:r>
              <a:rPr lang="en-US" dirty="0"/>
              <a:t>Hiding and showing elements</a:t>
            </a:r>
          </a:p>
        </p:txBody>
      </p:sp>
      <p:sp>
        <p:nvSpPr>
          <p:cNvPr id="3" name="Content Placeholder 2">
            <a:extLst>
              <a:ext uri="{FF2B5EF4-FFF2-40B4-BE49-F238E27FC236}">
                <a16:creationId xmlns:a16="http://schemas.microsoft.com/office/drawing/2014/main" id="{B31A4FE9-5536-48A1-9B02-80DD2569619F}"/>
              </a:ext>
            </a:extLst>
          </p:cNvPr>
          <p:cNvSpPr>
            <a:spLocks noGrp="1"/>
          </p:cNvSpPr>
          <p:nvPr>
            <p:ph idx="1"/>
          </p:nvPr>
        </p:nvSpPr>
        <p:spPr>
          <a:xfrm>
            <a:off x="581192" y="2215662"/>
            <a:ext cx="11029615" cy="4290646"/>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When the user clicks on </a:t>
            </a:r>
            <a:r>
              <a:rPr lang="en-US" sz="1800" b="1" i="0" u="none" strike="noStrike" baseline="0" dirty="0">
                <a:latin typeface="BookAntiqua-Bold"/>
              </a:rPr>
              <a:t>read more </a:t>
            </a:r>
            <a:r>
              <a:rPr lang="en-US" sz="1800" b="0" i="0" u="none" strike="noStrike" baseline="0" dirty="0">
                <a:latin typeface="BookAntiqua"/>
              </a:rPr>
              <a:t>at the end of the first paragraph, we call </a:t>
            </a:r>
            <a:r>
              <a:rPr lang="en-US" sz="1800" b="0" i="0" u="none" strike="noStrike" baseline="0" dirty="0">
                <a:latin typeface="CourierStd"/>
              </a:rPr>
              <a:t>.show() </a:t>
            </a:r>
            <a:r>
              <a:rPr lang="en-US" sz="1800" b="0" i="0" u="none" strike="noStrike" baseline="0" dirty="0">
                <a:latin typeface="BookAntiqua"/>
              </a:rPr>
              <a:t>to display the second paragraph and </a:t>
            </a:r>
            <a:r>
              <a:rPr lang="en-US" sz="1800" b="0" i="0" u="none" strike="noStrike" baseline="0" dirty="0">
                <a:latin typeface="CourierStd"/>
              </a:rPr>
              <a:t>.hide() </a:t>
            </a:r>
            <a:r>
              <a:rPr lang="en-US" sz="1800" b="0" i="0" u="none" strike="noStrike" baseline="0" dirty="0">
                <a:latin typeface="BookAntiqua"/>
              </a:rPr>
              <a:t>to hide the clicked link:</a:t>
            </a:r>
            <a:endParaRPr lang="en-US" b="0" i="0" u="none" strike="noStrike" baseline="0" dirty="0">
              <a:latin typeface="BookAntiqua"/>
            </a:endParaRPr>
          </a:p>
        </p:txBody>
      </p:sp>
      <p:sp>
        <p:nvSpPr>
          <p:cNvPr id="6" name="TextBox 5">
            <a:extLst>
              <a:ext uri="{FF2B5EF4-FFF2-40B4-BE49-F238E27FC236}">
                <a16:creationId xmlns:a16="http://schemas.microsoft.com/office/drawing/2014/main" id="{09B165C4-CED3-48E9-9A1E-E0EBA5FADA4F}"/>
              </a:ext>
            </a:extLst>
          </p:cNvPr>
          <p:cNvSpPr txBox="1"/>
          <p:nvPr/>
        </p:nvSpPr>
        <p:spPr>
          <a:xfrm>
            <a:off x="3470763" y="3781921"/>
            <a:ext cx="6097464" cy="2123658"/>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$('p').eq(1).hide();</a:t>
            </a:r>
          </a:p>
          <a:p>
            <a:pPr lvl="1"/>
            <a:r>
              <a:rPr lang="en-US" sz="1600" b="0" i="0" u="none" strike="noStrike" baseline="0" dirty="0">
                <a:latin typeface="CourierStd"/>
              </a:rPr>
              <a:t>$('</a:t>
            </a:r>
            <a:r>
              <a:rPr lang="en-US" sz="1600" b="0" i="0" u="none" strike="noStrike" baseline="0" dirty="0" err="1">
                <a:latin typeface="CourierStd"/>
              </a:rPr>
              <a:t>a.more</a:t>
            </a:r>
            <a:r>
              <a:rPr lang="en-US" sz="1600" b="0" i="0" u="none" strike="noStrike" baseline="0" dirty="0">
                <a:latin typeface="CourierStd"/>
              </a:rPr>
              <a:t>').click(function(event) {</a:t>
            </a:r>
          </a:p>
          <a:p>
            <a:pPr lvl="2"/>
            <a:r>
              <a:rPr lang="en-US" sz="1600" b="0" i="0" u="none" strike="noStrike" baseline="0" dirty="0" err="1">
                <a:latin typeface="CourierStd"/>
              </a:rPr>
              <a:t>event.preventDefault</a:t>
            </a:r>
            <a:r>
              <a:rPr lang="en-US" sz="1600" b="0" i="0" u="none" strike="noStrike" baseline="0" dirty="0">
                <a:latin typeface="CourierStd"/>
              </a:rPr>
              <a:t>();</a:t>
            </a:r>
          </a:p>
          <a:p>
            <a:pPr lvl="2"/>
            <a:r>
              <a:rPr lang="en-US" sz="1600" b="0" i="0" u="none" strike="noStrike" baseline="0" dirty="0">
                <a:latin typeface="CourierStd"/>
              </a:rPr>
              <a:t>$('p').eq(1).show();</a:t>
            </a:r>
          </a:p>
          <a:p>
            <a:pPr lvl="2"/>
            <a:r>
              <a:rPr lang="en-US" sz="1600" b="0" i="0" u="none" strike="noStrike" baseline="0" dirty="0">
                <a:latin typeface="CourierStd"/>
              </a:rPr>
              <a:t>$(this).hide();</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395065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8FE-8404-419F-ACA0-84E0A5CA4E73}"/>
              </a:ext>
            </a:extLst>
          </p:cNvPr>
          <p:cNvSpPr>
            <a:spLocks noGrp="1"/>
          </p:cNvSpPr>
          <p:nvPr>
            <p:ph type="title"/>
          </p:nvPr>
        </p:nvSpPr>
        <p:spPr/>
        <p:txBody>
          <a:bodyPr/>
          <a:lstStyle/>
          <a:p>
            <a:r>
              <a:rPr lang="en-US" dirty="0"/>
              <a:t>Hiding and showing elements</a:t>
            </a:r>
          </a:p>
        </p:txBody>
      </p:sp>
      <p:sp>
        <p:nvSpPr>
          <p:cNvPr id="3" name="Content Placeholder 2">
            <a:extLst>
              <a:ext uri="{FF2B5EF4-FFF2-40B4-BE49-F238E27FC236}">
                <a16:creationId xmlns:a16="http://schemas.microsoft.com/office/drawing/2014/main" id="{B31A4FE9-5536-48A1-9B02-80DD2569619F}"/>
              </a:ext>
            </a:extLst>
          </p:cNvPr>
          <p:cNvSpPr>
            <a:spLocks noGrp="1"/>
          </p:cNvSpPr>
          <p:nvPr>
            <p:ph idx="1"/>
          </p:nvPr>
        </p:nvSpPr>
        <p:spPr>
          <a:xfrm>
            <a:off x="581192" y="2048608"/>
            <a:ext cx="11029615" cy="4624753"/>
          </a:xfrm>
        </p:spPr>
        <p:txBody>
          <a:bodyPr anchor="t">
            <a:normAutofit/>
          </a:bodyPr>
          <a:lstStyle/>
          <a:p>
            <a:pPr marL="0" indent="0" algn="l">
              <a:buNone/>
            </a:pPr>
            <a:r>
              <a:rPr lang="en-US" sz="1800" b="0" i="0" u="none" strike="noStrike" baseline="0" dirty="0">
                <a:latin typeface="BookAntiqua"/>
              </a:rPr>
              <a:t>Note the use of </a:t>
            </a:r>
            <a:r>
              <a:rPr lang="en-US" sz="1800" b="0" i="0" u="none" strike="noStrike" baseline="0" dirty="0">
                <a:latin typeface="CourierStd"/>
              </a:rPr>
              <a:t>.</a:t>
            </a:r>
            <a:r>
              <a:rPr lang="en-US" sz="1800" b="0" i="0" u="none" strike="noStrike" baseline="0" dirty="0" err="1">
                <a:latin typeface="CourierStd"/>
              </a:rPr>
              <a:t>preventDefault</a:t>
            </a:r>
            <a:r>
              <a:rPr lang="en-US" sz="1800" b="0" i="0" u="none" strike="noStrike" baseline="0" dirty="0">
                <a:latin typeface="CourierStd"/>
              </a:rPr>
              <a:t>() </a:t>
            </a:r>
            <a:r>
              <a:rPr lang="en-US" sz="1800" b="0" i="0" u="none" strike="noStrike" baseline="0" dirty="0">
                <a:latin typeface="BookAntiqua"/>
              </a:rPr>
              <a:t>to keep the link from activating its default action. Now the speech looks like this:</a:t>
            </a:r>
          </a:p>
          <a:p>
            <a:pPr marL="0" indent="0" algn="l">
              <a:buNone/>
            </a:pPr>
            <a:endParaRPr lang="en-US" dirty="0">
              <a:latin typeface="BookAntiqua"/>
            </a:endParaRPr>
          </a:p>
          <a:p>
            <a:pPr marL="0" indent="0" algn="l">
              <a:buNone/>
            </a:pPr>
            <a:endParaRPr lang="en-US" b="0" i="0" u="none" strike="noStrike" baseline="0" dirty="0">
              <a:latin typeface="BookAntiqua"/>
            </a:endParaRPr>
          </a:p>
          <a:p>
            <a:pPr marL="0" indent="0" algn="l">
              <a:buNone/>
            </a:pPr>
            <a:endParaRPr lang="en-US" dirty="0">
              <a:latin typeface="BookAntiqua"/>
            </a:endParaRPr>
          </a:p>
          <a:p>
            <a:pPr marL="0" indent="0" algn="l">
              <a:buNone/>
            </a:pPr>
            <a:endParaRPr lang="en-US"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b="0" i="0" u="none" strike="noStrike" baseline="0" dirty="0">
              <a:latin typeface="BookAntiqua"/>
            </a:endParaRPr>
          </a:p>
          <a:p>
            <a:pPr marL="0" indent="0" algn="l">
              <a:buNone/>
            </a:pPr>
            <a:endParaRPr lang="en-US" dirty="0">
              <a:latin typeface="BookAntiqua"/>
            </a:endParaRPr>
          </a:p>
          <a:p>
            <a:pPr marL="0" indent="0">
              <a:buNone/>
            </a:pPr>
            <a:r>
              <a:rPr lang="en-US" dirty="0">
                <a:latin typeface="BookAntiqua"/>
              </a:rPr>
              <a:t>The </a:t>
            </a:r>
            <a:r>
              <a:rPr lang="en-US" dirty="0">
                <a:latin typeface="CourierStd"/>
              </a:rPr>
              <a:t>.hide() </a:t>
            </a:r>
            <a:r>
              <a:rPr lang="en-US" dirty="0">
                <a:latin typeface="BookAntiqua"/>
              </a:rPr>
              <a:t>and </a:t>
            </a:r>
            <a:r>
              <a:rPr lang="en-US" dirty="0">
                <a:latin typeface="CourierStd"/>
              </a:rPr>
              <a:t>.show() </a:t>
            </a:r>
            <a:r>
              <a:rPr lang="en-US" dirty="0">
                <a:latin typeface="BookAntiqua"/>
              </a:rPr>
              <a:t>methods are quick and useful, but they aren't very flashy. To add some flair, we can give them a duration.</a:t>
            </a:r>
            <a:endParaRPr lang="en-US" b="0" i="0" u="none" strike="noStrike" baseline="0" dirty="0">
              <a:latin typeface="BookAntiqua"/>
            </a:endParaRPr>
          </a:p>
        </p:txBody>
      </p:sp>
      <p:pic>
        <p:nvPicPr>
          <p:cNvPr id="5" name="Picture 4">
            <a:extLst>
              <a:ext uri="{FF2B5EF4-FFF2-40B4-BE49-F238E27FC236}">
                <a16:creationId xmlns:a16="http://schemas.microsoft.com/office/drawing/2014/main" id="{56F0D2AC-3A71-4D6A-84DC-3FA3EB17EC70}"/>
              </a:ext>
            </a:extLst>
          </p:cNvPr>
          <p:cNvPicPr>
            <a:picLocks noChangeAspect="1"/>
          </p:cNvPicPr>
          <p:nvPr/>
        </p:nvPicPr>
        <p:blipFill>
          <a:blip r:embed="rId2"/>
          <a:stretch>
            <a:fillRect/>
          </a:stretch>
        </p:blipFill>
        <p:spPr>
          <a:xfrm>
            <a:off x="2490786" y="2805478"/>
            <a:ext cx="7210425" cy="2952750"/>
          </a:xfrm>
          <a:prstGeom prst="rect">
            <a:avLst/>
          </a:prstGeom>
        </p:spPr>
      </p:pic>
    </p:spTree>
    <p:extLst>
      <p:ext uri="{BB962C8B-B14F-4D97-AF65-F5344CB8AC3E}">
        <p14:creationId xmlns:p14="http://schemas.microsoft.com/office/powerpoint/2010/main" val="3098424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DE30-6F81-46C4-BA6B-9DEF4CB1F5A9}"/>
              </a:ext>
            </a:extLst>
          </p:cNvPr>
          <p:cNvSpPr>
            <a:spLocks noGrp="1"/>
          </p:cNvSpPr>
          <p:nvPr>
            <p:ph type="title"/>
          </p:nvPr>
        </p:nvSpPr>
        <p:spPr/>
        <p:txBody>
          <a:bodyPr/>
          <a:lstStyle/>
          <a:p>
            <a:r>
              <a:rPr lang="en-US" dirty="0"/>
              <a:t>Effects and duration</a:t>
            </a:r>
          </a:p>
        </p:txBody>
      </p:sp>
      <p:sp>
        <p:nvSpPr>
          <p:cNvPr id="3" name="Content Placeholder 2">
            <a:extLst>
              <a:ext uri="{FF2B5EF4-FFF2-40B4-BE49-F238E27FC236}">
                <a16:creationId xmlns:a16="http://schemas.microsoft.com/office/drawing/2014/main" id="{9E827C3B-5E30-455A-8FF4-8CE1FBAD75B0}"/>
              </a:ext>
            </a:extLst>
          </p:cNvPr>
          <p:cNvSpPr>
            <a:spLocks noGrp="1"/>
          </p:cNvSpPr>
          <p:nvPr>
            <p:ph idx="1"/>
          </p:nvPr>
        </p:nvSpPr>
        <p:spPr/>
        <p:txBody>
          <a:bodyPr/>
          <a:lstStyle/>
          <a:p>
            <a:pPr marL="0" indent="0" algn="l">
              <a:buNone/>
            </a:pPr>
            <a:r>
              <a:rPr lang="en-US" sz="1800" b="0" i="0" u="none" strike="noStrike" baseline="0" dirty="0">
                <a:latin typeface="BookAntiqua"/>
              </a:rPr>
              <a:t>When we include a duration (sometimes also referred to as a speed) with </a:t>
            </a:r>
            <a:r>
              <a:rPr lang="en-US" sz="1800" b="0" i="0" u="none" strike="noStrike" baseline="0" dirty="0">
                <a:latin typeface="CourierStd"/>
              </a:rPr>
              <a:t>.show() </a:t>
            </a:r>
            <a:r>
              <a:rPr lang="en-US" sz="1800" b="0" i="0" u="none" strike="noStrike" baseline="0" dirty="0">
                <a:latin typeface="BookAntiqua"/>
              </a:rPr>
              <a:t>or </a:t>
            </a:r>
            <a:r>
              <a:rPr lang="en-US" sz="1800" b="0" i="0" u="none" strike="noStrike" baseline="0" dirty="0">
                <a:latin typeface="CourierStd"/>
              </a:rPr>
              <a:t>.hide()</a:t>
            </a:r>
            <a:r>
              <a:rPr lang="en-US" sz="1800" b="0" i="0" u="none" strike="noStrike" baseline="0" dirty="0">
                <a:latin typeface="BookAntiqua"/>
              </a:rPr>
              <a:t>, it becomes animated—occurring over a specified period of time. The </a:t>
            </a:r>
            <a:r>
              <a:rPr lang="en-US" sz="1800" b="0" i="0" u="none" strike="noStrike" baseline="0" dirty="0">
                <a:latin typeface="CourierStd"/>
              </a:rPr>
              <a:t>.hide(duration) </a:t>
            </a:r>
            <a:r>
              <a:rPr lang="en-US" sz="1800" b="0" i="0" u="none" strike="noStrike" baseline="0" dirty="0">
                <a:latin typeface="BookAntiqua"/>
              </a:rPr>
              <a:t>method, for example, decreases an element's height, width, and opacity simultaneously until all three reach zero, at which point the CSS rule </a:t>
            </a:r>
            <a:r>
              <a:rPr lang="en-US" sz="1800" b="0" i="0" u="none" strike="noStrike" baseline="0" dirty="0">
                <a:latin typeface="CourierStd"/>
              </a:rPr>
              <a:t>display: none </a:t>
            </a:r>
            <a:r>
              <a:rPr lang="en-US" sz="1800" b="0" i="0" u="none" strike="noStrike" baseline="0" dirty="0">
                <a:latin typeface="BookAntiqua"/>
              </a:rPr>
              <a:t>is applied. The </a:t>
            </a:r>
            <a:r>
              <a:rPr lang="en-US" sz="1800" b="0" i="0" u="none" strike="noStrike" baseline="0" dirty="0">
                <a:latin typeface="CourierStd"/>
              </a:rPr>
              <a:t>.show(duration) </a:t>
            </a:r>
            <a:r>
              <a:rPr lang="en-US" sz="1800" b="0" i="0" u="none" strike="noStrike" baseline="0" dirty="0">
                <a:latin typeface="BookAntiqua"/>
              </a:rPr>
              <a:t>method will increase the element’s height from top to bottom, width from the left-hand side to the right-hand side, and opacity from 0 to 1 until its contents are completely visible.</a:t>
            </a:r>
            <a:endParaRPr lang="en-US" dirty="0"/>
          </a:p>
        </p:txBody>
      </p:sp>
    </p:spTree>
    <p:extLst>
      <p:ext uri="{BB962C8B-B14F-4D97-AF65-F5344CB8AC3E}">
        <p14:creationId xmlns:p14="http://schemas.microsoft.com/office/powerpoint/2010/main" val="235882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05D8-EA48-4383-9753-DC9445D03C90}"/>
              </a:ext>
            </a:extLst>
          </p:cNvPr>
          <p:cNvSpPr>
            <a:spLocks noGrp="1"/>
          </p:cNvSpPr>
          <p:nvPr>
            <p:ph type="title"/>
          </p:nvPr>
        </p:nvSpPr>
        <p:spPr/>
        <p:txBody>
          <a:bodyPr/>
          <a:lstStyle/>
          <a:p>
            <a:r>
              <a:rPr lang="en-US" dirty="0"/>
              <a:t>Speeding in</a:t>
            </a:r>
          </a:p>
        </p:txBody>
      </p:sp>
      <p:sp>
        <p:nvSpPr>
          <p:cNvPr id="3" name="Content Placeholder 2">
            <a:extLst>
              <a:ext uri="{FF2B5EF4-FFF2-40B4-BE49-F238E27FC236}">
                <a16:creationId xmlns:a16="http://schemas.microsoft.com/office/drawing/2014/main" id="{FC4CE9E6-6248-4173-AD7E-8826D775C4E0}"/>
              </a:ext>
            </a:extLst>
          </p:cNvPr>
          <p:cNvSpPr>
            <a:spLocks noGrp="1"/>
          </p:cNvSpPr>
          <p:nvPr>
            <p:ph idx="1"/>
          </p:nvPr>
        </p:nvSpPr>
        <p:spPr/>
        <p:txBody>
          <a:bodyPr anchor="t"/>
          <a:lstStyle/>
          <a:p>
            <a:pPr marL="0" indent="0" algn="l">
              <a:buNone/>
            </a:pPr>
            <a:r>
              <a:rPr lang="en-US" sz="1800" b="0" i="0" u="none" strike="noStrike" baseline="0" dirty="0">
                <a:latin typeface="BookAntiqua"/>
              </a:rPr>
              <a:t>With any jQuery effect, we can use one of the two preset speeds, </a:t>
            </a:r>
            <a:r>
              <a:rPr lang="en-US" sz="1800" b="0" i="0" u="none" strike="noStrike" baseline="0" dirty="0">
                <a:latin typeface="CourierStd"/>
              </a:rPr>
              <a:t>'slow' </a:t>
            </a:r>
            <a:r>
              <a:rPr lang="en-US" sz="1800" b="0" i="0" u="none" strike="noStrike" baseline="0" dirty="0">
                <a:latin typeface="BookAntiqua"/>
              </a:rPr>
              <a:t>or </a:t>
            </a:r>
            <a:r>
              <a:rPr lang="en-US" sz="1800" b="0" i="0" u="none" strike="noStrike" baseline="0" dirty="0">
                <a:latin typeface="CourierStd"/>
              </a:rPr>
              <a:t>'fast’</a:t>
            </a:r>
            <a:r>
              <a:rPr lang="en-US" sz="1800" b="0" i="0" u="none" strike="noStrike" baseline="0" dirty="0">
                <a:latin typeface="BookAntiqua"/>
              </a:rPr>
              <a:t>. Using </a:t>
            </a:r>
            <a:r>
              <a:rPr lang="en-US" sz="1800" b="0" i="0" u="none" strike="noStrike" baseline="0" dirty="0">
                <a:latin typeface="CourierStd"/>
              </a:rPr>
              <a:t>.show('slow') </a:t>
            </a:r>
            <a:r>
              <a:rPr lang="en-US" sz="1800" b="0" i="0" u="none" strike="noStrike" baseline="0" dirty="0">
                <a:latin typeface="BookAntiqua"/>
              </a:rPr>
              <a:t>makes the show effect complete in 600 milliseconds (0.6 seconds), </a:t>
            </a:r>
            <a:r>
              <a:rPr lang="en-US" sz="1800" b="0" i="0" u="none" strike="noStrike" baseline="0" dirty="0">
                <a:latin typeface="CourierStd"/>
              </a:rPr>
              <a:t>.show('fast') </a:t>
            </a:r>
            <a:r>
              <a:rPr lang="en-US" sz="1800" b="0" i="0" u="none" strike="noStrike" baseline="0" dirty="0">
                <a:latin typeface="BookAntiqua"/>
              </a:rPr>
              <a:t>in 200 milliseconds. If any other string is supplied, jQuery’s default animation duration of 400 milliseconds will be used. For even greater precision, we can specify a number of milliseconds: for example, </a:t>
            </a:r>
            <a:r>
              <a:rPr lang="en-US" sz="1800" b="0" i="0" u="none" strike="noStrike" baseline="0" dirty="0">
                <a:latin typeface="CourierStd"/>
              </a:rPr>
              <a:t>.show(850)</a:t>
            </a:r>
            <a:r>
              <a:rPr lang="en-US" sz="1800" b="0" i="0" u="none" strike="noStrike" baseline="0" dirty="0">
                <a:latin typeface="BookAntiqua"/>
              </a:rPr>
              <a:t>. Note that in this case we are specifying a numeric value, so we do not use quotation marks. </a:t>
            </a:r>
          </a:p>
          <a:p>
            <a:pPr marL="0" indent="0" algn="l">
              <a:buNone/>
            </a:pPr>
            <a:r>
              <a:rPr lang="en-US" sz="1800" b="0" i="0" u="none" strike="noStrike" baseline="0" dirty="0">
                <a:latin typeface="BookAntiqua"/>
              </a:rPr>
              <a:t>Let's include a speed in our example when showing the second paragraph of Lincoln's Gettysburg Address:</a:t>
            </a:r>
            <a:endParaRPr lang="en-US" dirty="0"/>
          </a:p>
        </p:txBody>
      </p:sp>
      <p:sp>
        <p:nvSpPr>
          <p:cNvPr id="5" name="TextBox 4">
            <a:extLst>
              <a:ext uri="{FF2B5EF4-FFF2-40B4-BE49-F238E27FC236}">
                <a16:creationId xmlns:a16="http://schemas.microsoft.com/office/drawing/2014/main" id="{4B693866-FB70-4E2A-A877-124C0876E886}"/>
              </a:ext>
            </a:extLst>
          </p:cNvPr>
          <p:cNvSpPr txBox="1"/>
          <p:nvPr/>
        </p:nvSpPr>
        <p:spPr>
          <a:xfrm>
            <a:off x="3047267" y="4261899"/>
            <a:ext cx="6097464" cy="2123658"/>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$('p').eq(1).hide();</a:t>
            </a:r>
          </a:p>
          <a:p>
            <a:pPr lvl="1"/>
            <a:r>
              <a:rPr lang="en-US" sz="1600" b="0" i="0" u="none" strike="noStrike" baseline="0" dirty="0">
                <a:latin typeface="CourierStd"/>
              </a:rPr>
              <a:t>$('</a:t>
            </a:r>
            <a:r>
              <a:rPr lang="en-US" sz="1600" b="0" i="0" u="none" strike="noStrike" baseline="0" dirty="0" err="1">
                <a:latin typeface="CourierStd"/>
              </a:rPr>
              <a:t>a.more</a:t>
            </a:r>
            <a:r>
              <a:rPr lang="en-US" sz="1600" b="0" i="0" u="none" strike="noStrike" baseline="0" dirty="0">
                <a:latin typeface="CourierStd"/>
              </a:rPr>
              <a:t>').click(function(event) {</a:t>
            </a:r>
          </a:p>
          <a:p>
            <a:pPr lvl="2"/>
            <a:r>
              <a:rPr lang="en-US" sz="1600" b="0" i="0" u="none" strike="noStrike" baseline="0" dirty="0" err="1">
                <a:latin typeface="CourierStd"/>
              </a:rPr>
              <a:t>event.preventDefault</a:t>
            </a:r>
            <a:r>
              <a:rPr lang="en-US" sz="1600" b="0" i="0" u="none" strike="noStrike" baseline="0" dirty="0">
                <a:latin typeface="CourierStd"/>
              </a:rPr>
              <a:t>();</a:t>
            </a:r>
          </a:p>
          <a:p>
            <a:pPr lvl="2"/>
            <a:r>
              <a:rPr lang="en-US" sz="1600" b="0" i="0" u="none" strike="noStrike" baseline="0" dirty="0">
                <a:latin typeface="CourierStd"/>
              </a:rPr>
              <a:t>$('p').eq(1).show('slow');</a:t>
            </a:r>
          </a:p>
          <a:p>
            <a:pPr lvl="2"/>
            <a:r>
              <a:rPr lang="en-US" sz="1600" b="0" i="0" u="none" strike="noStrike" baseline="0" dirty="0">
                <a:latin typeface="CourierStd"/>
              </a:rPr>
              <a:t>$(this).hide();</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3131203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05D8-EA48-4383-9753-DC9445D03C90}"/>
              </a:ext>
            </a:extLst>
          </p:cNvPr>
          <p:cNvSpPr>
            <a:spLocks noGrp="1"/>
          </p:cNvSpPr>
          <p:nvPr>
            <p:ph type="title"/>
          </p:nvPr>
        </p:nvSpPr>
        <p:spPr/>
        <p:txBody>
          <a:bodyPr/>
          <a:lstStyle/>
          <a:p>
            <a:r>
              <a:rPr lang="en-US" dirty="0"/>
              <a:t>Speeding in</a:t>
            </a:r>
          </a:p>
        </p:txBody>
      </p:sp>
      <p:sp>
        <p:nvSpPr>
          <p:cNvPr id="3" name="Content Placeholder 2">
            <a:extLst>
              <a:ext uri="{FF2B5EF4-FFF2-40B4-BE49-F238E27FC236}">
                <a16:creationId xmlns:a16="http://schemas.microsoft.com/office/drawing/2014/main" id="{FC4CE9E6-6248-4173-AD7E-8826D775C4E0}"/>
              </a:ext>
            </a:extLst>
          </p:cNvPr>
          <p:cNvSpPr>
            <a:spLocks noGrp="1"/>
          </p:cNvSpPr>
          <p:nvPr>
            <p:ph idx="1"/>
          </p:nvPr>
        </p:nvSpPr>
        <p:spPr/>
        <p:txBody>
          <a:bodyPr anchor="t"/>
          <a:lstStyle/>
          <a:p>
            <a:pPr marL="0" indent="0" algn="l">
              <a:buNone/>
            </a:pPr>
            <a:r>
              <a:rPr lang="en-US" sz="1800" b="0" i="0" u="none" strike="noStrike" baseline="0" dirty="0">
                <a:latin typeface="BookAntiqua"/>
              </a:rPr>
              <a:t>When we capture the paragraph's appearance at roughly halfway through the effect, we see the following:</a:t>
            </a:r>
            <a:endParaRPr lang="en-US" dirty="0"/>
          </a:p>
        </p:txBody>
      </p:sp>
      <p:pic>
        <p:nvPicPr>
          <p:cNvPr id="6" name="Picture 5">
            <a:extLst>
              <a:ext uri="{FF2B5EF4-FFF2-40B4-BE49-F238E27FC236}">
                <a16:creationId xmlns:a16="http://schemas.microsoft.com/office/drawing/2014/main" id="{65986DAE-1BA3-4B4A-BC37-131A0BD21F29}"/>
              </a:ext>
            </a:extLst>
          </p:cNvPr>
          <p:cNvPicPr>
            <a:picLocks noChangeAspect="1"/>
          </p:cNvPicPr>
          <p:nvPr/>
        </p:nvPicPr>
        <p:blipFill>
          <a:blip r:embed="rId2"/>
          <a:stretch>
            <a:fillRect/>
          </a:stretch>
        </p:blipFill>
        <p:spPr>
          <a:xfrm>
            <a:off x="2519361" y="3089763"/>
            <a:ext cx="7153275" cy="3333750"/>
          </a:xfrm>
          <a:prstGeom prst="rect">
            <a:avLst/>
          </a:prstGeom>
        </p:spPr>
      </p:pic>
    </p:spTree>
    <p:extLst>
      <p:ext uri="{BB962C8B-B14F-4D97-AF65-F5344CB8AC3E}">
        <p14:creationId xmlns:p14="http://schemas.microsoft.com/office/powerpoint/2010/main" val="1299559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E91A-B6C9-42E2-8E65-0B367A0E0D18}"/>
              </a:ext>
            </a:extLst>
          </p:cNvPr>
          <p:cNvSpPr>
            <a:spLocks noGrp="1"/>
          </p:cNvSpPr>
          <p:nvPr>
            <p:ph type="title"/>
          </p:nvPr>
        </p:nvSpPr>
        <p:spPr/>
        <p:txBody>
          <a:bodyPr/>
          <a:lstStyle/>
          <a:p>
            <a:r>
              <a:rPr lang="en-US" dirty="0"/>
              <a:t>Fading in and fading out</a:t>
            </a:r>
          </a:p>
        </p:txBody>
      </p:sp>
      <p:sp>
        <p:nvSpPr>
          <p:cNvPr id="3" name="Content Placeholder 2">
            <a:extLst>
              <a:ext uri="{FF2B5EF4-FFF2-40B4-BE49-F238E27FC236}">
                <a16:creationId xmlns:a16="http://schemas.microsoft.com/office/drawing/2014/main" id="{38C34AB2-729A-47EC-B646-CD08924DDA02}"/>
              </a:ext>
            </a:extLst>
          </p:cNvPr>
          <p:cNvSpPr>
            <a:spLocks noGrp="1"/>
          </p:cNvSpPr>
          <p:nvPr>
            <p:ph idx="1"/>
          </p:nvPr>
        </p:nvSpPr>
        <p:spPr/>
        <p:txBody>
          <a:bodyPr anchor="t"/>
          <a:lstStyle/>
          <a:p>
            <a:pPr marL="0" indent="0" algn="l">
              <a:buNone/>
            </a:pPr>
            <a:r>
              <a:rPr lang="en-US" sz="1800" b="0" i="0" u="none" strike="noStrike" baseline="0">
                <a:latin typeface="BookAntiqua"/>
              </a:rPr>
              <a:t>While the animated </a:t>
            </a:r>
            <a:r>
              <a:rPr lang="en-US" sz="1800" b="0" i="0" u="none" strike="noStrike" baseline="0">
                <a:latin typeface="CourierStd"/>
              </a:rPr>
              <a:t>.show() </a:t>
            </a:r>
            <a:r>
              <a:rPr lang="en-US" sz="1800" b="0" i="0" u="none" strike="noStrike" baseline="0">
                <a:latin typeface="BookAntiqua"/>
              </a:rPr>
              <a:t>and </a:t>
            </a:r>
            <a:r>
              <a:rPr lang="en-US" sz="1800" b="0" i="0" u="none" strike="noStrike" baseline="0">
                <a:latin typeface="CourierStd"/>
              </a:rPr>
              <a:t>.hide() </a:t>
            </a:r>
            <a:r>
              <a:rPr lang="en-US" sz="1800" b="0" i="0" u="none" strike="noStrike" baseline="0">
                <a:latin typeface="BookAntiqua"/>
              </a:rPr>
              <a:t>methods are certainly flashy, in practice, they animate more properties than are useful. Fortunately, jQuery offers a couple of other prebuilt animations for a more subtle effect. For example, to have the whole paragraph appear just by gradually increasing the opacity, we can use .</a:t>
            </a:r>
            <a:r>
              <a:rPr lang="en-US" sz="1800" b="0" i="0" u="none" strike="noStrike" baseline="0">
                <a:latin typeface="CourierStd"/>
              </a:rPr>
              <a:t>fadeIn('slow') </a:t>
            </a:r>
            <a:r>
              <a:rPr lang="en-US" sz="1800" b="0" i="0" u="none" strike="noStrike" baseline="0">
                <a:latin typeface="BookAntiqua"/>
              </a:rPr>
              <a:t>instead:</a:t>
            </a:r>
            <a:endParaRPr lang="en-US" dirty="0"/>
          </a:p>
        </p:txBody>
      </p:sp>
      <p:sp>
        <p:nvSpPr>
          <p:cNvPr id="5" name="TextBox 4">
            <a:extLst>
              <a:ext uri="{FF2B5EF4-FFF2-40B4-BE49-F238E27FC236}">
                <a16:creationId xmlns:a16="http://schemas.microsoft.com/office/drawing/2014/main" id="{C2D2A02C-17FA-4A5A-BA07-43E7204C1462}"/>
              </a:ext>
            </a:extLst>
          </p:cNvPr>
          <p:cNvSpPr txBox="1"/>
          <p:nvPr/>
        </p:nvSpPr>
        <p:spPr>
          <a:xfrm>
            <a:off x="3444387" y="3943281"/>
            <a:ext cx="6097464" cy="2062103"/>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$('p').eq(1).hide();</a:t>
            </a:r>
          </a:p>
          <a:p>
            <a:pPr lvl="1"/>
            <a:r>
              <a:rPr lang="en-US" sz="1600" b="0" i="0" u="none" strike="noStrike" baseline="0" dirty="0">
                <a:latin typeface="CourierStd"/>
              </a:rPr>
              <a:t>$('</a:t>
            </a:r>
            <a:r>
              <a:rPr lang="en-US" sz="1600" b="0" i="0" u="none" strike="noStrike" baseline="0" dirty="0" err="1">
                <a:latin typeface="CourierStd"/>
              </a:rPr>
              <a:t>a.more</a:t>
            </a:r>
            <a:r>
              <a:rPr lang="en-US" sz="1600" b="0" i="0" u="none" strike="noStrike" baseline="0" dirty="0">
                <a:latin typeface="CourierStd"/>
              </a:rPr>
              <a:t>').click(function(event) {</a:t>
            </a:r>
          </a:p>
          <a:p>
            <a:pPr lvl="2"/>
            <a:r>
              <a:rPr lang="en-US" sz="1600" b="0" i="0" u="none" strike="noStrike" baseline="0" dirty="0" err="1">
                <a:latin typeface="CourierStd"/>
              </a:rPr>
              <a:t>event.preventDefault</a:t>
            </a:r>
            <a:r>
              <a:rPr lang="en-US" sz="1600" b="0" i="0" u="none" strike="noStrike" baseline="0" dirty="0">
                <a:latin typeface="CourierStd"/>
              </a:rPr>
              <a:t>();</a:t>
            </a:r>
          </a:p>
          <a:p>
            <a:pPr lvl="2"/>
            <a:r>
              <a:rPr lang="en-US" sz="1600" b="0" i="0" u="none" strike="noStrike" baseline="0" dirty="0">
                <a:latin typeface="CourierStd"/>
              </a:rPr>
              <a:t>$('p').eq(1).</a:t>
            </a:r>
            <a:r>
              <a:rPr lang="en-US" sz="1600" b="0" i="0" u="none" strike="noStrike" baseline="0" dirty="0" err="1">
                <a:latin typeface="CourierStd"/>
              </a:rPr>
              <a:t>fadeIn</a:t>
            </a:r>
            <a:r>
              <a:rPr lang="en-US" sz="1600" b="0" i="0" u="none" strike="noStrike" baseline="0" dirty="0">
                <a:latin typeface="CourierStd"/>
              </a:rPr>
              <a:t>('slow');</a:t>
            </a:r>
          </a:p>
          <a:p>
            <a:pPr lvl="2"/>
            <a:r>
              <a:rPr lang="en-US" sz="1600" b="0" i="0" u="none" strike="noStrike" baseline="0" dirty="0">
                <a:latin typeface="CourierStd"/>
              </a:rPr>
              <a:t>$(this).hide();</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1522759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E91A-B6C9-42E2-8E65-0B367A0E0D18}"/>
              </a:ext>
            </a:extLst>
          </p:cNvPr>
          <p:cNvSpPr>
            <a:spLocks noGrp="1"/>
          </p:cNvSpPr>
          <p:nvPr>
            <p:ph type="title"/>
          </p:nvPr>
        </p:nvSpPr>
        <p:spPr/>
        <p:txBody>
          <a:bodyPr/>
          <a:lstStyle/>
          <a:p>
            <a:r>
              <a:rPr lang="en-US" dirty="0"/>
              <a:t>Fading in and fading out</a:t>
            </a:r>
          </a:p>
        </p:txBody>
      </p:sp>
      <p:sp>
        <p:nvSpPr>
          <p:cNvPr id="3" name="Content Placeholder 2">
            <a:extLst>
              <a:ext uri="{FF2B5EF4-FFF2-40B4-BE49-F238E27FC236}">
                <a16:creationId xmlns:a16="http://schemas.microsoft.com/office/drawing/2014/main" id="{38C34AB2-729A-47EC-B646-CD08924DDA02}"/>
              </a:ext>
            </a:extLst>
          </p:cNvPr>
          <p:cNvSpPr>
            <a:spLocks noGrp="1"/>
          </p:cNvSpPr>
          <p:nvPr>
            <p:ph idx="1"/>
          </p:nvPr>
        </p:nvSpPr>
        <p:spPr>
          <a:xfrm>
            <a:off x="581192" y="2180496"/>
            <a:ext cx="11029615" cy="4369773"/>
          </a:xfrm>
        </p:spPr>
        <p:txBody>
          <a:bodyPr anchor="t">
            <a:normAutofit/>
          </a:bodyPr>
          <a:lstStyle/>
          <a:p>
            <a:pPr marL="0" indent="0" algn="l">
              <a:buNone/>
            </a:pPr>
            <a:r>
              <a:rPr lang="en-US" sz="1800" b="0" i="0" u="none" strike="noStrike" baseline="0" dirty="0">
                <a:latin typeface="BookAntiqua"/>
              </a:rPr>
              <a:t>Now when we look at the paragraph during the effect, it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difference here is that the </a:t>
            </a:r>
            <a:r>
              <a:rPr lang="en-US" sz="1800" b="0" i="0" u="none" strike="noStrike" baseline="0" dirty="0">
                <a:latin typeface="CourierStd"/>
              </a:rPr>
              <a:t>.</a:t>
            </a:r>
            <a:r>
              <a:rPr lang="en-US" sz="1800" b="0" i="0" u="none" strike="noStrike" baseline="0" dirty="0" err="1">
                <a:latin typeface="CourierStd"/>
              </a:rPr>
              <a:t>fadeIn</a:t>
            </a:r>
            <a:r>
              <a:rPr lang="en-US" sz="1800" b="0" i="0" u="none" strike="noStrike" baseline="0" dirty="0">
                <a:latin typeface="CourierStd"/>
              </a:rPr>
              <a:t>() </a:t>
            </a:r>
            <a:r>
              <a:rPr lang="en-US" sz="1800" b="0" i="0" u="none" strike="noStrike" baseline="0" dirty="0">
                <a:latin typeface="BookAntiqua"/>
              </a:rPr>
              <a:t>effect starts by setting the dimensions of the paragraph so that the contents can simply fade into it. To gradually decrease the opacity we can use </a:t>
            </a:r>
            <a:r>
              <a:rPr lang="en-US" sz="1800" b="0" i="0" u="none" strike="noStrike" baseline="0" dirty="0">
                <a:latin typeface="CourierStd"/>
              </a:rPr>
              <a:t>.</a:t>
            </a:r>
            <a:r>
              <a:rPr lang="en-US" sz="1800" b="0" i="0" u="none" strike="noStrike" baseline="0" dirty="0" err="1">
                <a:latin typeface="CourierStd"/>
              </a:rPr>
              <a:t>fadeOut</a:t>
            </a:r>
            <a:r>
              <a:rPr lang="en-US" sz="1800" b="0" i="0" u="none" strike="noStrike" baseline="0" dirty="0">
                <a:latin typeface="CourierStd"/>
              </a:rPr>
              <a:t>()</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541CC620-3FAB-40CD-8420-03CBD6C60D7D}"/>
              </a:ext>
            </a:extLst>
          </p:cNvPr>
          <p:cNvPicPr>
            <a:picLocks noChangeAspect="1"/>
          </p:cNvPicPr>
          <p:nvPr/>
        </p:nvPicPr>
        <p:blipFill>
          <a:blip r:embed="rId2"/>
          <a:stretch>
            <a:fillRect/>
          </a:stretch>
        </p:blipFill>
        <p:spPr>
          <a:xfrm>
            <a:off x="2600325" y="2736606"/>
            <a:ext cx="6991350" cy="2914650"/>
          </a:xfrm>
          <a:prstGeom prst="rect">
            <a:avLst/>
          </a:prstGeom>
        </p:spPr>
      </p:pic>
    </p:spTree>
    <p:extLst>
      <p:ext uri="{BB962C8B-B14F-4D97-AF65-F5344CB8AC3E}">
        <p14:creationId xmlns:p14="http://schemas.microsoft.com/office/powerpoint/2010/main" val="160877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03EE-5AD9-4E9F-A41B-A8E70D67985F}"/>
              </a:ext>
            </a:extLst>
          </p:cNvPr>
          <p:cNvSpPr>
            <a:spLocks noGrp="1"/>
          </p:cNvSpPr>
          <p:nvPr>
            <p:ph type="title"/>
          </p:nvPr>
        </p:nvSpPr>
        <p:spPr/>
        <p:txBody>
          <a:bodyPr/>
          <a:lstStyle/>
          <a:p>
            <a:r>
              <a:rPr lang="en-US" dirty="0"/>
              <a:t>Sliding up and sliding down</a:t>
            </a:r>
          </a:p>
        </p:txBody>
      </p:sp>
      <p:sp>
        <p:nvSpPr>
          <p:cNvPr id="3" name="Content Placeholder 2">
            <a:extLst>
              <a:ext uri="{FF2B5EF4-FFF2-40B4-BE49-F238E27FC236}">
                <a16:creationId xmlns:a16="http://schemas.microsoft.com/office/drawing/2014/main" id="{071BF256-63E2-409F-89FE-E9468AA80E39}"/>
              </a:ext>
            </a:extLst>
          </p:cNvPr>
          <p:cNvSpPr>
            <a:spLocks noGrp="1"/>
          </p:cNvSpPr>
          <p:nvPr>
            <p:ph idx="1"/>
          </p:nvPr>
        </p:nvSpPr>
        <p:spPr/>
        <p:txBody>
          <a:bodyPr anchor="t"/>
          <a:lstStyle/>
          <a:p>
            <a:pPr marL="0" indent="0" algn="l">
              <a:buNone/>
            </a:pPr>
            <a:r>
              <a:rPr lang="en-US" sz="1800" b="0" i="0" u="none" strike="noStrike" baseline="0" dirty="0">
                <a:latin typeface="BookAntiqua"/>
              </a:rPr>
              <a:t>The fading animations are very useful for items that are outside the flow of the document. For example, these are typical effects to apply to "lightbox" elements that are overlaid on the page. However, when an element is part of the document flow, calling </a:t>
            </a:r>
            <a:r>
              <a:rPr lang="en-US" sz="1800" b="0" i="0" u="none" strike="noStrike" baseline="0" dirty="0">
                <a:latin typeface="CourierStd"/>
              </a:rPr>
              <a:t>.</a:t>
            </a:r>
            <a:r>
              <a:rPr lang="en-US" sz="1800" b="0" i="0" u="none" strike="noStrike" baseline="0" dirty="0" err="1">
                <a:latin typeface="CourierStd"/>
              </a:rPr>
              <a:t>fadeIn</a:t>
            </a:r>
            <a:r>
              <a:rPr lang="en-US" sz="1800" b="0" i="0" u="none" strike="noStrike" baseline="0" dirty="0">
                <a:latin typeface="CourierStd"/>
              </a:rPr>
              <a:t>() </a:t>
            </a:r>
            <a:r>
              <a:rPr lang="en-US" sz="1800" b="0" i="0" u="none" strike="noStrike" baseline="0" dirty="0">
                <a:latin typeface="BookAntiqua"/>
              </a:rPr>
              <a:t>on it causes the document to jump to provide the real estate needed for the new element, which is not always aesthetically pleasing. In these cases, jQuery's </a:t>
            </a:r>
            <a:r>
              <a:rPr lang="en-US" sz="1800" b="0" i="0" u="none" strike="noStrike" baseline="0" dirty="0">
                <a:latin typeface="CourierStd"/>
              </a:rPr>
              <a:t>.</a:t>
            </a:r>
            <a:r>
              <a:rPr lang="en-US" sz="1800" b="0" i="0" u="none" strike="noStrike" baseline="0" dirty="0" err="1">
                <a:latin typeface="CourierStd"/>
              </a:rPr>
              <a:t>slideDown</a:t>
            </a:r>
            <a:r>
              <a:rPr lang="en-US" sz="1800" b="0" i="0" u="none" strike="noStrike" baseline="0" dirty="0">
                <a:latin typeface="CourierStd"/>
              </a:rPr>
              <a:t>() </a:t>
            </a:r>
            <a:r>
              <a:rPr lang="en-US" sz="1800" b="0" i="0" u="none" strike="noStrike" baseline="0" dirty="0">
                <a:latin typeface="BookAntiqua"/>
              </a:rPr>
              <a:t>and </a:t>
            </a:r>
            <a:r>
              <a:rPr lang="en-US" sz="1800" b="0" i="0" u="none" strike="noStrike" baseline="0" dirty="0">
                <a:latin typeface="CourierStd"/>
              </a:rPr>
              <a:t>.</a:t>
            </a:r>
            <a:r>
              <a:rPr lang="en-US" sz="1800" b="0" i="0" u="none" strike="noStrike" baseline="0" dirty="0" err="1">
                <a:latin typeface="CourierStd"/>
              </a:rPr>
              <a:t>slideUp</a:t>
            </a:r>
            <a:r>
              <a:rPr lang="en-US" sz="1800" b="0" i="0" u="none" strike="noStrike" baseline="0" dirty="0">
                <a:latin typeface="CourierStd"/>
              </a:rPr>
              <a:t>() </a:t>
            </a:r>
            <a:r>
              <a:rPr lang="en-US" sz="1800" b="0" i="0" u="none" strike="noStrike" baseline="0" dirty="0">
                <a:latin typeface="BookAntiqua"/>
              </a:rPr>
              <a:t>methods are often the right choice. These effects animate only the height of the selected elements. To have our paragraph appear using a vertical slide effect, we can call </a:t>
            </a:r>
            <a:r>
              <a:rPr lang="en-US" sz="1800" b="0" i="0" u="none" strike="noStrike" baseline="0" dirty="0">
                <a:latin typeface="CourierStd"/>
              </a:rPr>
              <a:t>.</a:t>
            </a:r>
            <a:r>
              <a:rPr lang="en-US" sz="1800" b="0" i="0" u="none" strike="noStrike" baseline="0" dirty="0" err="1">
                <a:latin typeface="CourierStd"/>
              </a:rPr>
              <a:t>slideDown</a:t>
            </a:r>
            <a:r>
              <a:rPr lang="en-US" sz="1800" b="0" i="0" u="none" strike="noStrike" baseline="0" dirty="0">
                <a:latin typeface="CourierStd"/>
              </a:rPr>
              <a:t>('slow')</a:t>
            </a:r>
            <a:r>
              <a:rPr lang="en-US" sz="1800" b="0" i="0" u="none" strike="noStrike" baseline="0" dirty="0">
                <a:latin typeface="BookAntiqua"/>
              </a:rPr>
              <a:t>:</a:t>
            </a:r>
            <a:endParaRPr lang="en-US" dirty="0"/>
          </a:p>
        </p:txBody>
      </p:sp>
      <p:sp>
        <p:nvSpPr>
          <p:cNvPr id="5" name="TextBox 4">
            <a:extLst>
              <a:ext uri="{FF2B5EF4-FFF2-40B4-BE49-F238E27FC236}">
                <a16:creationId xmlns:a16="http://schemas.microsoft.com/office/drawing/2014/main" id="{AE74FB9A-2B64-4CD4-8979-CD077569A660}"/>
              </a:ext>
            </a:extLst>
          </p:cNvPr>
          <p:cNvSpPr txBox="1"/>
          <p:nvPr/>
        </p:nvSpPr>
        <p:spPr>
          <a:xfrm>
            <a:off x="3541103" y="4261236"/>
            <a:ext cx="6097464" cy="2062103"/>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$('p').eq(1).hide();</a:t>
            </a:r>
          </a:p>
          <a:p>
            <a:pPr lvl="1"/>
            <a:r>
              <a:rPr lang="en-US" sz="1600" b="0" i="0" u="none" strike="noStrike" baseline="0" dirty="0">
                <a:latin typeface="CourierStd"/>
              </a:rPr>
              <a:t>$('</a:t>
            </a:r>
            <a:r>
              <a:rPr lang="en-US" sz="1600" b="0" i="0" u="none" strike="noStrike" baseline="0" dirty="0" err="1">
                <a:latin typeface="CourierStd"/>
              </a:rPr>
              <a:t>a.more</a:t>
            </a:r>
            <a:r>
              <a:rPr lang="en-US" sz="1600" b="0" i="0" u="none" strike="noStrike" baseline="0" dirty="0">
                <a:latin typeface="CourierStd"/>
              </a:rPr>
              <a:t>').click(function(event) {</a:t>
            </a:r>
          </a:p>
          <a:p>
            <a:pPr lvl="2"/>
            <a:r>
              <a:rPr lang="en-US" sz="1600" b="0" i="0" u="none" strike="noStrike" baseline="0" dirty="0" err="1">
                <a:latin typeface="CourierStd"/>
              </a:rPr>
              <a:t>event.preventDefault</a:t>
            </a:r>
            <a:r>
              <a:rPr lang="en-US" sz="1600" b="0" i="0" u="none" strike="noStrike" baseline="0" dirty="0">
                <a:latin typeface="CourierStd"/>
              </a:rPr>
              <a:t>();</a:t>
            </a:r>
          </a:p>
          <a:p>
            <a:pPr lvl="2"/>
            <a:r>
              <a:rPr lang="en-US" sz="1600" b="0" i="0" u="none" strike="noStrike" baseline="0" dirty="0">
                <a:latin typeface="CourierStd"/>
              </a:rPr>
              <a:t>$('p').eq(1).</a:t>
            </a:r>
            <a:r>
              <a:rPr lang="en-US" sz="1600" b="0" i="0" u="none" strike="noStrike" baseline="0" dirty="0" err="1">
                <a:latin typeface="CourierStd"/>
              </a:rPr>
              <a:t>slideDown</a:t>
            </a:r>
            <a:r>
              <a:rPr lang="en-US" sz="1600" b="0" i="0" u="none" strike="noStrike" baseline="0" dirty="0">
                <a:latin typeface="CourierStd"/>
              </a:rPr>
              <a:t>('slow');</a:t>
            </a:r>
          </a:p>
          <a:p>
            <a:pPr lvl="2"/>
            <a:r>
              <a:rPr lang="en-US" sz="1600" b="0" i="0" u="none" strike="noStrike" baseline="0" dirty="0">
                <a:latin typeface="CourierStd"/>
              </a:rPr>
              <a:t>$(this).hide();</a:t>
            </a:r>
          </a:p>
          <a:p>
            <a:pPr lvl="2"/>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309737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03EE-5AD9-4E9F-A41B-A8E70D67985F}"/>
              </a:ext>
            </a:extLst>
          </p:cNvPr>
          <p:cNvSpPr>
            <a:spLocks noGrp="1"/>
          </p:cNvSpPr>
          <p:nvPr>
            <p:ph type="title"/>
          </p:nvPr>
        </p:nvSpPr>
        <p:spPr/>
        <p:txBody>
          <a:bodyPr/>
          <a:lstStyle/>
          <a:p>
            <a:r>
              <a:rPr lang="en-US" dirty="0"/>
              <a:t>Sliding up and sliding down</a:t>
            </a:r>
          </a:p>
        </p:txBody>
      </p:sp>
      <p:sp>
        <p:nvSpPr>
          <p:cNvPr id="3" name="Content Placeholder 2">
            <a:extLst>
              <a:ext uri="{FF2B5EF4-FFF2-40B4-BE49-F238E27FC236}">
                <a16:creationId xmlns:a16="http://schemas.microsoft.com/office/drawing/2014/main" id="{071BF256-63E2-409F-89FE-E9468AA80E39}"/>
              </a:ext>
            </a:extLst>
          </p:cNvPr>
          <p:cNvSpPr>
            <a:spLocks noGrp="1"/>
          </p:cNvSpPr>
          <p:nvPr>
            <p:ph idx="1"/>
          </p:nvPr>
        </p:nvSpPr>
        <p:spPr>
          <a:xfrm>
            <a:off x="581192" y="2180496"/>
            <a:ext cx="11029615" cy="4132381"/>
          </a:xfrm>
        </p:spPr>
        <p:txBody>
          <a:bodyPr anchor="t"/>
          <a:lstStyle/>
          <a:p>
            <a:pPr marL="0" indent="0" algn="l">
              <a:buNone/>
            </a:pPr>
            <a:r>
              <a:rPr lang="en-US" sz="1800" b="0" i="0" u="none" strike="noStrike" baseline="0" dirty="0">
                <a:latin typeface="BookAntiqua"/>
              </a:rPr>
              <a:t>This time when we examine the paragraph at the animation's midpoint, we see the following: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To reverse the effect, we would instead call </a:t>
            </a:r>
            <a:r>
              <a:rPr lang="en-US" sz="1800" b="0" i="0" u="none" strike="noStrike" baseline="0" dirty="0">
                <a:latin typeface="CourierStd"/>
              </a:rPr>
              <a:t>.</a:t>
            </a:r>
            <a:r>
              <a:rPr lang="en-US" sz="1800" b="0" i="0" u="none" strike="noStrike" baseline="0" dirty="0" err="1">
                <a:latin typeface="CourierStd"/>
              </a:rPr>
              <a:t>slideUp</a:t>
            </a:r>
            <a:r>
              <a:rPr lang="en-US" sz="1800" b="0" i="0" u="none" strike="noStrike" baseline="0" dirty="0">
                <a:latin typeface="CourierStd"/>
              </a:rPr>
              <a:t>()</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8E3BA216-658A-4A6F-8D21-04B5586A7BB2}"/>
              </a:ext>
            </a:extLst>
          </p:cNvPr>
          <p:cNvPicPr>
            <a:picLocks noChangeAspect="1"/>
          </p:cNvPicPr>
          <p:nvPr/>
        </p:nvPicPr>
        <p:blipFill>
          <a:blip r:embed="rId2"/>
          <a:stretch>
            <a:fillRect/>
          </a:stretch>
        </p:blipFill>
        <p:spPr>
          <a:xfrm>
            <a:off x="2528886" y="2933333"/>
            <a:ext cx="7134225" cy="2486025"/>
          </a:xfrm>
          <a:prstGeom prst="rect">
            <a:avLst/>
          </a:prstGeom>
        </p:spPr>
      </p:pic>
    </p:spTree>
    <p:extLst>
      <p:ext uri="{BB962C8B-B14F-4D97-AF65-F5344CB8AC3E}">
        <p14:creationId xmlns:p14="http://schemas.microsoft.com/office/powerpoint/2010/main" val="281190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D2F9-31E1-4FF3-947D-350710F22821}"/>
              </a:ext>
            </a:extLst>
          </p:cNvPr>
          <p:cNvSpPr>
            <a:spLocks noGrp="1"/>
          </p:cNvSpPr>
          <p:nvPr>
            <p:ph type="title"/>
          </p:nvPr>
        </p:nvSpPr>
        <p:spPr/>
        <p:txBody>
          <a:bodyPr/>
          <a:lstStyle/>
          <a:p>
            <a:r>
              <a:rPr lang="en-US" dirty="0"/>
              <a:t>Modifying CSS with inline properties</a:t>
            </a:r>
          </a:p>
        </p:txBody>
      </p:sp>
      <p:sp>
        <p:nvSpPr>
          <p:cNvPr id="3" name="Content Placeholder 2">
            <a:extLst>
              <a:ext uri="{FF2B5EF4-FFF2-40B4-BE49-F238E27FC236}">
                <a16:creationId xmlns:a16="http://schemas.microsoft.com/office/drawing/2014/main" id="{789B9124-EF46-46D3-9390-511371148B02}"/>
              </a:ext>
            </a:extLst>
          </p:cNvPr>
          <p:cNvSpPr>
            <a:spLocks noGrp="1"/>
          </p:cNvSpPr>
          <p:nvPr>
            <p:ph idx="1"/>
          </p:nvPr>
        </p:nvSpPr>
        <p:spPr>
          <a:xfrm>
            <a:off x="581192" y="1921353"/>
            <a:ext cx="11029616" cy="4655294"/>
          </a:xfrm>
        </p:spPr>
        <p:txBody>
          <a:bodyPr anchor="t">
            <a:normAutofit/>
          </a:bodyPr>
          <a:lstStyle/>
          <a:p>
            <a:pPr marL="0" indent="0" algn="l">
              <a:buNone/>
            </a:pPr>
            <a:r>
              <a:rPr lang="en-US" sz="1700" b="0" i="0" u="none" strike="noStrike" baseline="0" dirty="0">
                <a:latin typeface="BookAntiqua"/>
              </a:rPr>
              <a:t>Before we jump into the nifty jQuery effects, a quick look at CSS is in order. In previous chapters, we have been modifying a document's appearance by defining styles for classes in a separate stylesheet and then adding or removing those classes with jQuery. Typically, this is the preferred process for injecting CSS into HTML because it respects the stylesheet's role in dealing with the presentation of a page. However, there may be times when we need to apply styles that haven't been or can’t easily be defined in a stylesheet. Fortunately, jQuery offers the </a:t>
            </a:r>
            <a:r>
              <a:rPr lang="en-US" sz="1700" b="0" i="0" u="none" strike="noStrike" baseline="0" dirty="0">
                <a:latin typeface="CourierStd"/>
              </a:rPr>
              <a:t>.</a:t>
            </a:r>
            <a:r>
              <a:rPr lang="en-US" sz="1700" b="0" i="0" u="none" strike="noStrike" baseline="0" dirty="0" err="1">
                <a:latin typeface="CourierStd"/>
              </a:rPr>
              <a:t>css</a:t>
            </a:r>
            <a:r>
              <a:rPr lang="en-US" sz="1700" b="0" i="0" u="none" strike="noStrike" baseline="0" dirty="0">
                <a:latin typeface="CourierStd"/>
              </a:rPr>
              <a:t>() </a:t>
            </a:r>
            <a:r>
              <a:rPr lang="en-US" sz="1700" b="0" i="0" u="none" strike="noStrike" baseline="0" dirty="0">
                <a:latin typeface="BookAntiqua"/>
              </a:rPr>
              <a:t>method for such occasions.</a:t>
            </a:r>
          </a:p>
          <a:p>
            <a:pPr marL="0" indent="0" algn="l">
              <a:buNone/>
            </a:pPr>
            <a:r>
              <a:rPr lang="en-US" sz="1700" b="0" i="0" u="none" strike="noStrike" baseline="0" dirty="0">
                <a:latin typeface="BookAntiqua"/>
              </a:rPr>
              <a:t>This method acts as both a getter and a setter. To get the value of a single style property, we simply pass the name of the property as a string and get a string in return. To get the value of multiple style properties, we can pass the property names as an array of strings to get an object of property-value pairs in return. Multiword property names such as </a:t>
            </a:r>
            <a:r>
              <a:rPr lang="en-US" sz="1700" b="0" i="0" u="none" strike="noStrike" baseline="0" dirty="0" err="1">
                <a:latin typeface="CourierStd"/>
              </a:rPr>
              <a:t>backgroundColor</a:t>
            </a:r>
            <a:r>
              <a:rPr lang="en-US" sz="1700" b="0" i="0" u="none" strike="noStrike" baseline="0" dirty="0">
                <a:latin typeface="CourierStd"/>
              </a:rPr>
              <a:t> </a:t>
            </a:r>
            <a:r>
              <a:rPr lang="en-US" sz="1700" b="0" i="0" u="none" strike="noStrike" baseline="0" dirty="0">
                <a:latin typeface="BookAntiqua"/>
              </a:rPr>
              <a:t>can be interpreted by jQuery when in hyphenated CSS notation (</a:t>
            </a:r>
            <a:r>
              <a:rPr lang="en-US" sz="1700" b="0" i="0" u="none" strike="noStrike" baseline="0" dirty="0">
                <a:latin typeface="CourierStd"/>
              </a:rPr>
              <a:t>background-color</a:t>
            </a:r>
            <a:r>
              <a:rPr lang="en-US" sz="1700" b="0" i="0" u="none" strike="noStrike" baseline="0" dirty="0">
                <a:latin typeface="BookAntiqua"/>
              </a:rPr>
              <a:t>) or camel-cased DOM notation (</a:t>
            </a:r>
            <a:r>
              <a:rPr lang="en-US" sz="1700" b="0" i="0" u="none" strike="noStrike" baseline="0" dirty="0" err="1">
                <a:latin typeface="CourierStd"/>
              </a:rPr>
              <a:t>backgroundColor</a:t>
            </a:r>
            <a:r>
              <a:rPr lang="en-US" sz="1700" b="0" i="0" u="none" strike="noStrike" baseline="0" dirty="0">
                <a:latin typeface="BookAntiqua"/>
              </a:rPr>
              <a:t>):</a:t>
            </a:r>
            <a:endParaRPr lang="en-US" sz="1700" dirty="0"/>
          </a:p>
        </p:txBody>
      </p:sp>
      <p:sp>
        <p:nvSpPr>
          <p:cNvPr id="5" name="TextBox 4">
            <a:extLst>
              <a:ext uri="{FF2B5EF4-FFF2-40B4-BE49-F238E27FC236}">
                <a16:creationId xmlns:a16="http://schemas.microsoft.com/office/drawing/2014/main" id="{3BA6BA0A-6557-477F-9F21-CB4EAFECE49D}"/>
              </a:ext>
            </a:extLst>
          </p:cNvPr>
          <p:cNvSpPr txBox="1"/>
          <p:nvPr/>
        </p:nvSpPr>
        <p:spPr>
          <a:xfrm>
            <a:off x="2916846" y="4831141"/>
            <a:ext cx="7906483" cy="1815882"/>
          </a:xfrm>
          <a:prstGeom prst="rect">
            <a:avLst/>
          </a:prstGeom>
          <a:noFill/>
        </p:spPr>
        <p:txBody>
          <a:bodyPr wrap="square">
            <a:spAutoFit/>
          </a:bodyPr>
          <a:lstStyle/>
          <a:p>
            <a:pPr algn="l"/>
            <a:r>
              <a:rPr lang="en-US" sz="1600" b="0" i="0" u="none" strike="noStrike" baseline="0" dirty="0">
                <a:latin typeface="CourierStd"/>
              </a:rPr>
              <a:t>// Get a single property's value</a:t>
            </a:r>
          </a:p>
          <a:p>
            <a:pPr algn="l"/>
            <a:r>
              <a:rPr lang="en-US" sz="1600" b="0" i="0" u="none" strike="noStrike" baseline="0" dirty="0">
                <a:latin typeface="CourierStd"/>
              </a:rPr>
              <a:t>.</a:t>
            </a:r>
            <a:r>
              <a:rPr lang="en-US" sz="1600" b="0" i="0" u="none" strike="noStrike" baseline="0" dirty="0" err="1">
                <a:latin typeface="CourierStd"/>
              </a:rPr>
              <a:t>css</a:t>
            </a:r>
            <a:r>
              <a:rPr lang="en-US" sz="1600" b="0" i="0" u="none" strike="noStrike" baseline="0" dirty="0">
                <a:latin typeface="CourierStd"/>
              </a:rPr>
              <a:t>('property')</a:t>
            </a:r>
          </a:p>
          <a:p>
            <a:pPr algn="l"/>
            <a:r>
              <a:rPr lang="en-US" sz="1600" b="0" i="0" u="none" strike="noStrike" baseline="0" dirty="0">
                <a:latin typeface="CourierStd"/>
              </a:rPr>
              <a:t>// returns "value“</a:t>
            </a:r>
          </a:p>
          <a:p>
            <a:pPr algn="l"/>
            <a:endParaRPr lang="en-US" sz="1600" b="0" i="0" u="none" strike="noStrike" baseline="0" dirty="0">
              <a:latin typeface="CourierStd"/>
            </a:endParaRPr>
          </a:p>
          <a:p>
            <a:pPr algn="l"/>
            <a:r>
              <a:rPr lang="en-US" sz="1600" b="0" i="0" u="none" strike="noStrike" baseline="0" dirty="0">
                <a:latin typeface="CourierStd"/>
              </a:rPr>
              <a:t>// Get multiple properties' values</a:t>
            </a:r>
          </a:p>
          <a:p>
            <a:pPr algn="l"/>
            <a:r>
              <a:rPr lang="en-US" sz="1600" b="0" i="0" u="none" strike="noStrike" baseline="0" dirty="0">
                <a:latin typeface="CourierStd"/>
              </a:rPr>
              <a:t>.</a:t>
            </a:r>
            <a:r>
              <a:rPr lang="en-US" sz="1600" b="0" i="0" u="none" strike="noStrike" baseline="0" dirty="0" err="1">
                <a:latin typeface="CourierStd"/>
              </a:rPr>
              <a:t>css</a:t>
            </a:r>
            <a:r>
              <a:rPr lang="en-US" sz="1600" b="0" i="0" u="none" strike="noStrike" baseline="0" dirty="0">
                <a:latin typeface="CourierStd"/>
              </a:rPr>
              <a:t>(['property1', 'property-2'])</a:t>
            </a:r>
          </a:p>
          <a:p>
            <a:pPr algn="l"/>
            <a:r>
              <a:rPr lang="en-US" sz="1600" b="0" i="0" u="none" strike="noStrike" baseline="0" dirty="0">
                <a:latin typeface="CourierStd"/>
              </a:rPr>
              <a:t>// returns {"property1": "value1", "property-2": "value2"}</a:t>
            </a:r>
            <a:endParaRPr lang="en-US" sz="1600" dirty="0"/>
          </a:p>
        </p:txBody>
      </p:sp>
    </p:spTree>
    <p:extLst>
      <p:ext uri="{BB962C8B-B14F-4D97-AF65-F5344CB8AC3E}">
        <p14:creationId xmlns:p14="http://schemas.microsoft.com/office/powerpoint/2010/main" val="1556729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2C98-10EF-482A-A8BF-889A7D66AB91}"/>
              </a:ext>
            </a:extLst>
          </p:cNvPr>
          <p:cNvSpPr>
            <a:spLocks noGrp="1"/>
          </p:cNvSpPr>
          <p:nvPr>
            <p:ph type="title"/>
          </p:nvPr>
        </p:nvSpPr>
        <p:spPr/>
        <p:txBody>
          <a:bodyPr/>
          <a:lstStyle/>
          <a:p>
            <a:r>
              <a:rPr lang="en-US" dirty="0"/>
              <a:t>Toggling visibility</a:t>
            </a:r>
          </a:p>
        </p:txBody>
      </p:sp>
      <p:sp>
        <p:nvSpPr>
          <p:cNvPr id="3" name="Content Placeholder 2">
            <a:extLst>
              <a:ext uri="{FF2B5EF4-FFF2-40B4-BE49-F238E27FC236}">
                <a16:creationId xmlns:a16="http://schemas.microsoft.com/office/drawing/2014/main" id="{1283A0C0-BC19-4F9F-BE9D-0111D82D6DA3}"/>
              </a:ext>
            </a:extLst>
          </p:cNvPr>
          <p:cNvSpPr>
            <a:spLocks noGrp="1"/>
          </p:cNvSpPr>
          <p:nvPr>
            <p:ph idx="1"/>
          </p:nvPr>
        </p:nvSpPr>
        <p:spPr/>
        <p:txBody>
          <a:bodyPr anchor="t"/>
          <a:lstStyle/>
          <a:p>
            <a:pPr marL="0" indent="0" algn="l">
              <a:buNone/>
            </a:pPr>
            <a:r>
              <a:rPr lang="en-US" sz="1800" b="0" i="0" u="none" strike="noStrike" baseline="0" dirty="0">
                <a:latin typeface="BookAntiqua"/>
              </a:rPr>
              <a:t>Sometimes we have a need to toggle the visibility of elements, rather than displaying them once as we have done in the previous examples. This toggling can be achieved by first checking the visibility of the matched elements and then calling the appropriate method. Using the fade effects again, we can modify the example script to look like this:</a:t>
            </a:r>
            <a:endParaRPr lang="en-US" dirty="0"/>
          </a:p>
        </p:txBody>
      </p:sp>
      <p:sp>
        <p:nvSpPr>
          <p:cNvPr id="5" name="TextBox 4">
            <a:extLst>
              <a:ext uri="{FF2B5EF4-FFF2-40B4-BE49-F238E27FC236}">
                <a16:creationId xmlns:a16="http://schemas.microsoft.com/office/drawing/2014/main" id="{A09E0C7F-EC50-4F46-B694-1D6138F54DCC}"/>
              </a:ext>
            </a:extLst>
          </p:cNvPr>
          <p:cNvSpPr txBox="1"/>
          <p:nvPr/>
        </p:nvSpPr>
        <p:spPr>
          <a:xfrm>
            <a:off x="3585064" y="3221855"/>
            <a:ext cx="6097464" cy="3539430"/>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sv-SE" sz="1600" b="0" i="0" u="none" strike="noStrike" baseline="0" dirty="0">
                <a:latin typeface="CourierStd"/>
              </a:rPr>
              <a:t>var $firstPara = $('p').eq(1);</a:t>
            </a:r>
          </a:p>
          <a:p>
            <a:pPr lvl="1"/>
            <a:r>
              <a:rPr lang="en-US" sz="1600" b="0" i="0" u="none" strike="noStrike" baseline="0" dirty="0">
                <a:latin typeface="CourierStd"/>
              </a:rPr>
              <a:t>$</a:t>
            </a:r>
            <a:r>
              <a:rPr lang="en-US" sz="1600" b="0" i="0" u="none" strike="noStrike" baseline="0" dirty="0" err="1">
                <a:latin typeface="CourierStd"/>
              </a:rPr>
              <a:t>firstPara.hide</a:t>
            </a:r>
            <a:r>
              <a:rPr lang="en-US" sz="1600" b="0" i="0" u="none" strike="noStrike" baseline="0" dirty="0">
                <a:latin typeface="CourierStd"/>
              </a:rPr>
              <a:t>();</a:t>
            </a:r>
          </a:p>
          <a:p>
            <a:pPr lvl="1"/>
            <a:r>
              <a:rPr lang="en-US" sz="1600" b="0" i="0" u="none" strike="noStrike" baseline="0" dirty="0">
                <a:latin typeface="CourierStd"/>
              </a:rPr>
              <a:t>$('</a:t>
            </a:r>
            <a:r>
              <a:rPr lang="en-US" sz="1600" b="0" i="0" u="none" strike="noStrike" baseline="0" dirty="0" err="1">
                <a:latin typeface="CourierStd"/>
              </a:rPr>
              <a:t>a.more</a:t>
            </a:r>
            <a:r>
              <a:rPr lang="en-US" sz="1600" b="0" i="0" u="none" strike="noStrike" baseline="0" dirty="0">
                <a:latin typeface="CourierStd"/>
              </a:rPr>
              <a:t>').click(function(event) {</a:t>
            </a:r>
          </a:p>
          <a:p>
            <a:pPr lvl="2"/>
            <a:r>
              <a:rPr lang="en-US" sz="1600" b="0" i="0" u="none" strike="noStrike" baseline="0" dirty="0" err="1">
                <a:latin typeface="CourierStd"/>
              </a:rPr>
              <a:t>event.preventDefault</a:t>
            </a:r>
            <a:r>
              <a:rPr lang="en-US" sz="1600" b="0" i="0" u="none" strike="noStrike" baseline="0" dirty="0">
                <a:latin typeface="CourierStd"/>
              </a:rPr>
              <a:t>();</a:t>
            </a:r>
          </a:p>
          <a:p>
            <a:pPr lvl="2"/>
            <a:r>
              <a:rPr lang="en-US" sz="1600" b="0" i="0" u="none" strike="noStrike" baseline="0" dirty="0">
                <a:latin typeface="CourierStd"/>
              </a:rPr>
              <a:t>if ($firstPara.is(':hidden')) {</a:t>
            </a:r>
          </a:p>
          <a:p>
            <a:pPr lvl="2"/>
            <a:r>
              <a:rPr lang="en-US" sz="1600" b="0" i="0" u="none" strike="noStrike" baseline="0" dirty="0">
                <a:latin typeface="CourierStd"/>
              </a:rPr>
              <a:t>	$</a:t>
            </a:r>
            <a:r>
              <a:rPr lang="en-US" sz="1600" b="0" i="0" u="none" strike="noStrike" baseline="0" dirty="0" err="1">
                <a:latin typeface="CourierStd"/>
              </a:rPr>
              <a:t>firstPara.fadeIn</a:t>
            </a:r>
            <a:r>
              <a:rPr lang="en-US" sz="1600" b="0" i="0" u="none" strike="noStrike" baseline="0" dirty="0">
                <a:latin typeface="CourierStd"/>
              </a:rPr>
              <a:t>('slow’);</a:t>
            </a:r>
          </a:p>
          <a:p>
            <a:pPr lvl="2"/>
            <a:r>
              <a:rPr lang="en-US" sz="1600" b="0" i="0" u="none" strike="noStrike" baseline="0" dirty="0">
                <a:latin typeface="CourierStd"/>
              </a:rPr>
              <a:t>	$(this).text('read less');</a:t>
            </a:r>
          </a:p>
          <a:p>
            <a:pPr lvl="2"/>
            <a:r>
              <a:rPr lang="en-US" sz="1600" b="0" i="0" u="none" strike="noStrike" baseline="0" dirty="0">
                <a:latin typeface="CourierStd"/>
              </a:rPr>
              <a:t>} else {</a:t>
            </a:r>
          </a:p>
          <a:p>
            <a:pPr lvl="2"/>
            <a:r>
              <a:rPr lang="en-US" sz="1600" b="0" i="0" u="none" strike="noStrike" baseline="0" dirty="0">
                <a:latin typeface="CourierStd"/>
              </a:rPr>
              <a:t>	$</a:t>
            </a:r>
            <a:r>
              <a:rPr lang="en-US" sz="1600" b="0" i="0" u="none" strike="noStrike" baseline="0" dirty="0" err="1">
                <a:latin typeface="CourierStd"/>
              </a:rPr>
              <a:t>firstPara.fadeOut</a:t>
            </a:r>
            <a:r>
              <a:rPr lang="en-US" sz="1600" b="0" i="0" u="none" strike="noStrike" baseline="0" dirty="0">
                <a:latin typeface="CourierStd"/>
              </a:rPr>
              <a:t>('slow’);</a:t>
            </a:r>
          </a:p>
          <a:p>
            <a:pPr lvl="2"/>
            <a:r>
              <a:rPr lang="en-US" sz="1600" b="0" i="0" u="none" strike="noStrike" baseline="0" dirty="0">
                <a:latin typeface="CourierStd"/>
              </a:rPr>
              <a:t>	$(this).text('read more’);</a:t>
            </a:r>
          </a:p>
          <a:p>
            <a:pPr lvl="2"/>
            <a:r>
              <a:rPr lang="en-US" sz="1600" b="0" i="0" u="none" strike="noStrike" baseline="0" dirty="0">
                <a:latin typeface="CourierStd"/>
              </a:rPr>
              <a:t>}</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190538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2C98-10EF-482A-A8BF-889A7D66AB91}"/>
              </a:ext>
            </a:extLst>
          </p:cNvPr>
          <p:cNvSpPr>
            <a:spLocks noGrp="1"/>
          </p:cNvSpPr>
          <p:nvPr>
            <p:ph type="title"/>
          </p:nvPr>
        </p:nvSpPr>
        <p:spPr/>
        <p:txBody>
          <a:bodyPr/>
          <a:lstStyle/>
          <a:p>
            <a:r>
              <a:rPr lang="en-US" dirty="0"/>
              <a:t>Toggling visibility</a:t>
            </a:r>
          </a:p>
        </p:txBody>
      </p:sp>
      <p:sp>
        <p:nvSpPr>
          <p:cNvPr id="3" name="Content Placeholder 2">
            <a:extLst>
              <a:ext uri="{FF2B5EF4-FFF2-40B4-BE49-F238E27FC236}">
                <a16:creationId xmlns:a16="http://schemas.microsoft.com/office/drawing/2014/main" id="{1283A0C0-BC19-4F9F-BE9D-0111D82D6DA3}"/>
              </a:ext>
            </a:extLst>
          </p:cNvPr>
          <p:cNvSpPr>
            <a:spLocks noGrp="1"/>
          </p:cNvSpPr>
          <p:nvPr>
            <p:ph idx="1"/>
          </p:nvPr>
        </p:nvSpPr>
        <p:spPr>
          <a:xfrm>
            <a:off x="581193" y="2180496"/>
            <a:ext cx="5361676" cy="4404942"/>
          </a:xfrm>
        </p:spPr>
        <p:txBody>
          <a:bodyPr anchor="t">
            <a:normAutofit/>
          </a:bodyPr>
          <a:lstStyle/>
          <a:p>
            <a:pPr marL="0" indent="0" algn="l">
              <a:buNone/>
            </a:pPr>
            <a:r>
              <a:rPr lang="en-US" sz="1800" b="0" i="0" u="none" strike="noStrike" baseline="0" dirty="0">
                <a:latin typeface="BookAntiqua"/>
              </a:rPr>
              <a:t>Sometimes we have a need to toggle the visibility of elements, rather than displaying them once as we have done in the previous examples. This toggling can be achieved by first checking the visibility of the matched elements and then calling the appropriate method. Using the fade effects again, we can modify the example script to look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we did earlier in the chapter, we're caching our selector here to avoid repeated DOM traversal. Notice too that we're no longer hiding the clicked link; instead, we’re changing its text.</a:t>
            </a:r>
            <a:endParaRPr lang="en-US" dirty="0"/>
          </a:p>
        </p:txBody>
      </p:sp>
      <p:sp>
        <p:nvSpPr>
          <p:cNvPr id="5" name="TextBox 4">
            <a:extLst>
              <a:ext uri="{FF2B5EF4-FFF2-40B4-BE49-F238E27FC236}">
                <a16:creationId xmlns:a16="http://schemas.microsoft.com/office/drawing/2014/main" id="{A09E0C7F-EC50-4F46-B694-1D6138F54DCC}"/>
              </a:ext>
            </a:extLst>
          </p:cNvPr>
          <p:cNvSpPr txBox="1"/>
          <p:nvPr/>
        </p:nvSpPr>
        <p:spPr>
          <a:xfrm>
            <a:off x="6249133" y="2783909"/>
            <a:ext cx="5259998" cy="3539430"/>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sv-SE" sz="1600" b="0" i="0" u="none" strike="noStrike" baseline="0" dirty="0">
                <a:latin typeface="CourierStd"/>
              </a:rPr>
              <a:t>var $firstPara = $('p').eq(1);</a:t>
            </a:r>
          </a:p>
          <a:p>
            <a:pPr lvl="1"/>
            <a:r>
              <a:rPr lang="en-US" sz="1600" b="0" i="0" u="none" strike="noStrike" baseline="0" dirty="0">
                <a:latin typeface="CourierStd"/>
              </a:rPr>
              <a:t>$</a:t>
            </a:r>
            <a:r>
              <a:rPr lang="en-US" sz="1600" b="0" i="0" u="none" strike="noStrike" baseline="0" dirty="0" err="1">
                <a:latin typeface="CourierStd"/>
              </a:rPr>
              <a:t>firstPara.hide</a:t>
            </a:r>
            <a:r>
              <a:rPr lang="en-US" sz="1600" b="0" i="0" u="none" strike="noStrike" baseline="0" dirty="0">
                <a:latin typeface="CourierStd"/>
              </a:rPr>
              <a:t>();</a:t>
            </a:r>
          </a:p>
          <a:p>
            <a:pPr lvl="1"/>
            <a:r>
              <a:rPr lang="en-US" sz="1600" b="0" i="0" u="none" strike="noStrike" baseline="0" dirty="0">
                <a:latin typeface="CourierStd"/>
              </a:rPr>
              <a:t>$('</a:t>
            </a:r>
            <a:r>
              <a:rPr lang="en-US" sz="1600" b="0" i="0" u="none" strike="noStrike" baseline="0" dirty="0" err="1">
                <a:latin typeface="CourierStd"/>
              </a:rPr>
              <a:t>a.more</a:t>
            </a:r>
            <a:r>
              <a:rPr lang="en-US" sz="1600" b="0" i="0" u="none" strike="noStrike" baseline="0" dirty="0">
                <a:latin typeface="CourierStd"/>
              </a:rPr>
              <a:t>').click(function(event) {</a:t>
            </a:r>
          </a:p>
          <a:p>
            <a:pPr lvl="2"/>
            <a:r>
              <a:rPr lang="en-US" sz="1600" b="0" i="0" u="none" strike="noStrike" baseline="0" dirty="0" err="1">
                <a:latin typeface="CourierStd"/>
              </a:rPr>
              <a:t>event.preventDefault</a:t>
            </a:r>
            <a:r>
              <a:rPr lang="en-US" sz="1600" b="0" i="0" u="none" strike="noStrike" baseline="0" dirty="0">
                <a:latin typeface="CourierStd"/>
              </a:rPr>
              <a:t>();</a:t>
            </a:r>
          </a:p>
          <a:p>
            <a:pPr lvl="2"/>
            <a:r>
              <a:rPr lang="en-US" sz="1600" b="0" i="0" u="none" strike="noStrike" baseline="0" dirty="0">
                <a:latin typeface="CourierStd"/>
              </a:rPr>
              <a:t>if ($firstPara.is(':hidden')) {</a:t>
            </a:r>
          </a:p>
          <a:p>
            <a:pPr lvl="2"/>
            <a:r>
              <a:rPr lang="en-US" sz="1600" b="0" i="0" u="none" strike="noStrike" baseline="0" dirty="0">
                <a:latin typeface="CourierStd"/>
              </a:rPr>
              <a:t>	$</a:t>
            </a:r>
            <a:r>
              <a:rPr lang="en-US" sz="1600" b="0" i="0" u="none" strike="noStrike" baseline="0" dirty="0" err="1">
                <a:latin typeface="CourierStd"/>
              </a:rPr>
              <a:t>firstPara.fadeIn</a:t>
            </a:r>
            <a:r>
              <a:rPr lang="en-US" sz="1600" b="0" i="0" u="none" strike="noStrike" baseline="0" dirty="0">
                <a:latin typeface="CourierStd"/>
              </a:rPr>
              <a:t>('slow’);</a:t>
            </a:r>
          </a:p>
          <a:p>
            <a:pPr lvl="2"/>
            <a:r>
              <a:rPr lang="en-US" sz="1600" b="0" i="0" u="none" strike="noStrike" baseline="0" dirty="0">
                <a:latin typeface="CourierStd"/>
              </a:rPr>
              <a:t>	$(this).text('read less');</a:t>
            </a:r>
          </a:p>
          <a:p>
            <a:pPr lvl="2"/>
            <a:r>
              <a:rPr lang="en-US" sz="1600" b="0" i="0" u="none" strike="noStrike" baseline="0" dirty="0">
                <a:latin typeface="CourierStd"/>
              </a:rPr>
              <a:t>} else {</a:t>
            </a:r>
          </a:p>
          <a:p>
            <a:pPr lvl="2"/>
            <a:r>
              <a:rPr lang="en-US" sz="1600" b="0" i="0" u="none" strike="noStrike" baseline="0" dirty="0">
                <a:latin typeface="CourierStd"/>
              </a:rPr>
              <a:t>	$</a:t>
            </a:r>
            <a:r>
              <a:rPr lang="en-US" sz="1600" b="0" i="0" u="none" strike="noStrike" baseline="0" dirty="0" err="1">
                <a:latin typeface="CourierStd"/>
              </a:rPr>
              <a:t>firstPara.fadeOut</a:t>
            </a:r>
            <a:r>
              <a:rPr lang="en-US" sz="1600" b="0" i="0" u="none" strike="noStrike" baseline="0" dirty="0">
                <a:latin typeface="CourierStd"/>
              </a:rPr>
              <a:t>('slow’);</a:t>
            </a:r>
          </a:p>
          <a:p>
            <a:pPr lvl="2"/>
            <a:r>
              <a:rPr lang="en-US" sz="1600" b="0" i="0" u="none" strike="noStrike" baseline="0" dirty="0">
                <a:latin typeface="CourierStd"/>
              </a:rPr>
              <a:t>	$(this).text('read more’);</a:t>
            </a:r>
          </a:p>
          <a:p>
            <a:pPr lvl="2"/>
            <a:r>
              <a:rPr lang="en-US" sz="1600" b="0" i="0" u="none" strike="noStrike" baseline="0" dirty="0">
                <a:latin typeface="CourierStd"/>
              </a:rPr>
              <a:t>}</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1165028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2C98-10EF-482A-A8BF-889A7D66AB91}"/>
              </a:ext>
            </a:extLst>
          </p:cNvPr>
          <p:cNvSpPr>
            <a:spLocks noGrp="1"/>
          </p:cNvSpPr>
          <p:nvPr>
            <p:ph type="title"/>
          </p:nvPr>
        </p:nvSpPr>
        <p:spPr/>
        <p:txBody>
          <a:bodyPr/>
          <a:lstStyle/>
          <a:p>
            <a:r>
              <a:rPr lang="en-US" dirty="0"/>
              <a:t>Toggling visibility</a:t>
            </a:r>
          </a:p>
        </p:txBody>
      </p:sp>
      <p:sp>
        <p:nvSpPr>
          <p:cNvPr id="3" name="Content Placeholder 2">
            <a:extLst>
              <a:ext uri="{FF2B5EF4-FFF2-40B4-BE49-F238E27FC236}">
                <a16:creationId xmlns:a16="http://schemas.microsoft.com/office/drawing/2014/main" id="{1283A0C0-BC19-4F9F-BE9D-0111D82D6DA3}"/>
              </a:ext>
            </a:extLst>
          </p:cNvPr>
          <p:cNvSpPr>
            <a:spLocks noGrp="1"/>
          </p:cNvSpPr>
          <p:nvPr>
            <p:ph idx="1"/>
          </p:nvPr>
        </p:nvSpPr>
        <p:spPr>
          <a:xfrm>
            <a:off x="581192" y="1916723"/>
            <a:ext cx="6144923" cy="4818185"/>
          </a:xfrm>
        </p:spPr>
        <p:txBody>
          <a:bodyPr anchor="t">
            <a:normAutofit/>
          </a:bodyPr>
          <a:lstStyle/>
          <a:p>
            <a:pPr marL="0" indent="0" algn="l">
              <a:buNone/>
            </a:pPr>
            <a:r>
              <a:rPr lang="en-US" sz="1800" b="0" i="0" u="none" strike="noStrike" baseline="0" dirty="0">
                <a:latin typeface="BookAntiqua"/>
              </a:rPr>
              <a:t>Using an </a:t>
            </a:r>
            <a:r>
              <a:rPr lang="en-US" sz="1800" b="0" i="0" u="none" strike="noStrike" baseline="0" dirty="0">
                <a:latin typeface="CourierStd"/>
              </a:rPr>
              <a:t>if-else </a:t>
            </a:r>
            <a:r>
              <a:rPr lang="en-US" sz="1800" b="0" i="0" u="none" strike="noStrike" baseline="0" dirty="0">
                <a:latin typeface="BookAntiqua"/>
              </a:rPr>
              <a:t>statement is a perfectly reasonable way to toggle elements’ visibility. But with jQuery's compound effect methods, we can remove some conditional logic from our code. jQuery provides a </a:t>
            </a:r>
            <a:r>
              <a:rPr lang="en-US" sz="1800" b="0" i="0" u="none" strike="noStrike" baseline="0" dirty="0">
                <a:latin typeface="CourierStd"/>
              </a:rPr>
              <a:t>.toggle() </a:t>
            </a:r>
            <a:r>
              <a:rPr lang="en-US" sz="1800" b="0" i="0" u="none" strike="noStrike" baseline="0" dirty="0">
                <a:latin typeface="BookAntiqua"/>
              </a:rPr>
              <a:t>method, which acts like </a:t>
            </a:r>
            <a:r>
              <a:rPr lang="en-US" sz="1800" b="0" i="0" u="none" strike="noStrike" baseline="0" dirty="0">
                <a:latin typeface="CourierStd"/>
              </a:rPr>
              <a:t>.show() </a:t>
            </a:r>
            <a:r>
              <a:rPr lang="en-US" sz="1800" b="0" i="0" u="none" strike="noStrike" baseline="0" dirty="0">
                <a:latin typeface="BookAntiqua"/>
              </a:rPr>
              <a:t>and </a:t>
            </a:r>
            <a:r>
              <a:rPr lang="en-US" sz="1800" b="0" i="0" u="none" strike="noStrike" baseline="0" dirty="0">
                <a:latin typeface="CourierStd"/>
              </a:rPr>
              <a:t>.hide()</a:t>
            </a:r>
            <a:r>
              <a:rPr lang="en-US" sz="1800" b="0" i="0" u="none" strike="noStrike" baseline="0" dirty="0">
                <a:latin typeface="BookAntiqua"/>
              </a:rPr>
              <a:t>, and like them, it can be used with or without a duration argument. Other compound methods include </a:t>
            </a:r>
            <a:r>
              <a:rPr lang="en-US" sz="1800" b="0" i="0" u="none" strike="noStrike" baseline="0" dirty="0">
                <a:latin typeface="CourierStd"/>
              </a:rPr>
              <a:t>.</a:t>
            </a:r>
            <a:r>
              <a:rPr lang="en-US" sz="1800" b="0" i="0" u="none" strike="noStrike" baseline="0" dirty="0" err="1">
                <a:latin typeface="CourierStd"/>
              </a:rPr>
              <a:t>fadeToggle</a:t>
            </a:r>
            <a:r>
              <a:rPr lang="en-US" sz="1800" b="0" i="0" u="none" strike="noStrike" baseline="0" dirty="0">
                <a:latin typeface="CourierStd"/>
              </a:rPr>
              <a:t>() </a:t>
            </a:r>
            <a:r>
              <a:rPr lang="en-US" sz="1800" b="0" i="0" u="none" strike="noStrike" baseline="0" dirty="0">
                <a:latin typeface="BookAntiqua"/>
              </a:rPr>
              <a:t>and </a:t>
            </a:r>
            <a:r>
              <a:rPr lang="en-US" sz="1800" b="0" i="0" u="none" strike="noStrike" baseline="0" dirty="0">
                <a:latin typeface="CourierStd"/>
              </a:rPr>
              <a:t>.</a:t>
            </a:r>
            <a:r>
              <a:rPr lang="en-US" sz="1800" b="0" i="0" u="none" strike="noStrike" baseline="0" dirty="0" err="1">
                <a:latin typeface="CourierStd"/>
              </a:rPr>
              <a:t>slideToggle</a:t>
            </a:r>
            <a:r>
              <a:rPr lang="en-US" sz="1800" b="0" i="0" u="none" strike="noStrike" baseline="0" dirty="0">
                <a:latin typeface="CourierStd"/>
              </a:rPr>
              <a:t>()</a:t>
            </a:r>
            <a:r>
              <a:rPr lang="en-US" sz="1800" b="0" i="0" u="none" strike="noStrike" baseline="0" dirty="0">
                <a:latin typeface="BookAntiqua"/>
              </a:rPr>
              <a:t>, which show or hide elements using the corresponding effects. Here is what the script looks like when we use the </a:t>
            </a:r>
            <a:r>
              <a:rPr lang="en-US" sz="1800" b="0" i="0" u="none" strike="noStrike" baseline="0" dirty="0">
                <a:latin typeface="CourierStd"/>
              </a:rPr>
              <a:t>.</a:t>
            </a:r>
            <a:r>
              <a:rPr lang="en-US" sz="1800" b="0" i="0" u="none" strike="noStrike" baseline="0" dirty="0" err="1">
                <a:latin typeface="CourierStd"/>
              </a:rPr>
              <a:t>slideToggle</a:t>
            </a:r>
            <a:r>
              <a:rPr lang="en-US" sz="1800" b="0" i="0" u="none" strike="noStrike" baseline="0" dirty="0">
                <a:latin typeface="CourierStd"/>
              </a:rPr>
              <a:t>() </a:t>
            </a:r>
            <a:r>
              <a:rPr lang="en-US" sz="1800" b="0" i="0" u="none" strike="noStrike" baseline="0" dirty="0">
                <a:latin typeface="BookAntiqua"/>
              </a:rPr>
              <a:t>method:</a:t>
            </a: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To reduce repetition of </a:t>
            </a:r>
            <a:r>
              <a:rPr lang="en-US" sz="1800" b="0" i="0" u="none" strike="noStrike" baseline="0" dirty="0">
                <a:latin typeface="CourierStd"/>
              </a:rPr>
              <a:t>$(this)</a:t>
            </a:r>
            <a:r>
              <a:rPr lang="en-US" sz="1800" b="0" i="0" u="none" strike="noStrike" baseline="0" dirty="0">
                <a:latin typeface="BookAntiqua"/>
              </a:rPr>
              <a:t>, we're storing the result in the </a:t>
            </a:r>
            <a:r>
              <a:rPr lang="en-US" sz="1800" b="0" i="0" u="none" strike="noStrike" baseline="0" dirty="0">
                <a:latin typeface="CourierStd"/>
              </a:rPr>
              <a:t>$link </a:t>
            </a:r>
            <a:r>
              <a:rPr lang="en-US" sz="1800" b="0" i="0" u="none" strike="noStrike" baseline="0" dirty="0">
                <a:latin typeface="BookAntiqua"/>
              </a:rPr>
              <a:t>variable for performance and readability. Also, the conditional statement checks for the text of the link rather than the visibility of the second paragraph, since we're only using it to change the text.</a:t>
            </a:r>
            <a:endParaRPr lang="en-US" dirty="0"/>
          </a:p>
        </p:txBody>
      </p:sp>
      <p:sp>
        <p:nvSpPr>
          <p:cNvPr id="5" name="TextBox 4">
            <a:extLst>
              <a:ext uri="{FF2B5EF4-FFF2-40B4-BE49-F238E27FC236}">
                <a16:creationId xmlns:a16="http://schemas.microsoft.com/office/drawing/2014/main" id="{A09E0C7F-EC50-4F46-B694-1D6138F54DCC}"/>
              </a:ext>
            </a:extLst>
          </p:cNvPr>
          <p:cNvSpPr txBox="1"/>
          <p:nvPr/>
        </p:nvSpPr>
        <p:spPr>
          <a:xfrm>
            <a:off x="6726115" y="2616414"/>
            <a:ext cx="6350244" cy="3539430"/>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sv-SE" sz="1600" b="0" i="0" u="none" strike="noStrike" baseline="0" dirty="0">
                <a:latin typeface="CourierStd"/>
              </a:rPr>
              <a:t>var $firstPara = $('p').eq(1);</a:t>
            </a:r>
          </a:p>
          <a:p>
            <a:pPr lvl="1"/>
            <a:r>
              <a:rPr lang="en-US" sz="1600" b="0" i="0" u="none" strike="noStrike" baseline="0" dirty="0">
                <a:latin typeface="CourierStd"/>
              </a:rPr>
              <a:t>$</a:t>
            </a:r>
            <a:r>
              <a:rPr lang="en-US" sz="1600" b="0" i="0" u="none" strike="noStrike" baseline="0" dirty="0" err="1">
                <a:latin typeface="CourierStd"/>
              </a:rPr>
              <a:t>firstPara.hide</a:t>
            </a:r>
            <a:r>
              <a:rPr lang="en-US" sz="1600" b="0" i="0" u="none" strike="noStrike" baseline="0" dirty="0">
                <a:latin typeface="CourierStd"/>
              </a:rPr>
              <a:t>();</a:t>
            </a:r>
          </a:p>
          <a:p>
            <a:pPr lvl="1"/>
            <a:r>
              <a:rPr lang="en-US" sz="1600" b="0" i="0" u="none" strike="noStrike" baseline="0" dirty="0">
                <a:latin typeface="CourierStd"/>
              </a:rPr>
              <a:t>$('</a:t>
            </a:r>
            <a:r>
              <a:rPr lang="en-US" sz="1600" b="0" i="0" u="none" strike="noStrike" baseline="0" dirty="0" err="1">
                <a:latin typeface="CourierStd"/>
              </a:rPr>
              <a:t>a.more</a:t>
            </a:r>
            <a:r>
              <a:rPr lang="en-US" sz="1600" b="0" i="0" u="none" strike="noStrike" baseline="0" dirty="0">
                <a:latin typeface="CourierStd"/>
              </a:rPr>
              <a:t>').click(function(event) {</a:t>
            </a:r>
          </a:p>
          <a:p>
            <a:pPr lvl="2"/>
            <a:r>
              <a:rPr lang="en-US" sz="1600" b="0" i="0" u="none" strike="noStrike" baseline="0" dirty="0" err="1">
                <a:latin typeface="CourierStd"/>
              </a:rPr>
              <a:t>event.preventDefault</a:t>
            </a:r>
            <a:r>
              <a:rPr lang="en-US" sz="1600" b="0" i="0" u="none" strike="noStrike" baseline="0" dirty="0">
                <a:latin typeface="CourierStd"/>
              </a:rPr>
              <a:t>();</a:t>
            </a:r>
          </a:p>
          <a:p>
            <a:pPr lvl="2"/>
            <a:r>
              <a:rPr lang="en-US" sz="1600" b="0" i="0" u="none" strike="noStrike" baseline="0" dirty="0">
                <a:latin typeface="CourierStd"/>
              </a:rPr>
              <a:t>$</a:t>
            </a:r>
            <a:r>
              <a:rPr lang="en-US" sz="1600" b="0" i="0" u="none" strike="noStrike" baseline="0" dirty="0" err="1">
                <a:latin typeface="CourierStd"/>
              </a:rPr>
              <a:t>firstPara.slideToggle</a:t>
            </a:r>
            <a:r>
              <a:rPr lang="en-US" sz="1600" b="0" i="0" u="none" strike="noStrike" baseline="0" dirty="0">
                <a:latin typeface="CourierStd"/>
              </a:rPr>
              <a:t>('slow');</a:t>
            </a:r>
          </a:p>
          <a:p>
            <a:pPr lvl="2"/>
            <a:r>
              <a:rPr lang="en-US" sz="1600" b="0" i="0" u="none" strike="noStrike" baseline="0" dirty="0">
                <a:latin typeface="CourierStd"/>
              </a:rPr>
              <a:t>var $link = $(this);</a:t>
            </a:r>
          </a:p>
          <a:p>
            <a:pPr lvl="2"/>
            <a:r>
              <a:rPr lang="en-US" sz="1600" b="0" i="0" u="none" strike="noStrike" baseline="0" dirty="0">
                <a:latin typeface="CourierStd"/>
              </a:rPr>
              <a:t>if ($</a:t>
            </a:r>
            <a:r>
              <a:rPr lang="en-US" sz="1600" b="0" i="0" u="none" strike="noStrike" baseline="0" dirty="0" err="1">
                <a:latin typeface="CourierStd"/>
              </a:rPr>
              <a:t>link.text</a:t>
            </a:r>
            <a:r>
              <a:rPr lang="en-US" sz="1600" b="0" i="0" u="none" strike="noStrike" baseline="0" dirty="0">
                <a:latin typeface="CourierStd"/>
              </a:rPr>
              <a:t>() == 'read more') {</a:t>
            </a:r>
          </a:p>
          <a:p>
            <a:pPr lvl="2"/>
            <a:r>
              <a:rPr lang="en-US" sz="1600" b="0" i="0" u="none" strike="noStrike" baseline="0" dirty="0">
                <a:latin typeface="CourierStd"/>
              </a:rPr>
              <a:t>	$</a:t>
            </a:r>
            <a:r>
              <a:rPr lang="en-US" sz="1600" b="0" i="0" u="none" strike="noStrike" baseline="0" dirty="0" err="1">
                <a:latin typeface="CourierStd"/>
              </a:rPr>
              <a:t>link.text</a:t>
            </a:r>
            <a:r>
              <a:rPr lang="en-US" sz="1600" b="0" i="0" u="none" strike="noStrike" baseline="0" dirty="0">
                <a:latin typeface="CourierStd"/>
              </a:rPr>
              <a:t>('read less');</a:t>
            </a:r>
          </a:p>
          <a:p>
            <a:pPr lvl="2"/>
            <a:r>
              <a:rPr lang="en-US" sz="1600" b="0" i="0" u="none" strike="noStrike" baseline="0" dirty="0">
                <a:latin typeface="CourierStd"/>
              </a:rPr>
              <a:t>} else {</a:t>
            </a:r>
          </a:p>
          <a:p>
            <a:pPr lvl="2"/>
            <a:r>
              <a:rPr lang="en-US" sz="1600" b="0" i="0" u="none" strike="noStrike" baseline="0" dirty="0">
                <a:latin typeface="CourierStd"/>
              </a:rPr>
              <a:t>	$</a:t>
            </a:r>
            <a:r>
              <a:rPr lang="en-US" sz="1600" b="0" i="0" u="none" strike="noStrike" baseline="0" dirty="0" err="1">
                <a:latin typeface="CourierStd"/>
              </a:rPr>
              <a:t>link.text</a:t>
            </a:r>
            <a:r>
              <a:rPr lang="en-US" sz="1600" b="0" i="0" u="none" strike="noStrike" baseline="0" dirty="0">
                <a:latin typeface="CourierStd"/>
              </a:rPr>
              <a:t>('read more');</a:t>
            </a:r>
          </a:p>
          <a:p>
            <a:pPr lvl="2"/>
            <a:r>
              <a:rPr lang="en-US" sz="1600" b="0" i="0" u="none" strike="noStrike" baseline="0" dirty="0">
                <a:latin typeface="CourierStd"/>
              </a:rPr>
              <a:t>}</a:t>
            </a:r>
          </a:p>
          <a:p>
            <a:pPr lvl="1"/>
            <a:r>
              <a:rPr lang="en-US" sz="1600" b="0" i="0" u="none" strike="noStrike" baseline="0" dirty="0">
                <a:latin typeface="CourierStd"/>
              </a:rPr>
              <a:t>});</a:t>
            </a:r>
          </a:p>
          <a:p>
            <a:pPr algn="l"/>
            <a:r>
              <a:rPr lang="en-US" sz="1600" b="0" i="0" u="none" strike="noStrike" baseline="0" dirty="0">
                <a:latin typeface="CourierStd"/>
              </a:rPr>
              <a:t>});</a:t>
            </a:r>
            <a:endParaRPr lang="en-US" sz="1400" dirty="0"/>
          </a:p>
        </p:txBody>
      </p:sp>
    </p:spTree>
    <p:extLst>
      <p:ext uri="{BB962C8B-B14F-4D97-AF65-F5344CB8AC3E}">
        <p14:creationId xmlns:p14="http://schemas.microsoft.com/office/powerpoint/2010/main" val="321905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9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D2F9-31E1-4FF3-947D-350710F22821}"/>
              </a:ext>
            </a:extLst>
          </p:cNvPr>
          <p:cNvSpPr>
            <a:spLocks noGrp="1"/>
          </p:cNvSpPr>
          <p:nvPr>
            <p:ph type="title"/>
          </p:nvPr>
        </p:nvSpPr>
        <p:spPr/>
        <p:txBody>
          <a:bodyPr/>
          <a:lstStyle/>
          <a:p>
            <a:r>
              <a:rPr lang="en-US" dirty="0"/>
              <a:t>Modifying CSS with inline properties</a:t>
            </a:r>
          </a:p>
        </p:txBody>
      </p:sp>
      <p:sp>
        <p:nvSpPr>
          <p:cNvPr id="3" name="Content Placeholder 2">
            <a:extLst>
              <a:ext uri="{FF2B5EF4-FFF2-40B4-BE49-F238E27FC236}">
                <a16:creationId xmlns:a16="http://schemas.microsoft.com/office/drawing/2014/main" id="{789B9124-EF46-46D3-9390-511371148B02}"/>
              </a:ext>
            </a:extLst>
          </p:cNvPr>
          <p:cNvSpPr>
            <a:spLocks noGrp="1"/>
          </p:cNvSpPr>
          <p:nvPr>
            <p:ph idx="1"/>
          </p:nvPr>
        </p:nvSpPr>
        <p:spPr>
          <a:xfrm>
            <a:off x="581192" y="2083777"/>
            <a:ext cx="11029616" cy="4492869"/>
          </a:xfrm>
        </p:spPr>
        <p:txBody>
          <a:bodyPr anchor="ctr">
            <a:normAutofit/>
          </a:bodyPr>
          <a:lstStyle/>
          <a:p>
            <a:pPr marL="0" indent="0" algn="l">
              <a:buNone/>
            </a:pPr>
            <a:r>
              <a:rPr lang="en-US" sz="1800" b="0" i="0" u="none" strike="noStrike" baseline="0" dirty="0">
                <a:latin typeface="BookAntiqua"/>
              </a:rPr>
              <a:t>For setting style properties, the </a:t>
            </a:r>
            <a:r>
              <a:rPr lang="en-US" sz="1800" b="0" i="0" u="none" strike="noStrike" baseline="0" dirty="0">
                <a:latin typeface="CourierStd"/>
              </a:rPr>
              <a:t>.</a:t>
            </a:r>
            <a:r>
              <a:rPr lang="en-US" sz="1800" b="0" i="0" u="none" strike="noStrike" baseline="0" dirty="0" err="1">
                <a:latin typeface="CourierStd"/>
              </a:rPr>
              <a:t>css</a:t>
            </a:r>
            <a:r>
              <a:rPr lang="en-US" sz="1800" b="0" i="0" u="none" strike="noStrike" baseline="0" dirty="0">
                <a:latin typeface="CourierStd"/>
              </a:rPr>
              <a:t>() </a:t>
            </a:r>
            <a:r>
              <a:rPr lang="en-US" sz="1800" b="0" i="0" u="none" strike="noStrike" baseline="0" dirty="0">
                <a:latin typeface="BookAntiqua"/>
              </a:rPr>
              <a:t>method comes in two flavors. One flavor takes a single style property and its value and the other takes an object of property-value pairs:</a:t>
            </a:r>
          </a:p>
          <a:p>
            <a:pPr marL="0" indent="0" algn="l">
              <a:buNone/>
            </a:pPr>
            <a:endParaRPr lang="en-US"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r>
              <a:rPr lang="en-US" sz="1800" b="0" i="0" u="none" strike="noStrike" baseline="0" dirty="0">
                <a:latin typeface="BookAntiqua"/>
              </a:rPr>
              <a:t>These simple key-value collections, called object literals, are real JavaScript objects that are created directly in code.</a:t>
            </a:r>
            <a:endParaRPr lang="en-US" sz="1700" dirty="0"/>
          </a:p>
        </p:txBody>
      </p:sp>
      <p:sp>
        <p:nvSpPr>
          <p:cNvPr id="5" name="TextBox 4">
            <a:extLst>
              <a:ext uri="{FF2B5EF4-FFF2-40B4-BE49-F238E27FC236}">
                <a16:creationId xmlns:a16="http://schemas.microsoft.com/office/drawing/2014/main" id="{3BA6BA0A-6557-477F-9F21-CB4EAFECE49D}"/>
              </a:ext>
            </a:extLst>
          </p:cNvPr>
          <p:cNvSpPr txBox="1"/>
          <p:nvPr/>
        </p:nvSpPr>
        <p:spPr>
          <a:xfrm>
            <a:off x="3466000" y="3525716"/>
            <a:ext cx="5260000" cy="1815882"/>
          </a:xfrm>
          <a:prstGeom prst="rect">
            <a:avLst/>
          </a:prstGeom>
          <a:noFill/>
        </p:spPr>
        <p:txBody>
          <a:bodyPr wrap="square">
            <a:spAutoFit/>
          </a:bodyPr>
          <a:lstStyle/>
          <a:p>
            <a:pPr algn="l"/>
            <a:r>
              <a:rPr lang="en-US" sz="1600" b="0" i="0" u="none" strike="noStrike" baseline="0" dirty="0">
                <a:latin typeface="CourierStd"/>
              </a:rPr>
              <a:t>// Single property and its value</a:t>
            </a:r>
          </a:p>
          <a:p>
            <a:pPr algn="l"/>
            <a:r>
              <a:rPr lang="en-US" sz="1600" b="0" i="0" u="none" strike="noStrike" baseline="0" dirty="0">
                <a:latin typeface="CourierStd"/>
              </a:rPr>
              <a:t>.</a:t>
            </a:r>
            <a:r>
              <a:rPr lang="en-US" sz="1600" b="0" i="0" u="none" strike="noStrike" baseline="0" dirty="0" err="1">
                <a:latin typeface="CourierStd"/>
              </a:rPr>
              <a:t>css</a:t>
            </a:r>
            <a:r>
              <a:rPr lang="en-US" sz="1600" b="0" i="0" u="none" strike="noStrike" baseline="0" dirty="0">
                <a:latin typeface="CourierStd"/>
              </a:rPr>
              <a:t>('property', 'value')</a:t>
            </a:r>
          </a:p>
          <a:p>
            <a:pPr algn="l"/>
            <a:r>
              <a:rPr lang="en-US" sz="1600" b="0" i="0" u="none" strike="noStrike" baseline="0" dirty="0">
                <a:latin typeface="CourierStd"/>
              </a:rPr>
              <a:t>// Object of property-value pairs</a:t>
            </a:r>
          </a:p>
          <a:p>
            <a:pPr algn="l"/>
            <a:r>
              <a:rPr lang="en-US" sz="1600" b="0" i="0" u="none" strike="noStrike" baseline="0" dirty="0">
                <a:latin typeface="CourierStd"/>
              </a:rPr>
              <a:t>.</a:t>
            </a:r>
            <a:r>
              <a:rPr lang="en-US" sz="1600" b="0" i="0" u="none" strike="noStrike" baseline="0" dirty="0" err="1">
                <a:latin typeface="CourierStd"/>
              </a:rPr>
              <a:t>css</a:t>
            </a:r>
            <a:r>
              <a:rPr lang="en-US" sz="1600" b="0" i="0" u="none" strike="noStrike" baseline="0" dirty="0">
                <a:latin typeface="CourierStd"/>
              </a:rPr>
              <a:t>({</a:t>
            </a:r>
          </a:p>
          <a:p>
            <a:pPr algn="l"/>
            <a:r>
              <a:rPr lang="en-US" sz="1600" b="0" i="0" u="none" strike="noStrike" baseline="0" dirty="0">
                <a:latin typeface="CourierStd"/>
              </a:rPr>
              <a:t>	property1: 'value1’,</a:t>
            </a:r>
          </a:p>
          <a:p>
            <a:pPr algn="l"/>
            <a:r>
              <a:rPr lang="en-US" sz="1600" b="0" i="0" u="none" strike="noStrike" baseline="0" dirty="0">
                <a:latin typeface="CourierStd"/>
              </a:rPr>
              <a:t>	'property-2': 'value2'</a:t>
            </a:r>
          </a:p>
          <a:p>
            <a:pPr algn="l"/>
            <a:r>
              <a:rPr lang="en-US" sz="1600" b="0" i="0" u="none" strike="noStrike" baseline="0" dirty="0">
                <a:latin typeface="CourierStd"/>
              </a:rPr>
              <a:t>})</a:t>
            </a:r>
            <a:endParaRPr lang="en-US" sz="1400" dirty="0"/>
          </a:p>
        </p:txBody>
      </p:sp>
    </p:spTree>
    <p:extLst>
      <p:ext uri="{BB962C8B-B14F-4D97-AF65-F5344CB8AC3E}">
        <p14:creationId xmlns:p14="http://schemas.microsoft.com/office/powerpoint/2010/main" val="383997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D2F9-31E1-4FF3-947D-350710F22821}"/>
              </a:ext>
            </a:extLst>
          </p:cNvPr>
          <p:cNvSpPr>
            <a:spLocks noGrp="1"/>
          </p:cNvSpPr>
          <p:nvPr>
            <p:ph type="title"/>
          </p:nvPr>
        </p:nvSpPr>
        <p:spPr/>
        <p:txBody>
          <a:bodyPr/>
          <a:lstStyle/>
          <a:p>
            <a:r>
              <a:rPr lang="en-US" dirty="0"/>
              <a:t>Modifying CSS with inline properties</a:t>
            </a:r>
          </a:p>
        </p:txBody>
      </p:sp>
      <p:sp>
        <p:nvSpPr>
          <p:cNvPr id="3" name="Content Placeholder 2">
            <a:extLst>
              <a:ext uri="{FF2B5EF4-FFF2-40B4-BE49-F238E27FC236}">
                <a16:creationId xmlns:a16="http://schemas.microsoft.com/office/drawing/2014/main" id="{789B9124-EF46-46D3-9390-511371148B02}"/>
              </a:ext>
            </a:extLst>
          </p:cNvPr>
          <p:cNvSpPr>
            <a:spLocks noGrp="1"/>
          </p:cNvSpPr>
          <p:nvPr>
            <p:ph idx="1"/>
          </p:nvPr>
        </p:nvSpPr>
        <p:spPr>
          <a:xfrm>
            <a:off x="581192" y="2083777"/>
            <a:ext cx="11029616" cy="4492869"/>
          </a:xfrm>
        </p:spPr>
        <p:txBody>
          <a:bodyPr anchor="t">
            <a:normAutofit/>
          </a:bodyPr>
          <a:lstStyle/>
          <a:p>
            <a:pPr marL="0" indent="0" algn="l">
              <a:buNone/>
            </a:pPr>
            <a:r>
              <a:rPr lang="en-US" sz="1800" b="0" i="0" u="none" strike="noStrike" baseline="0" dirty="0">
                <a:latin typeface="BookAntiqua"/>
              </a:rPr>
              <a:t>We use the </a:t>
            </a:r>
            <a:r>
              <a:rPr lang="en-US" sz="1800" b="0" i="0" u="none" strike="noStrike" baseline="0" dirty="0">
                <a:latin typeface="CourierStd"/>
              </a:rPr>
              <a:t>.</a:t>
            </a:r>
            <a:r>
              <a:rPr lang="en-US" sz="1800" b="0" i="0" u="none" strike="noStrike" baseline="0" dirty="0" err="1">
                <a:latin typeface="CourierStd"/>
              </a:rPr>
              <a:t>css</a:t>
            </a:r>
            <a:r>
              <a:rPr lang="en-US" sz="1800" b="0" i="0" u="none" strike="noStrike" baseline="0" dirty="0">
                <a:latin typeface="CourierStd"/>
              </a:rPr>
              <a:t>() </a:t>
            </a:r>
            <a:r>
              <a:rPr lang="en-US" sz="1800" b="0" i="0" u="none" strike="noStrike" baseline="0" dirty="0">
                <a:latin typeface="BookAntiqua"/>
              </a:rPr>
              <a:t>method the same way we've been using </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a:t>
            </a:r>
            <a:r>
              <a:rPr lang="en-US" sz="1800" b="0" i="0" u="none" strike="noStrike" baseline="0" dirty="0">
                <a:latin typeface="BookAntiqua"/>
              </a:rPr>
              <a:t>; we apply it to a jQuery object, which in turn points to a collection of DOM elements. To demonstrate this, we'll play with a style switcher similar to the one from </a:t>
            </a:r>
            <a:r>
              <a:rPr lang="en-US" sz="1800" b="0" i="1" u="none" strike="noStrike" baseline="0" dirty="0">
                <a:latin typeface="BookAntiqua-Italic"/>
              </a:rPr>
              <a:t>Chapter 3</a:t>
            </a:r>
            <a:r>
              <a:rPr lang="en-US" sz="1800" b="0" i="0" u="none" strike="noStrike" baseline="0" dirty="0">
                <a:latin typeface="BookAntiqua"/>
              </a:rPr>
              <a:t>, </a:t>
            </a:r>
            <a:r>
              <a:rPr lang="en-US" sz="1800" b="0" i="1" u="none" strike="noStrike" baseline="0" dirty="0">
                <a:latin typeface="BookAntiqua-Italic"/>
              </a:rPr>
              <a:t>Handling Events</a:t>
            </a:r>
            <a:r>
              <a:rPr lang="en-US" sz="1800" b="0" i="0" u="none" strike="noStrike" baseline="0" dirty="0">
                <a:latin typeface="BookAntiqua"/>
              </a:rPr>
              <a:t>:</a:t>
            </a:r>
            <a:endParaRPr lang="en-US" sz="1700" dirty="0"/>
          </a:p>
        </p:txBody>
      </p:sp>
      <p:sp>
        <p:nvSpPr>
          <p:cNvPr id="5" name="TextBox 4">
            <a:extLst>
              <a:ext uri="{FF2B5EF4-FFF2-40B4-BE49-F238E27FC236}">
                <a16:creationId xmlns:a16="http://schemas.microsoft.com/office/drawing/2014/main" id="{3BA6BA0A-6557-477F-9F21-CB4EAFECE49D}"/>
              </a:ext>
            </a:extLst>
          </p:cNvPr>
          <p:cNvSpPr txBox="1"/>
          <p:nvPr/>
        </p:nvSpPr>
        <p:spPr>
          <a:xfrm>
            <a:off x="2437299" y="3283437"/>
            <a:ext cx="8799269" cy="3293209"/>
          </a:xfrm>
          <a:prstGeom prst="rect">
            <a:avLst/>
          </a:prstGeom>
          <a:noFill/>
        </p:spPr>
        <p:txBody>
          <a:bodyPr wrap="square">
            <a:spAutoFit/>
          </a:bodyPr>
          <a:lstStyle/>
          <a:p>
            <a:pPr lvl="1"/>
            <a:r>
              <a:rPr lang="en-US" sz="1600" b="0" i="0" u="none" strike="noStrike" baseline="0" dirty="0">
                <a:latin typeface="CourierStd"/>
              </a:rPr>
              <a:t>&lt;div id="switcher"&gt;</a:t>
            </a:r>
          </a:p>
          <a:p>
            <a:pPr lvl="1"/>
            <a:r>
              <a:rPr lang="en-US" sz="1600" b="0" i="0" u="none" strike="noStrike" baseline="0" dirty="0">
                <a:latin typeface="CourierStd"/>
              </a:rPr>
              <a:t>&lt;div class="label"&gt;Text Size&lt;/div&gt;</a:t>
            </a:r>
          </a:p>
          <a:p>
            <a:pPr lvl="1"/>
            <a:r>
              <a:rPr lang="en-US" sz="1600" b="0" i="0" u="none" strike="noStrike" baseline="0" dirty="0">
                <a:latin typeface="CourierStd"/>
              </a:rPr>
              <a:t>&lt;button id="switcher-default"&gt;Default&lt;/button&gt;</a:t>
            </a:r>
          </a:p>
          <a:p>
            <a:pPr lvl="1"/>
            <a:r>
              <a:rPr lang="en-US" sz="1600" b="0" i="0" u="none" strike="noStrike" baseline="0" dirty="0">
                <a:latin typeface="CourierStd"/>
              </a:rPr>
              <a:t>&lt;button id="switcher-large"&gt;Bigger&lt;/button&gt;</a:t>
            </a:r>
          </a:p>
          <a:p>
            <a:pPr lvl="1"/>
            <a:r>
              <a:rPr lang="en-US" sz="1600" b="0" i="0" u="none" strike="noStrike" baseline="0" dirty="0">
                <a:latin typeface="CourierStd"/>
              </a:rPr>
              <a:t>&lt;button id="switcher-small"&gt;Smaller&lt;/button&gt;</a:t>
            </a:r>
          </a:p>
          <a:p>
            <a:pPr algn="l"/>
            <a:r>
              <a:rPr lang="en-US" sz="1600" b="0" i="0" u="none" strike="noStrike" baseline="0" dirty="0">
                <a:latin typeface="CourierStd"/>
              </a:rPr>
              <a:t>&lt;/div&gt;</a:t>
            </a:r>
          </a:p>
          <a:p>
            <a:pPr algn="l"/>
            <a:r>
              <a:rPr lang="en-US" sz="1600" b="0" i="0" u="none" strike="noStrike" baseline="0" dirty="0">
                <a:latin typeface="CourierStd"/>
              </a:rPr>
              <a:t>&lt;div class="speech"&gt;</a:t>
            </a:r>
          </a:p>
          <a:p>
            <a:pPr lvl="1"/>
            <a:r>
              <a:rPr lang="en-US" sz="1600" b="0" i="0" u="none" strike="noStrike" baseline="0" dirty="0">
                <a:latin typeface="CourierStd"/>
              </a:rPr>
              <a:t>&lt;p&gt;Fourscore and seven years ago our fathers brought forth</a:t>
            </a:r>
          </a:p>
          <a:p>
            <a:pPr lvl="2"/>
            <a:r>
              <a:rPr lang="en-US" sz="1600" b="0" i="0" u="none" strike="noStrike" baseline="0" dirty="0">
                <a:latin typeface="CourierStd"/>
              </a:rPr>
              <a:t>on this continent a new nation, conceived in liberty,</a:t>
            </a:r>
          </a:p>
          <a:p>
            <a:pPr lvl="2"/>
            <a:r>
              <a:rPr lang="en-US" sz="1600" b="0" i="0" u="none" strike="noStrike" baseline="0" dirty="0">
                <a:latin typeface="CourierStd"/>
              </a:rPr>
              <a:t>and dedicated to the proposition that all men are created</a:t>
            </a:r>
          </a:p>
          <a:p>
            <a:pPr lvl="2"/>
            <a:r>
              <a:rPr lang="en-US" sz="1600" b="0" i="0" u="none" strike="noStrike" baseline="0" dirty="0">
                <a:latin typeface="CourierStd"/>
              </a:rPr>
              <a:t>equal.&lt;/p&gt;</a:t>
            </a:r>
          </a:p>
          <a:p>
            <a:pPr algn="l"/>
            <a:r>
              <a:rPr lang="en-US" sz="1600" b="0" i="0" u="none" strike="noStrike" baseline="0" dirty="0">
                <a:latin typeface="CourierStd"/>
              </a:rPr>
              <a:t>...</a:t>
            </a:r>
          </a:p>
          <a:p>
            <a:pPr algn="l"/>
            <a:r>
              <a:rPr lang="en-US" sz="1600" b="0" i="0" u="none" strike="noStrike" baseline="0" dirty="0">
                <a:latin typeface="CourierStd"/>
              </a:rPr>
              <a:t>&lt;/div&gt;</a:t>
            </a:r>
            <a:endParaRPr lang="en-US" sz="1200" dirty="0"/>
          </a:p>
        </p:txBody>
      </p:sp>
    </p:spTree>
    <p:extLst>
      <p:ext uri="{BB962C8B-B14F-4D97-AF65-F5344CB8AC3E}">
        <p14:creationId xmlns:p14="http://schemas.microsoft.com/office/powerpoint/2010/main" val="224200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D2F9-31E1-4FF3-947D-350710F22821}"/>
              </a:ext>
            </a:extLst>
          </p:cNvPr>
          <p:cNvSpPr>
            <a:spLocks noGrp="1"/>
          </p:cNvSpPr>
          <p:nvPr>
            <p:ph type="title"/>
          </p:nvPr>
        </p:nvSpPr>
        <p:spPr/>
        <p:txBody>
          <a:bodyPr/>
          <a:lstStyle/>
          <a:p>
            <a:r>
              <a:rPr lang="en-US" dirty="0"/>
              <a:t>Modifying CSS with inline properties</a:t>
            </a:r>
          </a:p>
        </p:txBody>
      </p:sp>
      <p:sp>
        <p:nvSpPr>
          <p:cNvPr id="3" name="Content Placeholder 2">
            <a:extLst>
              <a:ext uri="{FF2B5EF4-FFF2-40B4-BE49-F238E27FC236}">
                <a16:creationId xmlns:a16="http://schemas.microsoft.com/office/drawing/2014/main" id="{789B9124-EF46-46D3-9390-511371148B02}"/>
              </a:ext>
            </a:extLst>
          </p:cNvPr>
          <p:cNvSpPr>
            <a:spLocks noGrp="1"/>
          </p:cNvSpPr>
          <p:nvPr>
            <p:ph idx="1"/>
          </p:nvPr>
        </p:nvSpPr>
        <p:spPr>
          <a:xfrm>
            <a:off x="581192" y="2242038"/>
            <a:ext cx="11029616" cy="4334608"/>
          </a:xfrm>
        </p:spPr>
        <p:txBody>
          <a:bodyPr anchor="t">
            <a:normAutofit/>
          </a:bodyPr>
          <a:lstStyle/>
          <a:p>
            <a:pPr marL="0" indent="0" algn="l">
              <a:buNone/>
            </a:pPr>
            <a:r>
              <a:rPr lang="en-US" sz="1800" b="0" i="0" u="none" strike="noStrike" baseline="0" dirty="0">
                <a:latin typeface="BookAntiqua"/>
              </a:rPr>
              <a:t>By linking to a stylesheet with a few basic style rules, the page will initially look like this:</a:t>
            </a:r>
          </a:p>
          <a:p>
            <a:pPr marL="0" indent="0" algn="l">
              <a:buNone/>
            </a:pPr>
            <a:endParaRPr lang="en-US"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endParaRPr lang="en-US" sz="1700" dirty="0">
              <a:latin typeface="BookAntiqua"/>
            </a:endParaRPr>
          </a:p>
          <a:p>
            <a:pPr marL="0" indent="0" algn="l">
              <a:buNone/>
            </a:pPr>
            <a:r>
              <a:rPr lang="en-US" sz="1800" b="0" i="0" u="none" strike="noStrike" baseline="0" dirty="0">
                <a:latin typeface="BookAntiqua"/>
              </a:rPr>
              <a:t>Once we're done with our code, clicking on the </a:t>
            </a:r>
            <a:r>
              <a:rPr lang="en-US" sz="1800" b="1" i="0" u="none" strike="noStrike" baseline="0" dirty="0">
                <a:latin typeface="BookAntiqua-Bold"/>
              </a:rPr>
              <a:t>Bigger </a:t>
            </a:r>
            <a:r>
              <a:rPr lang="en-US" sz="1800" b="0" i="0" u="none" strike="noStrike" baseline="0" dirty="0">
                <a:latin typeface="BookAntiqua"/>
              </a:rPr>
              <a:t>and </a:t>
            </a:r>
            <a:r>
              <a:rPr lang="en-US" sz="1800" b="1" i="0" u="none" strike="noStrike" baseline="0" dirty="0">
                <a:latin typeface="BookAntiqua-Bold"/>
              </a:rPr>
              <a:t>Smaller </a:t>
            </a:r>
            <a:r>
              <a:rPr lang="en-US" sz="1800" b="0" i="0" u="none" strike="noStrike" baseline="0" dirty="0">
                <a:latin typeface="BookAntiqua"/>
              </a:rPr>
              <a:t>buttons will increase or decrease the text size of </a:t>
            </a:r>
            <a:r>
              <a:rPr lang="en-US" sz="1800" b="0" i="0" u="none" strike="noStrike" baseline="0" dirty="0">
                <a:latin typeface="CourierStd"/>
              </a:rPr>
              <a:t>&lt;div class="speech"&gt;</a:t>
            </a:r>
            <a:r>
              <a:rPr lang="en-US" sz="1800" b="0" i="0" u="none" strike="noStrike" baseline="0" dirty="0">
                <a:latin typeface="BookAntiqua"/>
              </a:rPr>
              <a:t>, while clicking on the </a:t>
            </a:r>
            <a:r>
              <a:rPr lang="en-US" sz="1800" b="1" i="0" u="none" strike="noStrike" baseline="0" dirty="0">
                <a:latin typeface="BookAntiqua-Bold"/>
              </a:rPr>
              <a:t>Default </a:t>
            </a:r>
            <a:r>
              <a:rPr lang="en-US" sz="1800" b="0" i="0" u="none" strike="noStrike" baseline="0" dirty="0">
                <a:latin typeface="BookAntiqua"/>
              </a:rPr>
              <a:t>button will reset </a:t>
            </a:r>
            <a:r>
              <a:rPr lang="en-US" sz="1800" b="0" i="0" u="none" strike="noStrike" baseline="0" dirty="0">
                <a:latin typeface="CourierStd"/>
              </a:rPr>
              <a:t>&lt;div class="speech"&gt; </a:t>
            </a:r>
            <a:r>
              <a:rPr lang="en-US" sz="1800" b="0" i="0" u="none" strike="noStrike" baseline="0" dirty="0">
                <a:latin typeface="BookAntiqua"/>
              </a:rPr>
              <a:t>to its original text size.</a:t>
            </a:r>
            <a:endParaRPr lang="en-US" sz="1700" dirty="0"/>
          </a:p>
        </p:txBody>
      </p:sp>
      <p:pic>
        <p:nvPicPr>
          <p:cNvPr id="6" name="Picture 5">
            <a:extLst>
              <a:ext uri="{FF2B5EF4-FFF2-40B4-BE49-F238E27FC236}">
                <a16:creationId xmlns:a16="http://schemas.microsoft.com/office/drawing/2014/main" id="{6C265850-300F-4977-801B-3A164E5958B5}"/>
              </a:ext>
            </a:extLst>
          </p:cNvPr>
          <p:cNvPicPr>
            <a:picLocks noChangeAspect="1"/>
          </p:cNvPicPr>
          <p:nvPr/>
        </p:nvPicPr>
        <p:blipFill>
          <a:blip r:embed="rId2"/>
          <a:stretch>
            <a:fillRect/>
          </a:stretch>
        </p:blipFill>
        <p:spPr>
          <a:xfrm>
            <a:off x="2543175" y="3028215"/>
            <a:ext cx="7105650" cy="1847850"/>
          </a:xfrm>
          <a:prstGeom prst="rect">
            <a:avLst/>
          </a:prstGeom>
        </p:spPr>
      </p:pic>
    </p:spTree>
    <p:extLst>
      <p:ext uri="{BB962C8B-B14F-4D97-AF65-F5344CB8AC3E}">
        <p14:creationId xmlns:p14="http://schemas.microsoft.com/office/powerpoint/2010/main" val="380993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p:txBody>
          <a:bodyPr anchor="t"/>
          <a:lstStyle/>
          <a:p>
            <a:pPr marL="0" indent="0" algn="l">
              <a:buNone/>
            </a:pPr>
            <a:r>
              <a:rPr lang="en-US" sz="1800" b="0" i="0" u="none" strike="noStrike" baseline="0" dirty="0">
                <a:latin typeface="BookAntiqua"/>
              </a:rPr>
              <a:t>If all we wanted was to change the font size a single time to a predetermined value, we could still use the </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 </a:t>
            </a:r>
            <a:r>
              <a:rPr lang="en-US" sz="1800" b="0" i="0" u="none" strike="noStrike" baseline="0" dirty="0">
                <a:latin typeface="BookAntiqua"/>
              </a:rPr>
              <a:t>method. But, let's suppose now that we want the text to continue increasing or decreasing incrementally each time the respective button is clicked. Although it might be possible to define a separate class for each click and iterate through them, a more straightforward approach would be to compute the new text size each time by getting the current size and increasing it by a set factor (for example, 40 percent).</a:t>
            </a:r>
          </a:p>
          <a:p>
            <a:pPr marL="0" indent="0" algn="l">
              <a:buNone/>
            </a:pPr>
            <a:r>
              <a:rPr lang="en-US" sz="1800" b="0" i="0" u="none" strike="noStrike" baseline="0" dirty="0">
                <a:latin typeface="BookAntiqua"/>
              </a:rPr>
              <a:t>Our code will start with the </a:t>
            </a:r>
            <a:r>
              <a:rPr lang="en-US" sz="1800" b="0" i="0" u="none" strike="noStrike" baseline="0" dirty="0">
                <a:latin typeface="CourierStd"/>
              </a:rPr>
              <a:t>$(document).ready() </a:t>
            </a:r>
            <a:r>
              <a:rPr lang="en-US" sz="1800" b="0" i="0" u="none" strike="noStrike" baseline="0" dirty="0">
                <a:latin typeface="BookAntiqua"/>
              </a:rPr>
              <a:t>and </a:t>
            </a:r>
            <a:r>
              <a:rPr lang="en-US" sz="1800" b="0" i="0" u="none" strike="noStrike" baseline="0" dirty="0">
                <a:latin typeface="CourierStd"/>
              </a:rPr>
              <a:t>$('#switcher-large').click() </a:t>
            </a:r>
            <a:r>
              <a:rPr lang="en-US" sz="1800" b="0" i="0" u="none" strike="noStrike" baseline="0" dirty="0">
                <a:latin typeface="BookAntiqua"/>
              </a:rPr>
              <a:t>event handlers:</a:t>
            </a:r>
            <a:endParaRPr lang="en-US" dirty="0"/>
          </a:p>
        </p:txBody>
      </p:sp>
      <p:sp>
        <p:nvSpPr>
          <p:cNvPr id="5" name="TextBox 4">
            <a:extLst>
              <a:ext uri="{FF2B5EF4-FFF2-40B4-BE49-F238E27FC236}">
                <a16:creationId xmlns:a16="http://schemas.microsoft.com/office/drawing/2014/main" id="{02CE1DDF-78EE-4C92-9385-0FF92A984657}"/>
              </a:ext>
            </a:extLst>
          </p:cNvPr>
          <p:cNvSpPr txBox="1"/>
          <p:nvPr/>
        </p:nvSpPr>
        <p:spPr>
          <a:xfrm>
            <a:off x="2731842" y="4499375"/>
            <a:ext cx="6728313" cy="1077218"/>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$('#switcher-large').click(function() {</a:t>
            </a:r>
          </a:p>
          <a:p>
            <a:pPr lvl="1"/>
            <a:r>
              <a:rPr lang="en-US" sz="1600" b="0" i="0" u="none" strike="noStrike" baseline="0" dirty="0">
                <a:latin typeface="CourierStd"/>
              </a:rPr>
              <a:t>});</a:t>
            </a:r>
          </a:p>
          <a:p>
            <a:pPr algn="l"/>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126581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p:txBody>
          <a:bodyPr anchor="t"/>
          <a:lstStyle/>
          <a:p>
            <a:pPr marL="0" indent="0" algn="l">
              <a:buNone/>
            </a:pPr>
            <a:r>
              <a:rPr lang="en-US" sz="1800" b="0" i="0" u="none" strike="noStrike" baseline="0" dirty="0">
                <a:latin typeface="BookAntiqua"/>
              </a:rPr>
              <a:t>Next, the font size can be easily discovered by using the </a:t>
            </a:r>
            <a:r>
              <a:rPr lang="en-US" sz="1800" b="0" i="0" u="none" strike="noStrike" baseline="0" dirty="0">
                <a:latin typeface="CourierStd"/>
              </a:rPr>
              <a:t>.</a:t>
            </a:r>
            <a:r>
              <a:rPr lang="en-US" sz="1800" b="0" i="0" u="none" strike="noStrike" baseline="0" dirty="0" err="1">
                <a:latin typeface="CourierStd"/>
              </a:rPr>
              <a:t>css</a:t>
            </a:r>
            <a:r>
              <a:rPr lang="en-US" sz="1800" b="0" i="0" u="none" strike="noStrike" baseline="0" dirty="0">
                <a:latin typeface="CourierStd"/>
              </a:rPr>
              <a:t>() </a:t>
            </a:r>
            <a:r>
              <a:rPr lang="en-US" sz="1800" b="0" i="0" u="none" strike="noStrike" baseline="0" dirty="0">
                <a:latin typeface="BookAntiqua"/>
              </a:rPr>
              <a:t>method: </a:t>
            </a:r>
            <a:r>
              <a:rPr lang="en-US" sz="1800" b="0" i="0" u="none" strike="noStrike" baseline="0" dirty="0">
                <a:latin typeface="CourierStd"/>
              </a:rPr>
              <a:t>$('</a:t>
            </a:r>
            <a:r>
              <a:rPr lang="en-US" sz="1800" b="0" i="0" u="none" strike="noStrike" baseline="0" dirty="0" err="1">
                <a:latin typeface="CourierStd"/>
              </a:rPr>
              <a:t>div.speech</a:t>
            </a:r>
            <a:r>
              <a:rPr lang="en-US" sz="1800" b="0" i="0" u="none" strike="noStrike" baseline="0" dirty="0">
                <a:latin typeface="CourierStd"/>
              </a:rPr>
              <a:t>').</a:t>
            </a:r>
            <a:r>
              <a:rPr lang="en-US" sz="1800" b="0" i="0" u="none" strike="noStrike" baseline="0" dirty="0" err="1">
                <a:latin typeface="CourierStd"/>
              </a:rPr>
              <a:t>css</a:t>
            </a:r>
            <a:r>
              <a:rPr lang="en-US" sz="1800" b="0" i="0" u="none" strike="noStrike" baseline="0" dirty="0">
                <a:latin typeface="CourierStd"/>
              </a:rPr>
              <a:t>('</a:t>
            </a:r>
            <a:r>
              <a:rPr lang="en-US" sz="1800" b="0" i="0" u="none" strike="noStrike" baseline="0" dirty="0" err="1">
                <a:latin typeface="CourierStd"/>
              </a:rPr>
              <a:t>fontSize</a:t>
            </a:r>
            <a:r>
              <a:rPr lang="en-US" sz="1800" b="0" i="0" u="none" strike="noStrike" baseline="0" dirty="0">
                <a:latin typeface="CourierStd"/>
              </a:rPr>
              <a:t>')</a:t>
            </a:r>
            <a:r>
              <a:rPr lang="en-US" sz="1800" b="0" i="0" u="none" strike="noStrike" baseline="0" dirty="0">
                <a:latin typeface="BookAntiqua"/>
              </a:rPr>
              <a:t>. However, the returned value is a string, containing both the numeric font size value and the units of that value (</a:t>
            </a:r>
            <a:r>
              <a:rPr lang="en-US" sz="1800" b="0" i="0" u="none" strike="noStrike" baseline="0" dirty="0">
                <a:latin typeface="CourierStd"/>
              </a:rPr>
              <a:t>px</a:t>
            </a:r>
            <a:r>
              <a:rPr lang="en-US" sz="1800" b="0" i="0" u="none" strike="noStrike" baseline="0" dirty="0">
                <a:latin typeface="BookAntiqua"/>
              </a:rPr>
              <a:t>). We’ll need to strip the unit label off in order to perform calculations with the numeric value. Also, when we plan to use a jQuery object more than once, it's generally a good idea to cache the selector by storing the resulting jQuery object in a variable. We'll take care of these needs with the introduction of a couple of local variables:</a:t>
            </a:r>
            <a:endParaRPr lang="en-US" dirty="0"/>
          </a:p>
        </p:txBody>
      </p:sp>
      <p:sp>
        <p:nvSpPr>
          <p:cNvPr id="5" name="TextBox 4">
            <a:extLst>
              <a:ext uri="{FF2B5EF4-FFF2-40B4-BE49-F238E27FC236}">
                <a16:creationId xmlns:a16="http://schemas.microsoft.com/office/drawing/2014/main" id="{02CE1DDF-78EE-4C92-9385-0FF92A984657}"/>
              </a:ext>
            </a:extLst>
          </p:cNvPr>
          <p:cNvSpPr txBox="1"/>
          <p:nvPr/>
        </p:nvSpPr>
        <p:spPr>
          <a:xfrm>
            <a:off x="2731842" y="4499375"/>
            <a:ext cx="7317766" cy="1569660"/>
          </a:xfrm>
          <a:prstGeom prst="rect">
            <a:avLst/>
          </a:prstGeom>
          <a:noFill/>
        </p:spPr>
        <p:txBody>
          <a:bodyPr wrap="square">
            <a:spAutoFit/>
          </a:bodyPr>
          <a:lstStyle/>
          <a:p>
            <a:pPr algn="l"/>
            <a:r>
              <a:rPr lang="en-US" sz="1600" b="0" i="0" u="none" strike="noStrike" baseline="0" dirty="0">
                <a:latin typeface="CourierStd"/>
              </a:rPr>
              <a:t>$(document).ready(function() {</a:t>
            </a:r>
          </a:p>
          <a:p>
            <a:pPr lvl="1"/>
            <a:r>
              <a:rPr lang="en-US" sz="1600" b="0" i="0" u="none" strike="noStrike" baseline="0" dirty="0">
                <a:latin typeface="CourierStd"/>
              </a:rPr>
              <a:t>var $speech = $('</a:t>
            </a:r>
            <a:r>
              <a:rPr lang="en-US" sz="1600" b="0" i="0" u="none" strike="noStrike" baseline="0" dirty="0" err="1">
                <a:latin typeface="CourierStd"/>
              </a:rPr>
              <a:t>div.speech</a:t>
            </a:r>
            <a:r>
              <a:rPr lang="en-US" sz="1600" b="0" i="0" u="none" strike="noStrike" baseline="0" dirty="0">
                <a:latin typeface="CourierStd"/>
              </a:rPr>
              <a:t>');</a:t>
            </a:r>
          </a:p>
          <a:p>
            <a:pPr lvl="1"/>
            <a:r>
              <a:rPr lang="en-US" sz="1600" b="0" i="0" u="none" strike="noStrike" baseline="0" dirty="0">
                <a:latin typeface="CourierStd"/>
              </a:rPr>
              <a:t>$('#switcher-large').click(function() {</a:t>
            </a:r>
          </a:p>
          <a:p>
            <a:pPr lvl="1"/>
            <a:r>
              <a:rPr lang="en-US" sz="1600" b="0" i="0" u="none" strike="noStrike" baseline="0" dirty="0">
                <a:latin typeface="CourierStd"/>
              </a:rPr>
              <a:t>	var num = </a:t>
            </a:r>
            <a:r>
              <a:rPr lang="en-US" sz="1600" b="0" i="0" u="none" strike="noStrike" baseline="0" dirty="0" err="1">
                <a:latin typeface="CourierStd"/>
              </a:rPr>
              <a:t>parseFloat</a:t>
            </a:r>
            <a:r>
              <a:rPr lang="en-US" sz="1600" b="0" i="0" u="none" strike="noStrike" baseline="0" dirty="0">
                <a:latin typeface="CourierStd"/>
              </a:rPr>
              <a:t>($speech.css('</a:t>
            </a:r>
            <a:r>
              <a:rPr lang="en-US" sz="1600" b="0" i="0" u="none" strike="noStrike" baseline="0" dirty="0" err="1">
                <a:latin typeface="CourierStd"/>
              </a:rPr>
              <a:t>fontSize</a:t>
            </a:r>
            <a:r>
              <a:rPr lang="en-US" sz="1600" b="0" i="0" u="none" strike="noStrike" baseline="0" dirty="0">
                <a:latin typeface="CourierStd"/>
              </a:rPr>
              <a:t>'));</a:t>
            </a:r>
          </a:p>
          <a:p>
            <a:pPr lvl="1"/>
            <a:r>
              <a:rPr lang="en-US" sz="1600" b="0" i="0" u="none" strike="noStrike" baseline="0" dirty="0">
                <a:latin typeface="CourierStd"/>
              </a:rPr>
              <a:t>});</a:t>
            </a:r>
          </a:p>
          <a:p>
            <a:pPr algn="l"/>
            <a:r>
              <a:rPr lang="en-US" sz="1600" b="0" i="0" u="none" strike="noStrike" baseline="0" dirty="0">
                <a:latin typeface="CourierStd"/>
              </a:rPr>
              <a:t>});</a:t>
            </a:r>
            <a:endParaRPr lang="en-US" sz="1400" dirty="0"/>
          </a:p>
        </p:txBody>
      </p:sp>
    </p:spTree>
    <p:extLst>
      <p:ext uri="{BB962C8B-B14F-4D97-AF65-F5344CB8AC3E}">
        <p14:creationId xmlns:p14="http://schemas.microsoft.com/office/powerpoint/2010/main" val="348297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CEC-3D4E-477A-A77B-A90B66A0C734}"/>
              </a:ext>
            </a:extLst>
          </p:cNvPr>
          <p:cNvSpPr>
            <a:spLocks noGrp="1"/>
          </p:cNvSpPr>
          <p:nvPr>
            <p:ph type="title"/>
          </p:nvPr>
        </p:nvSpPr>
        <p:spPr/>
        <p:txBody>
          <a:bodyPr/>
          <a:lstStyle/>
          <a:p>
            <a:r>
              <a:rPr lang="en-US" dirty="0"/>
              <a:t>Setting computed style-property values</a:t>
            </a:r>
          </a:p>
        </p:txBody>
      </p:sp>
      <p:sp>
        <p:nvSpPr>
          <p:cNvPr id="3" name="Content Placeholder 2">
            <a:extLst>
              <a:ext uri="{FF2B5EF4-FFF2-40B4-BE49-F238E27FC236}">
                <a16:creationId xmlns:a16="http://schemas.microsoft.com/office/drawing/2014/main" id="{7DD40778-7FA0-418E-982B-AB79606ABE2C}"/>
              </a:ext>
            </a:extLst>
          </p:cNvPr>
          <p:cNvSpPr>
            <a:spLocks noGrp="1"/>
          </p:cNvSpPr>
          <p:nvPr>
            <p:ph idx="1"/>
          </p:nvPr>
        </p:nvSpPr>
        <p:spPr>
          <a:xfrm>
            <a:off x="581192" y="2180495"/>
            <a:ext cx="11029615" cy="4088419"/>
          </a:xfrm>
        </p:spPr>
        <p:txBody>
          <a:bodyPr anchor="ctr">
            <a:normAutofit/>
          </a:bodyPr>
          <a:lstStyle/>
          <a:p>
            <a:pPr marL="0" indent="0" algn="l">
              <a:buNone/>
            </a:pPr>
            <a:r>
              <a:rPr lang="en-US" sz="1800" b="0" i="0" u="none" strike="noStrike" baseline="0" dirty="0">
                <a:latin typeface="BookAntiqua"/>
              </a:rPr>
              <a:t>The first line inside </a:t>
            </a:r>
            <a:r>
              <a:rPr lang="en-US" sz="1800" b="0" i="0" u="none" strike="noStrike" baseline="0" dirty="0">
                <a:latin typeface="CourierStd"/>
              </a:rPr>
              <a:t>$(document).ready() </a:t>
            </a:r>
            <a:r>
              <a:rPr lang="en-US" sz="1800" b="0" i="0" u="none" strike="noStrike" baseline="0" dirty="0">
                <a:latin typeface="BookAntiqua"/>
              </a:rPr>
              <a:t>now creates a variable containing a jQuery object pointing to </a:t>
            </a:r>
            <a:r>
              <a:rPr lang="en-US" sz="1800" b="0" i="0" u="none" strike="noStrike" baseline="0" dirty="0">
                <a:latin typeface="CourierStd"/>
              </a:rPr>
              <a:t>&lt;div class="speech"&gt;</a:t>
            </a:r>
            <a:r>
              <a:rPr lang="en-US" sz="1800" b="0" i="0" u="none" strike="noStrike" baseline="0" dirty="0">
                <a:latin typeface="BookAntiqua"/>
              </a:rPr>
              <a:t>. Notice the use of a dollar (</a:t>
            </a:r>
            <a:r>
              <a:rPr lang="en-US" sz="1800" b="0" i="0" u="none" strike="noStrike" baseline="0" dirty="0">
                <a:latin typeface="CourierStd"/>
              </a:rPr>
              <a:t>$</a:t>
            </a:r>
            <a:r>
              <a:rPr lang="en-US" sz="1800" b="0" i="0" u="none" strike="noStrike" baseline="0" dirty="0">
                <a:latin typeface="BookAntiqua"/>
              </a:rPr>
              <a:t>) sign in the variable name, </a:t>
            </a:r>
            <a:r>
              <a:rPr lang="en-US" sz="1800" b="0" i="0" u="none" strike="noStrike" baseline="0" dirty="0">
                <a:latin typeface="CourierStd"/>
              </a:rPr>
              <a:t>$speech</a:t>
            </a:r>
            <a:r>
              <a:rPr lang="en-US" sz="1800" b="0" i="0" u="none" strike="noStrike" baseline="0" dirty="0">
                <a:latin typeface="BookAntiqua"/>
              </a:rPr>
              <a:t>. Since the dollar sign is a legal character in JavaScript identifiers, we can use it as a reminder that the var </a:t>
            </a:r>
            <a:r>
              <a:rPr lang="en-US" sz="1800" b="0" i="0" u="none" strike="noStrike" baseline="0" dirty="0" err="1">
                <a:latin typeface="BookAntiqua"/>
              </a:rPr>
              <a:t>iable</a:t>
            </a:r>
            <a:r>
              <a:rPr lang="en-US" sz="1800" b="0" i="0" u="none" strike="noStrike" baseline="0" dirty="0">
                <a:latin typeface="BookAntiqua"/>
              </a:rPr>
              <a:t> is storing a jQuery object. Unlike in other programming languages such as PHP, the dollar symbol holds no special significance in JavaScript, the language of jQuery. </a:t>
            </a:r>
          </a:p>
          <a:p>
            <a:pPr marL="0" indent="0" algn="l">
              <a:buNone/>
            </a:pPr>
            <a:r>
              <a:rPr lang="en-US" sz="1800" b="0" i="0" u="none" strike="noStrike" baseline="0" dirty="0">
                <a:latin typeface="BookAntiqua"/>
              </a:rPr>
              <a:t>Inside the </a:t>
            </a:r>
            <a:r>
              <a:rPr lang="en-US" sz="1800" b="0" i="0" u="none" strike="noStrike" baseline="0" dirty="0">
                <a:latin typeface="CourierStd"/>
              </a:rPr>
              <a:t>.click() </a:t>
            </a:r>
            <a:r>
              <a:rPr lang="en-US" sz="1800" b="0" i="0" u="none" strike="noStrike" baseline="0" dirty="0">
                <a:latin typeface="BookAntiqua"/>
              </a:rPr>
              <a:t>handler, we use </a:t>
            </a:r>
            <a:r>
              <a:rPr lang="en-US" sz="1800" b="0" i="0" u="none" strike="noStrike" baseline="0" dirty="0" err="1">
                <a:latin typeface="CourierStd"/>
              </a:rPr>
              <a:t>parseFloat</a:t>
            </a:r>
            <a:r>
              <a:rPr lang="en-US" sz="1800" b="0" i="0" u="none" strike="noStrike" baseline="0" dirty="0">
                <a:latin typeface="CourierStd"/>
              </a:rPr>
              <a:t>() </a:t>
            </a:r>
            <a:r>
              <a:rPr lang="en-US" sz="1800" b="0" i="0" u="none" strike="noStrike" baseline="0" dirty="0">
                <a:latin typeface="BookAntiqua"/>
              </a:rPr>
              <a:t>to get the font size property’s numeric value only. The </a:t>
            </a:r>
            <a:r>
              <a:rPr lang="en-US" sz="1800" b="0" i="0" u="none" strike="noStrike" baseline="0" dirty="0" err="1">
                <a:latin typeface="CourierStd"/>
              </a:rPr>
              <a:t>parseFloat</a:t>
            </a:r>
            <a:r>
              <a:rPr lang="en-US" sz="1800" b="0" i="0" u="none" strike="noStrike" baseline="0" dirty="0">
                <a:latin typeface="CourierStd"/>
              </a:rPr>
              <a:t>() </a:t>
            </a:r>
            <a:r>
              <a:rPr lang="en-US" sz="1800" b="0" i="0" u="none" strike="noStrike" baseline="0" dirty="0">
                <a:latin typeface="BookAntiqua"/>
              </a:rPr>
              <a:t>function looks at a string from the left-hand side to the right-hand side until it encounters a non-numeric character. The string of digits is converted into a floating-point (decimal) number. For example, it would convert the string </a:t>
            </a:r>
            <a:r>
              <a:rPr lang="en-US" sz="1800" b="0" i="0" u="none" strike="noStrike" baseline="0" dirty="0">
                <a:latin typeface="CourierStd"/>
              </a:rPr>
              <a:t>'12' </a:t>
            </a:r>
            <a:r>
              <a:rPr lang="en-US" sz="1800" b="0" i="0" u="none" strike="noStrike" baseline="0" dirty="0">
                <a:latin typeface="BookAntiqua"/>
              </a:rPr>
              <a:t>to the number </a:t>
            </a:r>
            <a:r>
              <a:rPr lang="en-US" sz="1800" b="0" i="0" u="none" strike="noStrike" baseline="0" dirty="0">
                <a:latin typeface="CourierStd"/>
              </a:rPr>
              <a:t>12</a:t>
            </a:r>
            <a:r>
              <a:rPr lang="en-US" sz="1800" b="0" i="0" u="none" strike="noStrike" baseline="0" dirty="0">
                <a:latin typeface="BookAntiqua"/>
              </a:rPr>
              <a:t>. In addition, it strips non-numeric trailing characters from the string, so </a:t>
            </a:r>
            <a:r>
              <a:rPr lang="en-US" sz="1800" b="0" i="0" u="none" strike="noStrike" baseline="0" dirty="0">
                <a:latin typeface="CourierStd"/>
              </a:rPr>
              <a:t>'12px' </a:t>
            </a:r>
            <a:r>
              <a:rPr lang="en-US" sz="1800" b="0" i="0" u="none" strike="noStrike" baseline="0" dirty="0">
                <a:latin typeface="BookAntiqua"/>
              </a:rPr>
              <a:t>becomes </a:t>
            </a:r>
            <a:r>
              <a:rPr lang="en-US" sz="1800" b="0" i="0" u="none" strike="noStrike" baseline="0" dirty="0">
                <a:latin typeface="CourierStd"/>
              </a:rPr>
              <a:t>12 </a:t>
            </a:r>
            <a:r>
              <a:rPr lang="en-US" sz="1800" b="0" i="0" u="none" strike="noStrike" baseline="0" dirty="0">
                <a:latin typeface="BookAntiqua"/>
              </a:rPr>
              <a:t>as well. If the string begins with a non-numeric character, </a:t>
            </a:r>
            <a:r>
              <a:rPr lang="en-US" sz="1800" b="0" i="0" u="none" strike="noStrike" baseline="0" dirty="0" err="1">
                <a:latin typeface="CourierStd"/>
              </a:rPr>
              <a:t>parseFloat</a:t>
            </a:r>
            <a:r>
              <a:rPr lang="en-US" sz="1800" b="0" i="0" u="none" strike="noStrike" baseline="0" dirty="0">
                <a:latin typeface="CourierStd"/>
              </a:rPr>
              <a:t>() </a:t>
            </a:r>
            <a:r>
              <a:rPr lang="en-US" sz="1800" b="0" i="0" u="none" strike="noStrike" baseline="0" dirty="0">
                <a:latin typeface="BookAntiqua"/>
              </a:rPr>
              <a:t>returns </a:t>
            </a:r>
            <a:r>
              <a:rPr lang="en-US" sz="1800" b="0" i="0" u="none" strike="noStrike" baseline="0" dirty="0" err="1">
                <a:latin typeface="CourierStd"/>
              </a:rPr>
              <a:t>NaN</a:t>
            </a:r>
            <a:r>
              <a:rPr lang="en-US" sz="1800" b="0" i="0" u="none" strike="noStrike" baseline="0" dirty="0">
                <a:latin typeface="BookAntiqua"/>
              </a:rPr>
              <a:t>, which stands for </a:t>
            </a:r>
            <a:r>
              <a:rPr lang="en-US" sz="1800" b="0" i="1" u="none" strike="noStrike" baseline="0" dirty="0">
                <a:latin typeface="BookAntiqua-Italic"/>
              </a:rPr>
              <a:t>Not a Number</a:t>
            </a:r>
            <a:r>
              <a:rPr lang="en-US" sz="1800" b="0" i="0" u="none" strike="noStrike" baseline="0" dirty="0">
                <a:latin typeface="BookAntiqua"/>
              </a:rPr>
              <a:t>.</a:t>
            </a:r>
          </a:p>
        </p:txBody>
      </p:sp>
    </p:spTree>
    <p:extLst>
      <p:ext uri="{BB962C8B-B14F-4D97-AF65-F5344CB8AC3E}">
        <p14:creationId xmlns:p14="http://schemas.microsoft.com/office/powerpoint/2010/main" val="41139678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16772</TotalTime>
  <Words>4386</Words>
  <Application>Microsoft Office PowerPoint</Application>
  <PresentationFormat>Widescreen</PresentationFormat>
  <Paragraphs>310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BookAntiqua</vt:lpstr>
      <vt:lpstr>BookAntiqua-Bold</vt:lpstr>
      <vt:lpstr>BookAntiqua-Italic</vt:lpstr>
      <vt:lpstr>Calibri</vt:lpstr>
      <vt:lpstr>CourierStd</vt:lpstr>
      <vt:lpstr>Gill Sans MT</vt:lpstr>
      <vt:lpstr>Wingdings 2</vt:lpstr>
      <vt:lpstr>Dividend</vt:lpstr>
      <vt:lpstr>Learning jQuery  Chapter 4: Styling and Animating</vt:lpstr>
      <vt:lpstr>Introduction</vt:lpstr>
      <vt:lpstr>Modifying CSS with inline properties</vt:lpstr>
      <vt:lpstr>Modifying CSS with inline properties</vt:lpstr>
      <vt:lpstr>Modifying CSS with inline properties</vt:lpstr>
      <vt:lpstr>Modifying CSS with inline properties</vt:lpstr>
      <vt:lpstr>Setting computed style-property values</vt:lpstr>
      <vt:lpstr>Setting computed style-property values</vt:lpstr>
      <vt:lpstr>Setting computed style-property values</vt:lpstr>
      <vt:lpstr>Setting computed style-property values</vt:lpstr>
      <vt:lpstr>Setting computed style-property values</vt:lpstr>
      <vt:lpstr>Setting computed style-property values</vt:lpstr>
      <vt:lpstr>Setting computed style-property values</vt:lpstr>
      <vt:lpstr>Setting computed style-property values</vt:lpstr>
      <vt:lpstr>Using vendor-specific style properties</vt:lpstr>
      <vt:lpstr>Hiding and showing elements</vt:lpstr>
      <vt:lpstr>Hiding and showing elements</vt:lpstr>
      <vt:lpstr>Hiding and showing elements</vt:lpstr>
      <vt:lpstr>Hiding and showing elements</vt:lpstr>
      <vt:lpstr>Hiding and showing elements</vt:lpstr>
      <vt:lpstr>Hiding and showing elements</vt:lpstr>
      <vt:lpstr>Hiding and showing elements</vt:lpstr>
      <vt:lpstr>Effects and duration</vt:lpstr>
      <vt:lpstr>Speeding in</vt:lpstr>
      <vt:lpstr>Speeding in</vt:lpstr>
      <vt:lpstr>Fading in and fading out</vt:lpstr>
      <vt:lpstr>Fading in and fading out</vt:lpstr>
      <vt:lpstr>Sliding up and sliding down</vt:lpstr>
      <vt:lpstr>Sliding up and sliding down</vt:lpstr>
      <vt:lpstr>Toggling visibility</vt:lpstr>
      <vt:lpstr>Toggling visibility</vt:lpstr>
      <vt:lpstr>Toggling visibility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150</cp:revision>
  <dcterms:created xsi:type="dcterms:W3CDTF">2022-01-06T00:17:01Z</dcterms:created>
  <dcterms:modified xsi:type="dcterms:W3CDTF">2023-02-22T00:39:53Z</dcterms:modified>
</cp:coreProperties>
</file>