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67"/>
  </p:notesMasterIdLst>
  <p:sldIdLst>
    <p:sldId id="269"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9" r:id="rId31"/>
    <p:sldId id="298"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7" r:id="rId59"/>
    <p:sldId id="326" r:id="rId60"/>
    <p:sldId id="328" r:id="rId61"/>
    <p:sldId id="329" r:id="rId62"/>
    <p:sldId id="330" r:id="rId63"/>
    <p:sldId id="331" r:id="rId64"/>
    <p:sldId id="332" r:id="rId65"/>
    <p:sldId id="333"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5517FA-D6DE-4603-9251-0A7E09AFEB98}">
          <p14:sldIdLst>
            <p14:sldId id="269"/>
          </p14:sldIdLst>
        </p14:section>
        <p14:section name="Introduction" id="{FA9D01CF-BD9E-4855-8E61-3905E8AC179C}">
          <p14:sldIdLst>
            <p14:sldId id="270"/>
            <p14:sldId id="271"/>
          </p14:sldIdLst>
        </p14:section>
        <p14:section name="HTML Introduction" id="{D3EE7BA3-2DA7-418F-9350-64DD57CD30DC}">
          <p14:sldIdLst>
            <p14:sldId id="272"/>
          </p14:sldIdLst>
        </p14:section>
        <p14:section name="Syntax" id="{2752BD04-7502-41F5-8D2E-FAFA14C835BC}">
          <p14:sldIdLst>
            <p14:sldId id="273"/>
            <p14:sldId id="274"/>
            <p14:sldId id="275"/>
            <p14:sldId id="276"/>
            <p14:sldId id="277"/>
            <p14:sldId id="278"/>
            <p14:sldId id="279"/>
          </p14:sldIdLst>
        </p14:section>
        <p14:section name="Content Types" id="{FBEED6DF-1B62-48F8-8C2D-95336AA51CAC}">
          <p14:sldIdLst>
            <p14:sldId id="280"/>
            <p14:sldId id="281"/>
            <p14:sldId id="282"/>
            <p14:sldId id="283"/>
            <p14:sldId id="284"/>
            <p14:sldId id="285"/>
          </p14:sldIdLst>
        </p14:section>
        <p14:section name="The HTML Document" id="{5EE36B2F-4460-4056-817C-C002C89BE258}">
          <p14:sldIdLst>
            <p14:sldId id="286"/>
            <p14:sldId id="287"/>
          </p14:sldIdLst>
        </p14:section>
        <p14:section name="The HTML DOM" id="{9DFF2104-2A8B-43EC-BC72-BE2D67F5E8EF}">
          <p14:sldIdLst>
            <p14:sldId id="288"/>
            <p14:sldId id="289"/>
          </p14:sldIdLst>
        </p14:section>
        <p14:section name="The Doctype Declaration" id="{23EC89D4-C156-449F-BA38-FD18C964AE6A}">
          <p14:sldIdLst>
            <p14:sldId id="290"/>
            <p14:sldId id="291"/>
          </p14:sldIdLst>
        </p14:section>
        <p14:section name="Structuring an HTML Document" id="{67D42413-EAF7-4DE0-9129-11F4F91AF260}">
          <p14:sldIdLst>
            <p14:sldId id="292"/>
          </p14:sldIdLst>
        </p14:section>
        <p14:section name="HTML" id="{6C0A4409-7771-4BE9-B86B-6F53E4E1184E}">
          <p14:sldIdLst>
            <p14:sldId id="293"/>
          </p14:sldIdLst>
        </p14:section>
        <p14:section name="Head" id="{29796615-DC95-4849-AFF9-920D0BB28154}">
          <p14:sldIdLst>
            <p14:sldId id="294"/>
          </p14:sldIdLst>
        </p14:section>
        <p14:section name="Body" id="{A053314E-684B-4A82-AED9-B2E5E6FA4EAA}">
          <p14:sldIdLst>
            <p14:sldId id="295"/>
          </p14:sldIdLst>
        </p14:section>
        <p14:section name="Our First Web Page" id="{0A6D7161-C352-4A5B-B191-34732AA9E918}">
          <p14:sldIdLst>
            <p14:sldId id="296"/>
          </p14:sldIdLst>
        </p14:section>
        <p14:section name="Exercise 1.01: Creating a Web Page" id="{EBDFAB02-E97A-456D-9A07-9654565F54E2}">
          <p14:sldIdLst>
            <p14:sldId id="297"/>
            <p14:sldId id="299"/>
            <p14:sldId id="298"/>
            <p14:sldId id="300"/>
          </p14:sldIdLst>
        </p14:section>
        <p14:section name="Metadata" id="{51BDCA80-0AC2-44E4-8B06-89983D425F46}">
          <p14:sldIdLst>
            <p14:sldId id="301"/>
            <p14:sldId id="302"/>
            <p14:sldId id="303"/>
            <p14:sldId id="304"/>
            <p14:sldId id="305"/>
            <p14:sldId id="306"/>
          </p14:sldIdLst>
        </p14:section>
        <p14:section name="Exercise 1.02: Adding Metadata" id="{07CB8B09-87B2-4634-89AF-EA6AFBF217B0}">
          <p14:sldIdLst>
            <p14:sldId id="307"/>
            <p14:sldId id="308"/>
            <p14:sldId id="309"/>
            <p14:sldId id="310"/>
            <p14:sldId id="311"/>
            <p14:sldId id="312"/>
            <p14:sldId id="313"/>
          </p14:sldIdLst>
        </p14:section>
        <p14:section name="Mistakes in HTML" id="{CA7C57E8-353C-4485-A14A-A9DD68D5AC1E}">
          <p14:sldIdLst>
            <p14:sldId id="314"/>
            <p14:sldId id="315"/>
            <p14:sldId id="316"/>
            <p14:sldId id="317"/>
            <p14:sldId id="318"/>
            <p14:sldId id="319"/>
            <p14:sldId id="320"/>
          </p14:sldIdLst>
        </p14:section>
        <p14:section name="Validating HTML" id="{D2AADB28-DEAD-48AB-8560-D0F3A9E0DD5F}">
          <p14:sldIdLst>
            <p14:sldId id="321"/>
            <p14:sldId id="322"/>
            <p14:sldId id="323"/>
            <p14:sldId id="324"/>
          </p14:sldIdLst>
        </p14:section>
        <p14:section name="Exercise 1.03: Validation" id="{21357A82-AED7-4B36-9CFD-70A843890E63}">
          <p14:sldIdLst>
            <p14:sldId id="325"/>
            <p14:sldId id="327"/>
            <p14:sldId id="326"/>
          </p14:sldIdLst>
        </p14:section>
        <p14:section name="Exercise 1.04: Validation Errors" id="{65D7662B-0CA1-4D0A-B98C-AEDEB8959028}">
          <p14:sldIdLst>
            <p14:sldId id="328"/>
            <p14:sldId id="329"/>
            <p14:sldId id="330"/>
          </p14:sldIdLst>
        </p14:section>
        <p14:section name="Activity 1.01: Video Store Page Template" id="{B7EB30B4-40A1-4D91-B92A-97DC1B2EBA80}">
          <p14:sldIdLst>
            <p14:sldId id="331"/>
            <p14:sldId id="332"/>
            <p14:sldId id="3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89" d="100"/>
          <a:sy n="89" d="100"/>
        </p:scale>
        <p:origin x="621"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4B1DE18B-064C-49F4-81A0-690B8A36485C}"/>
    <pc:docChg chg="undo custSel addSld modSld modSection">
      <pc:chgData name="Boban Srezovski" userId="d2c5dd452d77a740" providerId="LiveId" clId="{4B1DE18B-064C-49F4-81A0-690B8A36485C}" dt="2022-02-24T15:31:48.481" v="208" actId="1076"/>
      <pc:docMkLst>
        <pc:docMk/>
      </pc:docMkLst>
      <pc:sldChg chg="modSp mod">
        <pc:chgData name="Boban Srezovski" userId="d2c5dd452d77a740" providerId="LiveId" clId="{4B1DE18B-064C-49F4-81A0-690B8A36485C}" dt="2022-02-24T15:25:07.714" v="0" actId="14100"/>
        <pc:sldMkLst>
          <pc:docMk/>
          <pc:sldMk cId="2504243341" sldId="326"/>
        </pc:sldMkLst>
        <pc:spChg chg="mod">
          <ac:chgData name="Boban Srezovski" userId="d2c5dd452d77a740" providerId="LiveId" clId="{4B1DE18B-064C-49F4-81A0-690B8A36485C}" dt="2022-02-24T15:25:07.714" v="0" actId="14100"/>
          <ac:spMkLst>
            <pc:docMk/>
            <pc:sldMk cId="2504243341" sldId="326"/>
            <ac:spMk id="3" creationId="{B6A5107E-A8A2-441A-BDFF-792B050B2914}"/>
          </ac:spMkLst>
        </pc:spChg>
      </pc:sldChg>
      <pc:sldChg chg="addSp modSp new mod">
        <pc:chgData name="Boban Srezovski" userId="d2c5dd452d77a740" providerId="LiveId" clId="{4B1DE18B-064C-49F4-81A0-690B8A36485C}" dt="2022-02-24T15:26:53.064" v="41" actId="1076"/>
        <pc:sldMkLst>
          <pc:docMk/>
          <pc:sldMk cId="537018108" sldId="328"/>
        </pc:sldMkLst>
        <pc:spChg chg="mod">
          <ac:chgData name="Boban Srezovski" userId="d2c5dd452d77a740" providerId="LiveId" clId="{4B1DE18B-064C-49F4-81A0-690B8A36485C}" dt="2022-02-24T15:25:33.905" v="8"/>
          <ac:spMkLst>
            <pc:docMk/>
            <pc:sldMk cId="537018108" sldId="328"/>
            <ac:spMk id="2" creationId="{BFF5D101-4D7A-4651-AEC9-AF68B74B7432}"/>
          </ac:spMkLst>
        </pc:spChg>
        <pc:spChg chg="mod">
          <ac:chgData name="Boban Srezovski" userId="d2c5dd452d77a740" providerId="LiveId" clId="{4B1DE18B-064C-49F4-81A0-690B8A36485C}" dt="2022-02-24T15:26:45.964" v="40" actId="27636"/>
          <ac:spMkLst>
            <pc:docMk/>
            <pc:sldMk cId="537018108" sldId="328"/>
            <ac:spMk id="3" creationId="{C1760739-80FA-4B83-85DE-438C98DE3A1E}"/>
          </ac:spMkLst>
        </pc:spChg>
        <pc:picChg chg="add mod">
          <ac:chgData name="Boban Srezovski" userId="d2c5dd452d77a740" providerId="LiveId" clId="{4B1DE18B-064C-49F4-81A0-690B8A36485C}" dt="2022-02-24T15:26:53.064" v="41" actId="1076"/>
          <ac:picMkLst>
            <pc:docMk/>
            <pc:sldMk cId="537018108" sldId="328"/>
            <ac:picMk id="5" creationId="{20A48CFD-B8F9-4771-8ADA-708F239C1CE8}"/>
          </ac:picMkLst>
        </pc:picChg>
        <pc:picChg chg="add mod">
          <ac:chgData name="Boban Srezovski" userId="d2c5dd452d77a740" providerId="LiveId" clId="{4B1DE18B-064C-49F4-81A0-690B8A36485C}" dt="2022-02-24T15:26:53.064" v="41" actId="1076"/>
          <ac:picMkLst>
            <pc:docMk/>
            <pc:sldMk cId="537018108" sldId="328"/>
            <ac:picMk id="7" creationId="{90A681AC-D9B5-4273-90E3-580EB2D96219}"/>
          </ac:picMkLst>
        </pc:picChg>
      </pc:sldChg>
      <pc:sldChg chg="addSp delSp modSp add mod">
        <pc:chgData name="Boban Srezovski" userId="d2c5dd452d77a740" providerId="LiveId" clId="{4B1DE18B-064C-49F4-81A0-690B8A36485C}" dt="2022-02-24T15:27:56.842" v="80" actId="14100"/>
        <pc:sldMkLst>
          <pc:docMk/>
          <pc:sldMk cId="1644316370" sldId="329"/>
        </pc:sldMkLst>
        <pc:spChg chg="mod">
          <ac:chgData name="Boban Srezovski" userId="d2c5dd452d77a740" providerId="LiveId" clId="{4B1DE18B-064C-49F4-81A0-690B8A36485C}" dt="2022-02-24T15:27:56.842" v="80" actId="14100"/>
          <ac:spMkLst>
            <pc:docMk/>
            <pc:sldMk cId="1644316370" sldId="329"/>
            <ac:spMk id="3" creationId="{C1760739-80FA-4B83-85DE-438C98DE3A1E}"/>
          </ac:spMkLst>
        </pc:spChg>
        <pc:spChg chg="add mod">
          <ac:chgData name="Boban Srezovski" userId="d2c5dd452d77a740" providerId="LiveId" clId="{4B1DE18B-064C-49F4-81A0-690B8A36485C}" dt="2022-02-24T15:27:50.425" v="78" actId="1076"/>
          <ac:spMkLst>
            <pc:docMk/>
            <pc:sldMk cId="1644316370" sldId="329"/>
            <ac:spMk id="9" creationId="{BCCA4D22-2001-45E5-AB6F-0F88E72F9309}"/>
          </ac:spMkLst>
        </pc:spChg>
        <pc:picChg chg="add del">
          <ac:chgData name="Boban Srezovski" userId="d2c5dd452d77a740" providerId="LiveId" clId="{4B1DE18B-064C-49F4-81A0-690B8A36485C}" dt="2022-02-24T15:27:11.289" v="52" actId="478"/>
          <ac:picMkLst>
            <pc:docMk/>
            <pc:sldMk cId="1644316370" sldId="329"/>
            <ac:picMk id="5" creationId="{20A48CFD-B8F9-4771-8ADA-708F239C1CE8}"/>
          </ac:picMkLst>
        </pc:picChg>
        <pc:picChg chg="add mod">
          <ac:chgData name="Boban Srezovski" userId="d2c5dd452d77a740" providerId="LiveId" clId="{4B1DE18B-064C-49F4-81A0-690B8A36485C}" dt="2022-02-24T15:27:52.842" v="79" actId="1076"/>
          <ac:picMkLst>
            <pc:docMk/>
            <pc:sldMk cId="1644316370" sldId="329"/>
            <ac:picMk id="6" creationId="{151A3235-70FF-4BF9-943D-BE3C25C64D80}"/>
          </ac:picMkLst>
        </pc:picChg>
        <pc:picChg chg="add del">
          <ac:chgData name="Boban Srezovski" userId="d2c5dd452d77a740" providerId="LiveId" clId="{4B1DE18B-064C-49F4-81A0-690B8A36485C}" dt="2022-02-24T15:27:11.651" v="53" actId="478"/>
          <ac:picMkLst>
            <pc:docMk/>
            <pc:sldMk cId="1644316370" sldId="329"/>
            <ac:picMk id="7" creationId="{90A681AC-D9B5-4273-90E3-580EB2D96219}"/>
          </ac:picMkLst>
        </pc:picChg>
      </pc:sldChg>
      <pc:sldChg chg="modSp new mod">
        <pc:chgData name="Boban Srezovski" userId="d2c5dd452d77a740" providerId="LiveId" clId="{4B1DE18B-064C-49F4-81A0-690B8A36485C}" dt="2022-02-24T15:28:23.905" v="94"/>
        <pc:sldMkLst>
          <pc:docMk/>
          <pc:sldMk cId="1643992666" sldId="330"/>
        </pc:sldMkLst>
        <pc:spChg chg="mod">
          <ac:chgData name="Boban Srezovski" userId="d2c5dd452d77a740" providerId="LiveId" clId="{4B1DE18B-064C-49F4-81A0-690B8A36485C}" dt="2022-02-24T15:28:23.905" v="94"/>
          <ac:spMkLst>
            <pc:docMk/>
            <pc:sldMk cId="1643992666" sldId="330"/>
            <ac:spMk id="2" creationId="{5029340C-235F-4CD4-94A3-BAF99C7A3D09}"/>
          </ac:spMkLst>
        </pc:spChg>
        <pc:spChg chg="mod">
          <ac:chgData name="Boban Srezovski" userId="d2c5dd452d77a740" providerId="LiveId" clId="{4B1DE18B-064C-49F4-81A0-690B8A36485C}" dt="2022-02-24T15:28:18.715" v="93" actId="6549"/>
          <ac:spMkLst>
            <pc:docMk/>
            <pc:sldMk cId="1643992666" sldId="330"/>
            <ac:spMk id="3" creationId="{5763F8A7-6A76-462B-8B65-A6FA10A1A279}"/>
          </ac:spMkLst>
        </pc:spChg>
      </pc:sldChg>
      <pc:sldChg chg="addSp modSp new mod">
        <pc:chgData name="Boban Srezovski" userId="d2c5dd452d77a740" providerId="LiveId" clId="{4B1DE18B-064C-49F4-81A0-690B8A36485C}" dt="2022-02-24T15:29:32.649" v="129" actId="1076"/>
        <pc:sldMkLst>
          <pc:docMk/>
          <pc:sldMk cId="2310312363" sldId="331"/>
        </pc:sldMkLst>
        <pc:spChg chg="mod">
          <ac:chgData name="Boban Srezovski" userId="d2c5dd452d77a740" providerId="LiveId" clId="{4B1DE18B-064C-49F4-81A0-690B8A36485C}" dt="2022-02-24T15:28:44.056" v="99"/>
          <ac:spMkLst>
            <pc:docMk/>
            <pc:sldMk cId="2310312363" sldId="331"/>
            <ac:spMk id="2" creationId="{42689BFA-5514-4A28-A2B0-7736FEA00CBC}"/>
          </ac:spMkLst>
        </pc:spChg>
        <pc:spChg chg="mod">
          <ac:chgData name="Boban Srezovski" userId="d2c5dd452d77a740" providerId="LiveId" clId="{4B1DE18B-064C-49F4-81A0-690B8A36485C}" dt="2022-02-24T15:29:16.385" v="122" actId="14100"/>
          <ac:spMkLst>
            <pc:docMk/>
            <pc:sldMk cId="2310312363" sldId="331"/>
            <ac:spMk id="3" creationId="{AE346C96-A682-4EF9-A566-67CDAB64E38E}"/>
          </ac:spMkLst>
        </pc:spChg>
        <pc:spChg chg="add mod">
          <ac:chgData name="Boban Srezovski" userId="d2c5dd452d77a740" providerId="LiveId" clId="{4B1DE18B-064C-49F4-81A0-690B8A36485C}" dt="2022-02-24T15:29:32.649" v="129" actId="1076"/>
          <ac:spMkLst>
            <pc:docMk/>
            <pc:sldMk cId="2310312363" sldId="331"/>
            <ac:spMk id="7" creationId="{4F6C0D37-12AC-4F8B-A15A-9758DCF473B7}"/>
          </ac:spMkLst>
        </pc:spChg>
        <pc:picChg chg="add mod">
          <ac:chgData name="Boban Srezovski" userId="d2c5dd452d77a740" providerId="LiveId" clId="{4B1DE18B-064C-49F4-81A0-690B8A36485C}" dt="2022-02-24T15:29:09.587" v="120" actId="1076"/>
          <ac:picMkLst>
            <pc:docMk/>
            <pc:sldMk cId="2310312363" sldId="331"/>
            <ac:picMk id="5" creationId="{47A5D8DA-09F9-4B18-B910-F37143563AFA}"/>
          </ac:picMkLst>
        </pc:picChg>
      </pc:sldChg>
      <pc:sldChg chg="modSp new mod">
        <pc:chgData name="Boban Srezovski" userId="d2c5dd452d77a740" providerId="LiveId" clId="{4B1DE18B-064C-49F4-81A0-690B8A36485C}" dt="2022-02-24T15:30:51.687" v="160"/>
        <pc:sldMkLst>
          <pc:docMk/>
          <pc:sldMk cId="1050679811" sldId="332"/>
        </pc:sldMkLst>
        <pc:spChg chg="mod">
          <ac:chgData name="Boban Srezovski" userId="d2c5dd452d77a740" providerId="LiveId" clId="{4B1DE18B-064C-49F4-81A0-690B8A36485C}" dt="2022-02-24T15:30:51.687" v="160"/>
          <ac:spMkLst>
            <pc:docMk/>
            <pc:sldMk cId="1050679811" sldId="332"/>
            <ac:spMk id="2" creationId="{145E0A08-20AD-4D72-AD32-BB2B1D07875B}"/>
          </ac:spMkLst>
        </pc:spChg>
        <pc:spChg chg="mod">
          <ac:chgData name="Boban Srezovski" userId="d2c5dd452d77a740" providerId="LiveId" clId="{4B1DE18B-064C-49F4-81A0-690B8A36485C}" dt="2022-02-24T15:30:35.045" v="158" actId="27636"/>
          <ac:spMkLst>
            <pc:docMk/>
            <pc:sldMk cId="1050679811" sldId="332"/>
            <ac:spMk id="3" creationId="{D2B69761-0526-4D07-9767-595BFA8D75D4}"/>
          </ac:spMkLst>
        </pc:spChg>
      </pc:sldChg>
      <pc:sldChg chg="addSp modSp add mod">
        <pc:chgData name="Boban Srezovski" userId="d2c5dd452d77a740" providerId="LiveId" clId="{4B1DE18B-064C-49F4-81A0-690B8A36485C}" dt="2022-02-24T15:31:48.481" v="208" actId="1076"/>
        <pc:sldMkLst>
          <pc:docMk/>
          <pc:sldMk cId="3047633294" sldId="333"/>
        </pc:sldMkLst>
        <pc:spChg chg="mod">
          <ac:chgData name="Boban Srezovski" userId="d2c5dd452d77a740" providerId="LiveId" clId="{4B1DE18B-064C-49F4-81A0-690B8A36485C}" dt="2022-02-24T15:30:53.536" v="161"/>
          <ac:spMkLst>
            <pc:docMk/>
            <pc:sldMk cId="3047633294" sldId="333"/>
            <ac:spMk id="2" creationId="{145E0A08-20AD-4D72-AD32-BB2B1D07875B}"/>
          </ac:spMkLst>
        </pc:spChg>
        <pc:spChg chg="mod">
          <ac:chgData name="Boban Srezovski" userId="d2c5dd452d77a740" providerId="LiveId" clId="{4B1DE18B-064C-49F4-81A0-690B8A36485C}" dt="2022-02-24T15:31:45.804" v="207" actId="20577"/>
          <ac:spMkLst>
            <pc:docMk/>
            <pc:sldMk cId="3047633294" sldId="333"/>
            <ac:spMk id="3" creationId="{D2B69761-0526-4D07-9767-595BFA8D75D4}"/>
          </ac:spMkLst>
        </pc:spChg>
        <pc:picChg chg="add mod">
          <ac:chgData name="Boban Srezovski" userId="d2c5dd452d77a740" providerId="LiveId" clId="{4B1DE18B-064C-49F4-81A0-690B8A36485C}" dt="2022-02-24T15:31:48.481" v="208" actId="1076"/>
          <ac:picMkLst>
            <pc:docMk/>
            <pc:sldMk cId="3047633294" sldId="333"/>
            <ac:picMk id="5" creationId="{4204C0E4-920D-4FA6-A84A-8DE33CCD039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2/24/2022</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11D08-EAF3-453F-A887-E16337C5A201}" type="slidenum">
              <a:rPr lang="en-US" smtClean="0"/>
              <a:t>29</a:t>
            </a:fld>
            <a:endParaRPr lang="en-US"/>
          </a:p>
        </p:txBody>
      </p:sp>
    </p:spTree>
    <p:extLst>
      <p:ext uri="{BB962C8B-B14F-4D97-AF65-F5344CB8AC3E}">
        <p14:creationId xmlns:p14="http://schemas.microsoft.com/office/powerpoint/2010/main" val="3938184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2/24/2022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2/24/2022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2/24/2022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2/24/2022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2/24/2022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3.org/TR/html5/dom.html#kindsof-conten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packt.live/35fRZ0F"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hyperlink" Target="https://validator.w3.org/"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validator.w3.org/"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p:txBody>
          <a:bodyPr>
            <a:noAutofit/>
          </a:bodyPr>
          <a:lstStyle/>
          <a:p>
            <a:r>
              <a:rPr lang="en-US" sz="4000" dirty="0"/>
              <a:t>HTML and CSS</a:t>
            </a:r>
            <a:br>
              <a:rPr lang="en-US" sz="4000" dirty="0"/>
            </a:br>
            <a:r>
              <a:rPr lang="en-US" sz="2800" dirty="0"/>
              <a:t>Part 1: Introduction to HTML and CSS</a:t>
            </a:r>
            <a:endParaRPr lang="en-US" sz="4000" dirty="0"/>
          </a:p>
        </p:txBody>
      </p:sp>
      <p:sp>
        <p:nvSpPr>
          <p:cNvPr id="3" name="Subtitle 2">
            <a:extLst>
              <a:ext uri="{FF2B5EF4-FFF2-40B4-BE49-F238E27FC236}">
                <a16:creationId xmlns:a16="http://schemas.microsoft.com/office/drawing/2014/main" id="{BF08F604-1036-4A25-AF00-D2712D8AFE4D}"/>
              </a:ext>
            </a:extLst>
          </p:cNvPr>
          <p:cNvSpPr>
            <a:spLocks noGrp="1"/>
          </p:cNvSpPr>
          <p:nvPr>
            <p:ph type="subTitle" idx="1"/>
          </p:nvPr>
        </p:nvSpPr>
        <p:spPr/>
        <p:txBody>
          <a:bodyPr>
            <a:normAutofit/>
          </a:bodyPr>
          <a:lstStyle/>
          <a:p>
            <a:r>
              <a:rPr lang="en-US" dirty="0"/>
              <a:t>By the end of this presentation, you will be able to describe the roles of HTML and CSS in a web page</a:t>
            </a:r>
          </a:p>
        </p:txBody>
      </p:sp>
      <p:pic>
        <p:nvPicPr>
          <p:cNvPr id="11" name="Picture 10">
            <a:extLst>
              <a:ext uri="{FF2B5EF4-FFF2-40B4-BE49-F238E27FC236}">
                <a16:creationId xmlns:a16="http://schemas.microsoft.com/office/drawing/2014/main" id="{6B4B924C-694C-4813-89BB-32F7E9F9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467" y="4307557"/>
            <a:ext cx="2745065" cy="748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B3E9E01-D7BC-43C7-A0CC-945328E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150" y="812232"/>
            <a:ext cx="3982299" cy="379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60458E38-0493-4E8F-9FCD-88DDAFFDFC7B}"/>
              </a:ext>
            </a:extLst>
          </p:cNvPr>
          <p:cNvSpPr txBox="1"/>
          <p:nvPr/>
        </p:nvSpPr>
        <p:spPr>
          <a:xfrm>
            <a:off x="3048000" y="3244334"/>
            <a:ext cx="6096000" cy="369332"/>
          </a:xfrm>
          <a:prstGeom prst="rect">
            <a:avLst/>
          </a:prstGeom>
          <a:noFill/>
        </p:spPr>
        <p:txBody>
          <a:bodyPr wrap="square">
            <a:spAutoFit/>
          </a:bodyPr>
          <a:lstStyle/>
          <a:p>
            <a:r>
              <a:rPr lang="en-US" sz="1800" b="0" i="0" u="none" strike="noStrike" baseline="0" dirty="0">
                <a:latin typeface="OpenSans-Semibold"/>
              </a:rPr>
              <a:t>Metadata</a:t>
            </a:r>
            <a:endParaRPr lang="en-US" dirty="0"/>
          </a:p>
        </p:txBody>
      </p:sp>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201646"/>
          </a:xfrm>
        </p:spPr>
        <p:txBody>
          <a:bodyPr anchor="t"/>
          <a:lstStyle/>
          <a:p>
            <a:pPr marL="0" indent="0">
              <a:buNone/>
            </a:pPr>
            <a:endParaRPr lang="en-US" dirty="0"/>
          </a:p>
          <a:p>
            <a:pPr marL="0" indent="0">
              <a:buNone/>
            </a:pPr>
            <a:r>
              <a:rPr lang="en-US" dirty="0"/>
              <a:t>If we were to look at this HTML code rendered in a browser, it would look like the following figure:</a:t>
            </a:r>
          </a:p>
        </p:txBody>
      </p:sp>
      <p:pic>
        <p:nvPicPr>
          <p:cNvPr id="5" name="Picture 4">
            <a:extLst>
              <a:ext uri="{FF2B5EF4-FFF2-40B4-BE49-F238E27FC236}">
                <a16:creationId xmlns:a16="http://schemas.microsoft.com/office/drawing/2014/main" id="{6F376247-356C-47B9-9851-327ADFA2452A}"/>
              </a:ext>
            </a:extLst>
          </p:cNvPr>
          <p:cNvPicPr>
            <a:picLocks noChangeAspect="1"/>
          </p:cNvPicPr>
          <p:nvPr/>
        </p:nvPicPr>
        <p:blipFill>
          <a:blip r:embed="rId2"/>
          <a:stretch>
            <a:fillRect/>
          </a:stretch>
        </p:blipFill>
        <p:spPr>
          <a:xfrm>
            <a:off x="2212180" y="3213930"/>
            <a:ext cx="7767638" cy="2423104"/>
          </a:xfrm>
          <a:prstGeom prst="rect">
            <a:avLst/>
          </a:prstGeom>
        </p:spPr>
      </p:pic>
      <p:sp>
        <p:nvSpPr>
          <p:cNvPr id="8" name="TextBox 7">
            <a:extLst>
              <a:ext uri="{FF2B5EF4-FFF2-40B4-BE49-F238E27FC236}">
                <a16:creationId xmlns:a16="http://schemas.microsoft.com/office/drawing/2014/main" id="{2FDADE4C-8251-48AB-9E2D-29188A1D711D}"/>
              </a:ext>
            </a:extLst>
          </p:cNvPr>
          <p:cNvSpPr txBox="1"/>
          <p:nvPr/>
        </p:nvSpPr>
        <p:spPr>
          <a:xfrm>
            <a:off x="2770094" y="5736854"/>
            <a:ext cx="6096000" cy="338554"/>
          </a:xfrm>
          <a:prstGeom prst="rect">
            <a:avLst/>
          </a:prstGeom>
          <a:noFill/>
        </p:spPr>
        <p:txBody>
          <a:bodyPr wrap="square">
            <a:spAutoFit/>
          </a:bodyPr>
          <a:lstStyle/>
          <a:p>
            <a:r>
              <a:rPr lang="en-US" sz="1600" b="1" i="0" u="none" strike="noStrike" baseline="0" dirty="0">
                <a:latin typeface="OpenSans-Semibold"/>
              </a:rPr>
              <a:t>Figure 1.5: HTML rendered in the Google Chrome web browser</a:t>
            </a:r>
            <a:endParaRPr lang="en-US" sz="1600" b="1" dirty="0"/>
          </a:p>
        </p:txBody>
      </p:sp>
    </p:spTree>
    <p:extLst>
      <p:ext uri="{BB962C8B-B14F-4D97-AF65-F5344CB8AC3E}">
        <p14:creationId xmlns:p14="http://schemas.microsoft.com/office/powerpoint/2010/main" val="980083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201646"/>
          </a:xfrm>
        </p:spPr>
        <p:txBody>
          <a:bodyPr anchor="ctr"/>
          <a:lstStyle/>
          <a:p>
            <a:pPr marL="0" indent="0">
              <a:buNone/>
            </a:pPr>
            <a:r>
              <a:rPr lang="en-US" dirty="0"/>
              <a:t>The first line shows the text content "HTML" with a start tag, &lt;h1&gt;, and an end tag, &lt;/h1&gt;. This tells the browser to treat the text content as an h1 heading element. </a:t>
            </a:r>
          </a:p>
          <a:p>
            <a:pPr marL="0" indent="0">
              <a:buNone/>
            </a:pPr>
            <a:r>
              <a:rPr lang="en-US" dirty="0"/>
              <a:t>The next line of our code snippet has a &lt;p&gt; start tag, which means the content until the corresponding end tag, &lt;/p&gt; (on the last line), will be treated as a paragraph element. We then have another paragraph and then an unordered list element that starts with the &lt;ul&gt; start tag and ends with the &lt;/ul&gt; end tag. The unordered list has four child elements, which are all list item elements (from the &lt;li&gt; start tag to the &lt;/li&gt; end tag).</a:t>
            </a:r>
          </a:p>
          <a:p>
            <a:pPr marL="0" indent="0">
              <a:buNone/>
            </a:pPr>
            <a:r>
              <a:rPr lang="en-US" dirty="0"/>
              <a:t>The contents of a paragraph element might be text but can also be other HTML elements, such as an anchor tag, &lt;a&gt;. The relationship between the anchor and paragraph elements is a parent-child relationship.</a:t>
            </a:r>
          </a:p>
        </p:txBody>
      </p:sp>
    </p:spTree>
    <p:extLst>
      <p:ext uri="{BB962C8B-B14F-4D97-AF65-F5344CB8AC3E}">
        <p14:creationId xmlns:p14="http://schemas.microsoft.com/office/powerpoint/2010/main" val="253261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Content Types</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715435"/>
          </a:xfrm>
        </p:spPr>
        <p:txBody>
          <a:bodyPr anchor="ctr">
            <a:normAutofit/>
          </a:bodyPr>
          <a:lstStyle/>
          <a:p>
            <a:pPr marL="0" indent="0">
              <a:buNone/>
            </a:pPr>
            <a:r>
              <a:rPr lang="en-US" dirty="0"/>
              <a:t>HTML5 provides many elements for describing the metadata, content, and structure of an HTML document, and you will learn more about the meaning of specific elements throughout the following presentations. </a:t>
            </a:r>
          </a:p>
          <a:p>
            <a:pPr marL="0" indent="0">
              <a:buNone/>
            </a:pPr>
            <a:r>
              <a:rPr lang="en-US" dirty="0"/>
              <a:t>When starting out with HTML, it can be easy to find the number and variety of elements overwhelming. That is why it may be helpful to think about HTML in terms of content types. We can categorize HTML elements as one of the following content types:</a:t>
            </a:r>
          </a:p>
          <a:p>
            <a:pPr marL="594000" lvl="2" indent="0">
              <a:buNone/>
            </a:pPr>
            <a:r>
              <a:rPr lang="en-US" sz="1800" dirty="0"/>
              <a:t>• Metadata</a:t>
            </a:r>
          </a:p>
          <a:p>
            <a:pPr marL="594000" lvl="2" indent="0">
              <a:buNone/>
            </a:pPr>
            <a:r>
              <a:rPr lang="en-US" sz="1800" dirty="0"/>
              <a:t>• Flow</a:t>
            </a:r>
          </a:p>
          <a:p>
            <a:pPr marL="594000" lvl="2" indent="0">
              <a:buNone/>
            </a:pPr>
            <a:r>
              <a:rPr lang="en-US" sz="1800" dirty="0"/>
              <a:t>• Sectioning</a:t>
            </a:r>
          </a:p>
          <a:p>
            <a:pPr marL="594000" lvl="2" indent="0">
              <a:buNone/>
            </a:pPr>
            <a:r>
              <a:rPr lang="en-US" sz="1800" dirty="0"/>
              <a:t>• Phrasing</a:t>
            </a:r>
          </a:p>
          <a:p>
            <a:pPr marL="594000" lvl="2" indent="0">
              <a:buNone/>
            </a:pPr>
            <a:r>
              <a:rPr lang="en-US" sz="1800" dirty="0"/>
              <a:t>• Heading</a:t>
            </a:r>
          </a:p>
          <a:p>
            <a:pPr marL="594000" lvl="2" indent="0">
              <a:buNone/>
            </a:pPr>
            <a:r>
              <a:rPr lang="en-US" sz="1800" dirty="0"/>
              <a:t>• Embedded</a:t>
            </a:r>
          </a:p>
          <a:p>
            <a:pPr marL="594000" lvl="2" indent="0">
              <a:buNone/>
            </a:pPr>
            <a:r>
              <a:rPr lang="en-US" sz="1800" dirty="0"/>
              <a:t>• Interactive</a:t>
            </a:r>
          </a:p>
        </p:txBody>
      </p:sp>
    </p:spTree>
    <p:extLst>
      <p:ext uri="{BB962C8B-B14F-4D97-AF65-F5344CB8AC3E}">
        <p14:creationId xmlns:p14="http://schemas.microsoft.com/office/powerpoint/2010/main" val="81709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Content Types</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3" y="1972235"/>
            <a:ext cx="5389302" cy="4715435"/>
          </a:xfrm>
        </p:spPr>
        <p:txBody>
          <a:bodyPr anchor="ctr">
            <a:normAutofit/>
          </a:bodyPr>
          <a:lstStyle/>
          <a:p>
            <a:pPr marL="0" indent="0">
              <a:buNone/>
            </a:pPr>
            <a:r>
              <a:rPr lang="en-US" dirty="0"/>
              <a:t>The following table has the description and example of different content types:</a:t>
            </a:r>
          </a:p>
          <a:p>
            <a:pPr marL="0" indent="0">
              <a:buNone/>
            </a:pPr>
            <a:endParaRPr lang="en-US" sz="1400" dirty="0"/>
          </a:p>
          <a:p>
            <a:pPr marL="0" indent="0">
              <a:buNone/>
            </a:pPr>
            <a:endParaRPr lang="en-US" sz="1400" dirty="0"/>
          </a:p>
        </p:txBody>
      </p:sp>
      <p:pic>
        <p:nvPicPr>
          <p:cNvPr id="5" name="Picture 4">
            <a:extLst>
              <a:ext uri="{FF2B5EF4-FFF2-40B4-BE49-F238E27FC236}">
                <a16:creationId xmlns:a16="http://schemas.microsoft.com/office/drawing/2014/main" id="{7299CA83-ECA5-48C2-87E7-40272D509CB6}"/>
              </a:ext>
            </a:extLst>
          </p:cNvPr>
          <p:cNvPicPr>
            <a:picLocks noChangeAspect="1"/>
          </p:cNvPicPr>
          <p:nvPr/>
        </p:nvPicPr>
        <p:blipFill>
          <a:blip r:embed="rId2"/>
          <a:stretch>
            <a:fillRect/>
          </a:stretch>
        </p:blipFill>
        <p:spPr>
          <a:xfrm>
            <a:off x="6123914" y="1872502"/>
            <a:ext cx="5486893" cy="4914900"/>
          </a:xfrm>
          <a:prstGeom prst="rect">
            <a:avLst/>
          </a:prstGeom>
        </p:spPr>
      </p:pic>
      <p:sp>
        <p:nvSpPr>
          <p:cNvPr id="7" name="TextBox 6">
            <a:extLst>
              <a:ext uri="{FF2B5EF4-FFF2-40B4-BE49-F238E27FC236}">
                <a16:creationId xmlns:a16="http://schemas.microsoft.com/office/drawing/2014/main" id="{901ADD97-93B0-4CD9-A7C4-FC1ABD486D7B}"/>
              </a:ext>
            </a:extLst>
          </p:cNvPr>
          <p:cNvSpPr txBox="1"/>
          <p:nvPr/>
        </p:nvSpPr>
        <p:spPr>
          <a:xfrm>
            <a:off x="1299882" y="6349116"/>
            <a:ext cx="6096000" cy="338554"/>
          </a:xfrm>
          <a:prstGeom prst="rect">
            <a:avLst/>
          </a:prstGeom>
          <a:noFill/>
        </p:spPr>
        <p:txBody>
          <a:bodyPr wrap="square">
            <a:spAutoFit/>
          </a:bodyPr>
          <a:lstStyle/>
          <a:p>
            <a:r>
              <a:rPr lang="en-US" sz="1600" b="1" i="0" u="none" strike="noStrike" baseline="0" dirty="0">
                <a:latin typeface="OpenSans-Semibold"/>
              </a:rPr>
              <a:t>Figure 1.6: Table describing the different content types</a:t>
            </a:r>
            <a:endParaRPr lang="en-US" sz="1600" b="1" dirty="0"/>
          </a:p>
        </p:txBody>
      </p:sp>
    </p:spTree>
    <p:extLst>
      <p:ext uri="{BB962C8B-B14F-4D97-AF65-F5344CB8AC3E}">
        <p14:creationId xmlns:p14="http://schemas.microsoft.com/office/powerpoint/2010/main" val="3087852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Content Types</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356847"/>
          </a:xfrm>
        </p:spPr>
        <p:txBody>
          <a:bodyPr anchor="ctr">
            <a:normAutofit/>
          </a:bodyPr>
          <a:lstStyle/>
          <a:p>
            <a:pPr marL="0" indent="0">
              <a:buNone/>
            </a:pPr>
            <a:r>
              <a:rPr lang="en-US" dirty="0"/>
              <a:t>To see how we can use these categories, we will introduce an HTML5 element and see how it will fit into these category types. We will look at the &lt;</a:t>
            </a:r>
            <a:r>
              <a:rPr lang="en-US" dirty="0" err="1"/>
              <a:t>img</a:t>
            </a:r>
            <a:r>
              <a:rPr lang="en-US" dirty="0"/>
              <a:t>&gt; element. If we want to embed an image in our web page, the simplest way is to use the </a:t>
            </a:r>
            <a:r>
              <a:rPr lang="en-US" dirty="0" err="1"/>
              <a:t>img</a:t>
            </a:r>
            <a:r>
              <a:rPr lang="en-US" dirty="0"/>
              <a:t> element (more on images, we will see in later presentations). If we want to create an </a:t>
            </a:r>
            <a:r>
              <a:rPr lang="en-US" dirty="0" err="1"/>
              <a:t>img</a:t>
            </a:r>
            <a:r>
              <a:rPr lang="en-US" dirty="0"/>
              <a:t> element, an example of the code looks like this: &lt;</a:t>
            </a:r>
            <a:r>
              <a:rPr lang="en-US" dirty="0" err="1"/>
              <a:t>img</a:t>
            </a:r>
            <a:r>
              <a:rPr lang="en-US" dirty="0"/>
              <a:t> </a:t>
            </a:r>
            <a:r>
              <a:rPr lang="en-US" dirty="0" err="1"/>
              <a:t>src</a:t>
            </a:r>
            <a:r>
              <a:rPr lang="en-US" dirty="0"/>
              <a:t>="media/kitten.png" alt="A cute kitten"&gt;.</a:t>
            </a:r>
          </a:p>
          <a:p>
            <a:pPr marL="0" indent="0">
              <a:buNone/>
            </a:pPr>
            <a:r>
              <a:rPr lang="en-US" dirty="0"/>
              <a:t>We set the </a:t>
            </a:r>
            <a:r>
              <a:rPr lang="en-US" dirty="0" err="1"/>
              <a:t>src</a:t>
            </a:r>
            <a:r>
              <a:rPr lang="en-US" dirty="0"/>
              <a:t> attribute on the </a:t>
            </a:r>
            <a:r>
              <a:rPr lang="en-US" dirty="0" err="1"/>
              <a:t>img</a:t>
            </a:r>
            <a:r>
              <a:rPr lang="en-US" dirty="0"/>
              <a:t> element to an image URL; this is the source of the image that will be embedded in the web page.</a:t>
            </a:r>
          </a:p>
          <a:p>
            <a:pPr marL="0" indent="0">
              <a:buNone/>
            </a:pPr>
            <a:r>
              <a:rPr lang="en-US" dirty="0"/>
              <a:t>Unless your image has no value other than as a decoration, it is a very good idea to include an alt attribute. The alt attribute provides an alternative description of the image as text, which can then be used by screen readers if an image does not load, or in a non-graphical browser.</a:t>
            </a:r>
          </a:p>
        </p:txBody>
      </p:sp>
    </p:spTree>
    <p:extLst>
      <p:ext uri="{BB962C8B-B14F-4D97-AF65-F5344CB8AC3E}">
        <p14:creationId xmlns:p14="http://schemas.microsoft.com/office/powerpoint/2010/main" val="128093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Content Types</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356847"/>
          </a:xfrm>
        </p:spPr>
        <p:txBody>
          <a:bodyPr anchor="ctr">
            <a:normAutofit/>
          </a:bodyPr>
          <a:lstStyle/>
          <a:p>
            <a:pPr marL="0" indent="0">
              <a:buNone/>
            </a:pPr>
            <a:r>
              <a:rPr lang="en-US" dirty="0"/>
              <a:t>An </a:t>
            </a:r>
            <a:r>
              <a:rPr lang="en-US" dirty="0" err="1"/>
              <a:t>img</a:t>
            </a:r>
            <a:r>
              <a:rPr lang="en-US" dirty="0"/>
              <a:t> element is a form of embedded content because it embeds an image in an HTML document. It can appear in the body of an HTML document as the child element of the body element, so it would be categorized as flow content.</a:t>
            </a:r>
          </a:p>
          <a:p>
            <a:pPr marL="0" indent="0">
              <a:buNone/>
            </a:pPr>
            <a:r>
              <a:rPr lang="en-US" dirty="0"/>
              <a:t>An image can be included as content in a paragraph, so it is a type of phrasing content. For example, we could have inline images appear in the flow of a paragraph:</a:t>
            </a:r>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4B22845A-0616-45E4-BB8D-A1D387C71E99}"/>
              </a:ext>
            </a:extLst>
          </p:cNvPr>
          <p:cNvPicPr>
            <a:picLocks noChangeAspect="1"/>
          </p:cNvPicPr>
          <p:nvPr/>
        </p:nvPicPr>
        <p:blipFill>
          <a:blip r:embed="rId2"/>
          <a:stretch>
            <a:fillRect/>
          </a:stretch>
        </p:blipFill>
        <p:spPr>
          <a:xfrm>
            <a:off x="1260941" y="4735604"/>
            <a:ext cx="9344491" cy="813547"/>
          </a:xfrm>
          <a:prstGeom prst="rect">
            <a:avLst/>
          </a:prstGeom>
        </p:spPr>
      </p:pic>
    </p:spTree>
    <p:extLst>
      <p:ext uri="{BB962C8B-B14F-4D97-AF65-F5344CB8AC3E}">
        <p14:creationId xmlns:p14="http://schemas.microsoft.com/office/powerpoint/2010/main" val="313983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Content Types</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356847"/>
          </a:xfrm>
        </p:spPr>
        <p:txBody>
          <a:bodyPr anchor="ctr">
            <a:normAutofit/>
          </a:bodyPr>
          <a:lstStyle/>
          <a:p>
            <a:pPr marL="0" indent="0">
              <a:buNone/>
            </a:pPr>
            <a:r>
              <a:rPr lang="en-US" dirty="0"/>
              <a:t>This code would render the following figure, with the image embedded in the paragraph and the rest of the text flowing around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F76DDA9F-E8CC-4FD9-A8C3-5F919D70E512}"/>
              </a:ext>
            </a:extLst>
          </p:cNvPr>
          <p:cNvPicPr>
            <a:picLocks noChangeAspect="1"/>
          </p:cNvPicPr>
          <p:nvPr/>
        </p:nvPicPr>
        <p:blipFill>
          <a:blip r:embed="rId2"/>
          <a:stretch>
            <a:fillRect/>
          </a:stretch>
        </p:blipFill>
        <p:spPr>
          <a:xfrm>
            <a:off x="2200834" y="3669993"/>
            <a:ext cx="7790331" cy="1950878"/>
          </a:xfrm>
          <a:prstGeom prst="rect">
            <a:avLst/>
          </a:prstGeom>
        </p:spPr>
      </p:pic>
      <p:sp>
        <p:nvSpPr>
          <p:cNvPr id="8" name="TextBox 7">
            <a:extLst>
              <a:ext uri="{FF2B5EF4-FFF2-40B4-BE49-F238E27FC236}">
                <a16:creationId xmlns:a16="http://schemas.microsoft.com/office/drawing/2014/main" id="{876A3234-D276-4AB5-8BFB-905F6BB10477}"/>
              </a:ext>
            </a:extLst>
          </p:cNvPr>
          <p:cNvSpPr txBox="1"/>
          <p:nvPr/>
        </p:nvSpPr>
        <p:spPr>
          <a:xfrm>
            <a:off x="4061011" y="5805699"/>
            <a:ext cx="4069976" cy="338554"/>
          </a:xfrm>
          <a:prstGeom prst="rect">
            <a:avLst/>
          </a:prstGeom>
          <a:noFill/>
        </p:spPr>
        <p:txBody>
          <a:bodyPr wrap="square">
            <a:spAutoFit/>
          </a:bodyPr>
          <a:lstStyle/>
          <a:p>
            <a:r>
              <a:rPr lang="en-US" sz="1600" b="1" i="0" u="none" strike="noStrike" baseline="0" dirty="0">
                <a:latin typeface="OpenSans-Semibold"/>
              </a:rPr>
              <a:t>Figure 1.7: Image with text flowing around it</a:t>
            </a:r>
            <a:endParaRPr lang="en-US" sz="1600" b="1" dirty="0"/>
          </a:p>
        </p:txBody>
      </p:sp>
    </p:spTree>
    <p:extLst>
      <p:ext uri="{BB962C8B-B14F-4D97-AF65-F5344CB8AC3E}">
        <p14:creationId xmlns:p14="http://schemas.microsoft.com/office/powerpoint/2010/main" val="1818282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Content Types</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482353"/>
          </a:xfrm>
        </p:spPr>
        <p:txBody>
          <a:bodyPr anchor="ctr">
            <a:normAutofit/>
          </a:bodyPr>
          <a:lstStyle/>
          <a:p>
            <a:pPr marL="0" indent="0">
              <a:buNone/>
            </a:pPr>
            <a:r>
              <a:rPr lang="en-US" dirty="0"/>
              <a:t>In certain circumstances, an </a:t>
            </a:r>
            <a:r>
              <a:rPr lang="en-US" dirty="0" err="1"/>
              <a:t>img</a:t>
            </a:r>
            <a:r>
              <a:rPr lang="en-US" dirty="0"/>
              <a:t> element is a type of interactive content. For this to be the case, the image must have a </a:t>
            </a:r>
            <a:r>
              <a:rPr lang="en-US" dirty="0" err="1"/>
              <a:t>usemap</a:t>
            </a:r>
            <a:r>
              <a:rPr lang="en-US" dirty="0"/>
              <a:t> attribute. The </a:t>
            </a:r>
            <a:r>
              <a:rPr lang="en-US" dirty="0" err="1"/>
              <a:t>usemap</a:t>
            </a:r>
            <a:r>
              <a:rPr lang="en-US" dirty="0"/>
              <a:t> attribute allows you to specify an image map, which defines areas of an image that are treated as </a:t>
            </a:r>
            <a:r>
              <a:rPr lang="en-US" dirty="0" err="1"/>
              <a:t>hyperlinks.This</a:t>
            </a:r>
            <a:r>
              <a:rPr lang="en-US" dirty="0"/>
              <a:t> makes the image interactive. </a:t>
            </a:r>
          </a:p>
          <a:p>
            <a:pPr marL="0" indent="0">
              <a:buNone/>
            </a:pPr>
            <a:r>
              <a:rPr lang="en-US" dirty="0"/>
              <a:t>An </a:t>
            </a:r>
            <a:r>
              <a:rPr lang="en-US" dirty="0" err="1"/>
              <a:t>img</a:t>
            </a:r>
            <a:r>
              <a:rPr lang="en-US" dirty="0"/>
              <a:t> element does not act as metadata and it does not provide a sectioning structure to an HTML document. Nor is it a heading.</a:t>
            </a:r>
          </a:p>
          <a:p>
            <a:pPr marL="0" indent="0">
              <a:buNone/>
            </a:pPr>
            <a:r>
              <a:rPr lang="en-US" dirty="0"/>
              <a:t>There are lots more elements in the HTML5 standard. Elements can appear in more than one category and there is some overlap between the relationships of the categories. Some of these elements are very common and are used often, but some of these elements have very specific purposes and you may never come across a use case for them.</a:t>
            </a:r>
          </a:p>
          <a:p>
            <a:pPr marL="0" indent="0">
              <a:buNone/>
            </a:pPr>
            <a:r>
              <a:rPr lang="en-US" dirty="0"/>
              <a:t>The content types can be useful for grouping elements into more manageable chunks, for getting an overview of the choices HTML gives you and the restrictions it puts on the content of an element, and for understanding the content types generally before we drill down into the uses of specific elements in later chapters.</a:t>
            </a:r>
          </a:p>
          <a:p>
            <a:pPr marL="0" indent="0">
              <a:buNone/>
            </a:pPr>
            <a:r>
              <a:rPr lang="en-US" dirty="0"/>
              <a:t>For further reference, we can see where each available element is categorized in the W3C's documentation on HTML5: </a:t>
            </a:r>
            <a:r>
              <a:rPr lang="en-US" dirty="0">
                <a:solidFill>
                  <a:srgbClr val="0070C0"/>
                </a:solidFill>
                <a:hlinkClick r:id="rId2">
                  <a:extLst>
                    <a:ext uri="{A12FA001-AC4F-418D-AE19-62706E023703}">
                      <ahyp:hlinkClr xmlns:ahyp="http://schemas.microsoft.com/office/drawing/2018/hyperlinkcolor" val="tx"/>
                    </a:ext>
                  </a:extLst>
                </a:hlinkClick>
              </a:rPr>
              <a:t>https://www.w3.org/TR/html5/dom.html#kindsof-content</a:t>
            </a:r>
            <a:r>
              <a:rPr lang="en-US" dirty="0"/>
              <a:t>.</a:t>
            </a:r>
          </a:p>
        </p:txBody>
      </p:sp>
    </p:spTree>
    <p:extLst>
      <p:ext uri="{BB962C8B-B14F-4D97-AF65-F5344CB8AC3E}">
        <p14:creationId xmlns:p14="http://schemas.microsoft.com/office/powerpoint/2010/main" val="2807923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The HTML Document</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5" cy="4645566"/>
          </a:xfrm>
        </p:spPr>
        <p:txBody>
          <a:bodyPr anchor="t"/>
          <a:lstStyle/>
          <a:p>
            <a:pPr marL="0" indent="0">
              <a:buNone/>
            </a:pPr>
            <a:r>
              <a:rPr lang="en-US" dirty="0"/>
              <a:t>An HTML document represents a hierarchical tree structure, rather like a family tree. Starting from a root element, the relationship between an element and its contents can be seen as that of a parent element and a child element. An element that is at the same level of the hierarchy as another element can be considered a sibling to that element, and we can describe elements within a branch of the tree as ancestors and descendants. This structure can be represented as a tree diagram to get a better idea of the relationship between elements.</a:t>
            </a:r>
          </a:p>
          <a:p>
            <a:pPr marL="0" indent="0">
              <a:buNone/>
            </a:pPr>
            <a:endParaRPr lang="en-US" dirty="0"/>
          </a:p>
          <a:p>
            <a:pPr marL="0" indent="0">
              <a:buNone/>
            </a:pPr>
            <a:endParaRPr lang="en-US" dirty="0"/>
          </a:p>
          <a:p>
            <a:pPr marL="0" indent="0">
              <a:buNone/>
            </a:pPr>
            <a:endParaRPr lang="en-US" dirty="0"/>
          </a:p>
          <a:p>
            <a:pPr marL="0" indent="0">
              <a:buNone/>
            </a:pPr>
            <a:r>
              <a:rPr lang="en-US" dirty="0"/>
              <a:t>Take, for example, </a:t>
            </a:r>
            <a:br>
              <a:rPr lang="en-US" dirty="0"/>
            </a:br>
            <a:r>
              <a:rPr lang="en-US" dirty="0"/>
              <a:t>this simple HTML document:</a:t>
            </a:r>
          </a:p>
        </p:txBody>
      </p:sp>
      <p:pic>
        <p:nvPicPr>
          <p:cNvPr id="5" name="Picture 4">
            <a:extLst>
              <a:ext uri="{FF2B5EF4-FFF2-40B4-BE49-F238E27FC236}">
                <a16:creationId xmlns:a16="http://schemas.microsoft.com/office/drawing/2014/main" id="{78AD98A1-17F2-4C69-AF7D-588C6FD49FFD}"/>
              </a:ext>
            </a:extLst>
          </p:cNvPr>
          <p:cNvPicPr>
            <a:picLocks noChangeAspect="1"/>
          </p:cNvPicPr>
          <p:nvPr/>
        </p:nvPicPr>
        <p:blipFill>
          <a:blip r:embed="rId2"/>
          <a:stretch>
            <a:fillRect/>
          </a:stretch>
        </p:blipFill>
        <p:spPr>
          <a:xfrm>
            <a:off x="3876507" y="3644713"/>
            <a:ext cx="7734300" cy="3028950"/>
          </a:xfrm>
          <a:prstGeom prst="rect">
            <a:avLst/>
          </a:prstGeom>
        </p:spPr>
      </p:pic>
    </p:spTree>
    <p:extLst>
      <p:ext uri="{BB962C8B-B14F-4D97-AF65-F5344CB8AC3E}">
        <p14:creationId xmlns:p14="http://schemas.microsoft.com/office/powerpoint/2010/main" val="3725604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The HTML Document</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4331467" cy="4645566"/>
          </a:xfrm>
        </p:spPr>
        <p:txBody>
          <a:bodyPr anchor="ctr"/>
          <a:lstStyle/>
          <a:p>
            <a:pPr marL="0" indent="0">
              <a:buNone/>
            </a:pPr>
            <a:r>
              <a:rPr lang="en-US" dirty="0"/>
              <a:t>Here, we have an HTML element, the root of the document, which hosts a head element containing a title element, and a body element, containing some content including a div element with an h1 heading element and some paragraph elements. It can be represented as a tree diagram as follows:</a:t>
            </a:r>
          </a:p>
        </p:txBody>
      </p:sp>
      <p:pic>
        <p:nvPicPr>
          <p:cNvPr id="6" name="Picture 5">
            <a:extLst>
              <a:ext uri="{FF2B5EF4-FFF2-40B4-BE49-F238E27FC236}">
                <a16:creationId xmlns:a16="http://schemas.microsoft.com/office/drawing/2014/main" id="{6D32931F-3EFC-4E42-8CE6-1E1491A82E6A}"/>
              </a:ext>
            </a:extLst>
          </p:cNvPr>
          <p:cNvPicPr>
            <a:picLocks noChangeAspect="1"/>
          </p:cNvPicPr>
          <p:nvPr/>
        </p:nvPicPr>
        <p:blipFill>
          <a:blip r:embed="rId2"/>
          <a:stretch>
            <a:fillRect/>
          </a:stretch>
        </p:blipFill>
        <p:spPr>
          <a:xfrm>
            <a:off x="5226537" y="2028097"/>
            <a:ext cx="6384271" cy="4231906"/>
          </a:xfrm>
          <a:prstGeom prst="rect">
            <a:avLst/>
          </a:prstGeom>
        </p:spPr>
      </p:pic>
      <p:sp>
        <p:nvSpPr>
          <p:cNvPr id="8" name="TextBox 7">
            <a:extLst>
              <a:ext uri="{FF2B5EF4-FFF2-40B4-BE49-F238E27FC236}">
                <a16:creationId xmlns:a16="http://schemas.microsoft.com/office/drawing/2014/main" id="{6EF70C35-9168-4489-9A1F-66112395ADC8}"/>
              </a:ext>
            </a:extLst>
          </p:cNvPr>
          <p:cNvSpPr txBox="1"/>
          <p:nvPr/>
        </p:nvSpPr>
        <p:spPr>
          <a:xfrm>
            <a:off x="5514808" y="6432098"/>
            <a:ext cx="6096000" cy="338554"/>
          </a:xfrm>
          <a:prstGeom prst="rect">
            <a:avLst/>
          </a:prstGeom>
          <a:noFill/>
        </p:spPr>
        <p:txBody>
          <a:bodyPr wrap="square">
            <a:spAutoFit/>
          </a:bodyPr>
          <a:lstStyle/>
          <a:p>
            <a:r>
              <a:rPr lang="en-US" sz="1600" b="1" i="0" u="none" strike="noStrike" baseline="0" dirty="0">
                <a:latin typeface="OpenSans-Semibold"/>
              </a:rPr>
              <a:t>Figure 1.8: A representation of the HTML document as a tree diagram</a:t>
            </a:r>
            <a:endParaRPr lang="en-US" sz="1600" b="1" dirty="0"/>
          </a:p>
        </p:txBody>
      </p:sp>
    </p:spTree>
    <p:extLst>
      <p:ext uri="{BB962C8B-B14F-4D97-AF65-F5344CB8AC3E}">
        <p14:creationId xmlns:p14="http://schemas.microsoft.com/office/powerpoint/2010/main" val="36087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13C8-BE9C-4663-B761-1C47026E488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722CC48-529D-471B-8936-F3C93E061681}"/>
              </a:ext>
            </a:extLst>
          </p:cNvPr>
          <p:cNvSpPr>
            <a:spLocks noGrp="1"/>
          </p:cNvSpPr>
          <p:nvPr>
            <p:ph idx="1"/>
          </p:nvPr>
        </p:nvSpPr>
        <p:spPr>
          <a:xfrm>
            <a:off x="581192" y="2180496"/>
            <a:ext cx="11029615" cy="4363739"/>
          </a:xfrm>
        </p:spPr>
        <p:txBody>
          <a:bodyPr>
            <a:normAutofit/>
          </a:bodyPr>
          <a:lstStyle/>
          <a:p>
            <a:pPr marL="0" indent="0">
              <a:buNone/>
            </a:pPr>
            <a:r>
              <a:rPr lang="en-US" dirty="0"/>
              <a:t>Whether you want to create a simple web page to advertise a business, blog about your hobbies and interests, maintain an online community, or even create your own social media network, HTML and CSS are the foundational technologies upon which you can build for the web and are a way for you to get your ideas out there to as wide an audience as possible.</a:t>
            </a:r>
          </a:p>
          <a:p>
            <a:pPr marL="0" indent="0">
              <a:buNone/>
            </a:pPr>
            <a:r>
              <a:rPr lang="en-US" dirty="0"/>
              <a:t>When a web browser navigates to a web page, it will receive and parse an HTML document, which may include text, pictures, links, and other media (for instance, sound and video).</a:t>
            </a:r>
          </a:p>
        </p:txBody>
      </p:sp>
    </p:spTree>
    <p:extLst>
      <p:ext uri="{BB962C8B-B14F-4D97-AF65-F5344CB8AC3E}">
        <p14:creationId xmlns:p14="http://schemas.microsoft.com/office/powerpoint/2010/main" val="1091467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The HTML DOM</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6" cy="4645566"/>
          </a:xfrm>
        </p:spPr>
        <p:txBody>
          <a:bodyPr anchor="ctr">
            <a:normAutofit/>
          </a:bodyPr>
          <a:lstStyle/>
          <a:p>
            <a:pPr marL="0" indent="0">
              <a:buNone/>
            </a:pPr>
            <a:r>
              <a:rPr lang="en-US" dirty="0"/>
              <a:t>We can also represent the HTML document as a Document Object Model (DOM). The DOM is an in-memory representation of our HTML document as a tree of objects. The tree is represented as a set of nodes and their connections to other nodes.</a:t>
            </a:r>
          </a:p>
          <a:p>
            <a:pPr marL="0" indent="0">
              <a:buNone/>
            </a:pPr>
            <a:r>
              <a:rPr lang="en-US" dirty="0"/>
              <a:t>A node is associated with an object. The object stores properties, methods, and events associated with the HTML element. The node represents where that element sits in the document tree structure by storing references to its parent and child nodes. </a:t>
            </a:r>
          </a:p>
          <a:p>
            <a:pPr marL="0" indent="0">
              <a:buNone/>
            </a:pPr>
            <a:r>
              <a:rPr lang="en-US" dirty="0"/>
              <a:t>When we want to change the document programmatically, as is often the case when we use JavaScript, we do so through the DOM. We can traverse the document programmatically and make changes to elements by changing properties on the objects.</a:t>
            </a:r>
          </a:p>
        </p:txBody>
      </p:sp>
    </p:spTree>
    <p:extLst>
      <p:ext uri="{BB962C8B-B14F-4D97-AF65-F5344CB8AC3E}">
        <p14:creationId xmlns:p14="http://schemas.microsoft.com/office/powerpoint/2010/main" val="226864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The HTML DOM</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6" cy="4645566"/>
          </a:xfrm>
        </p:spPr>
        <p:txBody>
          <a:bodyPr anchor="ctr">
            <a:normAutofit/>
          </a:bodyPr>
          <a:lstStyle/>
          <a:p>
            <a:pPr marL="0" indent="0">
              <a:buNone/>
            </a:pPr>
            <a:r>
              <a:rPr lang="en-US" dirty="0"/>
              <a:t>As an example, we can use JavaScript's DOM API to create an anchor element, change properties on the element, and then add it to a paragraph with the parent class attribute: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DOM represents the HTML document in a way that means we can traverse the tree and make changes to it programmatically. This allows modern web pages to be more than static documents.</a:t>
            </a:r>
          </a:p>
          <a:p>
            <a:pPr marL="0" indent="0">
              <a:buNone/>
            </a:pPr>
            <a:r>
              <a:rPr lang="en-US" dirty="0"/>
              <a:t>We will mostly concentrate on the HTML and CSS parts of the web page but will see how we can use JavaScript to enhance and manipulate the HTML document in later presentations.</a:t>
            </a:r>
          </a:p>
        </p:txBody>
      </p:sp>
      <p:pic>
        <p:nvPicPr>
          <p:cNvPr id="5" name="Picture 4">
            <a:extLst>
              <a:ext uri="{FF2B5EF4-FFF2-40B4-BE49-F238E27FC236}">
                <a16:creationId xmlns:a16="http://schemas.microsoft.com/office/drawing/2014/main" id="{AEB95BB2-9823-44D7-8C99-7E488F4BA082}"/>
              </a:ext>
            </a:extLst>
          </p:cNvPr>
          <p:cNvPicPr>
            <a:picLocks noChangeAspect="1"/>
          </p:cNvPicPr>
          <p:nvPr/>
        </p:nvPicPr>
        <p:blipFill>
          <a:blip r:embed="rId2"/>
          <a:stretch>
            <a:fillRect/>
          </a:stretch>
        </p:blipFill>
        <p:spPr>
          <a:xfrm>
            <a:off x="2595562" y="3079936"/>
            <a:ext cx="7000875" cy="1809750"/>
          </a:xfrm>
          <a:prstGeom prst="rect">
            <a:avLst/>
          </a:prstGeom>
        </p:spPr>
      </p:pic>
    </p:spTree>
    <p:extLst>
      <p:ext uri="{BB962C8B-B14F-4D97-AF65-F5344CB8AC3E}">
        <p14:creationId xmlns:p14="http://schemas.microsoft.com/office/powerpoint/2010/main" val="2210001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The Doctype Declaration</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p:txBody>
          <a:bodyPr/>
          <a:lstStyle/>
          <a:p>
            <a:pPr marL="0" indent="0">
              <a:buNone/>
            </a:pPr>
            <a:r>
              <a:rPr lang="en-US" dirty="0"/>
              <a:t>To let the browser know which version of HTML to expect on our web page, we provide a doctype declaration. There are multiple versions of HTML and, at the time of writing, we are on version 5.2. Each version of HTML has a different declaration.</a:t>
            </a:r>
          </a:p>
          <a:p>
            <a:pPr marL="0" indent="0">
              <a:buNone/>
            </a:pPr>
            <a:r>
              <a:rPr lang="en-US" dirty="0"/>
              <a:t>We will be working with HTML5 in this book so the appropriate doctype is as follows: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09644E61-C3B3-463D-905C-C322E670A54E}"/>
              </a:ext>
            </a:extLst>
          </p:cNvPr>
          <p:cNvPicPr>
            <a:picLocks noChangeAspect="1"/>
          </p:cNvPicPr>
          <p:nvPr/>
        </p:nvPicPr>
        <p:blipFill>
          <a:blip r:embed="rId2"/>
          <a:stretch>
            <a:fillRect/>
          </a:stretch>
        </p:blipFill>
        <p:spPr>
          <a:xfrm>
            <a:off x="2133599" y="4019647"/>
            <a:ext cx="7924800" cy="1924050"/>
          </a:xfrm>
          <a:prstGeom prst="rect">
            <a:avLst/>
          </a:prstGeom>
        </p:spPr>
      </p:pic>
    </p:spTree>
    <p:extLst>
      <p:ext uri="{BB962C8B-B14F-4D97-AF65-F5344CB8AC3E}">
        <p14:creationId xmlns:p14="http://schemas.microsoft.com/office/powerpoint/2010/main" val="1493902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The Doctype Declaration</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180496"/>
            <a:ext cx="11029615" cy="3975348"/>
          </a:xfrm>
        </p:spPr>
        <p:txBody>
          <a:bodyPr>
            <a:normAutofit/>
          </a:bodyPr>
          <a:lstStyle/>
          <a:p>
            <a:pPr marL="0" indent="0">
              <a:buNone/>
            </a:pPr>
            <a:r>
              <a:rPr lang="en-US" dirty="0"/>
              <a:t>Without a doctype declaration, the browser can still try to parse an HTML document but it will do so in something called quirks mode. The effects of quirks mode can be different depending on the browser and whether the HTML document complies with the standard or not. This mode is there for backward compatibility and to handle old web pages and may cause your web page to render in unexpected ways. It is recommended to always add a doctype.</a:t>
            </a:r>
          </a:p>
          <a:p>
            <a:pPr marL="0" indent="0">
              <a:buNone/>
            </a:pPr>
            <a:r>
              <a:rPr lang="en-US" dirty="0"/>
              <a:t>One of the nice things about HTML5 is that it really simplifies doctype declaration. Before HTML5, there were two commonly used variations of web markup – HTML4 and XHTML1 – and they both had strict, transitional, and frameset versions of their doctype declarations. For example, the HTML 4 strict declaration looked like this: </a:t>
            </a:r>
          </a:p>
          <a:p>
            <a:pPr marL="0" indent="0">
              <a:buNone/>
            </a:pPr>
            <a:r>
              <a:rPr lang="en-US" dirty="0"/>
              <a:t>&lt;!DOCTYPE HTML PUBLIC "-//W3C//DTD HTML 4.01//EN" "http://www.w3.org/TR/html4/strict.dtd"&gt;</a:t>
            </a:r>
          </a:p>
          <a:p>
            <a:pPr marL="0" indent="0">
              <a:buNone/>
            </a:pPr>
            <a:r>
              <a:rPr lang="en-US" dirty="0"/>
              <a:t>The HTML5 doctype simplifies things and makes it a lot easier to get started creating a web page.</a:t>
            </a:r>
          </a:p>
        </p:txBody>
      </p:sp>
    </p:spTree>
    <p:extLst>
      <p:ext uri="{BB962C8B-B14F-4D97-AF65-F5344CB8AC3E}">
        <p14:creationId xmlns:p14="http://schemas.microsoft.com/office/powerpoint/2010/main" val="3942430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6690-8C9F-4124-AC6F-A34D9C60C006}"/>
              </a:ext>
            </a:extLst>
          </p:cNvPr>
          <p:cNvSpPr>
            <a:spLocks noGrp="1"/>
          </p:cNvSpPr>
          <p:nvPr>
            <p:ph type="title"/>
          </p:nvPr>
        </p:nvSpPr>
        <p:spPr/>
        <p:txBody>
          <a:bodyPr/>
          <a:lstStyle/>
          <a:p>
            <a:r>
              <a:rPr lang="en-US" dirty="0"/>
              <a:t>Structuring an HTML Document</a:t>
            </a:r>
          </a:p>
        </p:txBody>
      </p:sp>
      <p:sp>
        <p:nvSpPr>
          <p:cNvPr id="3" name="Content Placeholder 2">
            <a:extLst>
              <a:ext uri="{FF2B5EF4-FFF2-40B4-BE49-F238E27FC236}">
                <a16:creationId xmlns:a16="http://schemas.microsoft.com/office/drawing/2014/main" id="{B0AC30E0-DDDF-49FF-B199-0863C7213968}"/>
              </a:ext>
            </a:extLst>
          </p:cNvPr>
          <p:cNvSpPr>
            <a:spLocks noGrp="1"/>
          </p:cNvSpPr>
          <p:nvPr>
            <p:ph idx="1"/>
          </p:nvPr>
        </p:nvSpPr>
        <p:spPr>
          <a:xfrm>
            <a:off x="2115671" y="2180496"/>
            <a:ext cx="7646894" cy="3678303"/>
          </a:xfrm>
        </p:spPr>
        <p:txBody>
          <a:bodyPr/>
          <a:lstStyle/>
          <a:p>
            <a:pPr marL="0" indent="0" algn="ctr">
              <a:buNone/>
            </a:pPr>
            <a:r>
              <a:rPr lang="en-US" dirty="0"/>
              <a:t>A requirement of HTML5 is that all HTML documents are structured with a root element, the html element, and two child elements, the head element, and the body element.</a:t>
            </a:r>
          </a:p>
        </p:txBody>
      </p:sp>
    </p:spTree>
    <p:extLst>
      <p:ext uri="{BB962C8B-B14F-4D97-AF65-F5344CB8AC3E}">
        <p14:creationId xmlns:p14="http://schemas.microsoft.com/office/powerpoint/2010/main" val="1492476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HTML</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2" y="2180496"/>
            <a:ext cx="11029615" cy="4283057"/>
          </a:xfrm>
        </p:spPr>
        <p:txBody>
          <a:bodyPr>
            <a:normAutofit/>
          </a:bodyPr>
          <a:lstStyle/>
          <a:p>
            <a:pPr marL="0" indent="0">
              <a:buNone/>
            </a:pPr>
            <a:r>
              <a:rPr lang="en-US" dirty="0"/>
              <a:t>The html element is the root element of an HTML document. In an HTML document, the only thing that appears outside the html element is the doctype declaration, which appears above the html element. Before we put any content on our web page, the code looks like this:</a:t>
            </a:r>
          </a:p>
          <a:p>
            <a:pPr marL="0" indent="0">
              <a:buNone/>
            </a:pPr>
            <a:endParaRPr lang="en-US" dirty="0"/>
          </a:p>
          <a:p>
            <a:pPr marL="0" indent="0">
              <a:buNone/>
            </a:pPr>
            <a:endParaRPr lang="en-US" dirty="0"/>
          </a:p>
          <a:p>
            <a:pPr marL="0" indent="0">
              <a:buNone/>
            </a:pPr>
            <a:endParaRPr lang="en-US" dirty="0"/>
          </a:p>
          <a:p>
            <a:pPr marL="0" indent="0">
              <a:buNone/>
            </a:pPr>
            <a:r>
              <a:rPr lang="en-US" dirty="0"/>
              <a:t>The html element is the top-level element and all other elements must be a descendant of it. The html element has two children – one head element and a body element, which must follow the head element. </a:t>
            </a:r>
          </a:p>
          <a:p>
            <a:pPr marL="0" indent="0">
              <a:buNone/>
            </a:pPr>
            <a:r>
              <a:rPr lang="en-US" dirty="0"/>
              <a:t>It is strongly recommended that you  add a lang attribute to your html element to allow the browser, screen readers, and other technologies, such as translation tools, to better understand the text content of your web page.</a:t>
            </a:r>
          </a:p>
        </p:txBody>
      </p:sp>
      <p:pic>
        <p:nvPicPr>
          <p:cNvPr id="5" name="Picture 4">
            <a:extLst>
              <a:ext uri="{FF2B5EF4-FFF2-40B4-BE49-F238E27FC236}">
                <a16:creationId xmlns:a16="http://schemas.microsoft.com/office/drawing/2014/main" id="{E7A050DC-C3CF-4854-83EB-497CE34D2FD0}"/>
              </a:ext>
            </a:extLst>
          </p:cNvPr>
          <p:cNvPicPr>
            <a:picLocks noChangeAspect="1"/>
          </p:cNvPicPr>
          <p:nvPr/>
        </p:nvPicPr>
        <p:blipFill>
          <a:blip r:embed="rId2"/>
          <a:stretch>
            <a:fillRect/>
          </a:stretch>
        </p:blipFill>
        <p:spPr>
          <a:xfrm>
            <a:off x="2276474" y="3845018"/>
            <a:ext cx="7639050" cy="638175"/>
          </a:xfrm>
          <a:prstGeom prst="rect">
            <a:avLst/>
          </a:prstGeom>
        </p:spPr>
      </p:pic>
    </p:spTree>
    <p:extLst>
      <p:ext uri="{BB962C8B-B14F-4D97-AF65-F5344CB8AC3E}">
        <p14:creationId xmlns:p14="http://schemas.microsoft.com/office/powerpoint/2010/main" val="1481042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Head</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2" y="2180496"/>
            <a:ext cx="11029615" cy="4283057"/>
          </a:xfrm>
        </p:spPr>
        <p:txBody>
          <a:bodyPr>
            <a:normAutofit/>
          </a:bodyPr>
          <a:lstStyle/>
          <a:p>
            <a:pPr marL="0" indent="0">
              <a:buNone/>
            </a:pPr>
            <a:r>
              <a:rPr lang="en-US" dirty="0"/>
              <a:t>The head element contains metadata. It stores information about the HTML document that is used by machines – browsers, web crawlers, and search engines – to process the document. This section of an HTML document is not rendered for human users to read. </a:t>
            </a:r>
          </a:p>
          <a:p>
            <a:pPr marL="0" indent="0">
              <a:buNone/>
            </a:pPr>
            <a:r>
              <a:rPr lang="en-US" dirty="0"/>
              <a:t>The minimum content the head element can have is a title element. Within a web page, the code would look like this: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AB6A5E34-2207-4D8A-BA19-A8C55826C914}"/>
              </a:ext>
            </a:extLst>
          </p:cNvPr>
          <p:cNvPicPr>
            <a:picLocks noChangeAspect="1"/>
          </p:cNvPicPr>
          <p:nvPr/>
        </p:nvPicPr>
        <p:blipFill>
          <a:blip r:embed="rId2"/>
          <a:stretch>
            <a:fillRect/>
          </a:stretch>
        </p:blipFill>
        <p:spPr>
          <a:xfrm>
            <a:off x="2443161" y="4322024"/>
            <a:ext cx="7305675" cy="1638300"/>
          </a:xfrm>
          <a:prstGeom prst="rect">
            <a:avLst/>
          </a:prstGeom>
        </p:spPr>
      </p:pic>
    </p:spTree>
    <p:extLst>
      <p:ext uri="{BB962C8B-B14F-4D97-AF65-F5344CB8AC3E}">
        <p14:creationId xmlns:p14="http://schemas.microsoft.com/office/powerpoint/2010/main" val="3486050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Body</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2" y="2008094"/>
            <a:ext cx="11029615" cy="4715436"/>
          </a:xfrm>
        </p:spPr>
        <p:txBody>
          <a:bodyPr anchor="ctr">
            <a:normAutofit fontScale="92500"/>
          </a:bodyPr>
          <a:lstStyle/>
          <a:p>
            <a:pPr marL="0" indent="0">
              <a:buNone/>
            </a:pPr>
            <a:r>
              <a:rPr lang="en-US" dirty="0"/>
              <a:t>An HTML element is expected to have one body element and it is expected to be the second child of the html element following the head element.</a:t>
            </a:r>
          </a:p>
          <a:p>
            <a:pPr marL="0" indent="0">
              <a:buNone/>
            </a:pPr>
            <a:r>
              <a:rPr lang="en-US" dirty="0"/>
              <a:t>Our minimal HTML document would therefore have the following code: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body element represents the content of the document. Not everything in the body will necessarily be rendered in the browser, but all human-readable content should be hosted in the body element. This includes headers and footers, articles, and navigation. </a:t>
            </a:r>
          </a:p>
          <a:p>
            <a:pPr marL="0" indent="0">
              <a:buNone/>
            </a:pPr>
            <a:r>
              <a:rPr lang="en-US" dirty="0"/>
              <a:t>You will learn more about the elements that can be the content of the body element throughout the following chapters.</a:t>
            </a:r>
          </a:p>
        </p:txBody>
      </p:sp>
      <p:pic>
        <p:nvPicPr>
          <p:cNvPr id="5" name="Picture 4">
            <a:extLst>
              <a:ext uri="{FF2B5EF4-FFF2-40B4-BE49-F238E27FC236}">
                <a16:creationId xmlns:a16="http://schemas.microsoft.com/office/drawing/2014/main" id="{1AD057B9-6626-460B-881A-993EAEC8A85B}"/>
              </a:ext>
            </a:extLst>
          </p:cNvPr>
          <p:cNvPicPr>
            <a:picLocks noChangeAspect="1"/>
          </p:cNvPicPr>
          <p:nvPr/>
        </p:nvPicPr>
        <p:blipFill>
          <a:blip r:embed="rId2"/>
          <a:stretch>
            <a:fillRect/>
          </a:stretch>
        </p:blipFill>
        <p:spPr>
          <a:xfrm>
            <a:off x="2495549" y="3107195"/>
            <a:ext cx="7200900" cy="2124075"/>
          </a:xfrm>
          <a:prstGeom prst="rect">
            <a:avLst/>
          </a:prstGeom>
        </p:spPr>
      </p:pic>
    </p:spTree>
    <p:extLst>
      <p:ext uri="{BB962C8B-B14F-4D97-AF65-F5344CB8AC3E}">
        <p14:creationId xmlns:p14="http://schemas.microsoft.com/office/powerpoint/2010/main" val="723545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Our First Web Page</a:t>
            </a:r>
          </a:p>
        </p:txBody>
      </p:sp>
      <p:sp>
        <p:nvSpPr>
          <p:cNvPr id="3" name="Content Placeholder 2">
            <a:extLst>
              <a:ext uri="{FF2B5EF4-FFF2-40B4-BE49-F238E27FC236}">
                <a16:creationId xmlns:a16="http://schemas.microsoft.com/office/drawing/2014/main" id="{8BC53DBB-FBD1-49F4-9F72-C1A42C4B9634}"/>
              </a:ext>
            </a:extLst>
          </p:cNvPr>
          <p:cNvSpPr>
            <a:spLocks noGrp="1"/>
          </p:cNvSpPr>
          <p:nvPr>
            <p:ph idx="1"/>
          </p:nvPr>
        </p:nvSpPr>
        <p:spPr>
          <a:xfrm>
            <a:off x="2321859" y="2180496"/>
            <a:ext cx="7360024" cy="3678303"/>
          </a:xfrm>
        </p:spPr>
        <p:txBody>
          <a:bodyPr/>
          <a:lstStyle/>
          <a:p>
            <a:pPr marL="0" indent="0" algn="ctr">
              <a:buNone/>
            </a:pPr>
            <a:r>
              <a:rPr lang="en-US" dirty="0"/>
              <a:t>In our first example, we will create a very simple web page. This will help us to understand the structure of an HTML document and where we put different types of content.</a:t>
            </a:r>
          </a:p>
        </p:txBody>
      </p:sp>
    </p:spTree>
    <p:extLst>
      <p:ext uri="{BB962C8B-B14F-4D97-AF65-F5344CB8AC3E}">
        <p14:creationId xmlns:p14="http://schemas.microsoft.com/office/powerpoint/2010/main" val="1822557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6BC6-9D9C-46FF-AB9D-73623C64F015}"/>
              </a:ext>
            </a:extLst>
          </p:cNvPr>
          <p:cNvSpPr>
            <a:spLocks noGrp="1"/>
          </p:cNvSpPr>
          <p:nvPr>
            <p:ph type="title"/>
          </p:nvPr>
        </p:nvSpPr>
        <p:spPr/>
        <p:txBody>
          <a:bodyPr/>
          <a:lstStyle/>
          <a:p>
            <a:r>
              <a:rPr lang="en-US" dirty="0"/>
              <a:t>Exercise 1.01: Creating a Web Page</a:t>
            </a:r>
          </a:p>
        </p:txBody>
      </p:sp>
      <p:sp>
        <p:nvSpPr>
          <p:cNvPr id="3" name="Content Placeholder 2">
            <a:extLst>
              <a:ext uri="{FF2B5EF4-FFF2-40B4-BE49-F238E27FC236}">
                <a16:creationId xmlns:a16="http://schemas.microsoft.com/office/drawing/2014/main" id="{37CD9648-AB5B-4C41-954D-746AACFD70C2}"/>
              </a:ext>
            </a:extLst>
          </p:cNvPr>
          <p:cNvSpPr>
            <a:spLocks noGrp="1"/>
          </p:cNvSpPr>
          <p:nvPr>
            <p:ph idx="1"/>
          </p:nvPr>
        </p:nvSpPr>
        <p:spPr/>
        <p:txBody>
          <a:bodyPr/>
          <a:lstStyle/>
          <a:p>
            <a:pPr marL="0" indent="0">
              <a:buNone/>
            </a:pPr>
            <a:r>
              <a:rPr lang="en-US" dirty="0"/>
              <a:t>In this exercise, we will create our first web page. This is the foundation upon which the future chapters will build.</a:t>
            </a:r>
          </a:p>
          <a:p>
            <a:pPr marL="0" indent="0">
              <a:buNone/>
            </a:pPr>
            <a:r>
              <a:rPr lang="en-US" dirty="0"/>
              <a:t>The steps are as follows:</a:t>
            </a:r>
          </a:p>
          <a:p>
            <a:pPr marL="324000" lvl="1" indent="0">
              <a:buNone/>
            </a:pPr>
            <a:r>
              <a:rPr lang="en-US" sz="1800" dirty="0"/>
              <a:t>1. To start, we want to create a new folder, named chapter_1, in a directory of your choice. Then open that folder in Visual Studio Code (File &gt; Open Folder…).</a:t>
            </a:r>
          </a:p>
          <a:p>
            <a:pPr marL="324000" lvl="1" indent="0">
              <a:buNone/>
            </a:pPr>
            <a:r>
              <a:rPr lang="en-US" sz="1800" dirty="0"/>
              <a:t>2. Next, we will create a new plain text file by clicking File &gt; New File. Then, save it in HTML format, by clicking File &gt; Save As...and enter the File name: index.html. Finally, click on Save.</a:t>
            </a:r>
          </a:p>
          <a:p>
            <a:pPr marL="324000" lvl="1" indent="0">
              <a:buNone/>
            </a:pPr>
            <a:r>
              <a:rPr lang="en-US" sz="1800" dirty="0"/>
              <a:t>3. In index.html, we start by writing the doctype declaration for HTML5:</a:t>
            </a:r>
          </a:p>
        </p:txBody>
      </p:sp>
      <p:pic>
        <p:nvPicPr>
          <p:cNvPr id="5" name="Picture 4">
            <a:extLst>
              <a:ext uri="{FF2B5EF4-FFF2-40B4-BE49-F238E27FC236}">
                <a16:creationId xmlns:a16="http://schemas.microsoft.com/office/drawing/2014/main" id="{923D0316-C130-40F1-8B4D-E9AE3C005417}"/>
              </a:ext>
            </a:extLst>
          </p:cNvPr>
          <p:cNvPicPr>
            <a:picLocks noChangeAspect="1"/>
          </p:cNvPicPr>
          <p:nvPr/>
        </p:nvPicPr>
        <p:blipFill>
          <a:blip r:embed="rId3"/>
          <a:stretch>
            <a:fillRect/>
          </a:stretch>
        </p:blipFill>
        <p:spPr>
          <a:xfrm>
            <a:off x="2426074" y="5500687"/>
            <a:ext cx="7124700" cy="428625"/>
          </a:xfrm>
          <a:prstGeom prst="rect">
            <a:avLst/>
          </a:prstGeom>
        </p:spPr>
      </p:pic>
    </p:spTree>
    <p:extLst>
      <p:ext uri="{BB962C8B-B14F-4D97-AF65-F5344CB8AC3E}">
        <p14:creationId xmlns:p14="http://schemas.microsoft.com/office/powerpoint/2010/main" val="3905183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13C8-BE9C-4663-B761-1C47026E488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722CC48-529D-471B-8936-F3C93E061681}"/>
              </a:ext>
            </a:extLst>
          </p:cNvPr>
          <p:cNvSpPr>
            <a:spLocks noGrp="1"/>
          </p:cNvSpPr>
          <p:nvPr>
            <p:ph idx="1"/>
          </p:nvPr>
        </p:nvSpPr>
        <p:spPr>
          <a:xfrm>
            <a:off x="581192" y="2180496"/>
            <a:ext cx="11029615" cy="4363739"/>
          </a:xfrm>
        </p:spPr>
        <p:txBody>
          <a:bodyPr>
            <a:normAutofit/>
          </a:bodyPr>
          <a:lstStyle/>
          <a:p>
            <a:pPr marL="0" indent="0">
              <a:buNone/>
            </a:pPr>
            <a:r>
              <a:rPr lang="en-US" dirty="0"/>
              <a:t>HTML structures this content. It gives it context, describes the content and tells the browser what to do with it. CSS tells the browser how to present the content. A set of styling rules lets the browser know how to render elements within the HTML document. HTML and CSS together give the browser the information it needs to render the web page for the user. </a:t>
            </a:r>
          </a:p>
          <a:p>
            <a:pPr marL="0" indent="0">
              <a:buNone/>
            </a:pPr>
            <a:r>
              <a:rPr lang="en-US" dirty="0"/>
              <a:t>Navigate to a website and what you see is the rendered output of content marked up with HTML and styled with CSS. As a browser user, you have access to the source code of a web page. In Chrome, for example, you can view a page's source code with the keyboard shortcut Ctrl + U on a PC or </a:t>
            </a:r>
            <a:r>
              <a:rPr lang="en-US" dirty="0" err="1"/>
              <a:t>Cmd</a:t>
            </a:r>
            <a:r>
              <a:rPr lang="en-US" dirty="0"/>
              <a:t> + U on a Mac, or right-click and choose View Page Source. Try it yourself. As an example, the following two figures show what the Code Academy website's Web Development portal looks like when rendered in the browser and as source code respectively.</a:t>
            </a:r>
          </a:p>
        </p:txBody>
      </p:sp>
    </p:spTree>
    <p:extLst>
      <p:ext uri="{BB962C8B-B14F-4D97-AF65-F5344CB8AC3E}">
        <p14:creationId xmlns:p14="http://schemas.microsoft.com/office/powerpoint/2010/main" val="1864487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6BC6-9D9C-46FF-AB9D-73623C64F015}"/>
              </a:ext>
            </a:extLst>
          </p:cNvPr>
          <p:cNvSpPr>
            <a:spLocks noGrp="1"/>
          </p:cNvSpPr>
          <p:nvPr>
            <p:ph type="title"/>
          </p:nvPr>
        </p:nvSpPr>
        <p:spPr/>
        <p:txBody>
          <a:bodyPr/>
          <a:lstStyle/>
          <a:p>
            <a:r>
              <a:rPr lang="en-US" dirty="0"/>
              <a:t>Exercise 1.01: Creating a Web Page</a:t>
            </a:r>
          </a:p>
        </p:txBody>
      </p:sp>
      <p:sp>
        <p:nvSpPr>
          <p:cNvPr id="3" name="Content Placeholder 2">
            <a:extLst>
              <a:ext uri="{FF2B5EF4-FFF2-40B4-BE49-F238E27FC236}">
                <a16:creationId xmlns:a16="http://schemas.microsoft.com/office/drawing/2014/main" id="{37CD9648-AB5B-4C41-954D-746AACFD70C2}"/>
              </a:ext>
            </a:extLst>
          </p:cNvPr>
          <p:cNvSpPr>
            <a:spLocks noGrp="1"/>
          </p:cNvSpPr>
          <p:nvPr>
            <p:ph idx="1"/>
          </p:nvPr>
        </p:nvSpPr>
        <p:spPr/>
        <p:txBody>
          <a:bodyPr/>
          <a:lstStyle/>
          <a:p>
            <a:pPr marL="324000" lvl="1" indent="0">
              <a:buNone/>
            </a:pPr>
            <a:r>
              <a:rPr lang="en-US" sz="1800" dirty="0"/>
              <a:t>4. Next, we add an HTML tag (the root element of the HTML document):</a:t>
            </a:r>
          </a:p>
          <a:p>
            <a:pPr marL="324000" lvl="1" indent="0">
              <a:buNone/>
            </a:pPr>
            <a:endParaRPr lang="en-US" sz="1800" dirty="0"/>
          </a:p>
          <a:p>
            <a:pPr marL="324000" lvl="1" indent="0">
              <a:buNone/>
            </a:pPr>
            <a:endParaRPr lang="en-US" sz="1800" dirty="0"/>
          </a:p>
          <a:p>
            <a:pPr marL="324000" lvl="1" indent="0">
              <a:buNone/>
            </a:pPr>
            <a:r>
              <a:rPr lang="en-US" sz="1800" dirty="0"/>
              <a:t>5. In between the opening and closing tags of the html element, we add a head tag. This is where we can put metadata content. For now, the head tag will contain a title:</a:t>
            </a:r>
          </a:p>
          <a:p>
            <a:pPr marL="0" indent="0">
              <a:buNone/>
            </a:pPr>
            <a:endParaRPr lang="en-US" sz="1800" dirty="0"/>
          </a:p>
        </p:txBody>
      </p:sp>
      <p:pic>
        <p:nvPicPr>
          <p:cNvPr id="6" name="Picture 5">
            <a:extLst>
              <a:ext uri="{FF2B5EF4-FFF2-40B4-BE49-F238E27FC236}">
                <a16:creationId xmlns:a16="http://schemas.microsoft.com/office/drawing/2014/main" id="{7DFDED74-392B-47D8-95F6-68FCB3BD0716}"/>
              </a:ext>
            </a:extLst>
          </p:cNvPr>
          <p:cNvPicPr>
            <a:picLocks noChangeAspect="1"/>
          </p:cNvPicPr>
          <p:nvPr/>
        </p:nvPicPr>
        <p:blipFill>
          <a:blip r:embed="rId3"/>
          <a:stretch>
            <a:fillRect/>
          </a:stretch>
        </p:blipFill>
        <p:spPr>
          <a:xfrm>
            <a:off x="2552979" y="3343372"/>
            <a:ext cx="6619875" cy="676275"/>
          </a:xfrm>
          <a:prstGeom prst="rect">
            <a:avLst/>
          </a:prstGeom>
        </p:spPr>
      </p:pic>
      <p:pic>
        <p:nvPicPr>
          <p:cNvPr id="8" name="Picture 7">
            <a:extLst>
              <a:ext uri="{FF2B5EF4-FFF2-40B4-BE49-F238E27FC236}">
                <a16:creationId xmlns:a16="http://schemas.microsoft.com/office/drawing/2014/main" id="{C353B988-3957-4BD2-A8DB-80D870210D7C}"/>
              </a:ext>
            </a:extLst>
          </p:cNvPr>
          <p:cNvPicPr>
            <a:picLocks noChangeAspect="1"/>
          </p:cNvPicPr>
          <p:nvPr/>
        </p:nvPicPr>
        <p:blipFill>
          <a:blip r:embed="rId4"/>
          <a:stretch>
            <a:fillRect/>
          </a:stretch>
        </p:blipFill>
        <p:spPr>
          <a:xfrm>
            <a:off x="2533929" y="4902938"/>
            <a:ext cx="6638925" cy="933450"/>
          </a:xfrm>
          <a:prstGeom prst="rect">
            <a:avLst/>
          </a:prstGeom>
        </p:spPr>
      </p:pic>
    </p:spTree>
    <p:extLst>
      <p:ext uri="{BB962C8B-B14F-4D97-AF65-F5344CB8AC3E}">
        <p14:creationId xmlns:p14="http://schemas.microsoft.com/office/powerpoint/2010/main" val="3885608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6BC6-9D9C-46FF-AB9D-73623C64F015}"/>
              </a:ext>
            </a:extLst>
          </p:cNvPr>
          <p:cNvSpPr>
            <a:spLocks noGrp="1"/>
          </p:cNvSpPr>
          <p:nvPr>
            <p:ph type="title"/>
          </p:nvPr>
        </p:nvSpPr>
        <p:spPr/>
        <p:txBody>
          <a:bodyPr/>
          <a:lstStyle/>
          <a:p>
            <a:r>
              <a:rPr lang="en-US" dirty="0"/>
              <a:t>Exercise 1.01: Creating a Web Page</a:t>
            </a:r>
          </a:p>
        </p:txBody>
      </p:sp>
      <p:sp>
        <p:nvSpPr>
          <p:cNvPr id="3" name="Content Placeholder 2">
            <a:extLst>
              <a:ext uri="{FF2B5EF4-FFF2-40B4-BE49-F238E27FC236}">
                <a16:creationId xmlns:a16="http://schemas.microsoft.com/office/drawing/2014/main" id="{37CD9648-AB5B-4C41-954D-746AACFD70C2}"/>
              </a:ext>
            </a:extLst>
          </p:cNvPr>
          <p:cNvSpPr>
            <a:spLocks noGrp="1"/>
          </p:cNvSpPr>
          <p:nvPr>
            <p:ph idx="1"/>
          </p:nvPr>
        </p:nvSpPr>
        <p:spPr/>
        <p:txBody>
          <a:bodyPr>
            <a:normAutofit/>
          </a:bodyPr>
          <a:lstStyle/>
          <a:p>
            <a:pPr marL="324000" lvl="1" indent="0">
              <a:buNone/>
            </a:pPr>
            <a:r>
              <a:rPr lang="en-US" sz="1800" dirty="0"/>
              <a:t>6. Below the head tag and above the closing html tag, we can then add a body tag. This is where we will put the majority of our content. For now, we will render a heading and a paragraph:</a:t>
            </a:r>
          </a:p>
          <a:p>
            <a:pPr marL="324000" lvl="1" indent="0">
              <a:buNone/>
            </a:pPr>
            <a:endParaRPr lang="en-US" sz="1800" dirty="0"/>
          </a:p>
          <a:p>
            <a:pPr marL="324000" lvl="1" indent="0">
              <a:buNone/>
            </a:pPr>
            <a:endParaRPr lang="en-US" sz="1800" dirty="0"/>
          </a:p>
          <a:p>
            <a:pPr marL="324000" lvl="1" indent="0">
              <a:buNone/>
            </a:pPr>
            <a:endParaRPr lang="en-US" sz="1800" dirty="0"/>
          </a:p>
        </p:txBody>
      </p:sp>
      <p:pic>
        <p:nvPicPr>
          <p:cNvPr id="12" name="Picture 11">
            <a:extLst>
              <a:ext uri="{FF2B5EF4-FFF2-40B4-BE49-F238E27FC236}">
                <a16:creationId xmlns:a16="http://schemas.microsoft.com/office/drawing/2014/main" id="{63C7E0C8-2521-4E4B-A38D-F0C19C148546}"/>
              </a:ext>
            </a:extLst>
          </p:cNvPr>
          <p:cNvPicPr>
            <a:picLocks noChangeAspect="1"/>
          </p:cNvPicPr>
          <p:nvPr/>
        </p:nvPicPr>
        <p:blipFill>
          <a:blip r:embed="rId3"/>
          <a:stretch>
            <a:fillRect/>
          </a:stretch>
        </p:blipFill>
        <p:spPr>
          <a:xfrm>
            <a:off x="2431395" y="3951754"/>
            <a:ext cx="6791325" cy="1123950"/>
          </a:xfrm>
          <a:prstGeom prst="rect">
            <a:avLst/>
          </a:prstGeom>
        </p:spPr>
      </p:pic>
    </p:spTree>
    <p:extLst>
      <p:ext uri="{BB962C8B-B14F-4D97-AF65-F5344CB8AC3E}">
        <p14:creationId xmlns:p14="http://schemas.microsoft.com/office/powerpoint/2010/main" val="3933616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6BC6-9D9C-46FF-AB9D-73623C64F015}"/>
              </a:ext>
            </a:extLst>
          </p:cNvPr>
          <p:cNvSpPr>
            <a:spLocks noGrp="1"/>
          </p:cNvSpPr>
          <p:nvPr>
            <p:ph type="title"/>
          </p:nvPr>
        </p:nvSpPr>
        <p:spPr/>
        <p:txBody>
          <a:bodyPr/>
          <a:lstStyle/>
          <a:p>
            <a:r>
              <a:rPr lang="en-US" dirty="0"/>
              <a:t>Exercise 1.01: Creating a Web Page</a:t>
            </a:r>
          </a:p>
        </p:txBody>
      </p:sp>
      <p:sp>
        <p:nvSpPr>
          <p:cNvPr id="3" name="Content Placeholder 2">
            <a:extLst>
              <a:ext uri="{FF2B5EF4-FFF2-40B4-BE49-F238E27FC236}">
                <a16:creationId xmlns:a16="http://schemas.microsoft.com/office/drawing/2014/main" id="{37CD9648-AB5B-4C41-954D-746AACFD70C2}"/>
              </a:ext>
            </a:extLst>
          </p:cNvPr>
          <p:cNvSpPr>
            <a:spLocks noGrp="1"/>
          </p:cNvSpPr>
          <p:nvPr>
            <p:ph idx="1"/>
          </p:nvPr>
        </p:nvSpPr>
        <p:spPr/>
        <p:txBody>
          <a:bodyPr>
            <a:normAutofit/>
          </a:bodyPr>
          <a:lstStyle/>
          <a:p>
            <a:pPr marL="324000" lvl="1" indent="0">
              <a:buNone/>
            </a:pPr>
            <a:r>
              <a:rPr lang="en-US" sz="1800" dirty="0"/>
              <a:t>If you now right-click on the filename in </a:t>
            </a:r>
            <a:r>
              <a:rPr lang="en-US" sz="1800" dirty="0" err="1"/>
              <a:t>VSCode</a:t>
            </a:r>
            <a:r>
              <a:rPr lang="en-US" sz="1800" dirty="0"/>
              <a:t> on the left-hand side of the screen and select open in default browser, you will see the following web page in your browser:</a:t>
            </a:r>
          </a:p>
          <a:p>
            <a:pPr marL="324000" lvl="1" indent="0">
              <a:buNone/>
            </a:pPr>
            <a:endParaRPr lang="en-US" sz="1800" dirty="0"/>
          </a:p>
          <a:p>
            <a:pPr marL="324000" lvl="1" indent="0">
              <a:buNone/>
            </a:pPr>
            <a:endParaRPr lang="en-US" sz="1800" dirty="0"/>
          </a:p>
          <a:p>
            <a:pPr marL="324000" lvl="1" indent="0">
              <a:buNone/>
            </a:pPr>
            <a:endParaRPr lang="en-US" sz="1800" dirty="0"/>
          </a:p>
          <a:p>
            <a:pPr marL="324000" lvl="1" indent="0">
              <a:buNone/>
            </a:pPr>
            <a:endParaRPr lang="en-US" sz="1800" dirty="0"/>
          </a:p>
          <a:p>
            <a:pPr marL="324000" lvl="1" indent="0">
              <a:buNone/>
            </a:pPr>
            <a:endParaRPr lang="en-US" sz="1800" dirty="0"/>
          </a:p>
        </p:txBody>
      </p:sp>
      <p:pic>
        <p:nvPicPr>
          <p:cNvPr id="5" name="Picture 4">
            <a:extLst>
              <a:ext uri="{FF2B5EF4-FFF2-40B4-BE49-F238E27FC236}">
                <a16:creationId xmlns:a16="http://schemas.microsoft.com/office/drawing/2014/main" id="{9633EB68-BCC3-426C-A65A-7BFFFDA62009}"/>
              </a:ext>
            </a:extLst>
          </p:cNvPr>
          <p:cNvPicPr>
            <a:picLocks noChangeAspect="1"/>
          </p:cNvPicPr>
          <p:nvPr/>
        </p:nvPicPr>
        <p:blipFill>
          <a:blip r:embed="rId3"/>
          <a:stretch>
            <a:fillRect/>
          </a:stretch>
        </p:blipFill>
        <p:spPr>
          <a:xfrm>
            <a:off x="3379694" y="3626888"/>
            <a:ext cx="4876800" cy="1952978"/>
          </a:xfrm>
          <a:prstGeom prst="rect">
            <a:avLst/>
          </a:prstGeom>
        </p:spPr>
      </p:pic>
      <p:sp>
        <p:nvSpPr>
          <p:cNvPr id="8" name="TextBox 7">
            <a:extLst>
              <a:ext uri="{FF2B5EF4-FFF2-40B4-BE49-F238E27FC236}">
                <a16:creationId xmlns:a16="http://schemas.microsoft.com/office/drawing/2014/main" id="{0791E581-0471-45FF-84F8-BC0556714579}"/>
              </a:ext>
            </a:extLst>
          </p:cNvPr>
          <p:cNvSpPr txBox="1"/>
          <p:nvPr/>
        </p:nvSpPr>
        <p:spPr>
          <a:xfrm>
            <a:off x="2868706" y="5810255"/>
            <a:ext cx="6096000" cy="338554"/>
          </a:xfrm>
          <a:prstGeom prst="rect">
            <a:avLst/>
          </a:prstGeom>
          <a:noFill/>
        </p:spPr>
        <p:txBody>
          <a:bodyPr wrap="square">
            <a:spAutoFit/>
          </a:bodyPr>
          <a:lstStyle/>
          <a:p>
            <a:r>
              <a:rPr lang="en-US" sz="1600" b="1" i="0" u="none" strike="noStrike" baseline="0" dirty="0">
                <a:latin typeface="OpenSans-Semibold"/>
              </a:rPr>
              <a:t>Figure 1.10: The web page as displayed in the Chrome web browser</a:t>
            </a:r>
            <a:endParaRPr lang="en-US" sz="1600" b="1" dirty="0"/>
          </a:p>
        </p:txBody>
      </p:sp>
    </p:spTree>
    <p:extLst>
      <p:ext uri="{BB962C8B-B14F-4D97-AF65-F5344CB8AC3E}">
        <p14:creationId xmlns:p14="http://schemas.microsoft.com/office/powerpoint/2010/main" val="612945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180496"/>
            <a:ext cx="11029615" cy="4256163"/>
          </a:xfrm>
        </p:spPr>
        <p:txBody>
          <a:bodyPr>
            <a:normAutofit/>
          </a:bodyPr>
          <a:lstStyle/>
          <a:p>
            <a:pPr marL="0" indent="0">
              <a:buNone/>
            </a:pPr>
            <a:r>
              <a:rPr lang="en-US" sz="1800" b="0" i="0" u="none" strike="noStrike" baseline="0" dirty="0">
                <a:latin typeface="OpenSans-Semibold"/>
              </a:rPr>
              <a:t>The head element is home to most machine-read information in an HTML document. We will look at some commonly used metadata elements and how they enhance a web page and how they can optimize a web page for search engines and modern browsers.</a:t>
            </a:r>
          </a:p>
          <a:p>
            <a:pPr marL="0" indent="0">
              <a:buNone/>
            </a:pPr>
            <a:r>
              <a:rPr lang="en-US" sz="1800" b="0" i="0" u="none" strike="noStrike" baseline="0" dirty="0">
                <a:latin typeface="OpenSans-Semibold"/>
              </a:rPr>
              <a:t>The following elements are considered metadata content: base, link, meta, </a:t>
            </a:r>
            <a:r>
              <a:rPr lang="en-US" sz="1800" b="0" i="0" u="none" strike="noStrike" baseline="0" dirty="0" err="1">
                <a:latin typeface="OpenSans-Semibold"/>
              </a:rPr>
              <a:t>noscript</a:t>
            </a:r>
            <a:r>
              <a:rPr lang="en-US" sz="1800" b="0" i="0" u="none" strike="noStrike" baseline="0" dirty="0">
                <a:latin typeface="OpenSans-Semibold"/>
              </a:rPr>
              <a:t>, script, style, and title.</a:t>
            </a:r>
          </a:p>
          <a:p>
            <a:pPr marL="0" indent="0">
              <a:buNone/>
            </a:pPr>
            <a:r>
              <a:rPr lang="en-US" sz="1800" b="0" i="0" u="none" strike="noStrike" baseline="0" dirty="0">
                <a:latin typeface="OpenSans-Semibold"/>
              </a:rPr>
              <a:t>We've already added a title element in the previous exercise. This is the name of your web page and it appears in the tab of most modern browsers as well as in a search engine's results as the heading for the web page's listing.</a:t>
            </a:r>
          </a:p>
          <a:p>
            <a:pPr marL="0" indent="0">
              <a:buNone/>
            </a:pPr>
            <a:r>
              <a:rPr lang="en-US" sz="1800" b="0" i="0" u="none" strike="noStrike" baseline="0" dirty="0">
                <a:latin typeface="OpenSans-Semibold"/>
              </a:rPr>
              <a:t>The link element lets us determine the relationships between our document and external resources. A common use for this element is to link to an external style sheet.</a:t>
            </a:r>
          </a:p>
          <a:p>
            <a:pPr marL="0" indent="0">
              <a:buNone/>
            </a:pPr>
            <a:r>
              <a:rPr lang="en-US" sz="1800" b="0" i="0" u="none" strike="noStrike" baseline="0" dirty="0">
                <a:latin typeface="OpenSans-Semibold"/>
              </a:rPr>
              <a:t>We will look at that use case in the section on CSS later in this presentation. There are several other uses for the link element. These include linking to icons and informing the browser to preload assets.</a:t>
            </a:r>
            <a:endParaRPr lang="en-US" dirty="0"/>
          </a:p>
        </p:txBody>
      </p:sp>
    </p:spTree>
    <p:extLst>
      <p:ext uri="{BB962C8B-B14F-4D97-AF65-F5344CB8AC3E}">
        <p14:creationId xmlns:p14="http://schemas.microsoft.com/office/powerpoint/2010/main" val="703338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180496"/>
            <a:ext cx="11029615" cy="4256163"/>
          </a:xfrm>
        </p:spPr>
        <p:txBody>
          <a:bodyPr>
            <a:normAutofit/>
          </a:bodyPr>
          <a:lstStyle/>
          <a:p>
            <a:pPr marL="0" indent="0">
              <a:buNone/>
            </a:pPr>
            <a:r>
              <a:rPr lang="en-US" sz="1800" b="0" i="0" u="none" strike="noStrike" baseline="0" dirty="0">
                <a:latin typeface="OpenSans-Semibold"/>
              </a:rPr>
              <a:t>The base element lets you set a base URL. This will be used as the base for all relative URLs in the HTML document. For example, we could set the base </a:t>
            </a:r>
            <a:r>
              <a:rPr lang="en-US" sz="1800" b="0" i="0" u="none" strike="noStrike" baseline="0" dirty="0" err="1">
                <a:latin typeface="OpenSans-Semibold"/>
              </a:rPr>
              <a:t>href</a:t>
            </a:r>
            <a:r>
              <a:rPr lang="en-US" sz="1800" b="0" i="0" u="none" strike="noStrike" baseline="0" dirty="0">
                <a:latin typeface="OpenSans-Semibold"/>
              </a:rPr>
              <a:t> and then link to a style sheet with a relative URL:</a:t>
            </a:r>
          </a:p>
          <a:p>
            <a:pPr marL="0" indent="0">
              <a:buNone/>
            </a:pPr>
            <a:endParaRPr lang="en-US" dirty="0">
              <a:latin typeface="OpenSans-Semibold"/>
            </a:endParaRPr>
          </a:p>
          <a:p>
            <a:pPr marL="0" indent="0">
              <a:buNone/>
            </a:pPr>
            <a:endParaRPr lang="en-US" sz="1800" b="0" i="0" u="none" strike="noStrike" baseline="0" dirty="0">
              <a:latin typeface="OpenSans-Semibold"/>
            </a:endParaRPr>
          </a:p>
          <a:p>
            <a:pPr marL="0" indent="0">
              <a:buNone/>
            </a:pPr>
            <a:endParaRPr lang="en-US" dirty="0">
              <a:latin typeface="OpenSans-Semibold"/>
            </a:endParaRPr>
          </a:p>
          <a:p>
            <a:pPr marL="0" indent="0">
              <a:buNone/>
            </a:pPr>
            <a:endParaRPr lang="en-US" sz="1800" b="0" i="0" u="none" strike="noStrike" baseline="0" dirty="0">
              <a:latin typeface="OpenSans-Semibold"/>
            </a:endParaRPr>
          </a:p>
          <a:p>
            <a:pPr marL="0" indent="0">
              <a:buNone/>
            </a:pPr>
            <a:r>
              <a:rPr lang="en-US" sz="1800" b="0" i="0" u="none" strike="noStrike" baseline="0" dirty="0">
                <a:latin typeface="OpenSans-Semibold"/>
              </a:rPr>
              <a:t>This would result in our browser trying to download a style sheet from http://www.example.com/style.css.</a:t>
            </a:r>
          </a:p>
          <a:p>
            <a:pPr marL="0" indent="0">
              <a:buNone/>
            </a:pPr>
            <a:r>
              <a:rPr lang="en-US" sz="1800" b="0" i="0" u="none" strike="noStrike" baseline="0" dirty="0">
                <a:latin typeface="OpenSans-Semibold"/>
              </a:rPr>
              <a:t>The meta element acts as a catch-all for other metadata not represented by the other metadata content elements. For example, we can use the meta element to provide a description or information about the author of the web page.</a:t>
            </a:r>
            <a:endParaRPr lang="en-US" dirty="0"/>
          </a:p>
        </p:txBody>
      </p:sp>
      <p:pic>
        <p:nvPicPr>
          <p:cNvPr id="5" name="Picture 4">
            <a:extLst>
              <a:ext uri="{FF2B5EF4-FFF2-40B4-BE49-F238E27FC236}">
                <a16:creationId xmlns:a16="http://schemas.microsoft.com/office/drawing/2014/main" id="{4B5BBF36-FE01-43BA-89B5-7657989A1636}"/>
              </a:ext>
            </a:extLst>
          </p:cNvPr>
          <p:cNvPicPr>
            <a:picLocks noChangeAspect="1"/>
          </p:cNvPicPr>
          <p:nvPr/>
        </p:nvPicPr>
        <p:blipFill>
          <a:blip r:embed="rId2"/>
          <a:stretch>
            <a:fillRect/>
          </a:stretch>
        </p:blipFill>
        <p:spPr>
          <a:xfrm>
            <a:off x="2171699" y="3590364"/>
            <a:ext cx="7848600" cy="638175"/>
          </a:xfrm>
          <a:prstGeom prst="rect">
            <a:avLst/>
          </a:prstGeom>
        </p:spPr>
      </p:pic>
    </p:spTree>
    <p:extLst>
      <p:ext uri="{BB962C8B-B14F-4D97-AF65-F5344CB8AC3E}">
        <p14:creationId xmlns:p14="http://schemas.microsoft.com/office/powerpoint/2010/main" val="104479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AAFD-B47D-4E6E-9792-303EF26C7F8A}"/>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FBAA26A9-7393-4DB6-AB76-3C8F3F0601A6}"/>
              </a:ext>
            </a:extLst>
          </p:cNvPr>
          <p:cNvSpPr>
            <a:spLocks noGrp="1"/>
          </p:cNvSpPr>
          <p:nvPr>
            <p:ph idx="1"/>
          </p:nvPr>
        </p:nvSpPr>
        <p:spPr>
          <a:xfrm>
            <a:off x="581192" y="2180496"/>
            <a:ext cx="11029615" cy="4184445"/>
          </a:xfrm>
        </p:spPr>
        <p:txBody>
          <a:bodyPr>
            <a:normAutofit/>
          </a:bodyPr>
          <a:lstStyle/>
          <a:p>
            <a:pPr marL="0" indent="0">
              <a:buNone/>
            </a:pPr>
            <a:r>
              <a:rPr lang="en-US" dirty="0"/>
              <a:t>Another use for the meta element is to provide information about the HTML document, such as the character encoding used. This can be very important as text characters will render differently or not at all if not set correctly. For example, we normally set the character encoding to UTF-8:</a:t>
            </a:r>
          </a:p>
          <a:p>
            <a:pPr marL="0" indent="0">
              <a:buNone/>
            </a:pPr>
            <a:endParaRPr lang="en-US" dirty="0"/>
          </a:p>
          <a:p>
            <a:pPr marL="0" indent="0">
              <a:buNone/>
            </a:pPr>
            <a:endParaRPr lang="en-US" dirty="0"/>
          </a:p>
          <a:p>
            <a:pPr marL="0" indent="0">
              <a:buNone/>
            </a:pPr>
            <a:r>
              <a:rPr lang="en-US" dirty="0"/>
              <a:t>This character encoding declaration tells the browser the character set of the document. UTF-8 is the default and is recommended. This gives information to the browser but does not ensure the document conforms to the character encoding. It is also necessary to save the document with the correct character encoding. Again, UTF-8 is often the default but this varies with different text editors.</a:t>
            </a:r>
          </a:p>
        </p:txBody>
      </p:sp>
      <p:pic>
        <p:nvPicPr>
          <p:cNvPr id="7" name="Picture 6">
            <a:extLst>
              <a:ext uri="{FF2B5EF4-FFF2-40B4-BE49-F238E27FC236}">
                <a16:creationId xmlns:a16="http://schemas.microsoft.com/office/drawing/2014/main" id="{68525C84-4A96-40B1-8E49-6AE90C7F7217}"/>
              </a:ext>
            </a:extLst>
          </p:cNvPr>
          <p:cNvPicPr>
            <a:picLocks noChangeAspect="1"/>
          </p:cNvPicPr>
          <p:nvPr/>
        </p:nvPicPr>
        <p:blipFill>
          <a:blip r:embed="rId2"/>
          <a:stretch>
            <a:fillRect/>
          </a:stretch>
        </p:blipFill>
        <p:spPr>
          <a:xfrm>
            <a:off x="2289361" y="3973045"/>
            <a:ext cx="7200900" cy="400050"/>
          </a:xfrm>
          <a:prstGeom prst="rect">
            <a:avLst/>
          </a:prstGeom>
        </p:spPr>
      </p:pic>
    </p:spTree>
    <p:extLst>
      <p:ext uri="{BB962C8B-B14F-4D97-AF65-F5344CB8AC3E}">
        <p14:creationId xmlns:p14="http://schemas.microsoft.com/office/powerpoint/2010/main" val="3410357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AAFD-B47D-4E6E-9792-303EF26C7F8A}"/>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FBAA26A9-7393-4DB6-AB76-3C8F3F0601A6}"/>
              </a:ext>
            </a:extLst>
          </p:cNvPr>
          <p:cNvSpPr>
            <a:spLocks noGrp="1"/>
          </p:cNvSpPr>
          <p:nvPr>
            <p:ph idx="1"/>
          </p:nvPr>
        </p:nvSpPr>
        <p:spPr>
          <a:xfrm>
            <a:off x="581192" y="2180496"/>
            <a:ext cx="11029615" cy="4184445"/>
          </a:xfrm>
        </p:spPr>
        <p:txBody>
          <a:bodyPr>
            <a:normAutofit/>
          </a:bodyPr>
          <a:lstStyle/>
          <a:p>
            <a:pPr marL="0" indent="0">
              <a:buNone/>
            </a:pPr>
            <a:r>
              <a:rPr lang="en-US" dirty="0"/>
              <a:t>Another use for the meta element is to provide information about the HTML document, such as the character encoding used. This can be very important as text characters will render differently or not at all if not set correctly. For example, we normally set the character encoding to UTF-8:</a:t>
            </a:r>
          </a:p>
          <a:p>
            <a:pPr marL="0" indent="0">
              <a:buNone/>
            </a:pPr>
            <a:endParaRPr lang="en-US" dirty="0"/>
          </a:p>
          <a:p>
            <a:pPr marL="0" indent="0">
              <a:buNone/>
            </a:pPr>
            <a:endParaRPr lang="en-US" dirty="0"/>
          </a:p>
          <a:p>
            <a:pPr marL="0" indent="0">
              <a:buNone/>
            </a:pPr>
            <a:r>
              <a:rPr lang="en-US" dirty="0"/>
              <a:t>This character encoding declaration tells the browser the character set of the document. UTF-8 is the default and is recommended. This gives information to the browser but does not ensure the document conforms to the character encoding. It is also necessary to save the document with the correct character encoding. Again, UTF-8 is often the default but this varies with different text editors.</a:t>
            </a:r>
          </a:p>
          <a:p>
            <a:pPr marL="0" indent="0">
              <a:buNone/>
            </a:pPr>
            <a:r>
              <a:rPr lang="en-US" dirty="0"/>
              <a:t>It is important that the character encoding declaration appears early in the document as most browsers will try to determine the character encoding from the first 1,024 bytes of a file. The </a:t>
            </a:r>
            <a:r>
              <a:rPr lang="en-US" dirty="0" err="1"/>
              <a:t>noindex</a:t>
            </a:r>
            <a:r>
              <a:rPr lang="en-US" dirty="0"/>
              <a:t> attribute value is set for the web pages that need not be indexed, whereas the </a:t>
            </a:r>
            <a:r>
              <a:rPr lang="en-US" dirty="0" err="1"/>
              <a:t>nofollow</a:t>
            </a:r>
            <a:r>
              <a:rPr lang="en-US" dirty="0"/>
              <a:t> attribute is set for preventing the web crawler from following links.</a:t>
            </a:r>
          </a:p>
        </p:txBody>
      </p:sp>
      <p:pic>
        <p:nvPicPr>
          <p:cNvPr id="7" name="Picture 6">
            <a:extLst>
              <a:ext uri="{FF2B5EF4-FFF2-40B4-BE49-F238E27FC236}">
                <a16:creationId xmlns:a16="http://schemas.microsoft.com/office/drawing/2014/main" id="{68525C84-4A96-40B1-8E49-6AE90C7F7217}"/>
              </a:ext>
            </a:extLst>
          </p:cNvPr>
          <p:cNvPicPr>
            <a:picLocks noChangeAspect="1"/>
          </p:cNvPicPr>
          <p:nvPr/>
        </p:nvPicPr>
        <p:blipFill>
          <a:blip r:embed="rId2"/>
          <a:stretch>
            <a:fillRect/>
          </a:stretch>
        </p:blipFill>
        <p:spPr>
          <a:xfrm>
            <a:off x="2271432" y="3228975"/>
            <a:ext cx="7200900" cy="400050"/>
          </a:xfrm>
          <a:prstGeom prst="rect">
            <a:avLst/>
          </a:prstGeom>
        </p:spPr>
      </p:pic>
    </p:spTree>
    <p:extLst>
      <p:ext uri="{BB962C8B-B14F-4D97-AF65-F5344CB8AC3E}">
        <p14:creationId xmlns:p14="http://schemas.microsoft.com/office/powerpoint/2010/main" val="2683145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AAFD-B47D-4E6E-9792-303EF26C7F8A}"/>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FBAA26A9-7393-4DB6-AB76-3C8F3F0601A6}"/>
              </a:ext>
            </a:extLst>
          </p:cNvPr>
          <p:cNvSpPr>
            <a:spLocks noGrp="1"/>
          </p:cNvSpPr>
          <p:nvPr>
            <p:ph idx="1"/>
          </p:nvPr>
        </p:nvSpPr>
        <p:spPr>
          <a:xfrm>
            <a:off x="581192" y="2180496"/>
            <a:ext cx="11029615" cy="4184445"/>
          </a:xfrm>
        </p:spPr>
        <p:txBody>
          <a:bodyPr>
            <a:normAutofit/>
          </a:bodyPr>
          <a:lstStyle/>
          <a:p>
            <a:pPr marL="0" indent="0">
              <a:buNone/>
            </a:pPr>
            <a:r>
              <a:rPr lang="en-US" dirty="0"/>
              <a:t>Another meta element that is very useful for working with mobile browsers and different display sizes is the viewport element:</a:t>
            </a:r>
          </a:p>
          <a:p>
            <a:pPr marL="0" indent="0">
              <a:buNone/>
            </a:pPr>
            <a:endParaRPr lang="en-US" dirty="0"/>
          </a:p>
          <a:p>
            <a:pPr marL="0" indent="0">
              <a:buNone/>
            </a:pPr>
            <a:endParaRPr lang="en-US" dirty="0"/>
          </a:p>
          <a:p>
            <a:pPr marL="0" indent="0">
              <a:buNone/>
            </a:pPr>
            <a:r>
              <a:rPr lang="en-US" dirty="0"/>
              <a:t>The viewport element is not standard but is widely supported by browsers and will help a browser define the size of the web page and the scale to which it is zoomed on smaller display sizes. The units of viewport height and viewport width are </a:t>
            </a:r>
            <a:r>
              <a:rPr lang="en-US" dirty="0" err="1"/>
              <a:t>vh</a:t>
            </a:r>
            <a:r>
              <a:rPr lang="en-US" dirty="0"/>
              <a:t> and </a:t>
            </a:r>
            <a:r>
              <a:rPr lang="en-US" dirty="0" err="1"/>
              <a:t>vw</a:t>
            </a:r>
            <a:r>
              <a:rPr lang="en-US" dirty="0"/>
              <a:t> respectively; for example, 1vh = 1% of the viewport width. We will dive deeper into the viewport element and other aspects of responsive web development in Chapter 6, Responsive Web Design and Media Queries.</a:t>
            </a:r>
          </a:p>
          <a:p>
            <a:pPr marL="0" indent="0">
              <a:buNone/>
            </a:pPr>
            <a:r>
              <a:rPr lang="en-US" dirty="0"/>
              <a:t>The script element lets us embed code in our HTML document. Typically, the code is JavaScript code, which will execute when the browser finishes parsing the content of the script element.</a:t>
            </a:r>
          </a:p>
        </p:txBody>
      </p:sp>
      <p:pic>
        <p:nvPicPr>
          <p:cNvPr id="5" name="Picture 4">
            <a:extLst>
              <a:ext uri="{FF2B5EF4-FFF2-40B4-BE49-F238E27FC236}">
                <a16:creationId xmlns:a16="http://schemas.microsoft.com/office/drawing/2014/main" id="{6FDEDA0E-7ECC-44A5-8409-8891BB2C4B4C}"/>
              </a:ext>
            </a:extLst>
          </p:cNvPr>
          <p:cNvPicPr>
            <a:picLocks noChangeAspect="1"/>
          </p:cNvPicPr>
          <p:nvPr/>
        </p:nvPicPr>
        <p:blipFill>
          <a:blip r:embed="rId2"/>
          <a:stretch>
            <a:fillRect/>
          </a:stretch>
        </p:blipFill>
        <p:spPr>
          <a:xfrm>
            <a:off x="2547936" y="3209925"/>
            <a:ext cx="7096125" cy="438150"/>
          </a:xfrm>
          <a:prstGeom prst="rect">
            <a:avLst/>
          </a:prstGeom>
        </p:spPr>
      </p:pic>
    </p:spTree>
    <p:extLst>
      <p:ext uri="{BB962C8B-B14F-4D97-AF65-F5344CB8AC3E}">
        <p14:creationId xmlns:p14="http://schemas.microsoft.com/office/powerpoint/2010/main" val="3085821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AAFD-B47D-4E6E-9792-303EF26C7F8A}"/>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FBAA26A9-7393-4DB6-AB76-3C8F3F0601A6}"/>
              </a:ext>
            </a:extLst>
          </p:cNvPr>
          <p:cNvSpPr>
            <a:spLocks noGrp="1"/>
          </p:cNvSpPr>
          <p:nvPr>
            <p:ph idx="1"/>
          </p:nvPr>
        </p:nvSpPr>
        <p:spPr>
          <a:xfrm>
            <a:off x="581192" y="2180496"/>
            <a:ext cx="11029615" cy="4184445"/>
          </a:xfrm>
        </p:spPr>
        <p:txBody>
          <a:bodyPr>
            <a:normAutofit/>
          </a:bodyPr>
          <a:lstStyle/>
          <a:p>
            <a:pPr marL="0" indent="0">
              <a:buNone/>
            </a:pPr>
            <a:r>
              <a:rPr lang="en-US" dirty="0"/>
              <a:t>The </a:t>
            </a:r>
            <a:r>
              <a:rPr lang="en-US" dirty="0" err="1"/>
              <a:t>noscript</a:t>
            </a:r>
            <a:r>
              <a:rPr lang="en-US" dirty="0"/>
              <a:t> element allows us to provide a fallback for browsers without scripting capabilities or where those capabilities are switched off by the user. </a:t>
            </a:r>
          </a:p>
          <a:p>
            <a:pPr marL="0" indent="0">
              <a:buNone/>
            </a:pPr>
            <a:r>
              <a:rPr lang="en-US" dirty="0"/>
              <a:t>We will look at the style element in more detail when we look at CSS later in this presentation.</a:t>
            </a:r>
          </a:p>
          <a:p>
            <a:pPr marL="0" indent="0">
              <a:buNone/>
            </a:pPr>
            <a:r>
              <a:rPr lang="en-US" dirty="0"/>
              <a:t>These elements won't appear on the web page as content the user sees in the browser. What they do is give web developers a lot of power to tell a browser how to handle the HTML document and how it relates to its environment. The web is a complex environment and we can describe our web page for other interested parties (such as search engines and web crawlers) using metadata.</a:t>
            </a:r>
          </a:p>
        </p:txBody>
      </p:sp>
    </p:spTree>
    <p:extLst>
      <p:ext uri="{BB962C8B-B14F-4D97-AF65-F5344CB8AC3E}">
        <p14:creationId xmlns:p14="http://schemas.microsoft.com/office/powerpoint/2010/main" val="1820939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10B3-C72B-48D8-BC85-A7A28EFBDCF4}"/>
              </a:ext>
            </a:extLst>
          </p:cNvPr>
          <p:cNvSpPr>
            <a:spLocks noGrp="1"/>
          </p:cNvSpPr>
          <p:nvPr>
            <p:ph type="title"/>
          </p:nvPr>
        </p:nvSpPr>
        <p:spPr/>
        <p:txBody>
          <a:bodyPr/>
          <a:lstStyle/>
          <a:p>
            <a:r>
              <a:rPr lang="en-US" dirty="0"/>
              <a:t>Exercise 1.02: Adding Metadata</a:t>
            </a:r>
          </a:p>
        </p:txBody>
      </p:sp>
      <p:sp>
        <p:nvSpPr>
          <p:cNvPr id="3" name="Content Placeholder 2">
            <a:extLst>
              <a:ext uri="{FF2B5EF4-FFF2-40B4-BE49-F238E27FC236}">
                <a16:creationId xmlns:a16="http://schemas.microsoft.com/office/drawing/2014/main" id="{25B489FD-BBD4-4AFE-8F83-750F1615037A}"/>
              </a:ext>
            </a:extLst>
          </p:cNvPr>
          <p:cNvSpPr>
            <a:spLocks noGrp="1"/>
          </p:cNvSpPr>
          <p:nvPr>
            <p:ph idx="1"/>
          </p:nvPr>
        </p:nvSpPr>
        <p:spPr/>
        <p:txBody>
          <a:bodyPr/>
          <a:lstStyle/>
          <a:p>
            <a:pPr marL="0" indent="0">
              <a:buNone/>
            </a:pPr>
            <a:r>
              <a:rPr lang="en-US" dirty="0"/>
              <a:t>In this exercise, we will add metadata to a web page to make it stand out in search engine results. The page will be a recipe page for a cookery website called Cook School. </a:t>
            </a:r>
          </a:p>
          <a:p>
            <a:pPr marL="0" indent="0">
              <a:buNone/>
            </a:pPr>
            <a:r>
              <a:rPr lang="en-US" dirty="0"/>
              <a:t>We want the page's metadata to reflect both the importance of the individual recipe and the larger website so it will appear in relevant searches. To achieve this, we will add metadata – a title, a description, and some information for search engine robots. On the web, this information could then help users find a blog post online via a search engine.</a:t>
            </a:r>
          </a:p>
        </p:txBody>
      </p:sp>
    </p:spTree>
    <p:extLst>
      <p:ext uri="{BB962C8B-B14F-4D97-AF65-F5344CB8AC3E}">
        <p14:creationId xmlns:p14="http://schemas.microsoft.com/office/powerpoint/2010/main" val="284875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D88C-DE72-48B9-9DBD-578D83A5DBB0}"/>
              </a:ext>
            </a:extLst>
          </p:cNvPr>
          <p:cNvSpPr>
            <a:spLocks noGrp="1"/>
          </p:cNvSpPr>
          <p:nvPr>
            <p:ph type="title"/>
          </p:nvPr>
        </p:nvSpPr>
        <p:spPr/>
        <p:txBody>
          <a:bodyPr/>
          <a:lstStyle/>
          <a:p>
            <a:r>
              <a:rPr lang="en-US" dirty="0"/>
              <a:t>HTML Introduction</a:t>
            </a:r>
          </a:p>
        </p:txBody>
      </p:sp>
      <p:sp>
        <p:nvSpPr>
          <p:cNvPr id="3" name="Content Placeholder 2">
            <a:extLst>
              <a:ext uri="{FF2B5EF4-FFF2-40B4-BE49-F238E27FC236}">
                <a16:creationId xmlns:a16="http://schemas.microsoft.com/office/drawing/2014/main" id="{B3318D4F-D685-4914-A6AE-0DAD8D2DE5AA}"/>
              </a:ext>
            </a:extLst>
          </p:cNvPr>
          <p:cNvSpPr>
            <a:spLocks noGrp="1"/>
          </p:cNvSpPr>
          <p:nvPr>
            <p:ph idx="1"/>
          </p:nvPr>
        </p:nvSpPr>
        <p:spPr/>
        <p:txBody>
          <a:bodyPr>
            <a:normAutofit/>
          </a:bodyPr>
          <a:lstStyle/>
          <a:p>
            <a:pPr marL="0" indent="0">
              <a:buNone/>
            </a:pPr>
            <a:r>
              <a:rPr lang="en-US" dirty="0" err="1"/>
              <a:t>HyperText</a:t>
            </a:r>
            <a:r>
              <a:rPr lang="en-US" dirty="0"/>
              <a:t> Markup Language (HTML) is a markup language used to describe the structure of a web page.</a:t>
            </a:r>
          </a:p>
          <a:p>
            <a:pPr marL="0" indent="0">
              <a:buNone/>
            </a:pPr>
            <a:r>
              <a:rPr lang="en-US" dirty="0"/>
              <a:t>Consider a snippet of text with no markup:</a:t>
            </a:r>
          </a:p>
          <a:p>
            <a:pPr marL="0" indent="0">
              <a:buNone/>
            </a:pPr>
            <a:endParaRPr lang="en-US" dirty="0"/>
          </a:p>
          <a:p>
            <a:pPr marL="0" indent="0">
              <a:buNone/>
            </a:pPr>
            <a:endParaRPr lang="en-US" dirty="0"/>
          </a:p>
          <a:p>
            <a:pPr marL="0" indent="0">
              <a:buNone/>
            </a:pPr>
            <a:r>
              <a:rPr lang="en-US" dirty="0"/>
              <a:t>The above snippet of text may make some sense to you but it may also raise some questions. Why does the snippet begin with the word HTML? Is this one paragraph?</a:t>
            </a:r>
          </a:p>
          <a:p>
            <a:pPr marL="0" indent="0">
              <a:buNone/>
            </a:pPr>
            <a:r>
              <a:rPr lang="en-US" dirty="0"/>
              <a:t>Using HTML, we can differentiate several bits of content to give them greater meaning. We could mark the word HTML as a heading, &lt;h1&gt;HTML&lt;/h1&gt;; we could mark a link to another web page using the URL &lt;a </a:t>
            </a:r>
            <a:r>
              <a:rPr lang="en-US" dirty="0" err="1"/>
              <a:t>href</a:t>
            </a:r>
            <a:r>
              <a:rPr lang="en-US" dirty="0"/>
              <a:t>="https://codeacademy.mk"&gt;Learn about web development&lt;/a&gt;.</a:t>
            </a:r>
          </a:p>
        </p:txBody>
      </p:sp>
      <p:pic>
        <p:nvPicPr>
          <p:cNvPr id="5" name="Picture 4">
            <a:extLst>
              <a:ext uri="{FF2B5EF4-FFF2-40B4-BE49-F238E27FC236}">
                <a16:creationId xmlns:a16="http://schemas.microsoft.com/office/drawing/2014/main" id="{A78390E8-A6D3-4C67-B4CD-2F30B0BFE026}"/>
              </a:ext>
            </a:extLst>
          </p:cNvPr>
          <p:cNvPicPr>
            <a:picLocks noChangeAspect="1"/>
          </p:cNvPicPr>
          <p:nvPr/>
        </p:nvPicPr>
        <p:blipFill>
          <a:blip r:embed="rId2"/>
          <a:stretch>
            <a:fillRect/>
          </a:stretch>
        </p:blipFill>
        <p:spPr>
          <a:xfrm>
            <a:off x="888066" y="3279166"/>
            <a:ext cx="10138522" cy="579117"/>
          </a:xfrm>
          <a:prstGeom prst="rect">
            <a:avLst/>
          </a:prstGeom>
        </p:spPr>
      </p:pic>
    </p:spTree>
    <p:extLst>
      <p:ext uri="{BB962C8B-B14F-4D97-AF65-F5344CB8AC3E}">
        <p14:creationId xmlns:p14="http://schemas.microsoft.com/office/powerpoint/2010/main" val="3059111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10B3-C72B-48D8-BC85-A7A28EFBDCF4}"/>
              </a:ext>
            </a:extLst>
          </p:cNvPr>
          <p:cNvSpPr>
            <a:spLocks noGrp="1"/>
          </p:cNvSpPr>
          <p:nvPr>
            <p:ph type="title"/>
          </p:nvPr>
        </p:nvSpPr>
        <p:spPr/>
        <p:txBody>
          <a:bodyPr/>
          <a:lstStyle/>
          <a:p>
            <a:r>
              <a:rPr lang="en-US" dirty="0"/>
              <a:t>Exercise 1.02: Adding Metadata</a:t>
            </a:r>
          </a:p>
        </p:txBody>
      </p:sp>
      <p:sp>
        <p:nvSpPr>
          <p:cNvPr id="3" name="Content Placeholder 2">
            <a:extLst>
              <a:ext uri="{FF2B5EF4-FFF2-40B4-BE49-F238E27FC236}">
                <a16:creationId xmlns:a16="http://schemas.microsoft.com/office/drawing/2014/main" id="{25B489FD-BBD4-4AFE-8F83-750F1615037A}"/>
              </a:ext>
            </a:extLst>
          </p:cNvPr>
          <p:cNvSpPr>
            <a:spLocks noGrp="1"/>
          </p:cNvSpPr>
          <p:nvPr>
            <p:ph idx="1"/>
          </p:nvPr>
        </p:nvSpPr>
        <p:spPr/>
        <p:txBody>
          <a:bodyPr anchor="t"/>
          <a:lstStyle/>
          <a:p>
            <a:pPr marL="0" indent="0">
              <a:buNone/>
            </a:pPr>
            <a:r>
              <a:rPr lang="en-US" dirty="0"/>
              <a:t>Here are the steps we will follow:</a:t>
            </a:r>
          </a:p>
          <a:p>
            <a:pPr marL="324000" lvl="1" indent="0">
              <a:buNone/>
            </a:pPr>
            <a:r>
              <a:rPr lang="en-US" sz="1800" dirty="0"/>
              <a:t>1. Open the chapter_1 folder in </a:t>
            </a:r>
            <a:r>
              <a:rPr lang="en-US" sz="1800" dirty="0" err="1"/>
              <a:t>VSCode</a:t>
            </a:r>
            <a:r>
              <a:rPr lang="en-US" sz="1800" dirty="0"/>
              <a:t> (File &gt; Open Folder…) and create a new plain text file by clicking File &gt; New File. Then, save it in HTML format by clicking File &gt; Save As...and enter the File name: metadata.html. Next, we will start with a basic HTML document:</a:t>
            </a:r>
          </a:p>
        </p:txBody>
      </p:sp>
      <p:pic>
        <p:nvPicPr>
          <p:cNvPr id="5" name="Picture 4">
            <a:extLst>
              <a:ext uri="{FF2B5EF4-FFF2-40B4-BE49-F238E27FC236}">
                <a16:creationId xmlns:a16="http://schemas.microsoft.com/office/drawing/2014/main" id="{AB49C65D-1C83-471F-B4C0-BEDFB88CD413}"/>
              </a:ext>
            </a:extLst>
          </p:cNvPr>
          <p:cNvPicPr>
            <a:picLocks noChangeAspect="1"/>
          </p:cNvPicPr>
          <p:nvPr/>
        </p:nvPicPr>
        <p:blipFill>
          <a:blip r:embed="rId2"/>
          <a:stretch>
            <a:fillRect/>
          </a:stretch>
        </p:blipFill>
        <p:spPr>
          <a:xfrm>
            <a:off x="2462211" y="3812694"/>
            <a:ext cx="7267575" cy="2343150"/>
          </a:xfrm>
          <a:prstGeom prst="rect">
            <a:avLst/>
          </a:prstGeom>
        </p:spPr>
      </p:pic>
    </p:spTree>
    <p:extLst>
      <p:ext uri="{BB962C8B-B14F-4D97-AF65-F5344CB8AC3E}">
        <p14:creationId xmlns:p14="http://schemas.microsoft.com/office/powerpoint/2010/main" val="1820352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10B3-C72B-48D8-BC85-A7A28EFBDCF4}"/>
              </a:ext>
            </a:extLst>
          </p:cNvPr>
          <p:cNvSpPr>
            <a:spLocks noGrp="1"/>
          </p:cNvSpPr>
          <p:nvPr>
            <p:ph type="title"/>
          </p:nvPr>
        </p:nvSpPr>
        <p:spPr/>
        <p:txBody>
          <a:bodyPr/>
          <a:lstStyle/>
          <a:p>
            <a:r>
              <a:rPr lang="en-US" dirty="0"/>
              <a:t>Exercise 1.02: Adding Metadata</a:t>
            </a:r>
          </a:p>
        </p:txBody>
      </p:sp>
      <p:sp>
        <p:nvSpPr>
          <p:cNvPr id="3" name="Content Placeholder 2">
            <a:extLst>
              <a:ext uri="{FF2B5EF4-FFF2-40B4-BE49-F238E27FC236}">
                <a16:creationId xmlns:a16="http://schemas.microsoft.com/office/drawing/2014/main" id="{25B489FD-BBD4-4AFE-8F83-750F1615037A}"/>
              </a:ext>
            </a:extLst>
          </p:cNvPr>
          <p:cNvSpPr>
            <a:spLocks noGrp="1"/>
          </p:cNvSpPr>
          <p:nvPr>
            <p:ph idx="1"/>
          </p:nvPr>
        </p:nvSpPr>
        <p:spPr/>
        <p:txBody>
          <a:bodyPr anchor="t">
            <a:normAutofit/>
          </a:bodyPr>
          <a:lstStyle/>
          <a:p>
            <a:pPr marL="324000" lvl="1" indent="0">
              <a:buNone/>
            </a:pPr>
            <a:r>
              <a:rPr lang="en-US" sz="1800" dirty="0"/>
              <a:t>2. Let's add a title for the recipe page that will be relevant to users who have navigated to the page or who are looking at a search engine results page. We will add this to the head element: </a:t>
            </a:r>
          </a:p>
          <a:p>
            <a:pPr marL="324000" lvl="1" indent="0">
              <a:buNone/>
            </a:pPr>
            <a:endParaRPr lang="en-US" sz="1800" dirty="0"/>
          </a:p>
          <a:p>
            <a:pPr marL="324000" lvl="1" indent="0">
              <a:buNone/>
            </a:pPr>
            <a:endParaRPr lang="en-US" sz="1800" dirty="0"/>
          </a:p>
          <a:p>
            <a:pPr marL="324000" lvl="1" indent="0">
              <a:buNone/>
            </a:pPr>
            <a:r>
              <a:rPr lang="en-US" sz="1800" dirty="0"/>
              <a:t>3. Just after the opening &lt;head&gt; element, we will add a metadata element, &lt;meta&gt;, to let the browser know which character encoding to use:</a:t>
            </a:r>
          </a:p>
          <a:p>
            <a:pPr marL="324000" lvl="1" indent="0">
              <a:buNone/>
            </a:pPr>
            <a:endParaRPr lang="en-US" sz="1800" dirty="0"/>
          </a:p>
          <a:p>
            <a:pPr marL="324000" lvl="1" indent="0">
              <a:buNone/>
            </a:pPr>
            <a:endParaRPr lang="en-US" sz="1800" dirty="0"/>
          </a:p>
          <a:p>
            <a:pPr marL="324000" lvl="1" indent="0">
              <a:buNone/>
            </a:pPr>
            <a:r>
              <a:rPr lang="en-US" sz="1800" dirty="0"/>
              <a:t>4. Next, we are going to add a description meta element below the title element:</a:t>
            </a:r>
          </a:p>
        </p:txBody>
      </p:sp>
      <p:pic>
        <p:nvPicPr>
          <p:cNvPr id="6" name="Picture 5">
            <a:extLst>
              <a:ext uri="{FF2B5EF4-FFF2-40B4-BE49-F238E27FC236}">
                <a16:creationId xmlns:a16="http://schemas.microsoft.com/office/drawing/2014/main" id="{B0F69153-FB6D-4649-AA33-0E052677E4B3}"/>
              </a:ext>
            </a:extLst>
          </p:cNvPr>
          <p:cNvPicPr>
            <a:picLocks noChangeAspect="1"/>
          </p:cNvPicPr>
          <p:nvPr/>
        </p:nvPicPr>
        <p:blipFill>
          <a:blip r:embed="rId2"/>
          <a:stretch>
            <a:fillRect/>
          </a:stretch>
        </p:blipFill>
        <p:spPr>
          <a:xfrm>
            <a:off x="2505074" y="3000375"/>
            <a:ext cx="7181850" cy="428625"/>
          </a:xfrm>
          <a:prstGeom prst="rect">
            <a:avLst/>
          </a:prstGeom>
        </p:spPr>
      </p:pic>
      <p:pic>
        <p:nvPicPr>
          <p:cNvPr id="8" name="Picture 7">
            <a:extLst>
              <a:ext uri="{FF2B5EF4-FFF2-40B4-BE49-F238E27FC236}">
                <a16:creationId xmlns:a16="http://schemas.microsoft.com/office/drawing/2014/main" id="{BAAEC415-3FAD-4817-AE8E-A1E18AC1FD88}"/>
              </a:ext>
            </a:extLst>
          </p:cNvPr>
          <p:cNvPicPr>
            <a:picLocks noChangeAspect="1"/>
          </p:cNvPicPr>
          <p:nvPr/>
        </p:nvPicPr>
        <p:blipFill>
          <a:blip r:embed="rId3"/>
          <a:stretch>
            <a:fillRect/>
          </a:stretch>
        </p:blipFill>
        <p:spPr>
          <a:xfrm>
            <a:off x="2581274" y="4545666"/>
            <a:ext cx="7029450" cy="438150"/>
          </a:xfrm>
          <a:prstGeom prst="rect">
            <a:avLst/>
          </a:prstGeom>
        </p:spPr>
      </p:pic>
      <p:pic>
        <p:nvPicPr>
          <p:cNvPr id="10" name="Picture 9">
            <a:extLst>
              <a:ext uri="{FF2B5EF4-FFF2-40B4-BE49-F238E27FC236}">
                <a16:creationId xmlns:a16="http://schemas.microsoft.com/office/drawing/2014/main" id="{8E388717-7BFC-4336-AB17-268FC7BD1797}"/>
              </a:ext>
            </a:extLst>
          </p:cNvPr>
          <p:cNvPicPr>
            <a:picLocks noChangeAspect="1"/>
          </p:cNvPicPr>
          <p:nvPr/>
        </p:nvPicPr>
        <p:blipFill>
          <a:blip r:embed="rId4"/>
          <a:stretch>
            <a:fillRect/>
          </a:stretch>
        </p:blipFill>
        <p:spPr>
          <a:xfrm>
            <a:off x="2176461" y="5751839"/>
            <a:ext cx="7839075" cy="571500"/>
          </a:xfrm>
          <a:prstGeom prst="rect">
            <a:avLst/>
          </a:prstGeom>
        </p:spPr>
      </p:pic>
    </p:spTree>
    <p:extLst>
      <p:ext uri="{BB962C8B-B14F-4D97-AF65-F5344CB8AC3E}">
        <p14:creationId xmlns:p14="http://schemas.microsoft.com/office/powerpoint/2010/main" val="14882736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10B3-C72B-48D8-BC85-A7A28EFBDCF4}"/>
              </a:ext>
            </a:extLst>
          </p:cNvPr>
          <p:cNvSpPr>
            <a:spLocks noGrp="1"/>
          </p:cNvSpPr>
          <p:nvPr>
            <p:ph type="title"/>
          </p:nvPr>
        </p:nvSpPr>
        <p:spPr/>
        <p:txBody>
          <a:bodyPr/>
          <a:lstStyle/>
          <a:p>
            <a:r>
              <a:rPr lang="en-US" dirty="0"/>
              <a:t>Exercise 1.02: Adding Metadata</a:t>
            </a:r>
          </a:p>
        </p:txBody>
      </p:sp>
      <p:sp>
        <p:nvSpPr>
          <p:cNvPr id="3" name="Content Placeholder 2">
            <a:extLst>
              <a:ext uri="{FF2B5EF4-FFF2-40B4-BE49-F238E27FC236}">
                <a16:creationId xmlns:a16="http://schemas.microsoft.com/office/drawing/2014/main" id="{25B489FD-BBD4-4AFE-8F83-750F1615037A}"/>
              </a:ext>
            </a:extLst>
          </p:cNvPr>
          <p:cNvSpPr>
            <a:spLocks noGrp="1"/>
          </p:cNvSpPr>
          <p:nvPr>
            <p:ph idx="1"/>
          </p:nvPr>
        </p:nvSpPr>
        <p:spPr/>
        <p:txBody>
          <a:bodyPr anchor="t">
            <a:normAutofit/>
          </a:bodyPr>
          <a:lstStyle/>
          <a:p>
            <a:pPr marL="324000" lvl="1" indent="0">
              <a:buNone/>
            </a:pPr>
            <a:r>
              <a:rPr lang="en-US" sz="1800" dirty="0"/>
              <a:t>5. We will add another meta element. This time, it is the robots meta element, which is used to make search engine crawling and indexing behave in a certain way. For example, if you didn't want a page to be indexed by a search engine, you could set the value to </a:t>
            </a:r>
            <a:r>
              <a:rPr lang="en-US" sz="1800" dirty="0" err="1"/>
              <a:t>noindex</a:t>
            </a:r>
            <a:r>
              <a:rPr lang="en-US" sz="1800" dirty="0"/>
              <a:t>. We will set a value of </a:t>
            </a:r>
            <a:r>
              <a:rPr lang="en-US" sz="1800" dirty="0" err="1"/>
              <a:t>nofollow</a:t>
            </a:r>
            <a:r>
              <a:rPr lang="en-US" sz="1800" dirty="0"/>
              <a:t>, which means a web crawler will not follow links from the page:</a:t>
            </a:r>
          </a:p>
          <a:p>
            <a:pPr marL="324000" lvl="1" indent="0">
              <a:buNone/>
            </a:pPr>
            <a:endParaRPr lang="en-US" sz="1800" dirty="0"/>
          </a:p>
          <a:p>
            <a:pPr marL="324000" lvl="1" indent="0">
              <a:buNone/>
            </a:pPr>
            <a:endParaRPr lang="en-US" sz="1800" dirty="0"/>
          </a:p>
          <a:p>
            <a:pPr marL="324000" lvl="1" indent="0">
              <a:buNone/>
            </a:pPr>
            <a:r>
              <a:rPr lang="en-US" sz="1800" dirty="0"/>
              <a:t>If you don't set this tag, the default value will be index and follow. This is normally what you want but you might not want a search engine to follow links in comments or index a particular page.</a:t>
            </a:r>
          </a:p>
          <a:p>
            <a:pPr marL="324000" lvl="1" indent="0">
              <a:buNone/>
            </a:pPr>
            <a:r>
              <a:rPr lang="en-US" sz="1800" dirty="0"/>
              <a:t>6. The viewport meta element, which is very useful for working with mobile browsers and different display sizes, is added just below the title element in the head element:</a:t>
            </a:r>
          </a:p>
        </p:txBody>
      </p:sp>
      <p:pic>
        <p:nvPicPr>
          <p:cNvPr id="5" name="Picture 4">
            <a:extLst>
              <a:ext uri="{FF2B5EF4-FFF2-40B4-BE49-F238E27FC236}">
                <a16:creationId xmlns:a16="http://schemas.microsoft.com/office/drawing/2014/main" id="{CC39986A-A297-48D4-ACC5-E90022FA0D92}"/>
              </a:ext>
            </a:extLst>
          </p:cNvPr>
          <p:cNvPicPr>
            <a:picLocks noChangeAspect="1"/>
          </p:cNvPicPr>
          <p:nvPr/>
        </p:nvPicPr>
        <p:blipFill>
          <a:blip r:embed="rId2"/>
          <a:stretch>
            <a:fillRect/>
          </a:stretch>
        </p:blipFill>
        <p:spPr>
          <a:xfrm>
            <a:off x="2428873" y="3542924"/>
            <a:ext cx="7334250" cy="419100"/>
          </a:xfrm>
          <a:prstGeom prst="rect">
            <a:avLst/>
          </a:prstGeom>
        </p:spPr>
      </p:pic>
      <p:pic>
        <p:nvPicPr>
          <p:cNvPr id="9" name="Picture 8">
            <a:extLst>
              <a:ext uri="{FF2B5EF4-FFF2-40B4-BE49-F238E27FC236}">
                <a16:creationId xmlns:a16="http://schemas.microsoft.com/office/drawing/2014/main" id="{1CECBF2A-41D0-45C9-B91C-72D6C4A32E2D}"/>
              </a:ext>
            </a:extLst>
          </p:cNvPr>
          <p:cNvPicPr>
            <a:picLocks noChangeAspect="1"/>
          </p:cNvPicPr>
          <p:nvPr/>
        </p:nvPicPr>
        <p:blipFill>
          <a:blip r:embed="rId3"/>
          <a:stretch>
            <a:fillRect/>
          </a:stretch>
        </p:blipFill>
        <p:spPr>
          <a:xfrm>
            <a:off x="2309811" y="5743551"/>
            <a:ext cx="7572375" cy="409575"/>
          </a:xfrm>
          <a:prstGeom prst="rect">
            <a:avLst/>
          </a:prstGeom>
        </p:spPr>
      </p:pic>
    </p:spTree>
    <p:extLst>
      <p:ext uri="{BB962C8B-B14F-4D97-AF65-F5344CB8AC3E}">
        <p14:creationId xmlns:p14="http://schemas.microsoft.com/office/powerpoint/2010/main" val="1127783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10B3-C72B-48D8-BC85-A7A28EFBDCF4}"/>
              </a:ext>
            </a:extLst>
          </p:cNvPr>
          <p:cNvSpPr>
            <a:spLocks noGrp="1"/>
          </p:cNvSpPr>
          <p:nvPr>
            <p:ph type="title"/>
          </p:nvPr>
        </p:nvSpPr>
        <p:spPr/>
        <p:txBody>
          <a:bodyPr/>
          <a:lstStyle/>
          <a:p>
            <a:r>
              <a:rPr lang="en-US" dirty="0"/>
              <a:t>Exercise 1.02: Adding Metadata</a:t>
            </a:r>
          </a:p>
        </p:txBody>
      </p:sp>
      <p:sp>
        <p:nvSpPr>
          <p:cNvPr id="3" name="Content Placeholder 2">
            <a:extLst>
              <a:ext uri="{FF2B5EF4-FFF2-40B4-BE49-F238E27FC236}">
                <a16:creationId xmlns:a16="http://schemas.microsoft.com/office/drawing/2014/main" id="{25B489FD-BBD4-4AFE-8F83-750F1615037A}"/>
              </a:ext>
            </a:extLst>
          </p:cNvPr>
          <p:cNvSpPr>
            <a:spLocks noGrp="1"/>
          </p:cNvSpPr>
          <p:nvPr>
            <p:ph idx="1"/>
          </p:nvPr>
        </p:nvSpPr>
        <p:spPr/>
        <p:txBody>
          <a:bodyPr anchor="t">
            <a:normAutofit/>
          </a:bodyPr>
          <a:lstStyle/>
          <a:p>
            <a:pPr marL="324000" lvl="1" indent="0">
              <a:buNone/>
            </a:pPr>
            <a:r>
              <a:rPr lang="en-US" sz="1800" dirty="0"/>
              <a:t>7.  To finish, let's add some content to the body element that correlates with the metadata we've added:</a:t>
            </a:r>
          </a:p>
        </p:txBody>
      </p:sp>
      <p:pic>
        <p:nvPicPr>
          <p:cNvPr id="6" name="Picture 5">
            <a:extLst>
              <a:ext uri="{FF2B5EF4-FFF2-40B4-BE49-F238E27FC236}">
                <a16:creationId xmlns:a16="http://schemas.microsoft.com/office/drawing/2014/main" id="{4BDAF4E9-EBFE-473C-A6A1-5347693ECF1C}"/>
              </a:ext>
            </a:extLst>
          </p:cNvPr>
          <p:cNvPicPr>
            <a:picLocks noChangeAspect="1"/>
          </p:cNvPicPr>
          <p:nvPr/>
        </p:nvPicPr>
        <p:blipFill>
          <a:blip r:embed="rId2"/>
          <a:stretch>
            <a:fillRect/>
          </a:stretch>
        </p:blipFill>
        <p:spPr>
          <a:xfrm>
            <a:off x="2147886" y="3129242"/>
            <a:ext cx="7896225" cy="2571750"/>
          </a:xfrm>
          <a:prstGeom prst="rect">
            <a:avLst/>
          </a:prstGeom>
        </p:spPr>
      </p:pic>
    </p:spTree>
    <p:extLst>
      <p:ext uri="{BB962C8B-B14F-4D97-AF65-F5344CB8AC3E}">
        <p14:creationId xmlns:p14="http://schemas.microsoft.com/office/powerpoint/2010/main" val="3393942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10B3-C72B-48D8-BC85-A7A28EFBDCF4}"/>
              </a:ext>
            </a:extLst>
          </p:cNvPr>
          <p:cNvSpPr>
            <a:spLocks noGrp="1"/>
          </p:cNvSpPr>
          <p:nvPr>
            <p:ph type="title"/>
          </p:nvPr>
        </p:nvSpPr>
        <p:spPr/>
        <p:txBody>
          <a:bodyPr/>
          <a:lstStyle/>
          <a:p>
            <a:r>
              <a:rPr lang="en-US" dirty="0"/>
              <a:t>Exercise 1.02: Adding Metadata</a:t>
            </a:r>
          </a:p>
        </p:txBody>
      </p:sp>
      <p:sp>
        <p:nvSpPr>
          <p:cNvPr id="3" name="Content Placeholder 2">
            <a:extLst>
              <a:ext uri="{FF2B5EF4-FFF2-40B4-BE49-F238E27FC236}">
                <a16:creationId xmlns:a16="http://schemas.microsoft.com/office/drawing/2014/main" id="{25B489FD-BBD4-4AFE-8F83-750F1615037A}"/>
              </a:ext>
            </a:extLst>
          </p:cNvPr>
          <p:cNvSpPr>
            <a:spLocks noGrp="1"/>
          </p:cNvSpPr>
          <p:nvPr>
            <p:ph idx="1"/>
          </p:nvPr>
        </p:nvSpPr>
        <p:spPr/>
        <p:txBody>
          <a:bodyPr anchor="t">
            <a:normAutofit/>
          </a:bodyPr>
          <a:lstStyle/>
          <a:p>
            <a:pPr marL="324000" lvl="1" indent="0">
              <a:buNone/>
            </a:pPr>
            <a:r>
              <a:rPr lang="en-US" sz="1800" dirty="0"/>
              <a:t>If you now right-click on the filename in </a:t>
            </a:r>
            <a:r>
              <a:rPr lang="en-US" sz="1800" dirty="0" err="1"/>
              <a:t>VSCode</a:t>
            </a:r>
            <a:r>
              <a:rPr lang="en-US" sz="1800" dirty="0"/>
              <a:t> on the left-hand side of the screen and select open in default browser, you will see the following web page in your browser:</a:t>
            </a:r>
          </a:p>
        </p:txBody>
      </p:sp>
      <p:pic>
        <p:nvPicPr>
          <p:cNvPr id="5" name="Picture 4">
            <a:extLst>
              <a:ext uri="{FF2B5EF4-FFF2-40B4-BE49-F238E27FC236}">
                <a16:creationId xmlns:a16="http://schemas.microsoft.com/office/drawing/2014/main" id="{6A09FA30-5632-429B-B744-1E6545ED3FA3}"/>
              </a:ext>
            </a:extLst>
          </p:cNvPr>
          <p:cNvPicPr>
            <a:picLocks noChangeAspect="1"/>
          </p:cNvPicPr>
          <p:nvPr/>
        </p:nvPicPr>
        <p:blipFill>
          <a:blip r:embed="rId2"/>
          <a:stretch>
            <a:fillRect/>
          </a:stretch>
        </p:blipFill>
        <p:spPr>
          <a:xfrm>
            <a:off x="3704416" y="2917015"/>
            <a:ext cx="4334933" cy="3318933"/>
          </a:xfrm>
          <a:prstGeom prst="rect">
            <a:avLst/>
          </a:prstGeom>
        </p:spPr>
      </p:pic>
      <p:sp>
        <p:nvSpPr>
          <p:cNvPr id="8" name="TextBox 7">
            <a:extLst>
              <a:ext uri="{FF2B5EF4-FFF2-40B4-BE49-F238E27FC236}">
                <a16:creationId xmlns:a16="http://schemas.microsoft.com/office/drawing/2014/main" id="{833E8631-EA27-4580-BDF8-F6547F007A13}"/>
              </a:ext>
            </a:extLst>
          </p:cNvPr>
          <p:cNvSpPr txBox="1"/>
          <p:nvPr/>
        </p:nvSpPr>
        <p:spPr>
          <a:xfrm>
            <a:off x="3047999" y="6323339"/>
            <a:ext cx="6096000" cy="338554"/>
          </a:xfrm>
          <a:prstGeom prst="rect">
            <a:avLst/>
          </a:prstGeom>
          <a:noFill/>
        </p:spPr>
        <p:txBody>
          <a:bodyPr wrap="square">
            <a:spAutoFit/>
          </a:bodyPr>
          <a:lstStyle/>
          <a:p>
            <a:r>
              <a:rPr lang="en-US" sz="1600" b="1" i="0" u="none" strike="noStrike" baseline="0" dirty="0">
                <a:latin typeface="OpenSans-Semibold"/>
              </a:rPr>
              <a:t>Figure 1.11: The web page as displayed in the Chrome web browser</a:t>
            </a:r>
            <a:endParaRPr lang="en-US" sz="1600" b="1" dirty="0"/>
          </a:p>
        </p:txBody>
      </p:sp>
    </p:spTree>
    <p:extLst>
      <p:ext uri="{BB962C8B-B14F-4D97-AF65-F5344CB8AC3E}">
        <p14:creationId xmlns:p14="http://schemas.microsoft.com/office/powerpoint/2010/main" val="35474904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10B3-C72B-48D8-BC85-A7A28EFBDCF4}"/>
              </a:ext>
            </a:extLst>
          </p:cNvPr>
          <p:cNvSpPr>
            <a:spLocks noGrp="1"/>
          </p:cNvSpPr>
          <p:nvPr>
            <p:ph type="title"/>
          </p:nvPr>
        </p:nvSpPr>
        <p:spPr/>
        <p:txBody>
          <a:bodyPr/>
          <a:lstStyle/>
          <a:p>
            <a:r>
              <a:rPr lang="en-US" dirty="0"/>
              <a:t>Exercise 1.02: Adding Metadata</a:t>
            </a:r>
          </a:p>
        </p:txBody>
      </p:sp>
      <p:sp>
        <p:nvSpPr>
          <p:cNvPr id="3" name="Content Placeholder 2">
            <a:extLst>
              <a:ext uri="{FF2B5EF4-FFF2-40B4-BE49-F238E27FC236}">
                <a16:creationId xmlns:a16="http://schemas.microsoft.com/office/drawing/2014/main" id="{25B489FD-BBD4-4AFE-8F83-750F1615037A}"/>
              </a:ext>
            </a:extLst>
          </p:cNvPr>
          <p:cNvSpPr>
            <a:spLocks noGrp="1"/>
          </p:cNvSpPr>
          <p:nvPr>
            <p:ph idx="1"/>
          </p:nvPr>
        </p:nvSpPr>
        <p:spPr>
          <a:xfrm>
            <a:off x="581192" y="2180496"/>
            <a:ext cx="11029615" cy="4292022"/>
          </a:xfrm>
        </p:spPr>
        <p:txBody>
          <a:bodyPr anchor="ctr">
            <a:normAutofit/>
          </a:bodyPr>
          <a:lstStyle/>
          <a:p>
            <a:pPr marL="324000" lvl="1" indent="0">
              <a:buNone/>
            </a:pPr>
            <a:r>
              <a:rPr lang="en-US" sz="1800" dirty="0"/>
              <a:t>The important thing in the relationship between content and metadata is that they should make sense together. There is no point in adding keywords or writing a description of cars if the article is about cupcakes. The metadata should describe and relate to your actual content.</a:t>
            </a:r>
          </a:p>
          <a:p>
            <a:pPr marL="324000" lvl="1" indent="0">
              <a:buNone/>
            </a:pPr>
            <a:r>
              <a:rPr lang="en-US" sz="1800" dirty="0"/>
              <a:t>There are many search engines out there and they all do things a bit differently, and often with their own bespoke meta elements. If you would like to know more about how Google's search engine understands the meta tags from your web page's source code, some information is available at </a:t>
            </a:r>
            <a:r>
              <a:rPr lang="en-US" sz="1800" dirty="0">
                <a:solidFill>
                  <a:srgbClr val="0070C0"/>
                </a:solidFill>
                <a:hlinkClick r:id="rId2">
                  <a:extLst>
                    <a:ext uri="{A12FA001-AC4F-418D-AE19-62706E023703}">
                      <ahyp:hlinkClr xmlns:ahyp="http://schemas.microsoft.com/office/drawing/2018/hyperlinkcolor" val="tx"/>
                    </a:ext>
                  </a:extLst>
                </a:hlinkClick>
              </a:rPr>
              <a:t>https://packt.live/35fRZ0F</a:t>
            </a:r>
            <a:r>
              <a:rPr lang="en-US" sz="1800" dirty="0"/>
              <a:t>.</a:t>
            </a:r>
          </a:p>
        </p:txBody>
      </p:sp>
    </p:spTree>
    <p:extLst>
      <p:ext uri="{BB962C8B-B14F-4D97-AF65-F5344CB8AC3E}">
        <p14:creationId xmlns:p14="http://schemas.microsoft.com/office/powerpoint/2010/main" val="728578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E5DD-B97F-4F93-BC8C-E702DC77AD2D}"/>
              </a:ext>
            </a:extLst>
          </p:cNvPr>
          <p:cNvSpPr>
            <a:spLocks noGrp="1"/>
          </p:cNvSpPr>
          <p:nvPr>
            <p:ph type="title"/>
          </p:nvPr>
        </p:nvSpPr>
        <p:spPr/>
        <p:txBody>
          <a:bodyPr/>
          <a:lstStyle/>
          <a:p>
            <a:r>
              <a:rPr lang="en-US" dirty="0"/>
              <a:t>Mistakes in HTML</a:t>
            </a:r>
          </a:p>
        </p:txBody>
      </p:sp>
      <p:sp>
        <p:nvSpPr>
          <p:cNvPr id="3" name="Content Placeholder 2">
            <a:extLst>
              <a:ext uri="{FF2B5EF4-FFF2-40B4-BE49-F238E27FC236}">
                <a16:creationId xmlns:a16="http://schemas.microsoft.com/office/drawing/2014/main" id="{ABEE359A-7361-488D-8483-74EAB538BA79}"/>
              </a:ext>
            </a:extLst>
          </p:cNvPr>
          <p:cNvSpPr>
            <a:spLocks noGrp="1"/>
          </p:cNvSpPr>
          <p:nvPr>
            <p:ph idx="1"/>
          </p:nvPr>
        </p:nvSpPr>
        <p:spPr>
          <a:xfrm>
            <a:off x="581192" y="2180496"/>
            <a:ext cx="11029615" cy="4112728"/>
          </a:xfrm>
        </p:spPr>
        <p:txBody>
          <a:bodyPr/>
          <a:lstStyle/>
          <a:p>
            <a:pPr marL="0" indent="0">
              <a:buNone/>
            </a:pPr>
            <a:r>
              <a:rPr lang="en-US" dirty="0"/>
              <a:t>Most browsers do their best to render a web page even if the HTML does not comply perfectly with the W3C's HTML5 standard. One area where HTML5 differs from the previous versions, including XHTML, is that the standard gives detailed instructions for browser developers on how to handle mistakes and issues in an HTML5 document. HTML5 tries to standardize how browsers handle problems and there is a lot of flexibility built into the standard (such as optional omitted end tags).</a:t>
            </a:r>
          </a:p>
          <a:p>
            <a:pPr marL="0" indent="0">
              <a:buNone/>
            </a:pPr>
            <a:endParaRPr lang="en-US" dirty="0"/>
          </a:p>
          <a:p>
            <a:pPr marL="0" indent="0">
              <a:buNone/>
            </a:pPr>
            <a:r>
              <a:rPr lang="en-US" dirty="0"/>
              <a:t>With that said, there are still many ways that an HTML document might be wrong due to typos, omitted tags, or the incorrect use of tags. Let's look at a few potential mistakes.</a:t>
            </a:r>
          </a:p>
        </p:txBody>
      </p:sp>
    </p:spTree>
    <p:extLst>
      <p:ext uri="{BB962C8B-B14F-4D97-AF65-F5344CB8AC3E}">
        <p14:creationId xmlns:p14="http://schemas.microsoft.com/office/powerpoint/2010/main" val="22128764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E5DD-B97F-4F93-BC8C-E702DC77AD2D}"/>
              </a:ext>
            </a:extLst>
          </p:cNvPr>
          <p:cNvSpPr>
            <a:spLocks noGrp="1"/>
          </p:cNvSpPr>
          <p:nvPr>
            <p:ph type="title"/>
          </p:nvPr>
        </p:nvSpPr>
        <p:spPr/>
        <p:txBody>
          <a:bodyPr/>
          <a:lstStyle/>
          <a:p>
            <a:r>
              <a:rPr lang="en-US" dirty="0"/>
              <a:t>Mistakes in HTML</a:t>
            </a:r>
          </a:p>
        </p:txBody>
      </p:sp>
      <p:sp>
        <p:nvSpPr>
          <p:cNvPr id="3" name="Content Placeholder 2">
            <a:extLst>
              <a:ext uri="{FF2B5EF4-FFF2-40B4-BE49-F238E27FC236}">
                <a16:creationId xmlns:a16="http://schemas.microsoft.com/office/drawing/2014/main" id="{ABEE359A-7361-488D-8483-74EAB538BA79}"/>
              </a:ext>
            </a:extLst>
          </p:cNvPr>
          <p:cNvSpPr>
            <a:spLocks noGrp="1"/>
          </p:cNvSpPr>
          <p:nvPr>
            <p:ph idx="1"/>
          </p:nvPr>
        </p:nvSpPr>
        <p:spPr>
          <a:xfrm>
            <a:off x="581192" y="2180496"/>
            <a:ext cx="11029615" cy="4112728"/>
          </a:xfrm>
        </p:spPr>
        <p:txBody>
          <a:bodyPr/>
          <a:lstStyle/>
          <a:p>
            <a:pPr marL="0" indent="0">
              <a:buNone/>
            </a:pPr>
            <a:r>
              <a:rPr lang="en-US" dirty="0"/>
              <a:t>A common problem is a missing or mistyped closing tag. Here, we can see an example:</a:t>
            </a:r>
          </a:p>
          <a:p>
            <a:pPr marL="0" indent="0">
              <a:buNone/>
            </a:pPr>
            <a:r>
              <a:rPr lang="en-US" dirty="0"/>
              <a:t>in the following snippet of HTML, we have a paragraph with two anchor elements, both of which are pointing at different pages of the </a:t>
            </a:r>
            <a:r>
              <a:rPr lang="en-US" dirty="0" err="1"/>
              <a:t>Packt</a:t>
            </a:r>
            <a:r>
              <a:rPr lang="en-US" dirty="0"/>
              <a:t> website: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A32F15CC-DFF6-4CB6-A714-1B173F2FB8E5}"/>
              </a:ext>
            </a:extLst>
          </p:cNvPr>
          <p:cNvPicPr>
            <a:picLocks noChangeAspect="1"/>
          </p:cNvPicPr>
          <p:nvPr/>
        </p:nvPicPr>
        <p:blipFill>
          <a:blip r:embed="rId2"/>
          <a:stretch>
            <a:fillRect/>
          </a:stretch>
        </p:blipFill>
        <p:spPr>
          <a:xfrm>
            <a:off x="2147886" y="4066507"/>
            <a:ext cx="7896225" cy="1990725"/>
          </a:xfrm>
          <a:prstGeom prst="rect">
            <a:avLst/>
          </a:prstGeom>
        </p:spPr>
      </p:pic>
    </p:spTree>
    <p:extLst>
      <p:ext uri="{BB962C8B-B14F-4D97-AF65-F5344CB8AC3E}">
        <p14:creationId xmlns:p14="http://schemas.microsoft.com/office/powerpoint/2010/main" val="13113588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E5DD-B97F-4F93-BC8C-E702DC77AD2D}"/>
              </a:ext>
            </a:extLst>
          </p:cNvPr>
          <p:cNvSpPr>
            <a:spLocks noGrp="1"/>
          </p:cNvSpPr>
          <p:nvPr>
            <p:ph type="title"/>
          </p:nvPr>
        </p:nvSpPr>
        <p:spPr/>
        <p:txBody>
          <a:bodyPr/>
          <a:lstStyle/>
          <a:p>
            <a:r>
              <a:rPr lang="en-US" dirty="0"/>
              <a:t>Mistakes in HTML</a:t>
            </a:r>
          </a:p>
        </p:txBody>
      </p:sp>
      <p:sp>
        <p:nvSpPr>
          <p:cNvPr id="3" name="Content Placeholder 2">
            <a:extLst>
              <a:ext uri="{FF2B5EF4-FFF2-40B4-BE49-F238E27FC236}">
                <a16:creationId xmlns:a16="http://schemas.microsoft.com/office/drawing/2014/main" id="{ABEE359A-7361-488D-8483-74EAB538BA79}"/>
              </a:ext>
            </a:extLst>
          </p:cNvPr>
          <p:cNvSpPr>
            <a:spLocks noGrp="1"/>
          </p:cNvSpPr>
          <p:nvPr>
            <p:ph idx="1"/>
          </p:nvPr>
        </p:nvSpPr>
        <p:spPr>
          <a:xfrm>
            <a:off x="581192" y="2180496"/>
            <a:ext cx="11029615" cy="4112728"/>
          </a:xfrm>
        </p:spPr>
        <p:txBody>
          <a:bodyPr/>
          <a:lstStyle/>
          <a:p>
            <a:pPr marL="0" indent="0">
              <a:buNone/>
            </a:pPr>
            <a:r>
              <a:rPr lang="en-US" dirty="0"/>
              <a:t>There is one problem with this code. The second link does not have a closing tag and so the anchor element never closes. This makes the rest of the paragraph and the next paragraph in the document the same anchor tag. Anything beneath the opening anchor tag (&lt;a&gt;) until another closing anchor tag (&lt;/a&gt;) would become an active link due to this mistake.</a:t>
            </a:r>
          </a:p>
          <a:p>
            <a:pPr marL="0" indent="0">
              <a:buNone/>
            </a:pPr>
            <a:r>
              <a:rPr lang="en-US" dirty="0"/>
              <a:t>We can see the result in the following figure where the link text runs on to the second paragraph:</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E9D6B5B8-11A6-41AE-896F-61D5FDD59719}"/>
              </a:ext>
            </a:extLst>
          </p:cNvPr>
          <p:cNvPicPr>
            <a:picLocks noChangeAspect="1"/>
          </p:cNvPicPr>
          <p:nvPr/>
        </p:nvPicPr>
        <p:blipFill>
          <a:blip r:embed="rId2"/>
          <a:stretch>
            <a:fillRect/>
          </a:stretch>
        </p:blipFill>
        <p:spPr>
          <a:xfrm>
            <a:off x="3454399" y="4536307"/>
            <a:ext cx="5283200" cy="869244"/>
          </a:xfrm>
          <a:prstGeom prst="rect">
            <a:avLst/>
          </a:prstGeom>
        </p:spPr>
      </p:pic>
      <p:sp>
        <p:nvSpPr>
          <p:cNvPr id="8" name="TextBox 7">
            <a:extLst>
              <a:ext uri="{FF2B5EF4-FFF2-40B4-BE49-F238E27FC236}">
                <a16:creationId xmlns:a16="http://schemas.microsoft.com/office/drawing/2014/main" id="{B8DD6415-E6DA-4EF0-B5B0-9FCB0AFCEAE0}"/>
              </a:ext>
            </a:extLst>
          </p:cNvPr>
          <p:cNvSpPr txBox="1"/>
          <p:nvPr/>
        </p:nvSpPr>
        <p:spPr>
          <a:xfrm>
            <a:off x="3666564" y="5680110"/>
            <a:ext cx="4823012" cy="338554"/>
          </a:xfrm>
          <a:prstGeom prst="rect">
            <a:avLst/>
          </a:prstGeom>
          <a:noFill/>
        </p:spPr>
        <p:txBody>
          <a:bodyPr wrap="square">
            <a:spAutoFit/>
          </a:bodyPr>
          <a:lstStyle/>
          <a:p>
            <a:r>
              <a:rPr lang="en-US" sz="1600" b="1" i="0" u="none" strike="noStrike" baseline="0" dirty="0">
                <a:latin typeface="OpenSans-Semibold"/>
              </a:rPr>
              <a:t>Figure 1.12: Missing closing tag on an anchor element</a:t>
            </a:r>
            <a:endParaRPr lang="en-US" sz="1600" b="1" dirty="0"/>
          </a:p>
        </p:txBody>
      </p:sp>
    </p:spTree>
    <p:extLst>
      <p:ext uri="{BB962C8B-B14F-4D97-AF65-F5344CB8AC3E}">
        <p14:creationId xmlns:p14="http://schemas.microsoft.com/office/powerpoint/2010/main" val="26080884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E5DD-B97F-4F93-BC8C-E702DC77AD2D}"/>
              </a:ext>
            </a:extLst>
          </p:cNvPr>
          <p:cNvSpPr>
            <a:spLocks noGrp="1"/>
          </p:cNvSpPr>
          <p:nvPr>
            <p:ph type="title"/>
          </p:nvPr>
        </p:nvSpPr>
        <p:spPr/>
        <p:txBody>
          <a:bodyPr/>
          <a:lstStyle/>
          <a:p>
            <a:r>
              <a:rPr lang="en-US" dirty="0"/>
              <a:t>Mistakes in HTML</a:t>
            </a:r>
          </a:p>
        </p:txBody>
      </p:sp>
      <p:sp>
        <p:nvSpPr>
          <p:cNvPr id="3" name="Content Placeholder 2">
            <a:extLst>
              <a:ext uri="{FF2B5EF4-FFF2-40B4-BE49-F238E27FC236}">
                <a16:creationId xmlns:a16="http://schemas.microsoft.com/office/drawing/2014/main" id="{ABEE359A-7361-488D-8483-74EAB538BA79}"/>
              </a:ext>
            </a:extLst>
          </p:cNvPr>
          <p:cNvSpPr>
            <a:spLocks noGrp="1"/>
          </p:cNvSpPr>
          <p:nvPr>
            <p:ph idx="1"/>
          </p:nvPr>
        </p:nvSpPr>
        <p:spPr>
          <a:xfrm>
            <a:off x="581192" y="2180496"/>
            <a:ext cx="11029615" cy="4112728"/>
          </a:xfrm>
        </p:spPr>
        <p:txBody>
          <a:bodyPr/>
          <a:lstStyle/>
          <a:p>
            <a:pPr marL="0" indent="0">
              <a:buNone/>
            </a:pPr>
            <a:r>
              <a:rPr lang="en-US" dirty="0"/>
              <a:t>Some issues are not to do with syntax error but are regarding the semantic constraints of HTML5. In other words, an element might have a specific role or meaning and having more than one instance might not make sense. </a:t>
            </a:r>
          </a:p>
          <a:p>
            <a:pPr marL="0" indent="0">
              <a:buNone/>
            </a:pPr>
            <a:r>
              <a:rPr lang="en-US" dirty="0"/>
              <a:t>For example, the main element describes the main content of an HTML document. There should never be more than one main element visible on a web page at any one time.</a:t>
            </a:r>
          </a:p>
          <a:p>
            <a:pPr marL="0" indent="0">
              <a:buNone/>
            </a:pPr>
            <a:r>
              <a:rPr lang="en-US" dirty="0"/>
              <a:t>The following code would not be valid: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D25FB160-A53D-4D3E-9F4A-7754E9EBA2A7}"/>
              </a:ext>
            </a:extLst>
          </p:cNvPr>
          <p:cNvPicPr>
            <a:picLocks noChangeAspect="1"/>
          </p:cNvPicPr>
          <p:nvPr/>
        </p:nvPicPr>
        <p:blipFill>
          <a:blip r:embed="rId2"/>
          <a:stretch>
            <a:fillRect/>
          </a:stretch>
        </p:blipFill>
        <p:spPr>
          <a:xfrm>
            <a:off x="2270311" y="4435849"/>
            <a:ext cx="7848600" cy="1123950"/>
          </a:xfrm>
          <a:prstGeom prst="rect">
            <a:avLst/>
          </a:prstGeom>
        </p:spPr>
      </p:pic>
    </p:spTree>
    <p:extLst>
      <p:ext uri="{BB962C8B-B14F-4D97-AF65-F5344CB8AC3E}">
        <p14:creationId xmlns:p14="http://schemas.microsoft.com/office/powerpoint/2010/main" val="149452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3678303"/>
          </a:xfrm>
        </p:spPr>
        <p:txBody>
          <a:bodyPr/>
          <a:lstStyle/>
          <a:p>
            <a:pPr marL="0" indent="0">
              <a:buNone/>
            </a:pPr>
            <a:r>
              <a:rPr lang="en-US" dirty="0"/>
              <a:t>The syntax of HTML is made up of tags (with angle brackets, &lt;&gt;) and attributes. HTML provides a set of tags that can be used to mark the beginning and end of a bit of content. The opening tag, closing tag, and all content within those bounds represent an HTML element. The following figure shows the HTML element representation without attributes: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7E3F2A7-44FA-45DE-8F60-2460F2E78CDA}"/>
              </a:ext>
            </a:extLst>
          </p:cNvPr>
          <p:cNvPicPr>
            <a:picLocks noChangeAspect="1"/>
          </p:cNvPicPr>
          <p:nvPr/>
        </p:nvPicPr>
        <p:blipFill>
          <a:blip r:embed="rId2"/>
          <a:stretch>
            <a:fillRect/>
          </a:stretch>
        </p:blipFill>
        <p:spPr>
          <a:xfrm>
            <a:off x="3795993" y="3719394"/>
            <a:ext cx="4021230" cy="2022512"/>
          </a:xfrm>
          <a:prstGeom prst="rect">
            <a:avLst/>
          </a:prstGeom>
        </p:spPr>
      </p:pic>
      <p:sp>
        <p:nvSpPr>
          <p:cNvPr id="7" name="TextBox 6">
            <a:extLst>
              <a:ext uri="{FF2B5EF4-FFF2-40B4-BE49-F238E27FC236}">
                <a16:creationId xmlns:a16="http://schemas.microsoft.com/office/drawing/2014/main" id="{FD5F7571-F62C-4690-8480-1DAF618247C5}"/>
              </a:ext>
            </a:extLst>
          </p:cNvPr>
          <p:cNvSpPr txBox="1"/>
          <p:nvPr/>
        </p:nvSpPr>
        <p:spPr>
          <a:xfrm>
            <a:off x="3008359" y="5872610"/>
            <a:ext cx="5596498" cy="338554"/>
          </a:xfrm>
          <a:prstGeom prst="rect">
            <a:avLst/>
          </a:prstGeom>
          <a:noFill/>
        </p:spPr>
        <p:txBody>
          <a:bodyPr wrap="square">
            <a:spAutoFit/>
          </a:bodyPr>
          <a:lstStyle/>
          <a:p>
            <a:r>
              <a:rPr lang="en-US" sz="1600" b="1" i="0" u="none" strike="noStrike" baseline="0" dirty="0">
                <a:latin typeface="OpenSans-Semibold"/>
              </a:rPr>
              <a:t>Figure 1.3: HTML element representation without tag attributes</a:t>
            </a:r>
            <a:endParaRPr lang="en-US" sz="1600" b="1" dirty="0"/>
          </a:p>
        </p:txBody>
      </p:sp>
    </p:spTree>
    <p:extLst>
      <p:ext uri="{BB962C8B-B14F-4D97-AF65-F5344CB8AC3E}">
        <p14:creationId xmlns:p14="http://schemas.microsoft.com/office/powerpoint/2010/main" val="1826827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E5DD-B97F-4F93-BC8C-E702DC77AD2D}"/>
              </a:ext>
            </a:extLst>
          </p:cNvPr>
          <p:cNvSpPr>
            <a:spLocks noGrp="1"/>
          </p:cNvSpPr>
          <p:nvPr>
            <p:ph type="title"/>
          </p:nvPr>
        </p:nvSpPr>
        <p:spPr/>
        <p:txBody>
          <a:bodyPr/>
          <a:lstStyle/>
          <a:p>
            <a:r>
              <a:rPr lang="en-US" dirty="0"/>
              <a:t>Mistakes in HTML</a:t>
            </a:r>
          </a:p>
        </p:txBody>
      </p:sp>
      <p:sp>
        <p:nvSpPr>
          <p:cNvPr id="3" name="Content Placeholder 2">
            <a:extLst>
              <a:ext uri="{FF2B5EF4-FFF2-40B4-BE49-F238E27FC236}">
                <a16:creationId xmlns:a16="http://schemas.microsoft.com/office/drawing/2014/main" id="{ABEE359A-7361-488D-8483-74EAB538BA79}"/>
              </a:ext>
            </a:extLst>
          </p:cNvPr>
          <p:cNvSpPr>
            <a:spLocks noGrp="1"/>
          </p:cNvSpPr>
          <p:nvPr>
            <p:ph idx="1"/>
          </p:nvPr>
        </p:nvSpPr>
        <p:spPr>
          <a:xfrm>
            <a:off x="581192" y="2180496"/>
            <a:ext cx="11029615" cy="4112728"/>
          </a:xfrm>
        </p:spPr>
        <p:txBody>
          <a:bodyPr>
            <a:normAutofit/>
          </a:bodyPr>
          <a:lstStyle/>
          <a:p>
            <a:pPr marL="0" indent="0">
              <a:buNone/>
            </a:pPr>
            <a:r>
              <a:rPr lang="en-US" dirty="0"/>
              <a:t>However, if we were to hide one of the instances of the main element and only render that one when we hide the other, we would be using the main element in a way that is acceptable. The browser could still determine what the main content of our web page is. For example, the following code would be valid: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Look carefully and you will see that we have added the hidden attribute to the second instance of the main element. This means there is only one visible main element in the web page.</a:t>
            </a:r>
          </a:p>
        </p:txBody>
      </p:sp>
      <p:pic>
        <p:nvPicPr>
          <p:cNvPr id="6" name="Picture 5">
            <a:extLst>
              <a:ext uri="{FF2B5EF4-FFF2-40B4-BE49-F238E27FC236}">
                <a16:creationId xmlns:a16="http://schemas.microsoft.com/office/drawing/2014/main" id="{48B39FE2-161B-437F-92E2-E6CED2E2AD83}"/>
              </a:ext>
            </a:extLst>
          </p:cNvPr>
          <p:cNvPicPr>
            <a:picLocks noChangeAspect="1"/>
          </p:cNvPicPr>
          <p:nvPr/>
        </p:nvPicPr>
        <p:blipFill>
          <a:blip r:embed="rId2"/>
          <a:stretch>
            <a:fillRect/>
          </a:stretch>
        </p:blipFill>
        <p:spPr>
          <a:xfrm>
            <a:off x="2190749" y="3831487"/>
            <a:ext cx="7810500" cy="1133475"/>
          </a:xfrm>
          <a:prstGeom prst="rect">
            <a:avLst/>
          </a:prstGeom>
        </p:spPr>
      </p:pic>
    </p:spTree>
    <p:extLst>
      <p:ext uri="{BB962C8B-B14F-4D97-AF65-F5344CB8AC3E}">
        <p14:creationId xmlns:p14="http://schemas.microsoft.com/office/powerpoint/2010/main" val="42536448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E5DD-B97F-4F93-BC8C-E702DC77AD2D}"/>
              </a:ext>
            </a:extLst>
          </p:cNvPr>
          <p:cNvSpPr>
            <a:spLocks noGrp="1"/>
          </p:cNvSpPr>
          <p:nvPr>
            <p:ph type="title"/>
          </p:nvPr>
        </p:nvSpPr>
        <p:spPr/>
        <p:txBody>
          <a:bodyPr/>
          <a:lstStyle/>
          <a:p>
            <a:r>
              <a:rPr lang="en-US" dirty="0"/>
              <a:t>Mistakes in HTML</a:t>
            </a:r>
          </a:p>
        </p:txBody>
      </p:sp>
      <p:sp>
        <p:nvSpPr>
          <p:cNvPr id="3" name="Content Placeholder 2">
            <a:extLst>
              <a:ext uri="{FF2B5EF4-FFF2-40B4-BE49-F238E27FC236}">
                <a16:creationId xmlns:a16="http://schemas.microsoft.com/office/drawing/2014/main" id="{ABEE359A-7361-488D-8483-74EAB538BA79}"/>
              </a:ext>
            </a:extLst>
          </p:cNvPr>
          <p:cNvSpPr>
            <a:spLocks noGrp="1"/>
          </p:cNvSpPr>
          <p:nvPr>
            <p:ph idx="1"/>
          </p:nvPr>
        </p:nvSpPr>
        <p:spPr>
          <a:xfrm>
            <a:off x="581192" y="2180496"/>
            <a:ext cx="11029615" cy="4112728"/>
          </a:xfrm>
        </p:spPr>
        <p:txBody>
          <a:bodyPr>
            <a:normAutofit/>
          </a:bodyPr>
          <a:lstStyle/>
          <a:p>
            <a:pPr marL="0" indent="0">
              <a:buNone/>
            </a:pPr>
            <a:r>
              <a:rPr lang="en-US" dirty="0"/>
              <a:t>You will learn more about main and other structural elements in the next presentation.</a:t>
            </a:r>
          </a:p>
          <a:p>
            <a:pPr marL="0" indent="0">
              <a:buNone/>
            </a:pPr>
            <a:r>
              <a:rPr lang="en-US" dirty="0"/>
              <a:t>Sometimes, mistakes are caused by not knowing the specification. Take, for example, Boolean attributes such as the disabled attribute. We can apply this attribute to some interactive elements such as form inputs and buttons.</a:t>
            </a:r>
          </a:p>
          <a:p>
            <a:pPr marL="0" indent="0">
              <a:buNone/>
            </a:pPr>
            <a:r>
              <a:rPr lang="en-US" dirty="0"/>
              <a:t>A button element creates a clickable button UI on a web page. We can use this element to trigger form submissions or to change the web page. We can use the disabled attribute with this element to stop it from submitting or taking any action.</a:t>
            </a:r>
          </a:p>
          <a:p>
            <a:pPr marL="0" indent="0">
              <a:buNone/>
            </a:pPr>
            <a:r>
              <a:rPr lang="en-US" dirty="0"/>
              <a:t>If we add the disabled attribute like this, &lt;button disabled="false"&gt;Click me!&lt;/button&gt;, we might expect this element to be enabled. We've set the disabled attribute to false, after all. However, the specification for the disabled attribute says that the state of the element is decided by whether the attribute is present or not and the value is not regarded. To enable the element, you must remove the disabled attribute.</a:t>
            </a:r>
          </a:p>
        </p:txBody>
      </p:sp>
    </p:spTree>
    <p:extLst>
      <p:ext uri="{BB962C8B-B14F-4D97-AF65-F5344CB8AC3E}">
        <p14:creationId xmlns:p14="http://schemas.microsoft.com/office/powerpoint/2010/main" val="35292695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E5DD-B97F-4F93-BC8C-E702DC77AD2D}"/>
              </a:ext>
            </a:extLst>
          </p:cNvPr>
          <p:cNvSpPr>
            <a:spLocks noGrp="1"/>
          </p:cNvSpPr>
          <p:nvPr>
            <p:ph type="title"/>
          </p:nvPr>
        </p:nvSpPr>
        <p:spPr/>
        <p:txBody>
          <a:bodyPr/>
          <a:lstStyle/>
          <a:p>
            <a:r>
              <a:rPr lang="en-US" dirty="0"/>
              <a:t>Mistakes in HTML</a:t>
            </a:r>
          </a:p>
        </p:txBody>
      </p:sp>
      <p:sp>
        <p:nvSpPr>
          <p:cNvPr id="3" name="Content Placeholder 2">
            <a:extLst>
              <a:ext uri="{FF2B5EF4-FFF2-40B4-BE49-F238E27FC236}">
                <a16:creationId xmlns:a16="http://schemas.microsoft.com/office/drawing/2014/main" id="{ABEE359A-7361-488D-8483-74EAB538BA79}"/>
              </a:ext>
            </a:extLst>
          </p:cNvPr>
          <p:cNvSpPr>
            <a:spLocks noGrp="1"/>
          </p:cNvSpPr>
          <p:nvPr>
            <p:ph idx="1"/>
          </p:nvPr>
        </p:nvSpPr>
        <p:spPr>
          <a:xfrm>
            <a:off x="581192" y="2180496"/>
            <a:ext cx="11029615" cy="4112728"/>
          </a:xfrm>
        </p:spPr>
        <p:txBody>
          <a:bodyPr>
            <a:normAutofit/>
          </a:bodyPr>
          <a:lstStyle/>
          <a:p>
            <a:pPr marL="0" indent="0">
              <a:buNone/>
            </a:pPr>
            <a:r>
              <a:rPr lang="en-US" dirty="0"/>
              <a:t>Because of the ways most modern browsers try to correct problems in HTML5 documents, it might not be immediately obvious what the benefits of making your HTML document valid are. However, it is good to keep in mind that, while developing for the web, you could have an audience on a variety of browsers – not all of them the most modern. Equally, it is still very easy to make mistakes that will cause obvious rendering issues. The best way to solve these is to make sure your document is valid and therefore working as expected.</a:t>
            </a:r>
          </a:p>
          <a:p>
            <a:pPr marL="0" indent="0">
              <a:buNone/>
            </a:pPr>
            <a:r>
              <a:rPr lang="en-US" dirty="0"/>
              <a:t>There are tools available to help you check that your web page is valid. In the forthcoming exercise, we will look at how we can use an online tool to validate a web page.</a:t>
            </a:r>
          </a:p>
        </p:txBody>
      </p:sp>
    </p:spTree>
    <p:extLst>
      <p:ext uri="{BB962C8B-B14F-4D97-AF65-F5344CB8AC3E}">
        <p14:creationId xmlns:p14="http://schemas.microsoft.com/office/powerpoint/2010/main" val="14677818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0904-119F-4F07-9EB3-5FD7AE216E78}"/>
              </a:ext>
            </a:extLst>
          </p:cNvPr>
          <p:cNvSpPr>
            <a:spLocks noGrp="1"/>
          </p:cNvSpPr>
          <p:nvPr>
            <p:ph type="title"/>
          </p:nvPr>
        </p:nvSpPr>
        <p:spPr/>
        <p:txBody>
          <a:bodyPr/>
          <a:lstStyle/>
          <a:p>
            <a:r>
              <a:rPr lang="en-US" dirty="0"/>
              <a:t>Validating HTML</a:t>
            </a:r>
          </a:p>
        </p:txBody>
      </p:sp>
      <p:sp>
        <p:nvSpPr>
          <p:cNvPr id="3" name="Content Placeholder 2">
            <a:extLst>
              <a:ext uri="{FF2B5EF4-FFF2-40B4-BE49-F238E27FC236}">
                <a16:creationId xmlns:a16="http://schemas.microsoft.com/office/drawing/2014/main" id="{23B582EC-3DC6-4522-B9CE-7D16CC50D995}"/>
              </a:ext>
            </a:extLst>
          </p:cNvPr>
          <p:cNvSpPr>
            <a:spLocks noGrp="1"/>
          </p:cNvSpPr>
          <p:nvPr>
            <p:ph idx="1"/>
          </p:nvPr>
        </p:nvSpPr>
        <p:spPr/>
        <p:txBody>
          <a:bodyPr/>
          <a:lstStyle/>
          <a:p>
            <a:pPr marL="0" indent="0">
              <a:buNone/>
            </a:pPr>
            <a:r>
              <a:rPr lang="en-US" dirty="0"/>
              <a:t>Mistakes in HTML5 can cause our web pages to render in ways we are not expecting. They can also cause problems for screen reader technologies that rely on the semantic meaning of HTML elements. Thankfully, there are some really useful tools out there to automate the validation of our HTML document and to keep us from making costly mistakes.</a:t>
            </a:r>
          </a:p>
          <a:p>
            <a:pPr marL="0" indent="0">
              <a:buNone/>
            </a:pPr>
            <a:r>
              <a:rPr lang="en-US" dirty="0"/>
              <a:t>In this section, we will introduce the W3C's Markup Validation Service, an online tool that will validate a web page for us. We will then try out the tool with the help of exercises.</a:t>
            </a:r>
          </a:p>
        </p:txBody>
      </p:sp>
    </p:spTree>
    <p:extLst>
      <p:ext uri="{BB962C8B-B14F-4D97-AF65-F5344CB8AC3E}">
        <p14:creationId xmlns:p14="http://schemas.microsoft.com/office/powerpoint/2010/main" val="14541489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0904-119F-4F07-9EB3-5FD7AE216E78}"/>
              </a:ext>
            </a:extLst>
          </p:cNvPr>
          <p:cNvSpPr>
            <a:spLocks noGrp="1"/>
          </p:cNvSpPr>
          <p:nvPr>
            <p:ph type="title"/>
          </p:nvPr>
        </p:nvSpPr>
        <p:spPr/>
        <p:txBody>
          <a:bodyPr/>
          <a:lstStyle/>
          <a:p>
            <a:r>
              <a:rPr lang="en-US" dirty="0"/>
              <a:t>Validating HTML</a:t>
            </a:r>
          </a:p>
        </p:txBody>
      </p:sp>
      <p:sp>
        <p:nvSpPr>
          <p:cNvPr id="3" name="Content Placeholder 2">
            <a:extLst>
              <a:ext uri="{FF2B5EF4-FFF2-40B4-BE49-F238E27FC236}">
                <a16:creationId xmlns:a16="http://schemas.microsoft.com/office/drawing/2014/main" id="{23B582EC-3DC6-4522-B9CE-7D16CC50D995}"/>
              </a:ext>
            </a:extLst>
          </p:cNvPr>
          <p:cNvSpPr>
            <a:spLocks noGrp="1"/>
          </p:cNvSpPr>
          <p:nvPr>
            <p:ph idx="1"/>
          </p:nvPr>
        </p:nvSpPr>
        <p:spPr>
          <a:xfrm>
            <a:off x="581193" y="2180496"/>
            <a:ext cx="4367326" cy="4450850"/>
          </a:xfrm>
        </p:spPr>
        <p:txBody>
          <a:bodyPr/>
          <a:lstStyle/>
          <a:p>
            <a:pPr marL="0" indent="0">
              <a:buNone/>
            </a:pPr>
            <a:r>
              <a:rPr lang="en-US" dirty="0"/>
              <a:t>W3C's Markup Validation Service is an online tool that lets us validate a web page. The tool is available at </a:t>
            </a:r>
            <a:r>
              <a:rPr lang="en-US" dirty="0">
                <a:solidFill>
                  <a:srgbClr val="0070C0"/>
                </a:solidFill>
                <a:hlinkClick r:id="rId2">
                  <a:extLst>
                    <a:ext uri="{A12FA001-AC4F-418D-AE19-62706E023703}">
                      <ahyp:hlinkClr xmlns:ahyp="http://schemas.microsoft.com/office/drawing/2018/hyperlinkcolor" val="tx"/>
                    </a:ext>
                  </a:extLst>
                </a:hlinkClick>
              </a:rPr>
              <a:t>https://validator.w3.org/</a:t>
            </a:r>
            <a:r>
              <a:rPr lang="en-US" dirty="0"/>
              <a:t>. Navigating to that URL, we will see the tool as in the following figure:</a:t>
            </a:r>
          </a:p>
        </p:txBody>
      </p:sp>
      <p:pic>
        <p:nvPicPr>
          <p:cNvPr id="5" name="Picture 4">
            <a:extLst>
              <a:ext uri="{FF2B5EF4-FFF2-40B4-BE49-F238E27FC236}">
                <a16:creationId xmlns:a16="http://schemas.microsoft.com/office/drawing/2014/main" id="{696EBAE1-0291-4577-A687-11C17F95FA5A}"/>
              </a:ext>
            </a:extLst>
          </p:cNvPr>
          <p:cNvPicPr>
            <a:picLocks noChangeAspect="1"/>
          </p:cNvPicPr>
          <p:nvPr/>
        </p:nvPicPr>
        <p:blipFill>
          <a:blip r:embed="rId3"/>
          <a:stretch>
            <a:fillRect/>
          </a:stretch>
        </p:blipFill>
        <p:spPr>
          <a:xfrm>
            <a:off x="4872336" y="2114674"/>
            <a:ext cx="6738471" cy="4117954"/>
          </a:xfrm>
          <a:prstGeom prst="rect">
            <a:avLst/>
          </a:prstGeom>
        </p:spPr>
      </p:pic>
      <p:sp>
        <p:nvSpPr>
          <p:cNvPr id="7" name="TextBox 6">
            <a:extLst>
              <a:ext uri="{FF2B5EF4-FFF2-40B4-BE49-F238E27FC236}">
                <a16:creationId xmlns:a16="http://schemas.microsoft.com/office/drawing/2014/main" id="{401135CC-1B81-4407-BF00-0AD84784C6D1}"/>
              </a:ext>
            </a:extLst>
          </p:cNvPr>
          <p:cNvSpPr txBox="1"/>
          <p:nvPr/>
        </p:nvSpPr>
        <p:spPr>
          <a:xfrm>
            <a:off x="5982465" y="6360626"/>
            <a:ext cx="4518212" cy="338554"/>
          </a:xfrm>
          <a:prstGeom prst="rect">
            <a:avLst/>
          </a:prstGeom>
          <a:noFill/>
        </p:spPr>
        <p:txBody>
          <a:bodyPr wrap="square">
            <a:spAutoFit/>
          </a:bodyPr>
          <a:lstStyle/>
          <a:p>
            <a:r>
              <a:rPr lang="en-US" sz="1600" b="1" i="0" u="none" strike="noStrike" baseline="0" dirty="0">
                <a:latin typeface="OpenSans-Semibold"/>
              </a:rPr>
              <a:t>Figure 1.13: The W3C's Markup Validation Service</a:t>
            </a:r>
            <a:endParaRPr lang="en-US" sz="1600" b="1" dirty="0"/>
          </a:p>
        </p:txBody>
      </p:sp>
    </p:spTree>
    <p:extLst>
      <p:ext uri="{BB962C8B-B14F-4D97-AF65-F5344CB8AC3E}">
        <p14:creationId xmlns:p14="http://schemas.microsoft.com/office/powerpoint/2010/main" val="35623161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0904-119F-4F07-9EB3-5FD7AE216E78}"/>
              </a:ext>
            </a:extLst>
          </p:cNvPr>
          <p:cNvSpPr>
            <a:spLocks noGrp="1"/>
          </p:cNvSpPr>
          <p:nvPr>
            <p:ph type="title"/>
          </p:nvPr>
        </p:nvSpPr>
        <p:spPr/>
        <p:txBody>
          <a:bodyPr/>
          <a:lstStyle/>
          <a:p>
            <a:r>
              <a:rPr lang="en-US" dirty="0"/>
              <a:t>Validating HTML</a:t>
            </a:r>
          </a:p>
        </p:txBody>
      </p:sp>
      <p:sp>
        <p:nvSpPr>
          <p:cNvPr id="3" name="Content Placeholder 2">
            <a:extLst>
              <a:ext uri="{FF2B5EF4-FFF2-40B4-BE49-F238E27FC236}">
                <a16:creationId xmlns:a16="http://schemas.microsoft.com/office/drawing/2014/main" id="{23B582EC-3DC6-4522-B9CE-7D16CC50D995}"/>
              </a:ext>
            </a:extLst>
          </p:cNvPr>
          <p:cNvSpPr>
            <a:spLocks noGrp="1"/>
          </p:cNvSpPr>
          <p:nvPr>
            <p:ph idx="1"/>
          </p:nvPr>
        </p:nvSpPr>
        <p:spPr>
          <a:xfrm>
            <a:off x="581193" y="1884661"/>
            <a:ext cx="11029615" cy="2821810"/>
          </a:xfrm>
        </p:spPr>
        <p:txBody>
          <a:bodyPr/>
          <a:lstStyle/>
          <a:p>
            <a:pPr marL="0" indent="0">
              <a:buNone/>
            </a:pPr>
            <a:r>
              <a:rPr lang="en-US" dirty="0"/>
              <a:t>There are several options available, depending on how you wish to provide the validator a web page to validate. The options are:</a:t>
            </a:r>
          </a:p>
          <a:p>
            <a:pPr marL="594000" lvl="2" indent="0">
              <a:buNone/>
            </a:pPr>
            <a:r>
              <a:rPr lang="en-US" sz="1800" dirty="0"/>
              <a:t>• </a:t>
            </a:r>
            <a:r>
              <a:rPr lang="en-US" sz="1800" b="1" dirty="0"/>
              <a:t>Validate by URI </a:t>
            </a:r>
            <a:r>
              <a:rPr lang="en-US" sz="1800" dirty="0"/>
              <a:t>– choose a publicly accessible URL you wish to validate</a:t>
            </a:r>
          </a:p>
          <a:p>
            <a:pPr marL="594000" lvl="2" indent="0">
              <a:buNone/>
            </a:pPr>
            <a:r>
              <a:rPr lang="en-US" sz="1800" dirty="0"/>
              <a:t>• </a:t>
            </a:r>
            <a:r>
              <a:rPr lang="en-US" sz="1800" b="1" dirty="0"/>
              <a:t>Validate by File Upload </a:t>
            </a:r>
            <a:r>
              <a:rPr lang="en-US" sz="1800" dirty="0"/>
              <a:t>– validate a file uploaded from your computer</a:t>
            </a:r>
          </a:p>
          <a:p>
            <a:pPr marL="594000" lvl="2" indent="0">
              <a:buNone/>
            </a:pPr>
            <a:r>
              <a:rPr lang="en-US" sz="1800" dirty="0"/>
              <a:t>• </a:t>
            </a:r>
            <a:r>
              <a:rPr lang="en-US" sz="1800" b="1" dirty="0"/>
              <a:t>Validate by Direct Input </a:t>
            </a:r>
            <a:r>
              <a:rPr lang="en-US" sz="1800" dirty="0"/>
              <a:t>– copy and paste code to validate</a:t>
            </a:r>
          </a:p>
          <a:p>
            <a:pPr marL="0" indent="0">
              <a:buNone/>
            </a:pPr>
            <a:r>
              <a:rPr lang="en-US" dirty="0"/>
              <a:t>As well as these input options, you have some more advanced options under the More Options heading, as seen in the following figure:</a:t>
            </a:r>
          </a:p>
        </p:txBody>
      </p:sp>
      <p:pic>
        <p:nvPicPr>
          <p:cNvPr id="6" name="Picture 5">
            <a:extLst>
              <a:ext uri="{FF2B5EF4-FFF2-40B4-BE49-F238E27FC236}">
                <a16:creationId xmlns:a16="http://schemas.microsoft.com/office/drawing/2014/main" id="{375B25C3-E7A9-4D19-ACB2-5720D77A554D}"/>
              </a:ext>
            </a:extLst>
          </p:cNvPr>
          <p:cNvPicPr>
            <a:picLocks noChangeAspect="1"/>
          </p:cNvPicPr>
          <p:nvPr/>
        </p:nvPicPr>
        <p:blipFill>
          <a:blip r:embed="rId2"/>
          <a:stretch>
            <a:fillRect/>
          </a:stretch>
        </p:blipFill>
        <p:spPr>
          <a:xfrm>
            <a:off x="2823882" y="4473219"/>
            <a:ext cx="5879516" cy="1861210"/>
          </a:xfrm>
          <a:prstGeom prst="rect">
            <a:avLst/>
          </a:prstGeom>
        </p:spPr>
      </p:pic>
      <p:sp>
        <p:nvSpPr>
          <p:cNvPr id="9" name="TextBox 8">
            <a:extLst>
              <a:ext uri="{FF2B5EF4-FFF2-40B4-BE49-F238E27FC236}">
                <a16:creationId xmlns:a16="http://schemas.microsoft.com/office/drawing/2014/main" id="{3592FB11-A4C3-4171-AE53-71D5AF38CEBC}"/>
              </a:ext>
            </a:extLst>
          </p:cNvPr>
          <p:cNvSpPr txBox="1"/>
          <p:nvPr/>
        </p:nvSpPr>
        <p:spPr>
          <a:xfrm>
            <a:off x="2531864" y="6397182"/>
            <a:ext cx="6642847" cy="338554"/>
          </a:xfrm>
          <a:prstGeom prst="rect">
            <a:avLst/>
          </a:prstGeom>
          <a:noFill/>
        </p:spPr>
        <p:txBody>
          <a:bodyPr wrap="square">
            <a:spAutoFit/>
          </a:bodyPr>
          <a:lstStyle/>
          <a:p>
            <a:r>
              <a:rPr lang="en-US" sz="1600" b="1" i="0" u="none" strike="noStrike" baseline="0" dirty="0">
                <a:latin typeface="OpenSans-Semibold"/>
              </a:rPr>
              <a:t>Figure 1.14: The More Options panel of the W3C's Markup Validation Service</a:t>
            </a:r>
            <a:endParaRPr lang="en-US" sz="1600" b="1" dirty="0"/>
          </a:p>
        </p:txBody>
      </p:sp>
    </p:spTree>
    <p:extLst>
      <p:ext uri="{BB962C8B-B14F-4D97-AF65-F5344CB8AC3E}">
        <p14:creationId xmlns:p14="http://schemas.microsoft.com/office/powerpoint/2010/main" val="16405490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0904-119F-4F07-9EB3-5FD7AE216E78}"/>
              </a:ext>
            </a:extLst>
          </p:cNvPr>
          <p:cNvSpPr>
            <a:spLocks noGrp="1"/>
          </p:cNvSpPr>
          <p:nvPr>
            <p:ph type="title"/>
          </p:nvPr>
        </p:nvSpPr>
        <p:spPr/>
        <p:txBody>
          <a:bodyPr/>
          <a:lstStyle/>
          <a:p>
            <a:r>
              <a:rPr lang="en-US" dirty="0"/>
              <a:t>Validating HTML</a:t>
            </a:r>
          </a:p>
        </p:txBody>
      </p:sp>
      <p:sp>
        <p:nvSpPr>
          <p:cNvPr id="3" name="Content Placeholder 2">
            <a:extLst>
              <a:ext uri="{FF2B5EF4-FFF2-40B4-BE49-F238E27FC236}">
                <a16:creationId xmlns:a16="http://schemas.microsoft.com/office/drawing/2014/main" id="{23B582EC-3DC6-4522-B9CE-7D16CC50D995}"/>
              </a:ext>
            </a:extLst>
          </p:cNvPr>
          <p:cNvSpPr>
            <a:spLocks noGrp="1"/>
          </p:cNvSpPr>
          <p:nvPr>
            <p:ph idx="1"/>
          </p:nvPr>
        </p:nvSpPr>
        <p:spPr>
          <a:xfrm>
            <a:off x="581193" y="2178423"/>
            <a:ext cx="11029615" cy="4338917"/>
          </a:xfrm>
        </p:spPr>
        <p:txBody>
          <a:bodyPr>
            <a:normAutofit/>
          </a:bodyPr>
          <a:lstStyle/>
          <a:p>
            <a:pPr marL="0" indent="0">
              <a:buNone/>
            </a:pPr>
            <a:r>
              <a:rPr lang="en-US" dirty="0"/>
              <a:t>With these options, you can:</a:t>
            </a:r>
          </a:p>
          <a:p>
            <a:pPr marL="594000" lvl="2" indent="0">
              <a:buNone/>
            </a:pPr>
            <a:r>
              <a:rPr lang="en-US" sz="1700" dirty="0"/>
              <a:t>• Set the character encoding and document type</a:t>
            </a:r>
          </a:p>
          <a:p>
            <a:pPr marL="594000" lvl="2" indent="0">
              <a:buNone/>
            </a:pPr>
            <a:r>
              <a:rPr lang="en-US" sz="1700" dirty="0"/>
              <a:t>• Group error messages</a:t>
            </a:r>
          </a:p>
          <a:p>
            <a:pPr marL="594000" lvl="2" indent="0">
              <a:buNone/>
            </a:pPr>
            <a:r>
              <a:rPr lang="en-US" sz="1700" dirty="0"/>
              <a:t>• Show source code</a:t>
            </a:r>
          </a:p>
          <a:p>
            <a:pPr marL="594000" lvl="2" indent="0">
              <a:buNone/>
            </a:pPr>
            <a:r>
              <a:rPr lang="en-US" sz="1700" dirty="0"/>
              <a:t>• Set the level of output (verbose)</a:t>
            </a:r>
          </a:p>
          <a:p>
            <a:pPr marL="0" indent="0">
              <a:buNone/>
            </a:pPr>
            <a:r>
              <a:rPr lang="en-US" dirty="0"/>
              <a:t>Once you hit the Check button on the validator, it will run the tool and your results will appear in the results panel. You will either see a message telling you your document is valid or you will see a list of errors describing where the document is invalid and possible reasons.</a:t>
            </a:r>
          </a:p>
          <a:p>
            <a:pPr marL="0" indent="0">
              <a:buNone/>
            </a:pPr>
            <a:r>
              <a:rPr lang="en-US" dirty="0"/>
              <a:t>We will see examples of both these results in the next two exercises.</a:t>
            </a:r>
          </a:p>
        </p:txBody>
      </p:sp>
    </p:spTree>
    <p:extLst>
      <p:ext uri="{BB962C8B-B14F-4D97-AF65-F5344CB8AC3E}">
        <p14:creationId xmlns:p14="http://schemas.microsoft.com/office/powerpoint/2010/main" val="30558365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DF48-32DB-4F40-82E8-2150353FF879}"/>
              </a:ext>
            </a:extLst>
          </p:cNvPr>
          <p:cNvSpPr>
            <a:spLocks noGrp="1"/>
          </p:cNvSpPr>
          <p:nvPr>
            <p:ph type="title"/>
          </p:nvPr>
        </p:nvSpPr>
        <p:spPr/>
        <p:txBody>
          <a:bodyPr/>
          <a:lstStyle/>
          <a:p>
            <a:r>
              <a:rPr lang="en-US" dirty="0"/>
              <a:t>Exercise 1.03: Validation</a:t>
            </a:r>
          </a:p>
        </p:txBody>
      </p:sp>
      <p:sp>
        <p:nvSpPr>
          <p:cNvPr id="3" name="Content Placeholder 2">
            <a:extLst>
              <a:ext uri="{FF2B5EF4-FFF2-40B4-BE49-F238E27FC236}">
                <a16:creationId xmlns:a16="http://schemas.microsoft.com/office/drawing/2014/main" id="{B6A5107E-A8A2-441A-BDFF-792B050B2914}"/>
              </a:ext>
            </a:extLst>
          </p:cNvPr>
          <p:cNvSpPr>
            <a:spLocks noGrp="1"/>
          </p:cNvSpPr>
          <p:nvPr>
            <p:ph idx="1"/>
          </p:nvPr>
        </p:nvSpPr>
        <p:spPr/>
        <p:txBody>
          <a:bodyPr anchor="t"/>
          <a:lstStyle/>
          <a:p>
            <a:pPr marL="0" indent="0">
              <a:buNone/>
            </a:pPr>
            <a:r>
              <a:rPr lang="en-US" dirty="0"/>
              <a:t>In this exercise, we will validate a web page using the W3C's Markup Validation Service. The steps are as follows:</a:t>
            </a:r>
          </a:p>
          <a:p>
            <a:pPr marL="324000" lvl="1" indent="0">
              <a:buNone/>
            </a:pPr>
            <a:r>
              <a:rPr lang="en-US" sz="1800" dirty="0"/>
              <a:t>1. For this exercise, we need a web page to validate. Create a new file by clicking File &gt; New File. Then, save it in HTML format, by clicking File &gt; Save As...and enter the File name: index.html. Copy the following content into the file:</a:t>
            </a:r>
          </a:p>
        </p:txBody>
      </p:sp>
      <p:pic>
        <p:nvPicPr>
          <p:cNvPr id="5" name="Picture 4">
            <a:extLst>
              <a:ext uri="{FF2B5EF4-FFF2-40B4-BE49-F238E27FC236}">
                <a16:creationId xmlns:a16="http://schemas.microsoft.com/office/drawing/2014/main" id="{FD31303A-5A2E-4882-83AD-38C4BEB13A9B}"/>
              </a:ext>
            </a:extLst>
          </p:cNvPr>
          <p:cNvPicPr>
            <a:picLocks noChangeAspect="1"/>
          </p:cNvPicPr>
          <p:nvPr/>
        </p:nvPicPr>
        <p:blipFill>
          <a:blip r:embed="rId2"/>
          <a:stretch>
            <a:fillRect/>
          </a:stretch>
        </p:blipFill>
        <p:spPr>
          <a:xfrm>
            <a:off x="2734236" y="3429000"/>
            <a:ext cx="6312665" cy="3228975"/>
          </a:xfrm>
          <a:prstGeom prst="rect">
            <a:avLst/>
          </a:prstGeom>
        </p:spPr>
      </p:pic>
    </p:spTree>
    <p:extLst>
      <p:ext uri="{BB962C8B-B14F-4D97-AF65-F5344CB8AC3E}">
        <p14:creationId xmlns:p14="http://schemas.microsoft.com/office/powerpoint/2010/main" val="900772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DF48-32DB-4F40-82E8-2150353FF879}"/>
              </a:ext>
            </a:extLst>
          </p:cNvPr>
          <p:cNvSpPr>
            <a:spLocks noGrp="1"/>
          </p:cNvSpPr>
          <p:nvPr>
            <p:ph type="title"/>
          </p:nvPr>
        </p:nvSpPr>
        <p:spPr/>
        <p:txBody>
          <a:bodyPr/>
          <a:lstStyle/>
          <a:p>
            <a:r>
              <a:rPr lang="en-US" dirty="0"/>
              <a:t>Exercise 1.03: Validation</a:t>
            </a:r>
          </a:p>
        </p:txBody>
      </p:sp>
      <p:sp>
        <p:nvSpPr>
          <p:cNvPr id="3" name="Content Placeholder 2">
            <a:extLst>
              <a:ext uri="{FF2B5EF4-FFF2-40B4-BE49-F238E27FC236}">
                <a16:creationId xmlns:a16="http://schemas.microsoft.com/office/drawing/2014/main" id="{B6A5107E-A8A2-441A-BDFF-792B050B2914}"/>
              </a:ext>
            </a:extLst>
          </p:cNvPr>
          <p:cNvSpPr>
            <a:spLocks noGrp="1"/>
          </p:cNvSpPr>
          <p:nvPr>
            <p:ph idx="1"/>
          </p:nvPr>
        </p:nvSpPr>
        <p:spPr>
          <a:xfrm>
            <a:off x="581192" y="2180496"/>
            <a:ext cx="11029615" cy="4184445"/>
          </a:xfrm>
        </p:spPr>
        <p:txBody>
          <a:bodyPr anchor="ctr">
            <a:normAutofit/>
          </a:bodyPr>
          <a:lstStyle/>
          <a:p>
            <a:pPr marL="324000" lvl="1" indent="0">
              <a:buNone/>
            </a:pPr>
            <a:r>
              <a:rPr lang="en-US" sz="1800" dirty="0"/>
              <a:t>2. In a browser, navigate to </a:t>
            </a:r>
            <a:r>
              <a:rPr lang="en-US" sz="1800" dirty="0">
                <a:solidFill>
                  <a:srgbClr val="0070C0"/>
                </a:solidFill>
                <a:hlinkClick r:id="rId2">
                  <a:extLst>
                    <a:ext uri="{A12FA001-AC4F-418D-AE19-62706E023703}">
                      <ahyp:hlinkClr xmlns:ahyp="http://schemas.microsoft.com/office/drawing/2018/hyperlinkcolor" val="tx"/>
                    </a:ext>
                  </a:extLst>
                </a:hlinkClick>
              </a:rPr>
              <a:t>https://validator.w3.org/</a:t>
            </a:r>
            <a:r>
              <a:rPr lang="en-US" sz="1800" dirty="0"/>
              <a:t>. This will take you to the W3C’s online Markup Validation Service.</a:t>
            </a:r>
          </a:p>
          <a:p>
            <a:pPr marL="324000" lvl="1" indent="0">
              <a:buNone/>
            </a:pPr>
            <a:r>
              <a:rPr lang="en-US" sz="1800" dirty="0"/>
              <a:t>3. You can validate web pages by URI, file upload, or copy and paste. We will use the file upload method. Click the Validate by File Upload tab.</a:t>
            </a:r>
          </a:p>
          <a:p>
            <a:pPr marL="324000" lvl="1" indent="0">
              <a:buNone/>
            </a:pPr>
            <a:r>
              <a:rPr lang="en-US" sz="1800" dirty="0"/>
              <a:t>4. Click the Choose file button to select the index.html file.</a:t>
            </a:r>
          </a:p>
          <a:p>
            <a:pPr marL="324000" lvl="1" indent="0">
              <a:buNone/>
            </a:pPr>
            <a:r>
              <a:rPr lang="en-US" sz="1800" dirty="0"/>
              <a:t>5. Click the Check button.</a:t>
            </a:r>
          </a:p>
        </p:txBody>
      </p:sp>
    </p:spTree>
    <p:extLst>
      <p:ext uri="{BB962C8B-B14F-4D97-AF65-F5344CB8AC3E}">
        <p14:creationId xmlns:p14="http://schemas.microsoft.com/office/powerpoint/2010/main" val="38693053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DF48-32DB-4F40-82E8-2150353FF879}"/>
              </a:ext>
            </a:extLst>
          </p:cNvPr>
          <p:cNvSpPr>
            <a:spLocks noGrp="1"/>
          </p:cNvSpPr>
          <p:nvPr>
            <p:ph type="title"/>
          </p:nvPr>
        </p:nvSpPr>
        <p:spPr/>
        <p:txBody>
          <a:bodyPr/>
          <a:lstStyle/>
          <a:p>
            <a:r>
              <a:rPr lang="en-US" dirty="0"/>
              <a:t>Exercise 1.03: Validation</a:t>
            </a:r>
          </a:p>
        </p:txBody>
      </p:sp>
      <p:sp>
        <p:nvSpPr>
          <p:cNvPr id="3" name="Content Placeholder 2">
            <a:extLst>
              <a:ext uri="{FF2B5EF4-FFF2-40B4-BE49-F238E27FC236}">
                <a16:creationId xmlns:a16="http://schemas.microsoft.com/office/drawing/2014/main" id="{B6A5107E-A8A2-441A-BDFF-792B050B2914}"/>
              </a:ext>
            </a:extLst>
          </p:cNvPr>
          <p:cNvSpPr>
            <a:spLocks noGrp="1"/>
          </p:cNvSpPr>
          <p:nvPr>
            <p:ph idx="1"/>
          </p:nvPr>
        </p:nvSpPr>
        <p:spPr>
          <a:xfrm>
            <a:off x="581193" y="2180496"/>
            <a:ext cx="4340432" cy="4184445"/>
          </a:xfrm>
        </p:spPr>
        <p:txBody>
          <a:bodyPr anchor="ctr">
            <a:normAutofit/>
          </a:bodyPr>
          <a:lstStyle/>
          <a:p>
            <a:pPr marL="324000" lvl="1" indent="0">
              <a:buNone/>
            </a:pPr>
            <a:r>
              <a:rPr lang="en-US" sz="1800" dirty="0"/>
              <a:t>If all went well, we should see a results page similar to that shown in the following figure, where there is green highlighted text saying Document checking completed. No errors or warnings to show. This means we have a valid HTML document:</a:t>
            </a:r>
          </a:p>
        </p:txBody>
      </p:sp>
      <p:pic>
        <p:nvPicPr>
          <p:cNvPr id="6" name="Picture 5">
            <a:extLst>
              <a:ext uri="{FF2B5EF4-FFF2-40B4-BE49-F238E27FC236}">
                <a16:creationId xmlns:a16="http://schemas.microsoft.com/office/drawing/2014/main" id="{9DD5B22B-FF8E-4DCC-9E6D-F0AC5424A326}"/>
              </a:ext>
            </a:extLst>
          </p:cNvPr>
          <p:cNvPicPr>
            <a:picLocks noChangeAspect="1"/>
          </p:cNvPicPr>
          <p:nvPr/>
        </p:nvPicPr>
        <p:blipFill>
          <a:blip r:embed="rId2"/>
          <a:stretch>
            <a:fillRect/>
          </a:stretch>
        </p:blipFill>
        <p:spPr>
          <a:xfrm>
            <a:off x="5096123" y="1955236"/>
            <a:ext cx="6514684" cy="4715003"/>
          </a:xfrm>
          <a:prstGeom prst="rect">
            <a:avLst/>
          </a:prstGeom>
        </p:spPr>
      </p:pic>
    </p:spTree>
    <p:extLst>
      <p:ext uri="{BB962C8B-B14F-4D97-AF65-F5344CB8AC3E}">
        <p14:creationId xmlns:p14="http://schemas.microsoft.com/office/powerpoint/2010/main" val="250424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3678303"/>
          </a:xfrm>
        </p:spPr>
        <p:txBody>
          <a:bodyPr/>
          <a:lstStyle/>
          <a:p>
            <a:pPr marL="0" indent="0">
              <a:buNone/>
            </a:pPr>
            <a:r>
              <a:rPr lang="en-US" dirty="0"/>
              <a:t>The following figure shows the HTML element representation with tag attributes: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7" name="TextBox 6">
            <a:extLst>
              <a:ext uri="{FF2B5EF4-FFF2-40B4-BE49-F238E27FC236}">
                <a16:creationId xmlns:a16="http://schemas.microsoft.com/office/drawing/2014/main" id="{FD5F7571-F62C-4690-8480-1DAF618247C5}"/>
              </a:ext>
            </a:extLst>
          </p:cNvPr>
          <p:cNvSpPr txBox="1"/>
          <p:nvPr/>
        </p:nvSpPr>
        <p:spPr>
          <a:xfrm>
            <a:off x="3118658" y="5875274"/>
            <a:ext cx="5596498" cy="338554"/>
          </a:xfrm>
          <a:prstGeom prst="rect">
            <a:avLst/>
          </a:prstGeom>
          <a:noFill/>
        </p:spPr>
        <p:txBody>
          <a:bodyPr wrap="square">
            <a:spAutoFit/>
          </a:bodyPr>
          <a:lstStyle/>
          <a:p>
            <a:r>
              <a:rPr lang="en-US" sz="1600" b="1" i="0" u="none" strike="noStrike" baseline="0" dirty="0">
                <a:latin typeface="OpenSans-Semibold"/>
              </a:rPr>
              <a:t>Figure 1.4: HTML element representation with tag attributes</a:t>
            </a:r>
            <a:endParaRPr lang="en-US" sz="1600" b="1" dirty="0"/>
          </a:p>
        </p:txBody>
      </p:sp>
      <p:pic>
        <p:nvPicPr>
          <p:cNvPr id="6" name="Picture 5">
            <a:extLst>
              <a:ext uri="{FF2B5EF4-FFF2-40B4-BE49-F238E27FC236}">
                <a16:creationId xmlns:a16="http://schemas.microsoft.com/office/drawing/2014/main" id="{973EE87F-08D4-47BA-8741-BE5CF4A977DF}"/>
              </a:ext>
            </a:extLst>
          </p:cNvPr>
          <p:cNvPicPr>
            <a:picLocks noChangeAspect="1"/>
          </p:cNvPicPr>
          <p:nvPr/>
        </p:nvPicPr>
        <p:blipFill>
          <a:blip r:embed="rId2"/>
          <a:stretch>
            <a:fillRect/>
          </a:stretch>
        </p:blipFill>
        <p:spPr>
          <a:xfrm>
            <a:off x="2936641" y="3005998"/>
            <a:ext cx="5960533" cy="2585156"/>
          </a:xfrm>
          <a:prstGeom prst="rect">
            <a:avLst/>
          </a:prstGeom>
        </p:spPr>
      </p:pic>
    </p:spTree>
    <p:extLst>
      <p:ext uri="{BB962C8B-B14F-4D97-AF65-F5344CB8AC3E}">
        <p14:creationId xmlns:p14="http://schemas.microsoft.com/office/powerpoint/2010/main" val="9179235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D101-4D7A-4651-AEC9-AF68B74B7432}"/>
              </a:ext>
            </a:extLst>
          </p:cNvPr>
          <p:cNvSpPr>
            <a:spLocks noGrp="1"/>
          </p:cNvSpPr>
          <p:nvPr>
            <p:ph type="title"/>
          </p:nvPr>
        </p:nvSpPr>
        <p:spPr/>
        <p:txBody>
          <a:bodyPr/>
          <a:lstStyle/>
          <a:p>
            <a:r>
              <a:rPr lang="en-US" dirty="0"/>
              <a:t>Exercise 1.04: Validation Errors</a:t>
            </a:r>
          </a:p>
        </p:txBody>
      </p:sp>
      <p:sp>
        <p:nvSpPr>
          <p:cNvPr id="3" name="Content Placeholder 2">
            <a:extLst>
              <a:ext uri="{FF2B5EF4-FFF2-40B4-BE49-F238E27FC236}">
                <a16:creationId xmlns:a16="http://schemas.microsoft.com/office/drawing/2014/main" id="{C1760739-80FA-4B83-85DE-438C98DE3A1E}"/>
              </a:ext>
            </a:extLst>
          </p:cNvPr>
          <p:cNvSpPr>
            <a:spLocks noGrp="1"/>
          </p:cNvSpPr>
          <p:nvPr>
            <p:ph idx="1"/>
          </p:nvPr>
        </p:nvSpPr>
        <p:spPr>
          <a:xfrm>
            <a:off x="581192" y="1990166"/>
            <a:ext cx="11029615" cy="4572000"/>
          </a:xfrm>
        </p:spPr>
        <p:txBody>
          <a:bodyPr>
            <a:normAutofit/>
          </a:bodyPr>
          <a:lstStyle/>
          <a:p>
            <a:pPr marL="0" indent="0">
              <a:buNone/>
            </a:pPr>
            <a:r>
              <a:rPr lang="en-US" dirty="0"/>
              <a:t>Now we will see what happens if the HTML document does not validate. Here are the steps:</a:t>
            </a:r>
          </a:p>
          <a:p>
            <a:pPr marL="324000" lvl="1" indent="0">
              <a:buNone/>
            </a:pPr>
            <a:r>
              <a:rPr lang="en-US" sz="1800" dirty="0"/>
              <a:t>1. Firstly, we need a web page with some errors in its source code. Create a new file by clicking File &gt; New File. Then, save it in HTML format, by clicking File &gt; Save As... and enter the File name: index-with-errors.html.</a:t>
            </a:r>
          </a:p>
          <a:p>
            <a:pPr marL="324000" lvl="1" indent="0">
              <a:buNone/>
            </a:pPr>
            <a:r>
              <a:rPr lang="en-US" sz="1800" dirty="0"/>
              <a:t>2. In index-with-errors.html, we will add the following content:</a:t>
            </a:r>
          </a:p>
          <a:p>
            <a:pPr marL="324000" lvl="1" indent="0">
              <a:buNone/>
            </a:pPr>
            <a:endParaRPr lang="en-US" sz="1800" dirty="0"/>
          </a:p>
          <a:p>
            <a:pPr marL="324000" lvl="1" indent="0">
              <a:buNone/>
            </a:pPr>
            <a:endParaRPr lang="en-US" sz="1800" dirty="0"/>
          </a:p>
          <a:p>
            <a:pPr marL="324000" lvl="1" indent="0">
              <a:buNone/>
            </a:pPr>
            <a:endParaRPr lang="en-US" sz="1800" dirty="0"/>
          </a:p>
          <a:p>
            <a:pPr marL="324000" lvl="1" indent="0">
              <a:buNone/>
            </a:pPr>
            <a:endParaRPr lang="en-US" sz="1800" dirty="0"/>
          </a:p>
          <a:p>
            <a:pPr marL="324000" lvl="1" indent="0">
              <a:buNone/>
            </a:pPr>
            <a:endParaRPr lang="en-US" sz="1800" dirty="0"/>
          </a:p>
          <a:p>
            <a:pPr marL="324000" lvl="1" indent="0">
              <a:buNone/>
            </a:pPr>
            <a:endParaRPr lang="en-US" sz="1800" dirty="0"/>
          </a:p>
          <a:p>
            <a:pPr marL="324000" lvl="1" indent="0">
              <a:buNone/>
            </a:pPr>
            <a:r>
              <a:rPr lang="en-US" sz="1800" dirty="0"/>
              <a:t>This HTML document has some problems that should cause validation errors when this page is run through the W3C's validation service.</a:t>
            </a:r>
          </a:p>
        </p:txBody>
      </p:sp>
      <p:pic>
        <p:nvPicPr>
          <p:cNvPr id="5" name="Picture 4">
            <a:extLst>
              <a:ext uri="{FF2B5EF4-FFF2-40B4-BE49-F238E27FC236}">
                <a16:creationId xmlns:a16="http://schemas.microsoft.com/office/drawing/2014/main" id="{20A48CFD-B8F9-4771-8ADA-708F239C1CE8}"/>
              </a:ext>
            </a:extLst>
          </p:cNvPr>
          <p:cNvPicPr>
            <a:picLocks noChangeAspect="1"/>
          </p:cNvPicPr>
          <p:nvPr/>
        </p:nvPicPr>
        <p:blipFill>
          <a:blip r:embed="rId2"/>
          <a:stretch>
            <a:fillRect/>
          </a:stretch>
        </p:blipFill>
        <p:spPr>
          <a:xfrm>
            <a:off x="2681488" y="3622006"/>
            <a:ext cx="6829022" cy="1157461"/>
          </a:xfrm>
          <a:prstGeom prst="rect">
            <a:avLst/>
          </a:prstGeom>
        </p:spPr>
      </p:pic>
      <p:pic>
        <p:nvPicPr>
          <p:cNvPr id="7" name="Picture 6">
            <a:extLst>
              <a:ext uri="{FF2B5EF4-FFF2-40B4-BE49-F238E27FC236}">
                <a16:creationId xmlns:a16="http://schemas.microsoft.com/office/drawing/2014/main" id="{90A681AC-D9B5-4273-90E3-580EB2D96219}"/>
              </a:ext>
            </a:extLst>
          </p:cNvPr>
          <p:cNvPicPr>
            <a:picLocks noChangeAspect="1"/>
          </p:cNvPicPr>
          <p:nvPr/>
        </p:nvPicPr>
        <p:blipFill>
          <a:blip r:embed="rId3"/>
          <a:stretch>
            <a:fillRect/>
          </a:stretch>
        </p:blipFill>
        <p:spPr>
          <a:xfrm>
            <a:off x="2681488" y="4779467"/>
            <a:ext cx="6787684" cy="934237"/>
          </a:xfrm>
          <a:prstGeom prst="rect">
            <a:avLst/>
          </a:prstGeom>
        </p:spPr>
      </p:pic>
    </p:spTree>
    <p:extLst>
      <p:ext uri="{BB962C8B-B14F-4D97-AF65-F5344CB8AC3E}">
        <p14:creationId xmlns:p14="http://schemas.microsoft.com/office/powerpoint/2010/main" val="5370181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D101-4D7A-4651-AEC9-AF68B74B7432}"/>
              </a:ext>
            </a:extLst>
          </p:cNvPr>
          <p:cNvSpPr>
            <a:spLocks noGrp="1"/>
          </p:cNvSpPr>
          <p:nvPr>
            <p:ph type="title"/>
          </p:nvPr>
        </p:nvSpPr>
        <p:spPr/>
        <p:txBody>
          <a:bodyPr/>
          <a:lstStyle/>
          <a:p>
            <a:r>
              <a:rPr lang="en-US" dirty="0"/>
              <a:t>Exercise 1.04: Validation Errors</a:t>
            </a:r>
          </a:p>
        </p:txBody>
      </p:sp>
      <p:sp>
        <p:nvSpPr>
          <p:cNvPr id="3" name="Content Placeholder 2">
            <a:extLst>
              <a:ext uri="{FF2B5EF4-FFF2-40B4-BE49-F238E27FC236}">
                <a16:creationId xmlns:a16="http://schemas.microsoft.com/office/drawing/2014/main" id="{C1760739-80FA-4B83-85DE-438C98DE3A1E}"/>
              </a:ext>
            </a:extLst>
          </p:cNvPr>
          <p:cNvSpPr>
            <a:spLocks noGrp="1"/>
          </p:cNvSpPr>
          <p:nvPr>
            <p:ph idx="1"/>
          </p:nvPr>
        </p:nvSpPr>
        <p:spPr>
          <a:xfrm>
            <a:off x="581192" y="1990166"/>
            <a:ext cx="5158397" cy="4572000"/>
          </a:xfrm>
        </p:spPr>
        <p:txBody>
          <a:bodyPr>
            <a:normAutofit/>
          </a:bodyPr>
          <a:lstStyle/>
          <a:p>
            <a:pPr marL="324000" lvl="1" indent="0">
              <a:buNone/>
            </a:pPr>
            <a:r>
              <a:rPr lang="en-US" sz="1800" dirty="0"/>
              <a:t>3. Repeat the steps from Exercise 1.03, Validation, uploading the index-with-errors. html file in place of the valid file.</a:t>
            </a:r>
          </a:p>
          <a:p>
            <a:pPr marL="324000" lvl="1" indent="0">
              <a:buNone/>
            </a:pPr>
            <a:r>
              <a:rPr lang="en-US" sz="1800" dirty="0"/>
              <a:t>The results should look like the following figure. Each error is flagged with a line number. In our case, there should be three errors because the doctype is missing, a &lt;title&gt; element is expected in the &lt;head&gt; element of the document, and &lt;title&gt; is not allowed as a child of the &lt;body&gt; element. The error messages can point out issues with the content model, such as the &lt;title&gt; element missing in a &lt;head&gt; element, as well as issues where an opening tag does not have a corresponding closing tag:</a:t>
            </a:r>
          </a:p>
        </p:txBody>
      </p:sp>
      <p:pic>
        <p:nvPicPr>
          <p:cNvPr id="6" name="Picture 5">
            <a:extLst>
              <a:ext uri="{FF2B5EF4-FFF2-40B4-BE49-F238E27FC236}">
                <a16:creationId xmlns:a16="http://schemas.microsoft.com/office/drawing/2014/main" id="{151A3235-70FF-4BF9-943D-BE3C25C64D80}"/>
              </a:ext>
            </a:extLst>
          </p:cNvPr>
          <p:cNvPicPr>
            <a:picLocks noChangeAspect="1"/>
          </p:cNvPicPr>
          <p:nvPr/>
        </p:nvPicPr>
        <p:blipFill>
          <a:blip r:embed="rId2"/>
          <a:stretch>
            <a:fillRect/>
          </a:stretch>
        </p:blipFill>
        <p:spPr>
          <a:xfrm>
            <a:off x="5739589" y="1956599"/>
            <a:ext cx="5871218" cy="4585897"/>
          </a:xfrm>
          <a:prstGeom prst="rect">
            <a:avLst/>
          </a:prstGeom>
        </p:spPr>
      </p:pic>
      <p:sp>
        <p:nvSpPr>
          <p:cNvPr id="9" name="TextBox 8">
            <a:extLst>
              <a:ext uri="{FF2B5EF4-FFF2-40B4-BE49-F238E27FC236}">
                <a16:creationId xmlns:a16="http://schemas.microsoft.com/office/drawing/2014/main" id="{BCCA4D22-2001-45E5-AB6F-0F88E72F9309}"/>
              </a:ext>
            </a:extLst>
          </p:cNvPr>
          <p:cNvSpPr txBox="1"/>
          <p:nvPr/>
        </p:nvSpPr>
        <p:spPr>
          <a:xfrm>
            <a:off x="6095999" y="6542496"/>
            <a:ext cx="5334000" cy="307777"/>
          </a:xfrm>
          <a:prstGeom prst="rect">
            <a:avLst/>
          </a:prstGeom>
          <a:noFill/>
        </p:spPr>
        <p:txBody>
          <a:bodyPr wrap="square">
            <a:spAutoFit/>
          </a:bodyPr>
          <a:lstStyle/>
          <a:p>
            <a:r>
              <a:rPr lang="en-US" sz="1400" b="1" i="0" u="none" strike="noStrike" baseline="0" dirty="0">
                <a:latin typeface="OpenSans-Semibold"/>
              </a:rPr>
              <a:t>Figure 1.16: Validation errors in the W3C's Markup Validation Service</a:t>
            </a:r>
            <a:endParaRPr lang="en-US" sz="1400" b="1" dirty="0"/>
          </a:p>
        </p:txBody>
      </p:sp>
    </p:spTree>
    <p:extLst>
      <p:ext uri="{BB962C8B-B14F-4D97-AF65-F5344CB8AC3E}">
        <p14:creationId xmlns:p14="http://schemas.microsoft.com/office/powerpoint/2010/main" val="16443163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340C-235F-4CD4-94A3-BAF99C7A3D09}"/>
              </a:ext>
            </a:extLst>
          </p:cNvPr>
          <p:cNvSpPr>
            <a:spLocks noGrp="1"/>
          </p:cNvSpPr>
          <p:nvPr>
            <p:ph type="title"/>
          </p:nvPr>
        </p:nvSpPr>
        <p:spPr/>
        <p:txBody>
          <a:bodyPr/>
          <a:lstStyle/>
          <a:p>
            <a:r>
              <a:rPr lang="en-US" dirty="0"/>
              <a:t>Exercise 1.04: Validation Errors</a:t>
            </a:r>
          </a:p>
        </p:txBody>
      </p:sp>
      <p:sp>
        <p:nvSpPr>
          <p:cNvPr id="3" name="Content Placeholder 2">
            <a:extLst>
              <a:ext uri="{FF2B5EF4-FFF2-40B4-BE49-F238E27FC236}">
                <a16:creationId xmlns:a16="http://schemas.microsoft.com/office/drawing/2014/main" id="{5763F8A7-6A76-462B-8B65-A6FA10A1A279}"/>
              </a:ext>
            </a:extLst>
          </p:cNvPr>
          <p:cNvSpPr>
            <a:spLocks noGrp="1"/>
          </p:cNvSpPr>
          <p:nvPr>
            <p:ph idx="1"/>
          </p:nvPr>
        </p:nvSpPr>
        <p:spPr/>
        <p:txBody>
          <a:bodyPr/>
          <a:lstStyle/>
          <a:p>
            <a:pPr marL="0" indent="0">
              <a:buNone/>
            </a:pPr>
            <a:r>
              <a:rPr lang="en-US" dirty="0"/>
              <a:t>The HTML5 standard is pretty robust and tries to handle things such as omitted closing tags, but it is still possible to cause errors with typos or missed tags, and so the validator is a very useful tool. A valid HTML document is likely to be better optimized for performance, cause fewer bugs in JavaScript or CSS, and be easier for web crawlers, search engines, and browsers to understand.</a:t>
            </a:r>
          </a:p>
        </p:txBody>
      </p:sp>
    </p:spTree>
    <p:extLst>
      <p:ext uri="{BB962C8B-B14F-4D97-AF65-F5344CB8AC3E}">
        <p14:creationId xmlns:p14="http://schemas.microsoft.com/office/powerpoint/2010/main" val="16439926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89BFA-5514-4A28-A2B0-7736FEA00CBC}"/>
              </a:ext>
            </a:extLst>
          </p:cNvPr>
          <p:cNvSpPr>
            <a:spLocks noGrp="1"/>
          </p:cNvSpPr>
          <p:nvPr>
            <p:ph type="title"/>
          </p:nvPr>
        </p:nvSpPr>
        <p:spPr/>
        <p:txBody>
          <a:bodyPr/>
          <a:lstStyle/>
          <a:p>
            <a:r>
              <a:rPr lang="en-US" dirty="0"/>
              <a:t>Activity 1.01: Video Store Page Template</a:t>
            </a:r>
          </a:p>
        </p:txBody>
      </p:sp>
      <p:sp>
        <p:nvSpPr>
          <p:cNvPr id="3" name="Content Placeholder 2">
            <a:extLst>
              <a:ext uri="{FF2B5EF4-FFF2-40B4-BE49-F238E27FC236}">
                <a16:creationId xmlns:a16="http://schemas.microsoft.com/office/drawing/2014/main" id="{AE346C96-A682-4EF9-A566-67CDAB64E38E}"/>
              </a:ext>
            </a:extLst>
          </p:cNvPr>
          <p:cNvSpPr>
            <a:spLocks noGrp="1"/>
          </p:cNvSpPr>
          <p:nvPr>
            <p:ph idx="1"/>
          </p:nvPr>
        </p:nvSpPr>
        <p:spPr>
          <a:xfrm>
            <a:off x="581193" y="2180496"/>
            <a:ext cx="5418668" cy="4309951"/>
          </a:xfrm>
        </p:spPr>
        <p:txBody>
          <a:bodyPr/>
          <a:lstStyle/>
          <a:p>
            <a:pPr marL="0" indent="0">
              <a:buNone/>
            </a:pPr>
            <a:r>
              <a:rPr lang="en-US" dirty="0"/>
              <a:t>We've been tasked with creating a website for an online on-demand film store called Films On Demand. We don't have designs yet but want to set up web page boilerplate that we can use for all the pages on the site.</a:t>
            </a:r>
          </a:p>
          <a:p>
            <a:pPr marL="0" indent="0">
              <a:buNone/>
            </a:pPr>
            <a:r>
              <a:rPr lang="en-US" dirty="0"/>
              <a:t>We will use comments as placeholders to know what needs to change for each page that is built on top of the boilerplate template. For visible content in the body element, we will use lorem ipsum to get an idea of how content will flow. </a:t>
            </a:r>
          </a:p>
          <a:p>
            <a:pPr marL="0" indent="0">
              <a:buNone/>
            </a:pPr>
            <a:r>
              <a:rPr lang="en-US" dirty="0"/>
              <a:t>The following figure shows the expected output for this activity:</a:t>
            </a:r>
          </a:p>
        </p:txBody>
      </p:sp>
      <p:pic>
        <p:nvPicPr>
          <p:cNvPr id="5" name="Picture 4">
            <a:extLst>
              <a:ext uri="{FF2B5EF4-FFF2-40B4-BE49-F238E27FC236}">
                <a16:creationId xmlns:a16="http://schemas.microsoft.com/office/drawing/2014/main" id="{47A5D8DA-09F9-4B18-B910-F37143563AFA}"/>
              </a:ext>
            </a:extLst>
          </p:cNvPr>
          <p:cNvPicPr>
            <a:picLocks noChangeAspect="1"/>
          </p:cNvPicPr>
          <p:nvPr/>
        </p:nvPicPr>
        <p:blipFill>
          <a:blip r:embed="rId2"/>
          <a:stretch>
            <a:fillRect/>
          </a:stretch>
        </p:blipFill>
        <p:spPr>
          <a:xfrm>
            <a:off x="6192140" y="2031834"/>
            <a:ext cx="5418667" cy="4210756"/>
          </a:xfrm>
          <a:prstGeom prst="rect">
            <a:avLst/>
          </a:prstGeom>
        </p:spPr>
      </p:pic>
      <p:sp>
        <p:nvSpPr>
          <p:cNvPr id="7" name="TextBox 6">
            <a:extLst>
              <a:ext uri="{FF2B5EF4-FFF2-40B4-BE49-F238E27FC236}">
                <a16:creationId xmlns:a16="http://schemas.microsoft.com/office/drawing/2014/main" id="{4F6C0D37-12AC-4F8B-A15A-9758DCF473B7}"/>
              </a:ext>
            </a:extLst>
          </p:cNvPr>
          <p:cNvSpPr txBox="1"/>
          <p:nvPr/>
        </p:nvSpPr>
        <p:spPr>
          <a:xfrm>
            <a:off x="6436179" y="6336558"/>
            <a:ext cx="4930588" cy="307777"/>
          </a:xfrm>
          <a:prstGeom prst="rect">
            <a:avLst/>
          </a:prstGeom>
          <a:noFill/>
        </p:spPr>
        <p:txBody>
          <a:bodyPr wrap="square">
            <a:spAutoFit/>
          </a:bodyPr>
          <a:lstStyle/>
          <a:p>
            <a:r>
              <a:rPr lang="en-US" sz="1400" b="1" i="0" u="none" strike="noStrike" baseline="0" dirty="0">
                <a:latin typeface="OpenSans-Semibold"/>
              </a:rPr>
              <a:t>Figure 1.17: Expected output for the video store page template</a:t>
            </a:r>
            <a:endParaRPr lang="en-US" sz="1400" b="1" dirty="0"/>
          </a:p>
        </p:txBody>
      </p:sp>
    </p:spTree>
    <p:extLst>
      <p:ext uri="{BB962C8B-B14F-4D97-AF65-F5344CB8AC3E}">
        <p14:creationId xmlns:p14="http://schemas.microsoft.com/office/powerpoint/2010/main" val="23103123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0A08-20AD-4D72-AD32-BB2B1D07875B}"/>
              </a:ext>
            </a:extLst>
          </p:cNvPr>
          <p:cNvSpPr>
            <a:spLocks noGrp="1"/>
          </p:cNvSpPr>
          <p:nvPr>
            <p:ph type="title"/>
          </p:nvPr>
        </p:nvSpPr>
        <p:spPr/>
        <p:txBody>
          <a:bodyPr/>
          <a:lstStyle/>
          <a:p>
            <a:r>
              <a:rPr lang="en-US" dirty="0"/>
              <a:t>Activity 1.01: Video Store Page Template</a:t>
            </a:r>
          </a:p>
        </p:txBody>
      </p:sp>
      <p:sp>
        <p:nvSpPr>
          <p:cNvPr id="3" name="Content Placeholder 2">
            <a:extLst>
              <a:ext uri="{FF2B5EF4-FFF2-40B4-BE49-F238E27FC236}">
                <a16:creationId xmlns:a16="http://schemas.microsoft.com/office/drawing/2014/main" id="{D2B69761-0526-4D07-9767-595BFA8D75D4}"/>
              </a:ext>
            </a:extLst>
          </p:cNvPr>
          <p:cNvSpPr>
            <a:spLocks noGrp="1"/>
          </p:cNvSpPr>
          <p:nvPr>
            <p:ph idx="1"/>
          </p:nvPr>
        </p:nvSpPr>
        <p:spPr>
          <a:xfrm>
            <a:off x="581192" y="2180496"/>
            <a:ext cx="11029615" cy="4471316"/>
          </a:xfrm>
        </p:spPr>
        <p:txBody>
          <a:bodyPr>
            <a:normAutofit/>
          </a:bodyPr>
          <a:lstStyle/>
          <a:p>
            <a:pPr marL="0" indent="0">
              <a:buNone/>
            </a:pPr>
            <a:r>
              <a:rPr lang="en-US" dirty="0"/>
              <a:t>The steps are as follows:</a:t>
            </a:r>
          </a:p>
          <a:p>
            <a:pPr marL="324000" lvl="1" indent="0">
              <a:buNone/>
            </a:pPr>
            <a:r>
              <a:rPr lang="en-US" sz="1800" dirty="0"/>
              <a:t>1. Create a file named template.html.</a:t>
            </a:r>
          </a:p>
          <a:p>
            <a:pPr marL="324000" lvl="1" indent="0">
              <a:buNone/>
            </a:pPr>
            <a:r>
              <a:rPr lang="en-US" sz="1800" dirty="0"/>
              <a:t>2. We want the page to be a valid HTML5 document. So, we will need to add the following:</a:t>
            </a:r>
          </a:p>
          <a:p>
            <a:pPr marL="879750" lvl="2" indent="-285750"/>
            <a:r>
              <a:rPr lang="en-US" sz="1800" dirty="0"/>
              <a:t>The correct doctype definition.</a:t>
            </a:r>
          </a:p>
          <a:p>
            <a:pPr marL="879750" lvl="2" indent="-285750"/>
            <a:r>
              <a:rPr lang="en-US" sz="1800" dirty="0"/>
              <a:t>Elements to structure the document: the html element, the head element, and the body element.</a:t>
            </a:r>
          </a:p>
          <a:p>
            <a:pPr marL="879750" lvl="2" indent="-285750"/>
            <a:r>
              <a:rPr lang="en-US" sz="1800" dirty="0"/>
              <a:t>A title element that combines the Films on Demand brand with some specifics about the current page.</a:t>
            </a:r>
          </a:p>
          <a:p>
            <a:pPr marL="879750" lvl="2" indent="-285750"/>
            <a:r>
              <a:rPr lang="en-US" sz="1800" dirty="0"/>
              <a:t>Metadata to describe the site – we'll set this to Buy films from our great selection. Watch movies on demand.</a:t>
            </a:r>
          </a:p>
          <a:p>
            <a:pPr marL="879750" lvl="2" indent="-285750"/>
            <a:r>
              <a:rPr lang="en-US" sz="1800" dirty="0"/>
              <a:t>Metadata for the page character set and a viewport tag to help make the site render better on mobile browsers.</a:t>
            </a:r>
          </a:p>
        </p:txBody>
      </p:sp>
    </p:spTree>
    <p:extLst>
      <p:ext uri="{BB962C8B-B14F-4D97-AF65-F5344CB8AC3E}">
        <p14:creationId xmlns:p14="http://schemas.microsoft.com/office/powerpoint/2010/main" val="10506798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0A08-20AD-4D72-AD32-BB2B1D07875B}"/>
              </a:ext>
            </a:extLst>
          </p:cNvPr>
          <p:cNvSpPr>
            <a:spLocks noGrp="1"/>
          </p:cNvSpPr>
          <p:nvPr>
            <p:ph type="title"/>
          </p:nvPr>
        </p:nvSpPr>
        <p:spPr/>
        <p:txBody>
          <a:bodyPr/>
          <a:lstStyle/>
          <a:p>
            <a:r>
              <a:rPr lang="en-US" dirty="0"/>
              <a:t>Activity 1.01: Video Store Page Template</a:t>
            </a:r>
          </a:p>
        </p:txBody>
      </p:sp>
      <p:sp>
        <p:nvSpPr>
          <p:cNvPr id="3" name="Content Placeholder 2">
            <a:extLst>
              <a:ext uri="{FF2B5EF4-FFF2-40B4-BE49-F238E27FC236}">
                <a16:creationId xmlns:a16="http://schemas.microsoft.com/office/drawing/2014/main" id="{D2B69761-0526-4D07-9767-595BFA8D75D4}"/>
              </a:ext>
            </a:extLst>
          </p:cNvPr>
          <p:cNvSpPr>
            <a:spLocks noGrp="1"/>
          </p:cNvSpPr>
          <p:nvPr>
            <p:ph idx="1"/>
          </p:nvPr>
        </p:nvSpPr>
        <p:spPr>
          <a:xfrm>
            <a:off x="581192" y="2180496"/>
            <a:ext cx="11029615" cy="4471316"/>
          </a:xfrm>
        </p:spPr>
        <p:txBody>
          <a:bodyPr>
            <a:normAutofit/>
          </a:bodyPr>
          <a:lstStyle/>
          <a:p>
            <a:pPr marL="324000" lvl="1" indent="0">
              <a:buNone/>
            </a:pPr>
            <a:r>
              <a:rPr lang="en-US" sz="1800" dirty="0"/>
              <a:t>3.  We want to add placeholders for a heading (an h1 element) for the page, which we will populate with lorem ipsum and a paragraph for the content flow, which we will also populate with the following lorem ipsum text:</a:t>
            </a:r>
          </a:p>
          <a:p>
            <a:pPr marL="324000" lvl="1" indent="0">
              <a:buNone/>
            </a:pPr>
            <a:r>
              <a:rPr lang="en-US" sz="1800" dirty="0"/>
              <a:t>"Lorem ipsum dolor sit </a:t>
            </a:r>
            <a:r>
              <a:rPr lang="en-US" sz="1800" dirty="0" err="1"/>
              <a:t>amet</a:t>
            </a:r>
            <a:r>
              <a:rPr lang="en-US" sz="1800" dirty="0"/>
              <a:t>, </a:t>
            </a:r>
            <a:r>
              <a:rPr lang="en-US" sz="1800" dirty="0" err="1"/>
              <a:t>consectetur</a:t>
            </a:r>
            <a:r>
              <a:rPr lang="en-US" sz="1800" dirty="0"/>
              <a:t> </a:t>
            </a:r>
            <a:r>
              <a:rPr lang="en-US" sz="1800" dirty="0" err="1"/>
              <a:t>adipiscing</a:t>
            </a:r>
            <a:r>
              <a:rPr lang="en-US" sz="1800" dirty="0"/>
              <a:t> </a:t>
            </a:r>
            <a:r>
              <a:rPr lang="en-US" sz="1800" dirty="0" err="1"/>
              <a:t>elit</a:t>
            </a:r>
            <a:r>
              <a:rPr lang="en-US" sz="1800" dirty="0"/>
              <a:t>. </a:t>
            </a:r>
            <a:r>
              <a:rPr lang="en-US" sz="1800" dirty="0" err="1"/>
              <a:t>Nullam</a:t>
            </a:r>
            <a:r>
              <a:rPr lang="en-US" sz="1800" dirty="0"/>
              <a:t> </a:t>
            </a:r>
            <a:r>
              <a:rPr lang="en-US" sz="1800" dirty="0" err="1"/>
              <a:t>quis</a:t>
            </a:r>
            <a:r>
              <a:rPr lang="en-US" sz="1800" dirty="0"/>
              <a:t> </a:t>
            </a:r>
            <a:r>
              <a:rPr lang="en-US" sz="1800" dirty="0" err="1"/>
              <a:t>scelerisque</a:t>
            </a:r>
            <a:r>
              <a:rPr lang="en-US" sz="1800" dirty="0"/>
              <a:t> </a:t>
            </a:r>
            <a:r>
              <a:rPr lang="en-US" sz="1800" dirty="0" err="1"/>
              <a:t>mauris</a:t>
            </a:r>
            <a:r>
              <a:rPr lang="en-US" sz="1800" dirty="0"/>
              <a:t>. </a:t>
            </a:r>
            <a:r>
              <a:rPr lang="en-US" sz="1800" dirty="0" err="1"/>
              <a:t>Curabitur</a:t>
            </a:r>
            <a:r>
              <a:rPr lang="en-US" sz="1800" dirty="0"/>
              <a:t> </a:t>
            </a:r>
            <a:r>
              <a:rPr lang="en-US" sz="1800" dirty="0" err="1"/>
              <a:t>aliquam</a:t>
            </a:r>
            <a:r>
              <a:rPr lang="en-US" sz="1800" dirty="0"/>
              <a:t> ligula in </a:t>
            </a:r>
            <a:r>
              <a:rPr lang="en-US" sz="1800" dirty="0" err="1"/>
              <a:t>erat</a:t>
            </a:r>
            <a:r>
              <a:rPr lang="en-US" sz="1800" dirty="0"/>
              <a:t> </a:t>
            </a:r>
            <a:r>
              <a:rPr lang="en-US" sz="1800" dirty="0" err="1"/>
              <a:t>placerat</a:t>
            </a:r>
            <a:r>
              <a:rPr lang="en-US" sz="1800" dirty="0"/>
              <a:t> </a:t>
            </a:r>
            <a:r>
              <a:rPr lang="en-US" sz="1800" dirty="0" err="1"/>
              <a:t>finibus</a:t>
            </a:r>
            <a:r>
              <a:rPr lang="en-US" sz="1800" dirty="0"/>
              <a:t>. </a:t>
            </a:r>
            <a:r>
              <a:rPr lang="en-US" sz="1800" dirty="0" err="1"/>
              <a:t>Mauris</a:t>
            </a:r>
            <a:r>
              <a:rPr lang="en-US" sz="1800" dirty="0"/>
              <a:t> </a:t>
            </a:r>
            <a:r>
              <a:rPr lang="en-US" sz="1800" dirty="0" err="1"/>
              <a:t>leo</a:t>
            </a:r>
            <a:r>
              <a:rPr lang="en-US" sz="1800" dirty="0"/>
              <a:t> </a:t>
            </a:r>
            <a:r>
              <a:rPr lang="en-US" sz="1800" dirty="0" err="1"/>
              <a:t>neque</a:t>
            </a:r>
            <a:r>
              <a:rPr lang="en-US" sz="1800" dirty="0"/>
              <a:t>, </a:t>
            </a:r>
            <a:r>
              <a:rPr lang="en-US" sz="1800" dirty="0" err="1"/>
              <a:t>malesuada</a:t>
            </a:r>
            <a:r>
              <a:rPr lang="en-US" sz="1800" dirty="0"/>
              <a:t> et </a:t>
            </a:r>
            <a:r>
              <a:rPr lang="en-US" sz="1800" dirty="0" err="1"/>
              <a:t>augue</a:t>
            </a:r>
            <a:r>
              <a:rPr lang="en-US" sz="1800" dirty="0"/>
              <a:t> at, </a:t>
            </a:r>
            <a:r>
              <a:rPr lang="en-US" sz="1800" dirty="0" err="1"/>
              <a:t>consectetur</a:t>
            </a:r>
            <a:r>
              <a:rPr lang="en-US" sz="1800" dirty="0"/>
              <a:t> </a:t>
            </a:r>
            <a:r>
              <a:rPr lang="en-US" sz="1800" dirty="0" err="1"/>
              <a:t>rhoncus</a:t>
            </a:r>
            <a:r>
              <a:rPr lang="en-US" sz="1800" dirty="0"/>
              <a:t> libero. </a:t>
            </a:r>
            <a:r>
              <a:rPr lang="en-US" sz="1800" dirty="0" err="1"/>
              <a:t>Suspendisse</a:t>
            </a:r>
            <a:r>
              <a:rPr lang="en-US" sz="1800" dirty="0"/>
              <a:t> vitae dictum dolor. Vestibulum </a:t>
            </a:r>
            <a:r>
              <a:rPr lang="en-US" sz="1800" dirty="0" err="1"/>
              <a:t>hendrerit</a:t>
            </a:r>
            <a:r>
              <a:rPr lang="en-US" sz="1800" dirty="0"/>
              <a:t> </a:t>
            </a:r>
            <a:r>
              <a:rPr lang="en-US" sz="1800" dirty="0" err="1"/>
              <a:t>iaculis</a:t>
            </a:r>
            <a:r>
              <a:rPr lang="en-US" sz="1800" dirty="0"/>
              <a:t> ipsum, ac </a:t>
            </a:r>
            <a:r>
              <a:rPr lang="en-US" sz="1800" dirty="0" err="1"/>
              <a:t>ornare</a:t>
            </a:r>
            <a:r>
              <a:rPr lang="en-US" sz="1800" dirty="0"/>
              <a:t> ligula. Vestibulum </a:t>
            </a:r>
            <a:r>
              <a:rPr lang="en-US" sz="1800" dirty="0" err="1"/>
              <a:t>efficitur</a:t>
            </a:r>
            <a:r>
              <a:rPr lang="en-US" sz="1800" dirty="0"/>
              <a:t> </a:t>
            </a:r>
            <a:r>
              <a:rPr lang="en-US" sz="1800" dirty="0" err="1"/>
              <a:t>mattis</a:t>
            </a:r>
            <a:r>
              <a:rPr lang="en-US" sz="1800" dirty="0"/>
              <a:t> </a:t>
            </a:r>
            <a:r>
              <a:rPr lang="en-US" sz="1800" dirty="0" err="1"/>
              <a:t>urna</a:t>
            </a:r>
            <a:r>
              <a:rPr lang="en-US" sz="1800" dirty="0"/>
              <a:t> vitae </a:t>
            </a:r>
            <a:r>
              <a:rPr lang="en-US" sz="1800" dirty="0" err="1"/>
              <a:t>ultrices</a:t>
            </a:r>
            <a:r>
              <a:rPr lang="en-US" sz="1800" dirty="0"/>
              <a:t>. Nunc </a:t>
            </a:r>
            <a:r>
              <a:rPr lang="en-US" sz="1800" dirty="0" err="1"/>
              <a:t>condimentum</a:t>
            </a:r>
            <a:r>
              <a:rPr lang="en-US" sz="1800" dirty="0"/>
              <a:t> </a:t>
            </a:r>
            <a:r>
              <a:rPr lang="en-US" sz="1800" dirty="0" err="1"/>
              <a:t>blandit</a:t>
            </a:r>
            <a:r>
              <a:rPr lang="en-US" sz="1800" dirty="0"/>
              <a:t> </a:t>
            </a:r>
            <a:r>
              <a:rPr lang="en-US" sz="1800" dirty="0" err="1"/>
              <a:t>tellus</a:t>
            </a:r>
            <a:r>
              <a:rPr lang="en-US" sz="1800" dirty="0"/>
              <a:t> </a:t>
            </a:r>
            <a:r>
              <a:rPr lang="en-US" sz="1800" dirty="0" err="1"/>
              <a:t>ut</a:t>
            </a:r>
            <a:r>
              <a:rPr lang="en-US" sz="1800" dirty="0"/>
              <a:t> </a:t>
            </a:r>
            <a:r>
              <a:rPr lang="en-US" sz="1800" dirty="0" err="1"/>
              <a:t>mattis</a:t>
            </a:r>
            <a:r>
              <a:rPr lang="en-US" sz="1800" dirty="0"/>
              <a:t>. Morbi </a:t>
            </a:r>
            <a:r>
              <a:rPr lang="en-US" sz="1800" dirty="0" err="1"/>
              <a:t>eget</a:t>
            </a:r>
            <a:r>
              <a:rPr lang="en-US" sz="1800" dirty="0"/>
              <a:t> gravida </a:t>
            </a:r>
            <a:r>
              <a:rPr lang="en-US" sz="1800" dirty="0" err="1"/>
              <a:t>leo</a:t>
            </a:r>
            <a:r>
              <a:rPr lang="en-US" sz="1800" dirty="0"/>
              <a:t>. </a:t>
            </a:r>
            <a:r>
              <a:rPr lang="en-US" sz="1800" dirty="0" err="1"/>
              <a:t>Mauris</a:t>
            </a:r>
            <a:r>
              <a:rPr lang="en-US" sz="1800" dirty="0"/>
              <a:t> </a:t>
            </a:r>
            <a:r>
              <a:rPr lang="en-US" sz="1800" dirty="0" err="1"/>
              <a:t>ornare</a:t>
            </a:r>
            <a:r>
              <a:rPr lang="en-US" sz="1800" dirty="0"/>
              <a:t> lorem a </a:t>
            </a:r>
            <a:r>
              <a:rPr lang="en-US" sz="1800" dirty="0" err="1"/>
              <a:t>mattis</a:t>
            </a:r>
            <a:r>
              <a:rPr lang="en-US" sz="1800" dirty="0"/>
              <a:t> </a:t>
            </a:r>
            <a:r>
              <a:rPr lang="en-US" sz="1800" dirty="0" err="1"/>
              <a:t>ultricies</a:t>
            </a:r>
            <a:r>
              <a:rPr lang="en-US" sz="1800" dirty="0"/>
              <a:t>. </a:t>
            </a:r>
            <a:r>
              <a:rPr lang="en-US" sz="1800" dirty="0" err="1"/>
              <a:t>Nullam</a:t>
            </a:r>
            <a:r>
              <a:rPr lang="en-US" sz="1800" dirty="0"/>
              <a:t> convallis </a:t>
            </a:r>
            <a:r>
              <a:rPr lang="en-US" sz="1800" dirty="0" err="1"/>
              <a:t>tincidunt</a:t>
            </a:r>
            <a:r>
              <a:rPr lang="en-US" sz="1800" dirty="0"/>
              <a:t> </a:t>
            </a:r>
            <a:r>
              <a:rPr lang="en-US" sz="1800" dirty="0" err="1"/>
              <a:t>nunc</a:t>
            </a:r>
            <a:r>
              <a:rPr lang="en-US" sz="1800" dirty="0"/>
              <a:t>, </a:t>
            </a:r>
            <a:r>
              <a:rPr lang="en-US" sz="1800" dirty="0" err="1"/>
              <a:t>eget</a:t>
            </a:r>
            <a:r>
              <a:rPr lang="en-US" sz="1800" dirty="0"/>
              <a:t> </a:t>
            </a:r>
            <a:r>
              <a:rPr lang="en-US" sz="1800" dirty="0" err="1"/>
              <a:t>rhoncus</a:t>
            </a:r>
            <a:r>
              <a:rPr lang="en-US" sz="1800" dirty="0"/>
              <a:t> </a:t>
            </a:r>
            <a:r>
              <a:rPr lang="en-US" sz="1800" dirty="0" err="1"/>
              <a:t>nulla</a:t>
            </a:r>
            <a:r>
              <a:rPr lang="en-US" sz="1800" dirty="0"/>
              <a:t> </a:t>
            </a:r>
            <a:r>
              <a:rPr lang="en-US" sz="1800" dirty="0" err="1"/>
              <a:t>tincidunt</a:t>
            </a:r>
            <a:r>
              <a:rPr lang="en-US" sz="1800" dirty="0"/>
              <a:t> sed. </a:t>
            </a:r>
            <a:r>
              <a:rPr lang="en-US" sz="1800" dirty="0" err="1"/>
              <a:t>Nulla</a:t>
            </a:r>
            <a:r>
              <a:rPr lang="en-US" sz="1800" dirty="0"/>
              <a:t> </a:t>
            </a:r>
            <a:r>
              <a:rPr lang="en-US" sz="1800" dirty="0" err="1"/>
              <a:t>consequat</a:t>
            </a:r>
            <a:r>
              <a:rPr lang="en-US" sz="1800" dirty="0"/>
              <a:t> </a:t>
            </a:r>
            <a:r>
              <a:rPr lang="en-US" sz="1800" dirty="0" err="1"/>
              <a:t>tellus</a:t>
            </a:r>
            <a:r>
              <a:rPr lang="en-US" sz="1800" dirty="0"/>
              <a:t> </a:t>
            </a:r>
            <a:r>
              <a:rPr lang="en-US" sz="1800" dirty="0" err="1"/>
              <a:t>lectus</a:t>
            </a:r>
            <a:r>
              <a:rPr lang="en-US" sz="1800" dirty="0"/>
              <a:t>, in porta </a:t>
            </a:r>
            <a:r>
              <a:rPr lang="en-US" sz="1800" dirty="0" err="1"/>
              <a:t>nulla</a:t>
            </a:r>
            <a:r>
              <a:rPr lang="en-US" sz="1800" dirty="0"/>
              <a:t> </a:t>
            </a:r>
            <a:r>
              <a:rPr lang="en-US" sz="1800" dirty="0" err="1"/>
              <a:t>facilisis</a:t>
            </a:r>
            <a:r>
              <a:rPr lang="en-US" sz="1800" dirty="0"/>
              <a:t> </a:t>
            </a:r>
            <a:r>
              <a:rPr lang="en-US" sz="1800" dirty="0" err="1"/>
              <a:t>eu</a:t>
            </a:r>
            <a:r>
              <a:rPr lang="en-US" sz="1800" dirty="0"/>
              <a:t>. Donec </a:t>
            </a:r>
            <a:r>
              <a:rPr lang="en-US" sz="1800" dirty="0" err="1"/>
              <a:t>bibendum</a:t>
            </a:r>
            <a:r>
              <a:rPr lang="en-US" sz="1800" dirty="0"/>
              <a:t> nisi </a:t>
            </a:r>
            <a:r>
              <a:rPr lang="en-US" sz="1800" dirty="0" err="1"/>
              <a:t>felis</a:t>
            </a:r>
            <a:r>
              <a:rPr lang="en-US" sz="1800" dirty="0"/>
              <a:t>, sit </a:t>
            </a:r>
            <a:r>
              <a:rPr lang="en-US" sz="1800" dirty="0" err="1"/>
              <a:t>amet</a:t>
            </a:r>
            <a:r>
              <a:rPr lang="en-US" sz="1800" dirty="0"/>
              <a:t> cursus </a:t>
            </a:r>
            <a:r>
              <a:rPr lang="en-US" sz="1800" dirty="0" err="1"/>
              <a:t>nisl</a:t>
            </a:r>
            <a:r>
              <a:rPr lang="en-US" sz="1800" dirty="0"/>
              <a:t> </a:t>
            </a:r>
            <a:r>
              <a:rPr lang="en-US" sz="1800" dirty="0" err="1"/>
              <a:t>suscipit</a:t>
            </a:r>
            <a:r>
              <a:rPr lang="en-US" sz="1800" dirty="0"/>
              <a:t> </a:t>
            </a:r>
            <a:r>
              <a:rPr lang="en-US" sz="1800" dirty="0" err="1"/>
              <a:t>ut.</a:t>
            </a:r>
            <a:r>
              <a:rPr lang="en-US" sz="1800" dirty="0"/>
              <a:t> </a:t>
            </a:r>
            <a:r>
              <a:rPr lang="en-US" sz="1800" dirty="0" err="1"/>
              <a:t>Pellentesque</a:t>
            </a:r>
            <a:r>
              <a:rPr lang="en-US" sz="1800" dirty="0"/>
              <a:t> </a:t>
            </a:r>
            <a:r>
              <a:rPr lang="en-US" sz="1800" dirty="0" err="1"/>
              <a:t>bibendum</a:t>
            </a:r>
            <a:r>
              <a:rPr lang="en-US" sz="1800" dirty="0"/>
              <a:t> id libero at cursus. Donec ac </a:t>
            </a:r>
            <a:r>
              <a:rPr lang="en-US" sz="1800" dirty="0" err="1"/>
              <a:t>viverra</a:t>
            </a:r>
            <a:r>
              <a:rPr lang="en-US" sz="1800" dirty="0"/>
              <a:t> </a:t>
            </a:r>
            <a:r>
              <a:rPr lang="en-US" sz="1800" dirty="0" err="1"/>
              <a:t>tellus</a:t>
            </a:r>
            <a:r>
              <a:rPr lang="en-US" sz="1800" dirty="0"/>
              <a:t>. Proin sed dolor </a:t>
            </a:r>
            <a:r>
              <a:rPr lang="en-US" sz="1800" dirty="0" err="1"/>
              <a:t>quis</a:t>
            </a:r>
            <a:r>
              <a:rPr lang="en-US" sz="1800" dirty="0"/>
              <a:t> </a:t>
            </a:r>
            <a:r>
              <a:rPr lang="en-US" sz="1800" dirty="0" err="1"/>
              <a:t>justo</a:t>
            </a:r>
            <a:r>
              <a:rPr lang="en-US" sz="1800" dirty="0"/>
              <a:t> convallis auctor sit </a:t>
            </a:r>
            <a:r>
              <a:rPr lang="en-US" sz="1800" dirty="0" err="1"/>
              <a:t>amet</a:t>
            </a:r>
            <a:r>
              <a:rPr lang="en-US" sz="1800" dirty="0"/>
              <a:t> </a:t>
            </a:r>
            <a:r>
              <a:rPr lang="en-US" sz="1800" dirty="0" err="1"/>
              <a:t>nec</a:t>
            </a:r>
            <a:r>
              <a:rPr lang="en-US" sz="1800" dirty="0"/>
              <a:t> </a:t>
            </a:r>
            <a:r>
              <a:rPr lang="en-US" sz="1800" dirty="0" err="1"/>
              <a:t>orci</a:t>
            </a:r>
            <a:r>
              <a:rPr lang="en-US" sz="1800" dirty="0"/>
              <a:t>. </a:t>
            </a:r>
            <a:r>
              <a:rPr lang="en-US" sz="1800" dirty="0" err="1"/>
              <a:t>Orci</a:t>
            </a:r>
            <a:r>
              <a:rPr lang="en-US" sz="1800" dirty="0"/>
              <a:t> </a:t>
            </a:r>
            <a:r>
              <a:rPr lang="en-US" sz="1800" dirty="0" err="1"/>
              <a:t>varius</a:t>
            </a:r>
            <a:r>
              <a:rPr lang="en-US" sz="1800" dirty="0"/>
              <a:t> </a:t>
            </a:r>
            <a:r>
              <a:rPr lang="en-US" sz="1800" dirty="0" err="1"/>
              <a:t>natoque</a:t>
            </a:r>
            <a:r>
              <a:rPr lang="en-US" sz="1800" dirty="0"/>
              <a:t> </a:t>
            </a:r>
            <a:r>
              <a:rPr lang="en-US" sz="1800" dirty="0" err="1"/>
              <a:t>penatibus</a:t>
            </a:r>
            <a:r>
              <a:rPr lang="en-US" sz="1800" dirty="0"/>
              <a:t> et </a:t>
            </a:r>
            <a:r>
              <a:rPr lang="en-US" sz="1800" dirty="0" err="1"/>
              <a:t>magnis</a:t>
            </a:r>
            <a:r>
              <a:rPr lang="en-US" sz="1800" dirty="0"/>
              <a:t> dis parturient </a:t>
            </a:r>
            <a:r>
              <a:rPr lang="en-US" sz="1800" dirty="0" err="1"/>
              <a:t>montes</a:t>
            </a:r>
            <a:r>
              <a:rPr lang="en-US" sz="1800" dirty="0"/>
              <a:t>, </a:t>
            </a:r>
            <a:r>
              <a:rPr lang="en-US" sz="1800" dirty="0" err="1"/>
              <a:t>nascetur</a:t>
            </a:r>
            <a:r>
              <a:rPr lang="en-US" sz="1800" dirty="0"/>
              <a:t> </a:t>
            </a:r>
            <a:r>
              <a:rPr lang="en-US" sz="1800" dirty="0" err="1"/>
              <a:t>ridiculus</a:t>
            </a:r>
            <a:r>
              <a:rPr lang="en-US" sz="1800" dirty="0"/>
              <a:t> mus.“</a:t>
            </a:r>
          </a:p>
          <a:p>
            <a:pPr marL="324000" lvl="1" indent="0">
              <a:buNone/>
            </a:pPr>
            <a:endParaRPr lang="en-US" sz="1800" dirty="0"/>
          </a:p>
          <a:p>
            <a:pPr marL="324000" lvl="1" indent="0">
              <a:buNone/>
            </a:pPr>
            <a:endParaRPr lang="en-US" sz="1800" dirty="0"/>
          </a:p>
          <a:p>
            <a:pPr marL="324000" lvl="1" indent="0">
              <a:buNone/>
            </a:pPr>
            <a:endParaRPr lang="en-US" sz="1800" dirty="0"/>
          </a:p>
          <a:p>
            <a:pPr marL="324000" lvl="1" indent="0">
              <a:buNone/>
            </a:pPr>
            <a:endParaRPr lang="en-US" sz="1800" dirty="0"/>
          </a:p>
        </p:txBody>
      </p:sp>
      <p:pic>
        <p:nvPicPr>
          <p:cNvPr id="5" name="Picture 4">
            <a:extLst>
              <a:ext uri="{FF2B5EF4-FFF2-40B4-BE49-F238E27FC236}">
                <a16:creationId xmlns:a16="http://schemas.microsoft.com/office/drawing/2014/main" id="{4204C0E4-920D-4FA6-A84A-8DE33CCD0399}"/>
              </a:ext>
            </a:extLst>
          </p:cNvPr>
          <p:cNvPicPr>
            <a:picLocks noChangeAspect="1"/>
          </p:cNvPicPr>
          <p:nvPr/>
        </p:nvPicPr>
        <p:blipFill>
          <a:blip r:embed="rId2"/>
          <a:stretch>
            <a:fillRect/>
          </a:stretch>
        </p:blipFill>
        <p:spPr>
          <a:xfrm>
            <a:off x="2752725" y="5322514"/>
            <a:ext cx="7296150" cy="1000125"/>
          </a:xfrm>
          <a:prstGeom prst="rect">
            <a:avLst/>
          </a:prstGeom>
        </p:spPr>
      </p:pic>
    </p:spTree>
    <p:extLst>
      <p:ext uri="{BB962C8B-B14F-4D97-AF65-F5344CB8AC3E}">
        <p14:creationId xmlns:p14="http://schemas.microsoft.com/office/powerpoint/2010/main" val="3047633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3678303"/>
          </a:xfrm>
        </p:spPr>
        <p:txBody>
          <a:bodyPr/>
          <a:lstStyle/>
          <a:p>
            <a:pPr marL="0" indent="0">
              <a:buNone/>
            </a:pPr>
            <a:r>
              <a:rPr lang="en-US" dirty="0"/>
              <a:t>A tag has a name (for instance, p, </a:t>
            </a:r>
            <a:r>
              <a:rPr lang="en-US" dirty="0" err="1"/>
              <a:t>img</a:t>
            </a:r>
            <a:r>
              <a:rPr lang="en-US" dirty="0"/>
              <a:t>, h1, h2, h3, </a:t>
            </a:r>
            <a:r>
              <a:rPr lang="en-US" dirty="0" err="1"/>
              <a:t>br</a:t>
            </a:r>
            <a:r>
              <a:rPr lang="en-US" dirty="0"/>
              <a:t>, or </a:t>
            </a:r>
            <a:r>
              <a:rPr lang="en-US" dirty="0" err="1"/>
              <a:t>hr</a:t>
            </a:r>
            <a:r>
              <a:rPr lang="en-US" dirty="0"/>
              <a:t>) and that name combined with attributes will describe how the browser should handle the content. Many tags have a start and an end tag with some content in between, but there are also tags that don’t expect any content, and these can be self-closing.</a:t>
            </a:r>
          </a:p>
          <a:p>
            <a:pPr marL="0" indent="0">
              <a:buNone/>
            </a:pPr>
            <a:r>
              <a:rPr lang="en-US" dirty="0"/>
              <a:t>An opening tag can have any number of attributes associated with it. These are modifiers of the element. An attribute is a name-value pair. For example, </a:t>
            </a:r>
            <a:r>
              <a:rPr lang="en-US" dirty="0" err="1"/>
              <a:t>href</a:t>
            </a:r>
            <a:r>
              <a:rPr lang="en-US" dirty="0"/>
              <a:t>="https://codeacademy.mk" is an attribute with the name </a:t>
            </a:r>
            <a:r>
              <a:rPr lang="en-US" dirty="0" err="1"/>
              <a:t>href</a:t>
            </a:r>
            <a:r>
              <a:rPr lang="en-US" dirty="0"/>
              <a:t> and the value https://codeacademy.mk. An </a:t>
            </a:r>
            <a:r>
              <a:rPr lang="en-US" dirty="0" err="1"/>
              <a:t>href</a:t>
            </a:r>
            <a:r>
              <a:rPr lang="en-US" dirty="0"/>
              <a:t> attribute represents a hypertext reference or a URL, and when this attribute is added to an anchor element, &lt;a&gt;, it creates a hyperlink that the user can click in the browser to navigate to that URL.</a:t>
            </a:r>
          </a:p>
        </p:txBody>
      </p:sp>
    </p:spTree>
    <p:extLst>
      <p:ext uri="{BB962C8B-B14F-4D97-AF65-F5344CB8AC3E}">
        <p14:creationId xmlns:p14="http://schemas.microsoft.com/office/powerpoint/2010/main" val="2896726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201646"/>
          </a:xfrm>
        </p:spPr>
        <p:txBody>
          <a:bodyPr/>
          <a:lstStyle/>
          <a:p>
            <a:pPr marL="0" indent="0">
              <a:buNone/>
            </a:pPr>
            <a:r>
              <a:rPr lang="en-US" dirty="0"/>
              <a:t>To provide information within an HTML document to be ignored by the parser and not shown to the end user, you can add comments. These are useful for notes and documentation to aid anyone who might read or amend the source of the HTML document. A comment begins with &lt;!-- and ends with --&gt;. Comments, in HTML, can be single or multiline. The following are some example 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You can use comments to provide helpful hints to other developers working on the web page but they will be ignored by the browser when parsing the page.</a:t>
            </a:r>
          </a:p>
        </p:txBody>
      </p:sp>
      <p:pic>
        <p:nvPicPr>
          <p:cNvPr id="5" name="Picture 4">
            <a:extLst>
              <a:ext uri="{FF2B5EF4-FFF2-40B4-BE49-F238E27FC236}">
                <a16:creationId xmlns:a16="http://schemas.microsoft.com/office/drawing/2014/main" id="{52D120A6-D1C7-4758-A4D5-9E8CE6335917}"/>
              </a:ext>
            </a:extLst>
          </p:cNvPr>
          <p:cNvPicPr>
            <a:picLocks noChangeAspect="1"/>
          </p:cNvPicPr>
          <p:nvPr/>
        </p:nvPicPr>
        <p:blipFill>
          <a:blip r:embed="rId2"/>
          <a:stretch>
            <a:fillRect/>
          </a:stretch>
        </p:blipFill>
        <p:spPr>
          <a:xfrm>
            <a:off x="2793205" y="3644153"/>
            <a:ext cx="6605588" cy="1734732"/>
          </a:xfrm>
          <a:prstGeom prst="rect">
            <a:avLst/>
          </a:prstGeom>
        </p:spPr>
      </p:pic>
    </p:spTree>
    <p:extLst>
      <p:ext uri="{BB962C8B-B14F-4D97-AF65-F5344CB8AC3E}">
        <p14:creationId xmlns:p14="http://schemas.microsoft.com/office/powerpoint/2010/main" val="1631030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201646"/>
          </a:xfrm>
        </p:spPr>
        <p:txBody>
          <a:bodyPr anchor="t"/>
          <a:lstStyle/>
          <a:p>
            <a:pPr marL="0" indent="0">
              <a:buNone/>
            </a:pPr>
            <a:r>
              <a:rPr lang="en-US" dirty="0"/>
              <a:t>Let's see what the previous snippet of text content looks like when it is given some meaning with HTML: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67723E43-84BE-486C-B2EB-86FE87BDDC88}"/>
              </a:ext>
            </a:extLst>
          </p:cNvPr>
          <p:cNvPicPr>
            <a:picLocks noChangeAspect="1"/>
          </p:cNvPicPr>
          <p:nvPr/>
        </p:nvPicPr>
        <p:blipFill>
          <a:blip r:embed="rId2"/>
          <a:stretch>
            <a:fillRect/>
          </a:stretch>
        </p:blipFill>
        <p:spPr>
          <a:xfrm>
            <a:off x="2160494" y="2767342"/>
            <a:ext cx="8153400" cy="3521959"/>
          </a:xfrm>
          <a:prstGeom prst="rect">
            <a:avLst/>
          </a:prstGeom>
        </p:spPr>
      </p:pic>
    </p:spTree>
    <p:extLst>
      <p:ext uri="{BB962C8B-B14F-4D97-AF65-F5344CB8AC3E}">
        <p14:creationId xmlns:p14="http://schemas.microsoft.com/office/powerpoint/2010/main" val="115999759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4705</TotalTime>
  <Words>6879</Words>
  <Application>Microsoft Office PowerPoint</Application>
  <PresentationFormat>Widescreen</PresentationFormat>
  <Paragraphs>339</Paragraphs>
  <Slides>65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Gill Sans MT</vt:lpstr>
      <vt:lpstr>OpenSans-Semibold</vt:lpstr>
      <vt:lpstr>Wingdings 2</vt:lpstr>
      <vt:lpstr>Dividend</vt:lpstr>
      <vt:lpstr>HTML and CSS Part 1: Introduction to HTML and CSS</vt:lpstr>
      <vt:lpstr>Introduction</vt:lpstr>
      <vt:lpstr>Introduction</vt:lpstr>
      <vt:lpstr>HTML Introduction</vt:lpstr>
      <vt:lpstr>Syntax</vt:lpstr>
      <vt:lpstr>Syntax</vt:lpstr>
      <vt:lpstr>Syntax</vt:lpstr>
      <vt:lpstr>Syntax</vt:lpstr>
      <vt:lpstr>Syntax</vt:lpstr>
      <vt:lpstr>Syntax</vt:lpstr>
      <vt:lpstr>Syntax</vt:lpstr>
      <vt:lpstr>Content Types</vt:lpstr>
      <vt:lpstr>Content Types</vt:lpstr>
      <vt:lpstr>Content Types</vt:lpstr>
      <vt:lpstr>Content Types</vt:lpstr>
      <vt:lpstr>Content Types</vt:lpstr>
      <vt:lpstr>Content Types</vt:lpstr>
      <vt:lpstr>The HTML Document</vt:lpstr>
      <vt:lpstr>The HTML Document</vt:lpstr>
      <vt:lpstr>The HTML DOM</vt:lpstr>
      <vt:lpstr>The HTML DOM</vt:lpstr>
      <vt:lpstr>The Doctype Declaration</vt:lpstr>
      <vt:lpstr>The Doctype Declaration</vt:lpstr>
      <vt:lpstr>Structuring an HTML Document</vt:lpstr>
      <vt:lpstr>HTML</vt:lpstr>
      <vt:lpstr>Head</vt:lpstr>
      <vt:lpstr>Body</vt:lpstr>
      <vt:lpstr>Our First Web Page</vt:lpstr>
      <vt:lpstr>Exercise 1.01: Creating a Web Page</vt:lpstr>
      <vt:lpstr>Exercise 1.01: Creating a Web Page</vt:lpstr>
      <vt:lpstr>Exercise 1.01: Creating a Web Page</vt:lpstr>
      <vt:lpstr>Exercise 1.01: Creating a Web Page</vt:lpstr>
      <vt:lpstr>Metadata</vt:lpstr>
      <vt:lpstr>Metadata</vt:lpstr>
      <vt:lpstr>Metadata</vt:lpstr>
      <vt:lpstr>Metadata</vt:lpstr>
      <vt:lpstr>Metadata</vt:lpstr>
      <vt:lpstr>Metadata</vt:lpstr>
      <vt:lpstr>Exercise 1.02: Adding Metadata</vt:lpstr>
      <vt:lpstr>Exercise 1.02: Adding Metadata</vt:lpstr>
      <vt:lpstr>Exercise 1.02: Adding Metadata</vt:lpstr>
      <vt:lpstr>Exercise 1.02: Adding Metadata</vt:lpstr>
      <vt:lpstr>Exercise 1.02: Adding Metadata</vt:lpstr>
      <vt:lpstr>Exercise 1.02: Adding Metadata</vt:lpstr>
      <vt:lpstr>Exercise 1.02: Adding Metadata</vt:lpstr>
      <vt:lpstr>Mistakes in HTML</vt:lpstr>
      <vt:lpstr>Mistakes in HTML</vt:lpstr>
      <vt:lpstr>Mistakes in HTML</vt:lpstr>
      <vt:lpstr>Mistakes in HTML</vt:lpstr>
      <vt:lpstr>Mistakes in HTML</vt:lpstr>
      <vt:lpstr>Mistakes in HTML</vt:lpstr>
      <vt:lpstr>Mistakes in HTML</vt:lpstr>
      <vt:lpstr>Validating HTML</vt:lpstr>
      <vt:lpstr>Validating HTML</vt:lpstr>
      <vt:lpstr>Validating HTML</vt:lpstr>
      <vt:lpstr>Validating HTML</vt:lpstr>
      <vt:lpstr>Exercise 1.03: Validation</vt:lpstr>
      <vt:lpstr>Exercise 1.03: Validation</vt:lpstr>
      <vt:lpstr>Exercise 1.03: Validation</vt:lpstr>
      <vt:lpstr>Exercise 1.04: Validation Errors</vt:lpstr>
      <vt:lpstr>Exercise 1.04: Validation Errors</vt:lpstr>
      <vt:lpstr>Exercise 1.04: Validation Errors</vt:lpstr>
      <vt:lpstr>Activity 1.01: Video Store Page Template</vt:lpstr>
      <vt:lpstr>Activity 1.01: Video Store Page Template</vt:lpstr>
      <vt:lpstr>Activity 1.01: Video Store Page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58</cp:revision>
  <dcterms:created xsi:type="dcterms:W3CDTF">2022-01-06T00:17:01Z</dcterms:created>
  <dcterms:modified xsi:type="dcterms:W3CDTF">2022-02-24T15:32:15Z</dcterms:modified>
</cp:coreProperties>
</file>