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83"/>
  </p:notesMasterIdLst>
  <p:sldIdLst>
    <p:sldId id="269" r:id="rId2"/>
    <p:sldId id="270" r:id="rId3"/>
    <p:sldId id="382" r:id="rId4"/>
    <p:sldId id="272" r:id="rId5"/>
    <p:sldId id="383" r:id="rId6"/>
    <p:sldId id="280" r:id="rId7"/>
    <p:sldId id="384" r:id="rId8"/>
    <p:sldId id="385" r:id="rId9"/>
    <p:sldId id="386" r:id="rId10"/>
    <p:sldId id="387" r:id="rId11"/>
    <p:sldId id="388" r:id="rId12"/>
    <p:sldId id="286" r:id="rId13"/>
    <p:sldId id="389" r:id="rId14"/>
    <p:sldId id="288" r:id="rId15"/>
    <p:sldId id="390" r:id="rId16"/>
    <p:sldId id="290" r:id="rId17"/>
    <p:sldId id="391" r:id="rId18"/>
    <p:sldId id="292" r:id="rId19"/>
    <p:sldId id="392" r:id="rId20"/>
    <p:sldId id="293" r:id="rId21"/>
    <p:sldId id="294" r:id="rId22"/>
    <p:sldId id="295" r:id="rId23"/>
    <p:sldId id="393" r:id="rId24"/>
    <p:sldId id="394" r:id="rId25"/>
    <p:sldId id="395" r:id="rId26"/>
    <p:sldId id="396" r:id="rId27"/>
    <p:sldId id="397" r:id="rId28"/>
    <p:sldId id="296" r:id="rId29"/>
    <p:sldId id="344" r:id="rId30"/>
    <p:sldId id="398" r:id="rId31"/>
    <p:sldId id="347" r:id="rId32"/>
    <p:sldId id="348" r:id="rId33"/>
    <p:sldId id="349" r:id="rId34"/>
    <p:sldId id="297" r:id="rId35"/>
    <p:sldId id="301" r:id="rId36"/>
    <p:sldId id="350" r:id="rId37"/>
    <p:sldId id="359" r:id="rId38"/>
    <p:sldId id="362" r:id="rId39"/>
    <p:sldId id="365" r:id="rId40"/>
    <p:sldId id="399" r:id="rId41"/>
    <p:sldId id="369" r:id="rId42"/>
    <p:sldId id="370" r:id="rId43"/>
    <p:sldId id="372" r:id="rId44"/>
    <p:sldId id="375" r:id="rId45"/>
    <p:sldId id="381" r:id="rId46"/>
    <p:sldId id="400" r:id="rId47"/>
    <p:sldId id="401" r:id="rId48"/>
    <p:sldId id="402" r:id="rId49"/>
    <p:sldId id="403" r:id="rId50"/>
    <p:sldId id="405" r:id="rId51"/>
    <p:sldId id="404" r:id="rId52"/>
    <p:sldId id="406" r:id="rId53"/>
    <p:sldId id="407" r:id="rId54"/>
    <p:sldId id="408" r:id="rId55"/>
    <p:sldId id="409" r:id="rId56"/>
    <p:sldId id="410" r:id="rId57"/>
    <p:sldId id="411" r:id="rId58"/>
    <p:sldId id="412" r:id="rId59"/>
    <p:sldId id="413" r:id="rId60"/>
    <p:sldId id="414" r:id="rId61"/>
    <p:sldId id="415" r:id="rId62"/>
    <p:sldId id="416" r:id="rId63"/>
    <p:sldId id="417" r:id="rId64"/>
    <p:sldId id="418" r:id="rId65"/>
    <p:sldId id="419" r:id="rId66"/>
    <p:sldId id="420" r:id="rId67"/>
    <p:sldId id="421" r:id="rId68"/>
    <p:sldId id="422" r:id="rId69"/>
    <p:sldId id="423" r:id="rId70"/>
    <p:sldId id="424" r:id="rId71"/>
    <p:sldId id="425" r:id="rId72"/>
    <p:sldId id="426" r:id="rId73"/>
    <p:sldId id="427" r:id="rId74"/>
    <p:sldId id="428" r:id="rId75"/>
    <p:sldId id="429" r:id="rId76"/>
    <p:sldId id="430" r:id="rId77"/>
    <p:sldId id="431" r:id="rId78"/>
    <p:sldId id="432" r:id="rId79"/>
    <p:sldId id="433" r:id="rId80"/>
    <p:sldId id="434" r:id="rId81"/>
    <p:sldId id="435"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FA9D01CF-BD9E-4855-8E61-3905E8AC179C}">
          <p14:sldIdLst>
            <p14:sldId id="270"/>
            <p14:sldId id="382"/>
          </p14:sldIdLst>
        </p14:section>
        <p14:section name="Structural Elements" id="{D3EE7BA3-2DA7-418F-9350-64DD57CD30DC}">
          <p14:sldIdLst>
            <p14:sldId id="272"/>
            <p14:sldId id="383"/>
          </p14:sldIdLst>
        </p14:section>
        <p14:section name="The header Tag" id="{FBEED6DF-1B62-48F8-8C2D-95336AA51CAC}">
          <p14:sldIdLst>
            <p14:sldId id="280"/>
            <p14:sldId id="384"/>
            <p14:sldId id="385"/>
          </p14:sldIdLst>
        </p14:section>
        <p14:section name="The footer Tag" id="{E3955F53-57EA-42C5-96A6-C38A0F154194}">
          <p14:sldIdLst>
            <p14:sldId id="386"/>
            <p14:sldId id="387"/>
            <p14:sldId id="388"/>
          </p14:sldIdLst>
        </p14:section>
        <p14:section name="The section Tag" id="{5EE36B2F-4460-4056-817C-C002C89BE258}">
          <p14:sldIdLst>
            <p14:sldId id="286"/>
            <p14:sldId id="389"/>
          </p14:sldIdLst>
        </p14:section>
        <p14:section name="The article Tag" id="{9DFF2104-2A8B-43EC-BC72-BE2D67F5E8EF}">
          <p14:sldIdLst>
            <p14:sldId id="288"/>
            <p14:sldId id="390"/>
          </p14:sldIdLst>
        </p14:section>
        <p14:section name="The nav Tag" id="{23EC89D4-C156-449F-BA38-FD18C964AE6A}">
          <p14:sldIdLst>
            <p14:sldId id="290"/>
            <p14:sldId id="391"/>
          </p14:sldIdLst>
        </p14:section>
        <p14:section name="The aside Tag" id="{67D42413-EAF7-4DE0-9129-11F4F91AF260}">
          <p14:sldIdLst>
            <p14:sldId id="292"/>
            <p14:sldId id="392"/>
          </p14:sldIdLst>
        </p14:section>
        <p14:section name="The div Tag" id="{6C0A4409-7771-4BE9-B86B-6F53E4E1184E}">
          <p14:sldIdLst>
            <p14:sldId id="293"/>
          </p14:sldIdLst>
        </p14:section>
        <p14:section name="A News Article Web Page" id="{29796615-DC95-4849-AFF9-920D0BB28154}">
          <p14:sldIdLst>
            <p14:sldId id="294"/>
          </p14:sldIdLst>
        </p14:section>
        <p14:section name="Exercise 1: Marking up the Page" id="{A053314E-684B-4A82-AED9-B2E5E6FA4EAA}">
          <p14:sldIdLst>
            <p14:sldId id="295"/>
            <p14:sldId id="393"/>
            <p14:sldId id="394"/>
            <p14:sldId id="395"/>
            <p14:sldId id="396"/>
            <p14:sldId id="397"/>
          </p14:sldIdLst>
        </p14:section>
        <p14:section name="Wireframes" id="{0A6D7161-C352-4A5B-B191-34732AA9E918}">
          <p14:sldIdLst>
            <p14:sldId id="296"/>
          </p14:sldIdLst>
        </p14:section>
        <p14:section name="Activity 1: Video Store Home Page" id="{7C765E02-30D4-4E05-BE72-5A9C34BB700E}">
          <p14:sldIdLst>
            <p14:sldId id="344"/>
            <p14:sldId id="398"/>
            <p14:sldId id="347"/>
            <p14:sldId id="348"/>
            <p14:sldId id="349"/>
          </p14:sldIdLst>
        </p14:section>
        <p14:section name="CSS Page Layouts" id="{EBDFAB02-E97A-456D-9A07-9654565F54E2}">
          <p14:sldIdLst>
            <p14:sldId id="297"/>
          </p14:sldIdLst>
        </p14:section>
        <p14:section name="Video Store Product Page" id="{51BDCA80-0AC2-44E4-8B06-89983D425F46}">
          <p14:sldIdLst>
            <p14:sldId id="301"/>
          </p14:sldIdLst>
        </p14:section>
        <p14:section name="Float-Based Layouts" id="{07CB8B09-87B2-4634-89AF-EA6AFBF217B0}">
          <p14:sldIdLst>
            <p14:sldId id="350"/>
          </p14:sldIdLst>
        </p14:section>
        <p14:section name="The float Property" id="{CA7C57E8-353C-4485-A14A-A9DD68D5AC1E}">
          <p14:sldIdLst>
            <p14:sldId id="359"/>
          </p14:sldIdLst>
        </p14:section>
        <p14:section name="The width Property" id="{D2AADB28-DEAD-48AB-8560-D0F3A9E0DD5F}">
          <p14:sldIdLst>
            <p14:sldId id="362"/>
          </p14:sldIdLst>
        </p14:section>
        <p14:section name="Clearing Floated Elements" id="{21357A82-AED7-4B36-9CFD-70A843890E63}">
          <p14:sldIdLst>
            <p14:sldId id="365"/>
            <p14:sldId id="399"/>
          </p14:sldIdLst>
        </p14:section>
        <p14:section name="Flex-Based Layouts" id="{65D7662B-0CA1-4D0A-B98C-AEDEB8959028}">
          <p14:sldIdLst>
            <p14:sldId id="369"/>
          </p14:sldIdLst>
        </p14:section>
        <p14:section name="The flex Container" id="{B7EB30B4-40A1-4D91-B92A-97DC1B2EBA80}">
          <p14:sldIdLst>
            <p14:sldId id="370"/>
          </p14:sldIdLst>
        </p14:section>
        <p14:section name="The flex Items" id="{2E2BEEDD-60D8-4C10-9213-027DE8CE8A14}">
          <p14:sldIdLst>
            <p14:sldId id="372"/>
          </p14:sldIdLst>
        </p14:section>
        <p14:section name="Grid-Based Layouts" id="{889AE243-F12D-432C-9B57-E681C9896295}">
          <p14:sldIdLst>
            <p14:sldId id="375"/>
          </p14:sldIdLst>
        </p14:section>
        <p14:section name="The grid Container" id="{16F38BA8-8431-4312-B2A0-D9C83D765B21}">
          <p14:sldIdLst>
            <p14:sldId id="381"/>
          </p14:sldIdLst>
        </p14:section>
        <p14:section name="The grid Items" id="{60E06F2A-62B1-4B15-889B-64F78ED5730F}">
          <p14:sldIdLst>
            <p14:sldId id="400"/>
          </p14:sldIdLst>
        </p14:section>
        <p14:section name="Exercise 2: A grid-Based Layout" id="{2DB2C713-C446-4648-ACE3-22E79B4888EA}">
          <p14:sldIdLst>
            <p14:sldId id="401"/>
            <p14:sldId id="402"/>
            <p14:sldId id="403"/>
            <p14:sldId id="405"/>
          </p14:sldIdLst>
        </p14:section>
        <p14:section name="The Box Model" id="{026A29EB-065A-452A-A7A0-C3FA7F57C053}">
          <p14:sldIdLst>
            <p14:sldId id="404"/>
          </p14:sldIdLst>
        </p14:section>
        <p14:section name="Content Box" id="{39E60308-BCD1-41F9-AB32-E6588944DC85}">
          <p14:sldIdLst>
            <p14:sldId id="406"/>
          </p14:sldIdLst>
        </p14:section>
        <p14:section name="The padding Property" id="{ED329BFB-5AA2-4236-B884-AFFD70DEB8DF}">
          <p14:sldIdLst>
            <p14:sldId id="407"/>
            <p14:sldId id="408"/>
          </p14:sldIdLst>
        </p14:section>
        <p14:section name="The border Property" id="{DBD7EA18-AAC6-4853-8283-92ADF4115A9A}">
          <p14:sldIdLst>
            <p14:sldId id="409"/>
            <p14:sldId id="410"/>
            <p14:sldId id="411"/>
          </p14:sldIdLst>
        </p14:section>
        <p14:section name="The margin Property" id="{B5D13853-7230-43B2-9BDB-93282971E80F}">
          <p14:sldIdLst>
            <p14:sldId id="412"/>
            <p14:sldId id="413"/>
            <p14:sldId id="414"/>
          </p14:sldIdLst>
        </p14:section>
        <p14:section name="Exercise 3: Experimenting with the Box Model" id="{7630729D-897A-479B-A18A-C626ED24C2EE}">
          <p14:sldIdLst>
            <p14:sldId id="415"/>
            <p14:sldId id="416"/>
            <p14:sldId id="417"/>
            <p14:sldId id="418"/>
            <p14:sldId id="419"/>
            <p14:sldId id="420"/>
            <p14:sldId id="421"/>
            <p14:sldId id="422"/>
            <p14:sldId id="423"/>
          </p14:sldIdLst>
        </p14:section>
        <p14:section name="Exercise 4: Home Page Revisited" id="{2F80B666-7FAC-43E2-9588-EDDF42B0BE0E}">
          <p14:sldIdLst>
            <p14:sldId id="424"/>
            <p14:sldId id="425"/>
            <p14:sldId id="426"/>
            <p14:sldId id="427"/>
          </p14:sldIdLst>
        </p14:section>
        <p14:section name="Exercise 5: Video Store Product Page Revisited" id="{DACE8634-EDC3-4CDB-8A9F-A77C536AAAD9}">
          <p14:sldIdLst>
            <p14:sldId id="428"/>
            <p14:sldId id="429"/>
            <p14:sldId id="430"/>
            <p14:sldId id="431"/>
            <p14:sldId id="432"/>
          </p14:sldIdLst>
        </p14:section>
        <p14:section name="Activity 2: Online Clothes Store Home Page" id="{AAC8B0AF-45EE-4E71-8F04-AB5DF3714C3E}">
          <p14:sldIdLst>
            <p14:sldId id="433"/>
            <p14:sldId id="434"/>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29EF18CA-4DE8-43A5-BA88-4B9FD218BCD8}"/>
    <pc:docChg chg="undo custSel addSld delSld modSld addSection delSection modSection">
      <pc:chgData name="Boban Srezovski" userId="d2c5dd452d77a740" providerId="LiveId" clId="{29EF18CA-4DE8-43A5-BA88-4B9FD218BCD8}" dt="2022-03-08T12:54:33.091" v="312" actId="20577"/>
      <pc:docMkLst>
        <pc:docMk/>
      </pc:docMkLst>
      <pc:sldChg chg="modSp mod">
        <pc:chgData name="Boban Srezovski" userId="d2c5dd452d77a740" providerId="LiveId" clId="{29EF18CA-4DE8-43A5-BA88-4B9FD218BCD8}" dt="2022-03-08T12:54:33.091" v="312" actId="20577"/>
        <pc:sldMkLst>
          <pc:docMk/>
          <pc:sldMk cId="4120532793" sldId="269"/>
        </pc:sldMkLst>
        <pc:spChg chg="mod">
          <ac:chgData name="Boban Srezovski" userId="d2c5dd452d77a740" providerId="LiveId" clId="{29EF18CA-4DE8-43A5-BA88-4B9FD218BCD8}" dt="2022-03-08T12:54:33.091" v="312" actId="20577"/>
          <ac:spMkLst>
            <pc:docMk/>
            <pc:sldMk cId="4120532793" sldId="269"/>
            <ac:spMk id="2" creationId="{D6A451ED-E201-46BE-B207-BB09860B7F38}"/>
          </ac:spMkLst>
        </pc:spChg>
      </pc:sldChg>
      <pc:sldChg chg="add del">
        <pc:chgData name="Boban Srezovski" userId="d2c5dd452d77a740" providerId="LiveId" clId="{29EF18CA-4DE8-43A5-BA88-4B9FD218BCD8}" dt="2022-03-08T12:52:49.630" v="290"/>
        <pc:sldMkLst>
          <pc:docMk/>
          <pc:sldMk cId="337182121" sldId="375"/>
        </pc:sldMkLst>
      </pc:sldChg>
      <pc:sldChg chg="add del">
        <pc:chgData name="Boban Srezovski" userId="d2c5dd452d77a740" providerId="LiveId" clId="{29EF18CA-4DE8-43A5-BA88-4B9FD218BCD8}" dt="2022-03-08T12:52:54.115" v="291"/>
        <pc:sldMkLst>
          <pc:docMk/>
          <pc:sldMk cId="694927411" sldId="381"/>
        </pc:sldMkLst>
      </pc:sldChg>
      <pc:sldChg chg="add del">
        <pc:chgData name="Boban Srezovski" userId="d2c5dd452d77a740" providerId="LiveId" clId="{29EF18CA-4DE8-43A5-BA88-4B9FD218BCD8}" dt="2022-03-08T12:52:58.173" v="292"/>
        <pc:sldMkLst>
          <pc:docMk/>
          <pc:sldMk cId="33089202" sldId="400"/>
        </pc:sldMkLst>
      </pc:sldChg>
      <pc:sldChg chg="add del">
        <pc:chgData name="Boban Srezovski" userId="d2c5dd452d77a740" providerId="LiveId" clId="{29EF18CA-4DE8-43A5-BA88-4B9FD218BCD8}" dt="2022-03-08T12:53:03.693" v="293"/>
        <pc:sldMkLst>
          <pc:docMk/>
          <pc:sldMk cId="654819145" sldId="401"/>
        </pc:sldMkLst>
      </pc:sldChg>
      <pc:sldChg chg="add del">
        <pc:chgData name="Boban Srezovski" userId="d2c5dd452d77a740" providerId="LiveId" clId="{29EF18CA-4DE8-43A5-BA88-4B9FD218BCD8}" dt="2022-03-08T12:53:03.693" v="293"/>
        <pc:sldMkLst>
          <pc:docMk/>
          <pc:sldMk cId="3570635793" sldId="402"/>
        </pc:sldMkLst>
      </pc:sldChg>
      <pc:sldChg chg="add del">
        <pc:chgData name="Boban Srezovski" userId="d2c5dd452d77a740" providerId="LiveId" clId="{29EF18CA-4DE8-43A5-BA88-4B9FD218BCD8}" dt="2022-03-08T12:53:03.693" v="293"/>
        <pc:sldMkLst>
          <pc:docMk/>
          <pc:sldMk cId="1011314282" sldId="403"/>
        </pc:sldMkLst>
      </pc:sldChg>
      <pc:sldChg chg="add del">
        <pc:chgData name="Boban Srezovski" userId="d2c5dd452d77a740" providerId="LiveId" clId="{29EF18CA-4DE8-43A5-BA88-4B9FD218BCD8}" dt="2022-03-08T12:53:08.821" v="294"/>
        <pc:sldMkLst>
          <pc:docMk/>
          <pc:sldMk cId="2447118592" sldId="404"/>
        </pc:sldMkLst>
      </pc:sldChg>
      <pc:sldChg chg="add del">
        <pc:chgData name="Boban Srezovski" userId="d2c5dd452d77a740" providerId="LiveId" clId="{29EF18CA-4DE8-43A5-BA88-4B9FD218BCD8}" dt="2022-03-08T12:53:03.693" v="293"/>
        <pc:sldMkLst>
          <pc:docMk/>
          <pc:sldMk cId="2586758603" sldId="405"/>
        </pc:sldMkLst>
      </pc:sldChg>
      <pc:sldChg chg="add del">
        <pc:chgData name="Boban Srezovski" userId="d2c5dd452d77a740" providerId="LiveId" clId="{29EF18CA-4DE8-43A5-BA88-4B9FD218BCD8}" dt="2022-03-08T12:53:12.595" v="295"/>
        <pc:sldMkLst>
          <pc:docMk/>
          <pc:sldMk cId="1470157071" sldId="406"/>
        </pc:sldMkLst>
      </pc:sldChg>
      <pc:sldChg chg="add del">
        <pc:chgData name="Boban Srezovski" userId="d2c5dd452d77a740" providerId="LiveId" clId="{29EF18CA-4DE8-43A5-BA88-4B9FD218BCD8}" dt="2022-03-08T12:53:16.335" v="296"/>
        <pc:sldMkLst>
          <pc:docMk/>
          <pc:sldMk cId="1075651231" sldId="407"/>
        </pc:sldMkLst>
      </pc:sldChg>
      <pc:sldChg chg="add del">
        <pc:chgData name="Boban Srezovski" userId="d2c5dd452d77a740" providerId="LiveId" clId="{29EF18CA-4DE8-43A5-BA88-4B9FD218BCD8}" dt="2022-03-08T12:53:16.335" v="296"/>
        <pc:sldMkLst>
          <pc:docMk/>
          <pc:sldMk cId="3704936093" sldId="408"/>
        </pc:sldMkLst>
      </pc:sldChg>
      <pc:sldChg chg="add del">
        <pc:chgData name="Boban Srezovski" userId="d2c5dd452d77a740" providerId="LiveId" clId="{29EF18CA-4DE8-43A5-BA88-4B9FD218BCD8}" dt="2022-03-08T12:53:20.734" v="297"/>
        <pc:sldMkLst>
          <pc:docMk/>
          <pc:sldMk cId="1384360492" sldId="409"/>
        </pc:sldMkLst>
      </pc:sldChg>
      <pc:sldChg chg="add del">
        <pc:chgData name="Boban Srezovski" userId="d2c5dd452d77a740" providerId="LiveId" clId="{29EF18CA-4DE8-43A5-BA88-4B9FD218BCD8}" dt="2022-03-08T12:53:20.734" v="297"/>
        <pc:sldMkLst>
          <pc:docMk/>
          <pc:sldMk cId="2248868909" sldId="410"/>
        </pc:sldMkLst>
      </pc:sldChg>
      <pc:sldChg chg="add del">
        <pc:chgData name="Boban Srezovski" userId="d2c5dd452d77a740" providerId="LiveId" clId="{29EF18CA-4DE8-43A5-BA88-4B9FD218BCD8}" dt="2022-03-08T12:53:20.734" v="297"/>
        <pc:sldMkLst>
          <pc:docMk/>
          <pc:sldMk cId="2957737723" sldId="411"/>
        </pc:sldMkLst>
      </pc:sldChg>
      <pc:sldChg chg="add del">
        <pc:chgData name="Boban Srezovski" userId="d2c5dd452d77a740" providerId="LiveId" clId="{29EF18CA-4DE8-43A5-BA88-4B9FD218BCD8}" dt="2022-03-08T12:53:24.535" v="298"/>
        <pc:sldMkLst>
          <pc:docMk/>
          <pc:sldMk cId="1440591897" sldId="412"/>
        </pc:sldMkLst>
      </pc:sldChg>
      <pc:sldChg chg="add del">
        <pc:chgData name="Boban Srezovski" userId="d2c5dd452d77a740" providerId="LiveId" clId="{29EF18CA-4DE8-43A5-BA88-4B9FD218BCD8}" dt="2022-03-08T12:53:24.535" v="298"/>
        <pc:sldMkLst>
          <pc:docMk/>
          <pc:sldMk cId="2817901728" sldId="413"/>
        </pc:sldMkLst>
      </pc:sldChg>
      <pc:sldChg chg="add del">
        <pc:chgData name="Boban Srezovski" userId="d2c5dd452d77a740" providerId="LiveId" clId="{29EF18CA-4DE8-43A5-BA88-4B9FD218BCD8}" dt="2022-03-08T12:53:24.535" v="298"/>
        <pc:sldMkLst>
          <pc:docMk/>
          <pc:sldMk cId="2765392305" sldId="414"/>
        </pc:sldMkLst>
      </pc:sldChg>
      <pc:sldChg chg="add del">
        <pc:chgData name="Boban Srezovski" userId="d2c5dd452d77a740" providerId="LiveId" clId="{29EF18CA-4DE8-43A5-BA88-4B9FD218BCD8}" dt="2022-03-08T12:53:28.418" v="299"/>
        <pc:sldMkLst>
          <pc:docMk/>
          <pc:sldMk cId="1045791783" sldId="415"/>
        </pc:sldMkLst>
      </pc:sldChg>
      <pc:sldChg chg="add del">
        <pc:chgData name="Boban Srezovski" userId="d2c5dd452d77a740" providerId="LiveId" clId="{29EF18CA-4DE8-43A5-BA88-4B9FD218BCD8}" dt="2022-03-08T12:53:28.418" v="299"/>
        <pc:sldMkLst>
          <pc:docMk/>
          <pc:sldMk cId="2247424491" sldId="416"/>
        </pc:sldMkLst>
      </pc:sldChg>
      <pc:sldChg chg="add del">
        <pc:chgData name="Boban Srezovski" userId="d2c5dd452d77a740" providerId="LiveId" clId="{29EF18CA-4DE8-43A5-BA88-4B9FD218BCD8}" dt="2022-03-08T12:53:28.418" v="299"/>
        <pc:sldMkLst>
          <pc:docMk/>
          <pc:sldMk cId="4246979113" sldId="417"/>
        </pc:sldMkLst>
      </pc:sldChg>
      <pc:sldChg chg="add del">
        <pc:chgData name="Boban Srezovski" userId="d2c5dd452d77a740" providerId="LiveId" clId="{29EF18CA-4DE8-43A5-BA88-4B9FD218BCD8}" dt="2022-03-08T12:53:28.418" v="299"/>
        <pc:sldMkLst>
          <pc:docMk/>
          <pc:sldMk cId="3762736510" sldId="418"/>
        </pc:sldMkLst>
      </pc:sldChg>
      <pc:sldChg chg="add del">
        <pc:chgData name="Boban Srezovski" userId="d2c5dd452d77a740" providerId="LiveId" clId="{29EF18CA-4DE8-43A5-BA88-4B9FD218BCD8}" dt="2022-03-08T12:53:28.418" v="299"/>
        <pc:sldMkLst>
          <pc:docMk/>
          <pc:sldMk cId="4111114471" sldId="419"/>
        </pc:sldMkLst>
      </pc:sldChg>
      <pc:sldChg chg="add del">
        <pc:chgData name="Boban Srezovski" userId="d2c5dd452d77a740" providerId="LiveId" clId="{29EF18CA-4DE8-43A5-BA88-4B9FD218BCD8}" dt="2022-03-08T12:53:28.418" v="299"/>
        <pc:sldMkLst>
          <pc:docMk/>
          <pc:sldMk cId="2244677086" sldId="420"/>
        </pc:sldMkLst>
      </pc:sldChg>
      <pc:sldChg chg="add del">
        <pc:chgData name="Boban Srezovski" userId="d2c5dd452d77a740" providerId="LiveId" clId="{29EF18CA-4DE8-43A5-BA88-4B9FD218BCD8}" dt="2022-03-08T12:53:28.418" v="299"/>
        <pc:sldMkLst>
          <pc:docMk/>
          <pc:sldMk cId="3722915775" sldId="421"/>
        </pc:sldMkLst>
      </pc:sldChg>
      <pc:sldChg chg="add del">
        <pc:chgData name="Boban Srezovski" userId="d2c5dd452d77a740" providerId="LiveId" clId="{29EF18CA-4DE8-43A5-BA88-4B9FD218BCD8}" dt="2022-03-08T12:53:28.418" v="299"/>
        <pc:sldMkLst>
          <pc:docMk/>
          <pc:sldMk cId="2438751849" sldId="422"/>
        </pc:sldMkLst>
      </pc:sldChg>
      <pc:sldChg chg="add del">
        <pc:chgData name="Boban Srezovski" userId="d2c5dd452d77a740" providerId="LiveId" clId="{29EF18CA-4DE8-43A5-BA88-4B9FD218BCD8}" dt="2022-03-08T12:53:28.418" v="299"/>
        <pc:sldMkLst>
          <pc:docMk/>
          <pc:sldMk cId="1757226721" sldId="423"/>
        </pc:sldMkLst>
      </pc:sldChg>
      <pc:sldChg chg="add del">
        <pc:chgData name="Boban Srezovski" userId="d2c5dd452d77a740" providerId="LiveId" clId="{29EF18CA-4DE8-43A5-BA88-4B9FD218BCD8}" dt="2022-03-08T12:53:34.920" v="300"/>
        <pc:sldMkLst>
          <pc:docMk/>
          <pc:sldMk cId="1651756962" sldId="424"/>
        </pc:sldMkLst>
      </pc:sldChg>
      <pc:sldChg chg="modSp add del mod">
        <pc:chgData name="Boban Srezovski" userId="d2c5dd452d77a740" providerId="LiveId" clId="{29EF18CA-4DE8-43A5-BA88-4B9FD218BCD8}" dt="2022-03-08T12:53:34.920" v="300"/>
        <pc:sldMkLst>
          <pc:docMk/>
          <pc:sldMk cId="202895310" sldId="425"/>
        </pc:sldMkLst>
        <pc:spChg chg="mod">
          <ac:chgData name="Boban Srezovski" userId="d2c5dd452d77a740" providerId="LiveId" clId="{29EF18CA-4DE8-43A5-BA88-4B9FD218BCD8}" dt="2022-02-28T00:57:54.683" v="1" actId="27636"/>
          <ac:spMkLst>
            <pc:docMk/>
            <pc:sldMk cId="202895310" sldId="425"/>
            <ac:spMk id="3" creationId="{96F7E3D5-7EDB-43E2-884B-A6B36FBD71DA}"/>
          </ac:spMkLst>
        </pc:spChg>
      </pc:sldChg>
      <pc:sldChg chg="addSp modSp add del mod">
        <pc:chgData name="Boban Srezovski" userId="d2c5dd452d77a740" providerId="LiveId" clId="{29EF18CA-4DE8-43A5-BA88-4B9FD218BCD8}" dt="2022-03-08T12:53:34.920" v="300"/>
        <pc:sldMkLst>
          <pc:docMk/>
          <pc:sldMk cId="3418642135" sldId="426"/>
        </pc:sldMkLst>
        <pc:spChg chg="mod">
          <ac:chgData name="Boban Srezovski" userId="d2c5dd452d77a740" providerId="LiveId" clId="{29EF18CA-4DE8-43A5-BA88-4B9FD218BCD8}" dt="2022-02-28T00:58:47.522" v="18" actId="242"/>
          <ac:spMkLst>
            <pc:docMk/>
            <pc:sldMk cId="3418642135" sldId="426"/>
            <ac:spMk id="3" creationId="{96F7E3D5-7EDB-43E2-884B-A6B36FBD71DA}"/>
          </ac:spMkLst>
        </pc:spChg>
        <pc:picChg chg="add mod">
          <ac:chgData name="Boban Srezovski" userId="d2c5dd452d77a740" providerId="LiveId" clId="{29EF18CA-4DE8-43A5-BA88-4B9FD218BCD8}" dt="2022-02-28T00:58:45.557" v="17" actId="1076"/>
          <ac:picMkLst>
            <pc:docMk/>
            <pc:sldMk cId="3418642135" sldId="426"/>
            <ac:picMk id="5" creationId="{4857E190-E6B5-4C17-8ACE-0CD4CD77AFBD}"/>
          </ac:picMkLst>
        </pc:picChg>
      </pc:sldChg>
      <pc:sldChg chg="del">
        <pc:chgData name="Boban Srezovski" userId="d2c5dd452d77a740" providerId="LiveId" clId="{29EF18CA-4DE8-43A5-BA88-4B9FD218BCD8}" dt="2022-02-28T00:58:03.554" v="2" actId="47"/>
        <pc:sldMkLst>
          <pc:docMk/>
          <pc:sldMk cId="1529771202" sldId="427"/>
        </pc:sldMkLst>
      </pc:sldChg>
      <pc:sldChg chg="addSp delSp modSp add del mod">
        <pc:chgData name="Boban Srezovski" userId="d2c5dd452d77a740" providerId="LiveId" clId="{29EF18CA-4DE8-43A5-BA88-4B9FD218BCD8}" dt="2022-03-08T12:53:34.920" v="300"/>
        <pc:sldMkLst>
          <pc:docMk/>
          <pc:sldMk cId="2582530023" sldId="427"/>
        </pc:sldMkLst>
        <pc:spChg chg="mod">
          <ac:chgData name="Boban Srezovski" userId="d2c5dd452d77a740" providerId="LiveId" clId="{29EF18CA-4DE8-43A5-BA88-4B9FD218BCD8}" dt="2022-02-28T01:00:05.804" v="55"/>
          <ac:spMkLst>
            <pc:docMk/>
            <pc:sldMk cId="2582530023" sldId="427"/>
            <ac:spMk id="3" creationId="{96F7E3D5-7EDB-43E2-884B-A6B36FBD71DA}"/>
          </ac:spMkLst>
        </pc:spChg>
        <pc:spChg chg="add mod">
          <ac:chgData name="Boban Srezovski" userId="d2c5dd452d77a740" providerId="LiveId" clId="{29EF18CA-4DE8-43A5-BA88-4B9FD218BCD8}" dt="2022-02-28T00:59:56.237" v="44" actId="1076"/>
          <ac:spMkLst>
            <pc:docMk/>
            <pc:sldMk cId="2582530023" sldId="427"/>
            <ac:spMk id="8" creationId="{057BF5D1-26A3-4E61-BFDA-9E02FE338153}"/>
          </ac:spMkLst>
        </pc:spChg>
        <pc:picChg chg="del">
          <ac:chgData name="Boban Srezovski" userId="d2c5dd452d77a740" providerId="LiveId" clId="{29EF18CA-4DE8-43A5-BA88-4B9FD218BCD8}" dt="2022-02-28T00:59:08.135" v="26" actId="478"/>
          <ac:picMkLst>
            <pc:docMk/>
            <pc:sldMk cId="2582530023" sldId="427"/>
            <ac:picMk id="5" creationId="{4857E190-E6B5-4C17-8ACE-0CD4CD77AFBD}"/>
          </ac:picMkLst>
        </pc:picChg>
        <pc:picChg chg="add mod">
          <ac:chgData name="Boban Srezovski" userId="d2c5dd452d77a740" providerId="LiveId" clId="{29EF18CA-4DE8-43A5-BA88-4B9FD218BCD8}" dt="2022-02-28T00:59:53.988" v="43" actId="1076"/>
          <ac:picMkLst>
            <pc:docMk/>
            <pc:sldMk cId="2582530023" sldId="427"/>
            <ac:picMk id="6" creationId="{A1D67127-C7B6-4B08-89A0-9DF878F6C2B9}"/>
          </ac:picMkLst>
        </pc:picChg>
      </pc:sldChg>
      <pc:sldChg chg="addSp modSp new add del mod">
        <pc:chgData name="Boban Srezovski" userId="d2c5dd452d77a740" providerId="LiveId" clId="{29EF18CA-4DE8-43A5-BA88-4B9FD218BCD8}" dt="2022-03-08T12:53:39.950" v="301"/>
        <pc:sldMkLst>
          <pc:docMk/>
          <pc:sldMk cId="1000529401" sldId="428"/>
        </pc:sldMkLst>
        <pc:spChg chg="mod">
          <ac:chgData name="Boban Srezovski" userId="d2c5dd452d77a740" providerId="LiveId" clId="{29EF18CA-4DE8-43A5-BA88-4B9FD218BCD8}" dt="2022-02-28T01:00:48.237" v="64" actId="20577"/>
          <ac:spMkLst>
            <pc:docMk/>
            <pc:sldMk cId="1000529401" sldId="428"/>
            <ac:spMk id="2" creationId="{A9BE1B5B-12BE-42A9-83CF-DED06B560576}"/>
          </ac:spMkLst>
        </pc:spChg>
        <pc:spChg chg="mod">
          <ac:chgData name="Boban Srezovski" userId="d2c5dd452d77a740" providerId="LiveId" clId="{29EF18CA-4DE8-43A5-BA88-4B9FD218BCD8}" dt="2022-02-28T01:01:20.733" v="75" actId="242"/>
          <ac:spMkLst>
            <pc:docMk/>
            <pc:sldMk cId="1000529401" sldId="428"/>
            <ac:spMk id="3" creationId="{43DC0B65-7E38-4B15-97C7-8B0B630C8DBD}"/>
          </ac:spMkLst>
        </pc:spChg>
        <pc:picChg chg="add mod">
          <ac:chgData name="Boban Srezovski" userId="d2c5dd452d77a740" providerId="LiveId" clId="{29EF18CA-4DE8-43A5-BA88-4B9FD218BCD8}" dt="2022-02-28T01:01:22.308" v="76" actId="1076"/>
          <ac:picMkLst>
            <pc:docMk/>
            <pc:sldMk cId="1000529401" sldId="428"/>
            <ac:picMk id="5" creationId="{30FCB12A-D24C-4D28-8199-C655C3C6ADC7}"/>
          </ac:picMkLst>
        </pc:picChg>
      </pc:sldChg>
      <pc:sldChg chg="addSp delSp modSp add del mod">
        <pc:chgData name="Boban Srezovski" userId="d2c5dd452d77a740" providerId="LiveId" clId="{29EF18CA-4DE8-43A5-BA88-4B9FD218BCD8}" dt="2022-03-08T12:53:39.950" v="301"/>
        <pc:sldMkLst>
          <pc:docMk/>
          <pc:sldMk cId="736393898" sldId="429"/>
        </pc:sldMkLst>
        <pc:spChg chg="mod">
          <ac:chgData name="Boban Srezovski" userId="d2c5dd452d77a740" providerId="LiveId" clId="{29EF18CA-4DE8-43A5-BA88-4B9FD218BCD8}" dt="2022-02-28T01:02:18.649" v="79" actId="20577"/>
          <ac:spMkLst>
            <pc:docMk/>
            <pc:sldMk cId="736393898" sldId="429"/>
            <ac:spMk id="3" creationId="{43DC0B65-7E38-4B15-97C7-8B0B630C8DBD}"/>
          </ac:spMkLst>
        </pc:spChg>
        <pc:picChg chg="del">
          <ac:chgData name="Boban Srezovski" userId="d2c5dd452d77a740" providerId="LiveId" clId="{29EF18CA-4DE8-43A5-BA88-4B9FD218BCD8}" dt="2022-02-28T01:02:26.554" v="80" actId="478"/>
          <ac:picMkLst>
            <pc:docMk/>
            <pc:sldMk cId="736393898" sldId="429"/>
            <ac:picMk id="5" creationId="{30FCB12A-D24C-4D28-8199-C655C3C6ADC7}"/>
          </ac:picMkLst>
        </pc:picChg>
        <pc:picChg chg="add mod">
          <ac:chgData name="Boban Srezovski" userId="d2c5dd452d77a740" providerId="LiveId" clId="{29EF18CA-4DE8-43A5-BA88-4B9FD218BCD8}" dt="2022-02-28T01:02:29.491" v="82" actId="1076"/>
          <ac:picMkLst>
            <pc:docMk/>
            <pc:sldMk cId="736393898" sldId="429"/>
            <ac:picMk id="6" creationId="{59C74326-3979-4D43-93B5-B315FC4E0746}"/>
          </ac:picMkLst>
        </pc:picChg>
      </pc:sldChg>
      <pc:sldChg chg="addSp delSp modSp add del mod">
        <pc:chgData name="Boban Srezovski" userId="d2c5dd452d77a740" providerId="LiveId" clId="{29EF18CA-4DE8-43A5-BA88-4B9FD218BCD8}" dt="2022-03-08T12:53:39.950" v="301"/>
        <pc:sldMkLst>
          <pc:docMk/>
          <pc:sldMk cId="979547755" sldId="430"/>
        </pc:sldMkLst>
        <pc:spChg chg="mod">
          <ac:chgData name="Boban Srezovski" userId="d2c5dd452d77a740" providerId="LiveId" clId="{29EF18CA-4DE8-43A5-BA88-4B9FD218BCD8}" dt="2022-02-28T01:03:17.870" v="109" actId="6549"/>
          <ac:spMkLst>
            <pc:docMk/>
            <pc:sldMk cId="979547755" sldId="430"/>
            <ac:spMk id="3" creationId="{43DC0B65-7E38-4B15-97C7-8B0B630C8DBD}"/>
          </ac:spMkLst>
        </pc:spChg>
        <pc:picChg chg="add del mod">
          <ac:chgData name="Boban Srezovski" userId="d2c5dd452d77a740" providerId="LiveId" clId="{29EF18CA-4DE8-43A5-BA88-4B9FD218BCD8}" dt="2022-02-28T01:03:20.158" v="110" actId="478"/>
          <ac:picMkLst>
            <pc:docMk/>
            <pc:sldMk cId="979547755" sldId="430"/>
            <ac:picMk id="5" creationId="{64CBA53D-01CE-488F-8C01-D01003421725}"/>
          </ac:picMkLst>
        </pc:picChg>
        <pc:picChg chg="del">
          <ac:chgData name="Boban Srezovski" userId="d2c5dd452d77a740" providerId="LiveId" clId="{29EF18CA-4DE8-43A5-BA88-4B9FD218BCD8}" dt="2022-02-28T01:02:51.352" v="92" actId="478"/>
          <ac:picMkLst>
            <pc:docMk/>
            <pc:sldMk cId="979547755" sldId="430"/>
            <ac:picMk id="6" creationId="{59C74326-3979-4D43-93B5-B315FC4E0746}"/>
          </ac:picMkLst>
        </pc:picChg>
        <pc:picChg chg="add mod">
          <ac:chgData name="Boban Srezovski" userId="d2c5dd452d77a740" providerId="LiveId" clId="{29EF18CA-4DE8-43A5-BA88-4B9FD218BCD8}" dt="2022-02-28T01:03:26.980" v="112" actId="1076"/>
          <ac:picMkLst>
            <pc:docMk/>
            <pc:sldMk cId="979547755" sldId="430"/>
            <ac:picMk id="8" creationId="{0DD1A0B8-4465-4291-B909-8F4970BB1894}"/>
          </ac:picMkLst>
        </pc:picChg>
      </pc:sldChg>
      <pc:sldChg chg="addSp delSp modSp add del mod">
        <pc:chgData name="Boban Srezovski" userId="d2c5dd452d77a740" providerId="LiveId" clId="{29EF18CA-4DE8-43A5-BA88-4B9FD218BCD8}" dt="2022-03-08T12:53:39.950" v="301"/>
        <pc:sldMkLst>
          <pc:docMk/>
          <pc:sldMk cId="3651952791" sldId="431"/>
        </pc:sldMkLst>
        <pc:spChg chg="mod">
          <ac:chgData name="Boban Srezovski" userId="d2c5dd452d77a740" providerId="LiveId" clId="{29EF18CA-4DE8-43A5-BA88-4B9FD218BCD8}" dt="2022-02-28T01:03:40.926" v="119" actId="6549"/>
          <ac:spMkLst>
            <pc:docMk/>
            <pc:sldMk cId="3651952791" sldId="431"/>
            <ac:spMk id="3" creationId="{43DC0B65-7E38-4B15-97C7-8B0B630C8DBD}"/>
          </ac:spMkLst>
        </pc:spChg>
        <pc:picChg chg="add mod">
          <ac:chgData name="Boban Srezovski" userId="d2c5dd452d77a740" providerId="LiveId" clId="{29EF18CA-4DE8-43A5-BA88-4B9FD218BCD8}" dt="2022-02-28T01:04:02.468" v="123" actId="1076"/>
          <ac:picMkLst>
            <pc:docMk/>
            <pc:sldMk cId="3651952791" sldId="431"/>
            <ac:picMk id="5" creationId="{7B9FD759-E084-4B5C-8B10-C7422E5C0A87}"/>
          </ac:picMkLst>
        </pc:picChg>
        <pc:picChg chg="del">
          <ac:chgData name="Boban Srezovski" userId="d2c5dd452d77a740" providerId="LiveId" clId="{29EF18CA-4DE8-43A5-BA88-4B9FD218BCD8}" dt="2022-02-28T01:03:50.445" v="120" actId="478"/>
          <ac:picMkLst>
            <pc:docMk/>
            <pc:sldMk cId="3651952791" sldId="431"/>
            <ac:picMk id="8" creationId="{0DD1A0B8-4465-4291-B909-8F4970BB1894}"/>
          </ac:picMkLst>
        </pc:picChg>
      </pc:sldChg>
      <pc:sldChg chg="addSp modSp new add del mod">
        <pc:chgData name="Boban Srezovski" userId="d2c5dd452d77a740" providerId="LiveId" clId="{29EF18CA-4DE8-43A5-BA88-4B9FD218BCD8}" dt="2022-03-08T12:53:39.950" v="301"/>
        <pc:sldMkLst>
          <pc:docMk/>
          <pc:sldMk cId="2026987640" sldId="432"/>
        </pc:sldMkLst>
        <pc:spChg chg="mod">
          <ac:chgData name="Boban Srezovski" userId="d2c5dd452d77a740" providerId="LiveId" clId="{29EF18CA-4DE8-43A5-BA88-4B9FD218BCD8}" dt="2022-02-28T01:04:19.745" v="129"/>
          <ac:spMkLst>
            <pc:docMk/>
            <pc:sldMk cId="2026987640" sldId="432"/>
            <ac:spMk id="2" creationId="{D637F401-0427-44E3-AC50-CA3731CFA88D}"/>
          </ac:spMkLst>
        </pc:spChg>
        <pc:spChg chg="mod">
          <ac:chgData name="Boban Srezovski" userId="d2c5dd452d77a740" providerId="LiveId" clId="{29EF18CA-4DE8-43A5-BA88-4B9FD218BCD8}" dt="2022-02-28T01:05:07.962" v="165" actId="27636"/>
          <ac:spMkLst>
            <pc:docMk/>
            <pc:sldMk cId="2026987640" sldId="432"/>
            <ac:spMk id="3" creationId="{1BE00297-1780-492A-9752-C4F9A81223D8}"/>
          </ac:spMkLst>
        </pc:spChg>
        <pc:spChg chg="add mod">
          <ac:chgData name="Boban Srezovski" userId="d2c5dd452d77a740" providerId="LiveId" clId="{29EF18CA-4DE8-43A5-BA88-4B9FD218BCD8}" dt="2022-02-28T01:05:26.540" v="173" actId="1076"/>
          <ac:spMkLst>
            <pc:docMk/>
            <pc:sldMk cId="2026987640" sldId="432"/>
            <ac:spMk id="7" creationId="{0BE18CC3-A1A0-42AB-87ED-1BFB0DBB8648}"/>
          </ac:spMkLst>
        </pc:spChg>
        <pc:picChg chg="add mod">
          <ac:chgData name="Boban Srezovski" userId="d2c5dd452d77a740" providerId="LiveId" clId="{29EF18CA-4DE8-43A5-BA88-4B9FD218BCD8}" dt="2022-02-28T01:05:10.700" v="166" actId="1076"/>
          <ac:picMkLst>
            <pc:docMk/>
            <pc:sldMk cId="2026987640" sldId="432"/>
            <ac:picMk id="5" creationId="{3C2A461B-3FE2-43F4-915E-9D1DDF8D7AEA}"/>
          </ac:picMkLst>
        </pc:picChg>
      </pc:sldChg>
      <pc:sldChg chg="modSp new add del mod">
        <pc:chgData name="Boban Srezovski" userId="d2c5dd452d77a740" providerId="LiveId" clId="{29EF18CA-4DE8-43A5-BA88-4B9FD218BCD8}" dt="2022-03-08T12:53:46.692" v="302"/>
        <pc:sldMkLst>
          <pc:docMk/>
          <pc:sldMk cId="2303601437" sldId="433"/>
        </pc:sldMkLst>
        <pc:spChg chg="mod">
          <ac:chgData name="Boban Srezovski" userId="d2c5dd452d77a740" providerId="LiveId" clId="{29EF18CA-4DE8-43A5-BA88-4B9FD218BCD8}" dt="2022-02-28T01:06:08.230" v="184" actId="20577"/>
          <ac:spMkLst>
            <pc:docMk/>
            <pc:sldMk cId="2303601437" sldId="433"/>
            <ac:spMk id="2" creationId="{0EA78ED8-8612-4764-BE35-F00851278351}"/>
          </ac:spMkLst>
        </pc:spChg>
        <pc:spChg chg="mod">
          <ac:chgData name="Boban Srezovski" userId="d2c5dd452d77a740" providerId="LiveId" clId="{29EF18CA-4DE8-43A5-BA88-4B9FD218BCD8}" dt="2022-02-28T01:06:43.044" v="201" actId="14100"/>
          <ac:spMkLst>
            <pc:docMk/>
            <pc:sldMk cId="2303601437" sldId="433"/>
            <ac:spMk id="3" creationId="{DD3ABBE7-9D21-4775-9CA0-5730E3461D89}"/>
          </ac:spMkLst>
        </pc:spChg>
      </pc:sldChg>
      <pc:sldChg chg="addSp modSp add del mod">
        <pc:chgData name="Boban Srezovski" userId="d2c5dd452d77a740" providerId="LiveId" clId="{29EF18CA-4DE8-43A5-BA88-4B9FD218BCD8}" dt="2022-03-08T12:53:46.692" v="302"/>
        <pc:sldMkLst>
          <pc:docMk/>
          <pc:sldMk cId="3956223254" sldId="434"/>
        </pc:sldMkLst>
        <pc:spChg chg="mod">
          <ac:chgData name="Boban Srezovski" userId="d2c5dd452d77a740" providerId="LiveId" clId="{29EF18CA-4DE8-43A5-BA88-4B9FD218BCD8}" dt="2022-02-28T01:06:55.344" v="204" actId="242"/>
          <ac:spMkLst>
            <pc:docMk/>
            <pc:sldMk cId="3956223254" sldId="434"/>
            <ac:spMk id="3" creationId="{DD3ABBE7-9D21-4775-9CA0-5730E3461D89}"/>
          </ac:spMkLst>
        </pc:spChg>
        <pc:spChg chg="add mod">
          <ac:chgData name="Boban Srezovski" userId="d2c5dd452d77a740" providerId="LiveId" clId="{29EF18CA-4DE8-43A5-BA88-4B9FD218BCD8}" dt="2022-02-28T01:07:11.085" v="213" actId="1076"/>
          <ac:spMkLst>
            <pc:docMk/>
            <pc:sldMk cId="3956223254" sldId="434"/>
            <ac:spMk id="7" creationId="{4FAC8005-2B1D-44EF-800C-A55ACE06F392}"/>
          </ac:spMkLst>
        </pc:spChg>
        <pc:picChg chg="add mod">
          <ac:chgData name="Boban Srezovski" userId="d2c5dd452d77a740" providerId="LiveId" clId="{29EF18CA-4DE8-43A5-BA88-4B9FD218BCD8}" dt="2022-02-28T01:07:00.540" v="207" actId="1076"/>
          <ac:picMkLst>
            <pc:docMk/>
            <pc:sldMk cId="3956223254" sldId="434"/>
            <ac:picMk id="5" creationId="{8079DB13-AA09-483B-83B6-77C4FEF70758}"/>
          </ac:picMkLst>
        </pc:picChg>
      </pc:sldChg>
      <pc:sldChg chg="modSp new add del mod">
        <pc:chgData name="Boban Srezovski" userId="d2c5dd452d77a740" providerId="LiveId" clId="{29EF18CA-4DE8-43A5-BA88-4B9FD218BCD8}" dt="2022-03-08T12:53:51.415" v="303"/>
        <pc:sldMkLst>
          <pc:docMk/>
          <pc:sldMk cId="31396738" sldId="435"/>
        </pc:sldMkLst>
        <pc:spChg chg="mod">
          <ac:chgData name="Boban Srezovski" userId="d2c5dd452d77a740" providerId="LiveId" clId="{29EF18CA-4DE8-43A5-BA88-4B9FD218BCD8}" dt="2022-02-28T01:07:30.019" v="219"/>
          <ac:spMkLst>
            <pc:docMk/>
            <pc:sldMk cId="31396738" sldId="435"/>
            <ac:spMk id="2" creationId="{99593071-D266-4671-BF1A-272901C65051}"/>
          </ac:spMkLst>
        </pc:spChg>
        <pc:spChg chg="mod">
          <ac:chgData name="Boban Srezovski" userId="d2c5dd452d77a740" providerId="LiveId" clId="{29EF18CA-4DE8-43A5-BA88-4B9FD218BCD8}" dt="2022-02-28T01:08:06.524" v="266" actId="14100"/>
          <ac:spMkLst>
            <pc:docMk/>
            <pc:sldMk cId="31396738" sldId="435"/>
            <ac:spMk id="3" creationId="{C54D1EC5-AB79-4E7C-A1F0-91B329B0B0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3/8/2022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34</a:t>
            </a:fld>
            <a:endParaRPr lang="en-US"/>
          </a:p>
        </p:txBody>
      </p:sp>
    </p:spTree>
    <p:extLst>
      <p:ext uri="{BB962C8B-B14F-4D97-AF65-F5344CB8AC3E}">
        <p14:creationId xmlns:p14="http://schemas.microsoft.com/office/powerpoint/2010/main" val="393818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deacademy.mk/"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HTML and CSS</a:t>
            </a:r>
            <a:br>
              <a:rPr lang="en-US" sz="4000"/>
            </a:br>
            <a:r>
              <a:rPr lang="en-US" sz="2800"/>
              <a:t>Chapter </a:t>
            </a:r>
            <a:r>
              <a:rPr lang="en-US" sz="2800" dirty="0"/>
              <a:t>2: Structure and Layout</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p:txBody>
          <a:bodyPr>
            <a:normAutofit/>
          </a:bodyPr>
          <a:lstStyle/>
          <a:p>
            <a:r>
              <a:rPr lang="en-US" dirty="0"/>
              <a:t>By the end of this presentation, you will be able to use the correct HTML5 elements to markup a web page</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The footer Tag</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p:txBody>
          <a:bodyPr/>
          <a:lstStyle/>
          <a:p>
            <a:pPr marL="0" indent="0" algn="l">
              <a:buNone/>
            </a:pPr>
            <a:r>
              <a:rPr lang="en-US" sz="1800" b="0" i="0" u="none" strike="noStrike" baseline="0" dirty="0">
                <a:latin typeface="Lora-Regular"/>
              </a:rPr>
              <a:t>In the following figure, you can see that the </a:t>
            </a:r>
            <a:r>
              <a:rPr lang="en-US" sz="1800" b="1" i="0" u="none" strike="noStrike" baseline="0" dirty="0">
                <a:latin typeface="Inconsolata-Bold"/>
              </a:rPr>
              <a:t>footer </a:t>
            </a:r>
            <a:r>
              <a:rPr lang="en-US" sz="1800" b="0" i="0" u="none" strike="noStrike" baseline="0" dirty="0">
                <a:latin typeface="Lora-Regular"/>
              </a:rPr>
              <a:t>element is highlighted via a box,</a:t>
            </a:r>
            <a:r>
              <a:rPr lang="mk-MK" sz="1800" b="0" i="0" u="none" strike="noStrike" baseline="0" dirty="0">
                <a:latin typeface="Lora-Regular"/>
              </a:rPr>
              <a:t> </a:t>
            </a:r>
            <a:r>
              <a:rPr lang="en-US" sz="1800" b="0" i="0" u="none" strike="noStrike" baseline="0" dirty="0">
                <a:latin typeface="Lora-Regular"/>
              </a:rPr>
              <a:t>illustrating where a </a:t>
            </a:r>
            <a:r>
              <a:rPr lang="en-US" sz="1800" b="1" i="0" u="none" strike="noStrike" baseline="0" dirty="0">
                <a:latin typeface="Inconsolata-Bold"/>
              </a:rPr>
              <a:t>footer </a:t>
            </a:r>
            <a:r>
              <a:rPr lang="en-US" sz="1800" b="0" i="0" u="none" strike="noStrike" baseline="0" dirty="0">
                <a:latin typeface="Lora-Regular"/>
              </a:rPr>
              <a:t>element is typically placed on a web page:</a:t>
            </a:r>
            <a:endParaRPr lang="mk-MK" sz="1800" b="0" i="0" u="none" strike="noStrike" baseline="0" dirty="0">
              <a:latin typeface="Lora-Regular"/>
            </a:endParaRPr>
          </a:p>
          <a:p>
            <a:pPr marL="0" indent="0" algn="l">
              <a:buNone/>
            </a:pPr>
            <a:endParaRPr lang="mk-MK" sz="1800" b="0" i="0" u="none" strike="noStrike" baseline="0" dirty="0">
              <a:latin typeface="Lora-Regular"/>
            </a:endParaRPr>
          </a:p>
          <a:p>
            <a:pPr marL="0" indent="0" algn="l">
              <a:buNone/>
            </a:pPr>
            <a:endParaRPr lang="mk-MK" sz="1800" b="0" i="0" u="none" strike="noStrike" baseline="0" dirty="0">
              <a:latin typeface="Lora-Regular"/>
            </a:endParaRPr>
          </a:p>
          <a:p>
            <a:pPr marL="0" indent="0" algn="l">
              <a:buNone/>
            </a:pPr>
            <a:endParaRPr lang="mk-MK" dirty="0">
              <a:latin typeface="Lora-Regular"/>
            </a:endParaRPr>
          </a:p>
          <a:p>
            <a:pPr marL="0" indent="0" algn="l">
              <a:buNone/>
            </a:pPr>
            <a:endParaRPr lang="mk-MK" dirty="0">
              <a:latin typeface="Lora-Regular"/>
            </a:endParaRPr>
          </a:p>
          <a:p>
            <a:pPr marL="0" indent="0" algn="l">
              <a:buNone/>
            </a:pPr>
            <a:endParaRPr lang="en-US" dirty="0"/>
          </a:p>
        </p:txBody>
      </p:sp>
      <p:pic>
        <p:nvPicPr>
          <p:cNvPr id="6" name="Picture 5">
            <a:extLst>
              <a:ext uri="{FF2B5EF4-FFF2-40B4-BE49-F238E27FC236}">
                <a16:creationId xmlns:a16="http://schemas.microsoft.com/office/drawing/2014/main" id="{49879E34-8FAA-44D2-BD8E-36B83C427C2C}"/>
              </a:ext>
            </a:extLst>
          </p:cNvPr>
          <p:cNvPicPr>
            <a:picLocks noChangeAspect="1"/>
          </p:cNvPicPr>
          <p:nvPr/>
        </p:nvPicPr>
        <p:blipFill>
          <a:blip r:embed="rId2"/>
          <a:stretch>
            <a:fillRect/>
          </a:stretch>
        </p:blipFill>
        <p:spPr>
          <a:xfrm>
            <a:off x="3195637" y="3754335"/>
            <a:ext cx="5078786" cy="2484586"/>
          </a:xfrm>
          <a:prstGeom prst="rect">
            <a:avLst/>
          </a:prstGeom>
        </p:spPr>
      </p:pic>
      <p:sp>
        <p:nvSpPr>
          <p:cNvPr id="8" name="TextBox 7">
            <a:extLst>
              <a:ext uri="{FF2B5EF4-FFF2-40B4-BE49-F238E27FC236}">
                <a16:creationId xmlns:a16="http://schemas.microsoft.com/office/drawing/2014/main" id="{AD7390B3-64C7-42B6-935C-EF35594727F8}"/>
              </a:ext>
            </a:extLst>
          </p:cNvPr>
          <p:cNvSpPr txBox="1"/>
          <p:nvPr/>
        </p:nvSpPr>
        <p:spPr>
          <a:xfrm>
            <a:off x="4466524" y="6323339"/>
            <a:ext cx="2537012" cy="307777"/>
          </a:xfrm>
          <a:prstGeom prst="rect">
            <a:avLst/>
          </a:prstGeom>
          <a:noFill/>
        </p:spPr>
        <p:txBody>
          <a:bodyPr wrap="square">
            <a:spAutoFit/>
          </a:bodyPr>
          <a:lstStyle/>
          <a:p>
            <a:r>
              <a:rPr lang="en-US" sz="1400" b="1" i="0" u="none" strike="noStrike" baseline="0" dirty="0">
                <a:latin typeface="OpenSans-Semibold"/>
              </a:rPr>
              <a:t>Figure 2.4: The footer element</a:t>
            </a:r>
            <a:endParaRPr lang="en-US" sz="1400" b="1" dirty="0"/>
          </a:p>
        </p:txBody>
      </p:sp>
    </p:spTree>
    <p:extLst>
      <p:ext uri="{BB962C8B-B14F-4D97-AF65-F5344CB8AC3E}">
        <p14:creationId xmlns:p14="http://schemas.microsoft.com/office/powerpoint/2010/main" val="179805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The footer Tag</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p:txBody>
          <a:bodyPr/>
          <a:lstStyle/>
          <a:p>
            <a:pPr marL="0" indent="0" algn="l">
              <a:buNone/>
            </a:pPr>
            <a:r>
              <a:rPr lang="en-US" sz="1800" b="0" i="0" u="none" strike="noStrike" baseline="0" dirty="0">
                <a:latin typeface="Lora-Regular"/>
              </a:rPr>
              <a:t>In the following figure, you can see that the footer element is highlighted via a box. As</a:t>
            </a:r>
            <a:r>
              <a:rPr lang="mk-MK" sz="1800" b="0" i="0" u="none" strike="noStrike" baseline="0" dirty="0">
                <a:latin typeface="Lora-Regular"/>
              </a:rPr>
              <a:t> </a:t>
            </a:r>
            <a:r>
              <a:rPr lang="en-US" sz="1800" b="0" i="0" u="none" strike="noStrike" baseline="0" dirty="0">
                <a:latin typeface="Lora-Regular"/>
              </a:rPr>
              <a:t>this is an example taken from the </a:t>
            </a:r>
            <a:r>
              <a:rPr lang="en-US" dirty="0" err="1">
                <a:latin typeface="Lora-Regular"/>
              </a:rPr>
              <a:t>CodeAcademy</a:t>
            </a:r>
            <a:r>
              <a:rPr lang="en-US" sz="1800" b="0" i="0" u="none" strike="noStrike" baseline="0" dirty="0">
                <a:latin typeface="Lora-Regular"/>
              </a:rPr>
              <a:t> website, you will notice it contains items such</a:t>
            </a:r>
            <a:r>
              <a:rPr lang="mk-MK" sz="1800" b="0" i="0" u="none" strike="noStrike" baseline="0" dirty="0">
                <a:latin typeface="Lora-Regular"/>
              </a:rPr>
              <a:t> </a:t>
            </a:r>
            <a:r>
              <a:rPr lang="en-US" sz="1800" b="0" i="0" u="none" strike="noStrike" baseline="0" dirty="0">
                <a:latin typeface="Lora-Regular"/>
              </a:rPr>
              <a:t>as useful links and contact information:</a:t>
            </a:r>
            <a:endParaRPr lang="mk-MK" sz="1800" b="0" i="0" u="none" strike="noStrike" baseline="0" dirty="0">
              <a:latin typeface="Lora-Regular"/>
            </a:endParaRPr>
          </a:p>
          <a:p>
            <a:pPr marL="0" indent="0" algn="l">
              <a:buNone/>
            </a:pPr>
            <a:endParaRPr lang="mk-MK" dirty="0">
              <a:latin typeface="Lora-Regular"/>
            </a:endParaRPr>
          </a:p>
          <a:p>
            <a:pPr marL="0" indent="0" algn="l">
              <a:buNone/>
            </a:pPr>
            <a:endParaRPr lang="mk-MK" dirty="0">
              <a:latin typeface="Lora-Regular"/>
            </a:endParaRPr>
          </a:p>
          <a:p>
            <a:pPr marL="0" indent="0" algn="l">
              <a:buNone/>
            </a:pPr>
            <a:endParaRPr lang="mk-MK" dirty="0">
              <a:latin typeface="Lora-Regular"/>
            </a:endParaRPr>
          </a:p>
          <a:p>
            <a:pPr marL="0" indent="0" algn="l">
              <a:buNone/>
            </a:pPr>
            <a:endParaRPr lang="en-US" dirty="0"/>
          </a:p>
        </p:txBody>
      </p:sp>
      <p:pic>
        <p:nvPicPr>
          <p:cNvPr id="5" name="Picture 4">
            <a:extLst>
              <a:ext uri="{FF2B5EF4-FFF2-40B4-BE49-F238E27FC236}">
                <a16:creationId xmlns:a16="http://schemas.microsoft.com/office/drawing/2014/main" id="{14EE140B-1B3C-4508-9C9C-0DC615120E0F}"/>
              </a:ext>
            </a:extLst>
          </p:cNvPr>
          <p:cNvPicPr>
            <a:picLocks noChangeAspect="1"/>
          </p:cNvPicPr>
          <p:nvPr/>
        </p:nvPicPr>
        <p:blipFill>
          <a:blip r:embed="rId2"/>
          <a:stretch>
            <a:fillRect/>
          </a:stretch>
        </p:blipFill>
        <p:spPr>
          <a:xfrm>
            <a:off x="1210234" y="3975630"/>
            <a:ext cx="9359153" cy="1569049"/>
          </a:xfrm>
          <a:prstGeom prst="rect">
            <a:avLst/>
          </a:prstGeom>
        </p:spPr>
      </p:pic>
    </p:spTree>
    <p:extLst>
      <p:ext uri="{BB962C8B-B14F-4D97-AF65-F5344CB8AC3E}">
        <p14:creationId xmlns:p14="http://schemas.microsoft.com/office/powerpoint/2010/main" val="275957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section Tag</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lgn="l">
              <a:buNone/>
            </a:pPr>
            <a:r>
              <a:rPr lang="en-US" sz="1800" b="0" i="0" u="none" strike="noStrike" baseline="0" dirty="0">
                <a:latin typeface="Lora-Regular"/>
              </a:rPr>
              <a:t>The </a:t>
            </a:r>
            <a:r>
              <a:rPr lang="en-US" sz="1800" b="1" i="0" u="none" strike="noStrike" baseline="0" dirty="0">
                <a:latin typeface="Inconsolata-Bold"/>
              </a:rPr>
              <a:t>section </a:t>
            </a:r>
            <a:r>
              <a:rPr lang="en-US" sz="1800" b="0" i="0" u="none" strike="noStrike" baseline="0" dirty="0">
                <a:latin typeface="Lora-Regular"/>
              </a:rPr>
              <a:t>tag is different from the header and footer tags as it can be used in many different places on a web page. Some examples of when you would use a </a:t>
            </a:r>
            <a:r>
              <a:rPr lang="en-US" sz="1800" b="1" i="0" u="none" strike="noStrike" baseline="0" dirty="0">
                <a:latin typeface="Inconsolata-Bold"/>
              </a:rPr>
              <a:t>section </a:t>
            </a:r>
            <a:r>
              <a:rPr lang="en-US" sz="1800" b="0" i="0" u="none" strike="noStrike" baseline="0" dirty="0">
                <a:latin typeface="Lora-Regular"/>
              </a:rPr>
              <a:t>tag could be for the main content area of a page or to group a list of related images together. You use this tag anytime you want to divide some of the markup into a logical section of the page. Again, prior to HTML5, you would most likely use a </a:t>
            </a:r>
            <a:r>
              <a:rPr lang="en-US" sz="1800" b="1" i="0" u="none" strike="noStrike" baseline="0" dirty="0">
                <a:latin typeface="Inconsolata-Bold"/>
              </a:rPr>
              <a:t>div </a:t>
            </a:r>
            <a:r>
              <a:rPr lang="en-US" sz="1800" b="0" i="0" u="none" strike="noStrike" baseline="0" dirty="0">
                <a:latin typeface="Lora-Regular"/>
              </a:rPr>
              <a:t>tag with a class name to divide a section of the page. The following codes show the differences between the old and new way of writing the markup for the </a:t>
            </a:r>
            <a:r>
              <a:rPr lang="en-US" sz="1800" b="1" i="0" u="none" strike="noStrike" baseline="0" dirty="0">
                <a:latin typeface="Inconsolata-Bold"/>
              </a:rPr>
              <a:t>section </a:t>
            </a:r>
            <a:r>
              <a:rPr lang="en-US" sz="1800" b="0" i="0" u="none" strike="noStrike" baseline="0" dirty="0">
                <a:latin typeface="Lora-Regular"/>
              </a:rPr>
              <a:t>area:</a:t>
            </a:r>
            <a:endParaRPr lang="en-US" sz="1800" dirty="0"/>
          </a:p>
        </p:txBody>
      </p:sp>
      <p:pic>
        <p:nvPicPr>
          <p:cNvPr id="5" name="Picture 4">
            <a:extLst>
              <a:ext uri="{FF2B5EF4-FFF2-40B4-BE49-F238E27FC236}">
                <a16:creationId xmlns:a16="http://schemas.microsoft.com/office/drawing/2014/main" id="{787DA7E3-3F9A-4402-B14D-5D80729B130A}"/>
              </a:ext>
            </a:extLst>
          </p:cNvPr>
          <p:cNvPicPr>
            <a:picLocks noChangeAspect="1"/>
          </p:cNvPicPr>
          <p:nvPr/>
        </p:nvPicPr>
        <p:blipFill>
          <a:blip r:embed="rId2"/>
          <a:stretch>
            <a:fillRect/>
          </a:stretch>
        </p:blipFill>
        <p:spPr>
          <a:xfrm>
            <a:off x="2171699" y="3980889"/>
            <a:ext cx="7848600" cy="2343150"/>
          </a:xfrm>
          <a:prstGeom prst="rect">
            <a:avLst/>
          </a:prstGeom>
        </p:spPr>
      </p:pic>
    </p:spTree>
    <p:extLst>
      <p:ext uri="{BB962C8B-B14F-4D97-AF65-F5344CB8AC3E}">
        <p14:creationId xmlns:p14="http://schemas.microsoft.com/office/powerpoint/2010/main" val="372560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section Tag</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In the following figure, you can see that the section element is highlighted via a box, illustrating where a section element is typically placed on a web page:</a:t>
            </a:r>
            <a:endParaRPr lang="en-US" sz="1800" dirty="0"/>
          </a:p>
        </p:txBody>
      </p:sp>
      <p:pic>
        <p:nvPicPr>
          <p:cNvPr id="8" name="Picture 7">
            <a:extLst>
              <a:ext uri="{FF2B5EF4-FFF2-40B4-BE49-F238E27FC236}">
                <a16:creationId xmlns:a16="http://schemas.microsoft.com/office/drawing/2014/main" id="{B602D8DD-EDCD-497E-9133-7597C84951F8}"/>
              </a:ext>
            </a:extLst>
          </p:cNvPr>
          <p:cNvPicPr>
            <a:picLocks noChangeAspect="1"/>
          </p:cNvPicPr>
          <p:nvPr/>
        </p:nvPicPr>
        <p:blipFill>
          <a:blip r:embed="rId2"/>
          <a:stretch>
            <a:fillRect/>
          </a:stretch>
        </p:blipFill>
        <p:spPr>
          <a:xfrm>
            <a:off x="3662082" y="3704977"/>
            <a:ext cx="4867835" cy="2371828"/>
          </a:xfrm>
          <a:prstGeom prst="rect">
            <a:avLst/>
          </a:prstGeom>
        </p:spPr>
      </p:pic>
      <p:sp>
        <p:nvSpPr>
          <p:cNvPr id="10" name="TextBox 9">
            <a:extLst>
              <a:ext uri="{FF2B5EF4-FFF2-40B4-BE49-F238E27FC236}">
                <a16:creationId xmlns:a16="http://schemas.microsoft.com/office/drawing/2014/main" id="{1404AACA-4012-4C9A-881A-E26A24F52FFF}"/>
              </a:ext>
            </a:extLst>
          </p:cNvPr>
          <p:cNvSpPr txBox="1"/>
          <p:nvPr/>
        </p:nvSpPr>
        <p:spPr>
          <a:xfrm>
            <a:off x="4760258" y="6221345"/>
            <a:ext cx="2671482" cy="307777"/>
          </a:xfrm>
          <a:prstGeom prst="rect">
            <a:avLst/>
          </a:prstGeom>
          <a:noFill/>
        </p:spPr>
        <p:txBody>
          <a:bodyPr wrap="square">
            <a:spAutoFit/>
          </a:bodyPr>
          <a:lstStyle/>
          <a:p>
            <a:r>
              <a:rPr lang="en-US" sz="1400" b="1" i="0" u="none" strike="noStrike" baseline="0" dirty="0">
                <a:latin typeface="OpenSans-Semibold"/>
              </a:rPr>
              <a:t>Figure 2.6: The section element</a:t>
            </a:r>
            <a:endParaRPr lang="en-US" sz="1400" b="1" dirty="0"/>
          </a:p>
        </p:txBody>
      </p:sp>
    </p:spTree>
    <p:extLst>
      <p:ext uri="{BB962C8B-B14F-4D97-AF65-F5344CB8AC3E}">
        <p14:creationId xmlns:p14="http://schemas.microsoft.com/office/powerpoint/2010/main" val="199780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article Tag</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223247"/>
            <a:ext cx="11029616" cy="4450416"/>
          </a:xfrm>
        </p:spPr>
        <p:txBody>
          <a:bodyPr anchor="t">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article </a:t>
            </a:r>
            <a:r>
              <a:rPr lang="en-US" sz="1800" b="0" i="0" u="none" strike="noStrike" baseline="0" dirty="0">
                <a:latin typeface="Lora-Regular"/>
              </a:rPr>
              <a:t>tag is used for the self-contained part of a web page. Some examples of an article could be an individual news article or blog post. You can have multiple articles on a page, but each must be self-contained and not dependent on any other context within the page. It is common to see the </a:t>
            </a:r>
            <a:r>
              <a:rPr lang="en-US" sz="1800" b="1" i="0" u="none" strike="noStrike" baseline="0" dirty="0">
                <a:latin typeface="Inconsolata-Bold"/>
              </a:rPr>
              <a:t>article </a:t>
            </a:r>
            <a:r>
              <a:rPr lang="en-US" sz="1800" b="0" i="0" u="none" strike="noStrike" baseline="0" dirty="0">
                <a:latin typeface="Lora-Regular"/>
              </a:rPr>
              <a:t>tag used in conjunction with </a:t>
            </a:r>
            <a:r>
              <a:rPr lang="en-US" sz="1800" b="1" i="0" u="none" strike="noStrike" baseline="0" dirty="0">
                <a:latin typeface="Inconsolata-Bold"/>
              </a:rPr>
              <a:t>section </a:t>
            </a:r>
            <a:r>
              <a:rPr lang="en-US" sz="1800" b="0" i="0" u="none" strike="noStrike" baseline="0" dirty="0">
                <a:latin typeface="Lora-Regular"/>
              </a:rPr>
              <a:t>tags to divide up an article into discrete sections. The following code shows this:</a:t>
            </a:r>
            <a:endParaRPr lang="en-US" sz="1800" dirty="0"/>
          </a:p>
        </p:txBody>
      </p:sp>
      <p:pic>
        <p:nvPicPr>
          <p:cNvPr id="6" name="Picture 5">
            <a:extLst>
              <a:ext uri="{FF2B5EF4-FFF2-40B4-BE49-F238E27FC236}">
                <a16:creationId xmlns:a16="http://schemas.microsoft.com/office/drawing/2014/main" id="{4621CA43-3988-4759-BE3D-9D1C8779768C}"/>
              </a:ext>
            </a:extLst>
          </p:cNvPr>
          <p:cNvPicPr>
            <a:picLocks noChangeAspect="1"/>
          </p:cNvPicPr>
          <p:nvPr/>
        </p:nvPicPr>
        <p:blipFill>
          <a:blip r:embed="rId2"/>
          <a:stretch>
            <a:fillRect/>
          </a:stretch>
        </p:blipFill>
        <p:spPr>
          <a:xfrm>
            <a:off x="2162175" y="4154581"/>
            <a:ext cx="7867650" cy="2152650"/>
          </a:xfrm>
          <a:prstGeom prst="rect">
            <a:avLst/>
          </a:prstGeom>
        </p:spPr>
      </p:pic>
    </p:spTree>
    <p:extLst>
      <p:ext uri="{BB962C8B-B14F-4D97-AF65-F5344CB8AC3E}">
        <p14:creationId xmlns:p14="http://schemas.microsoft.com/office/powerpoint/2010/main" val="22686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article Tag</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223247"/>
            <a:ext cx="11029616" cy="4450416"/>
          </a:xfrm>
        </p:spPr>
        <p:txBody>
          <a:bodyPr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In the following figure, you can see that the article element is highlighted via a box, illustrating where an article element is typically placed on a web page:</a:t>
            </a:r>
            <a:endParaRPr lang="en-US" sz="1800" dirty="0"/>
          </a:p>
        </p:txBody>
      </p:sp>
      <p:pic>
        <p:nvPicPr>
          <p:cNvPr id="5" name="Picture 4">
            <a:extLst>
              <a:ext uri="{FF2B5EF4-FFF2-40B4-BE49-F238E27FC236}">
                <a16:creationId xmlns:a16="http://schemas.microsoft.com/office/drawing/2014/main" id="{89515E53-ACF7-4169-AB72-86B3C56C5312}"/>
              </a:ext>
            </a:extLst>
          </p:cNvPr>
          <p:cNvPicPr>
            <a:picLocks noChangeAspect="1"/>
          </p:cNvPicPr>
          <p:nvPr/>
        </p:nvPicPr>
        <p:blipFill>
          <a:blip r:embed="rId2"/>
          <a:stretch>
            <a:fillRect/>
          </a:stretch>
        </p:blipFill>
        <p:spPr>
          <a:xfrm>
            <a:off x="3615298" y="3534054"/>
            <a:ext cx="4820490" cy="2367095"/>
          </a:xfrm>
          <a:prstGeom prst="rect">
            <a:avLst/>
          </a:prstGeom>
        </p:spPr>
      </p:pic>
      <p:sp>
        <p:nvSpPr>
          <p:cNvPr id="8" name="TextBox 7">
            <a:extLst>
              <a:ext uri="{FF2B5EF4-FFF2-40B4-BE49-F238E27FC236}">
                <a16:creationId xmlns:a16="http://schemas.microsoft.com/office/drawing/2014/main" id="{5157F28A-ACC9-4208-AD03-4B30DFC6D32E}"/>
              </a:ext>
            </a:extLst>
          </p:cNvPr>
          <p:cNvSpPr txBox="1"/>
          <p:nvPr/>
        </p:nvSpPr>
        <p:spPr>
          <a:xfrm>
            <a:off x="4827494" y="6001955"/>
            <a:ext cx="2537012" cy="307777"/>
          </a:xfrm>
          <a:prstGeom prst="rect">
            <a:avLst/>
          </a:prstGeom>
          <a:noFill/>
        </p:spPr>
        <p:txBody>
          <a:bodyPr wrap="square">
            <a:spAutoFit/>
          </a:bodyPr>
          <a:lstStyle/>
          <a:p>
            <a:r>
              <a:rPr lang="en-US" sz="1400" b="1" i="0" u="none" strike="noStrike" baseline="0" dirty="0">
                <a:latin typeface="OpenSans-Semibold"/>
              </a:rPr>
              <a:t>Figure 2.7: The article element</a:t>
            </a:r>
            <a:endParaRPr lang="en-US" sz="1400" b="1" dirty="0"/>
          </a:p>
        </p:txBody>
      </p:sp>
    </p:spTree>
    <p:extLst>
      <p:ext uri="{BB962C8B-B14F-4D97-AF65-F5344CB8AC3E}">
        <p14:creationId xmlns:p14="http://schemas.microsoft.com/office/powerpoint/2010/main" val="3122173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nav Tag</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590800"/>
            <a:ext cx="11029615" cy="3953435"/>
          </a:xfrm>
        </p:spPr>
        <p:txBody>
          <a:bodyPr anchor="t"/>
          <a:lstStyle/>
          <a:p>
            <a:pPr marL="0" indent="0" algn="l">
              <a:buNone/>
            </a:pPr>
            <a:r>
              <a:rPr lang="en-US" sz="1800" b="0" i="0" u="none" strike="noStrike" baseline="0" dirty="0">
                <a:latin typeface="Lora-Regular"/>
              </a:rPr>
              <a:t>In the following figure, you can see that the </a:t>
            </a:r>
            <a:r>
              <a:rPr lang="en-US" sz="1800" b="1" i="0" u="none" strike="noStrike" baseline="0" dirty="0">
                <a:latin typeface="Inconsolata-Bold"/>
              </a:rPr>
              <a:t>nav </a:t>
            </a:r>
            <a:r>
              <a:rPr lang="en-US" sz="1800" b="0" i="0" u="none" strike="noStrike" baseline="0" dirty="0">
                <a:latin typeface="Lora-Regular"/>
              </a:rPr>
              <a:t>element is highlighted via a box, illustrating where a </a:t>
            </a:r>
            <a:r>
              <a:rPr lang="en-US" sz="1800" b="1" i="0" u="none" strike="noStrike" baseline="0" dirty="0">
                <a:latin typeface="Inconsolata-Bold"/>
              </a:rPr>
              <a:t>nav </a:t>
            </a:r>
            <a:r>
              <a:rPr lang="en-US" sz="1800" b="0" i="0" u="none" strike="noStrike" baseline="0" dirty="0">
                <a:latin typeface="Lora-Regular"/>
              </a:rPr>
              <a:t>element is typically placed on a web page:</a:t>
            </a:r>
            <a:endParaRPr lang="en-US" dirty="0"/>
          </a:p>
        </p:txBody>
      </p:sp>
      <p:pic>
        <p:nvPicPr>
          <p:cNvPr id="8" name="Picture 7">
            <a:extLst>
              <a:ext uri="{FF2B5EF4-FFF2-40B4-BE49-F238E27FC236}">
                <a16:creationId xmlns:a16="http://schemas.microsoft.com/office/drawing/2014/main" id="{CF2796FB-2CD1-49BE-BA8C-692ED2545989}"/>
              </a:ext>
            </a:extLst>
          </p:cNvPr>
          <p:cNvPicPr>
            <a:picLocks noChangeAspect="1"/>
          </p:cNvPicPr>
          <p:nvPr/>
        </p:nvPicPr>
        <p:blipFill>
          <a:blip r:embed="rId2"/>
          <a:stretch>
            <a:fillRect/>
          </a:stretch>
        </p:blipFill>
        <p:spPr>
          <a:xfrm>
            <a:off x="3506859" y="3429000"/>
            <a:ext cx="5325869" cy="2622176"/>
          </a:xfrm>
          <a:prstGeom prst="rect">
            <a:avLst/>
          </a:prstGeom>
        </p:spPr>
      </p:pic>
      <p:sp>
        <p:nvSpPr>
          <p:cNvPr id="10" name="TextBox 9">
            <a:extLst>
              <a:ext uri="{FF2B5EF4-FFF2-40B4-BE49-F238E27FC236}">
                <a16:creationId xmlns:a16="http://schemas.microsoft.com/office/drawing/2014/main" id="{3FF277ED-A630-4688-B626-DB3E65493B9E}"/>
              </a:ext>
            </a:extLst>
          </p:cNvPr>
          <p:cNvSpPr txBox="1"/>
          <p:nvPr/>
        </p:nvSpPr>
        <p:spPr>
          <a:xfrm>
            <a:off x="4975411" y="6236458"/>
            <a:ext cx="2241176" cy="307777"/>
          </a:xfrm>
          <a:prstGeom prst="rect">
            <a:avLst/>
          </a:prstGeom>
          <a:noFill/>
        </p:spPr>
        <p:txBody>
          <a:bodyPr wrap="square">
            <a:spAutoFit/>
          </a:bodyPr>
          <a:lstStyle/>
          <a:p>
            <a:r>
              <a:rPr lang="en-US" sz="1400" b="1" i="0" u="none" strike="noStrike" baseline="0" dirty="0">
                <a:latin typeface="OpenSans-Semibold"/>
              </a:rPr>
              <a:t>Figure 2.8: The nav element</a:t>
            </a:r>
            <a:endParaRPr lang="en-US" sz="1400" b="1" dirty="0"/>
          </a:p>
        </p:txBody>
      </p:sp>
    </p:spTree>
    <p:extLst>
      <p:ext uri="{BB962C8B-B14F-4D97-AF65-F5344CB8AC3E}">
        <p14:creationId xmlns:p14="http://schemas.microsoft.com/office/powerpoint/2010/main" val="149390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nav Tag</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590801"/>
            <a:ext cx="11029615" cy="3343834"/>
          </a:xfrm>
        </p:spPr>
        <p:txBody>
          <a:bodyPr anchor="t"/>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In the following figure, you can see that the </a:t>
            </a:r>
            <a:r>
              <a:rPr lang="en-US" sz="1800" b="1" i="0" u="none" strike="noStrike" baseline="0" dirty="0">
                <a:latin typeface="Inconsolata-Bold"/>
              </a:rPr>
              <a:t>nav </a:t>
            </a:r>
            <a:r>
              <a:rPr lang="en-US" sz="1800" b="0" i="0" u="none" strike="noStrike" baseline="0" dirty="0">
                <a:latin typeface="Lora-Regular"/>
              </a:rPr>
              <a:t>element is highlighted via a box. As this is an example taken from the </a:t>
            </a:r>
            <a:r>
              <a:rPr lang="en-US" sz="1800" b="0" i="0" u="none" strike="noStrike" baseline="0" dirty="0" err="1">
                <a:latin typeface="Lora-Regular"/>
              </a:rPr>
              <a:t>Packt</a:t>
            </a:r>
            <a:r>
              <a:rPr lang="en-US" sz="1800" b="0" i="0" u="none" strike="noStrike" baseline="0" dirty="0">
                <a:latin typeface="Lora-Regular"/>
              </a:rPr>
              <a:t> website, you will notice it contains a list of page links:</a:t>
            </a:r>
            <a:endParaRPr lang="en-US" dirty="0"/>
          </a:p>
        </p:txBody>
      </p:sp>
      <p:pic>
        <p:nvPicPr>
          <p:cNvPr id="5" name="Picture 4">
            <a:extLst>
              <a:ext uri="{FF2B5EF4-FFF2-40B4-BE49-F238E27FC236}">
                <a16:creationId xmlns:a16="http://schemas.microsoft.com/office/drawing/2014/main" id="{E5C47EAA-4B1A-4BA4-9974-D7B21507EB55}"/>
              </a:ext>
            </a:extLst>
          </p:cNvPr>
          <p:cNvPicPr>
            <a:picLocks noChangeAspect="1"/>
          </p:cNvPicPr>
          <p:nvPr/>
        </p:nvPicPr>
        <p:blipFill>
          <a:blip r:embed="rId2"/>
          <a:stretch>
            <a:fillRect/>
          </a:stretch>
        </p:blipFill>
        <p:spPr>
          <a:xfrm>
            <a:off x="1461246" y="4359689"/>
            <a:ext cx="9269506" cy="623286"/>
          </a:xfrm>
          <a:prstGeom prst="rect">
            <a:avLst/>
          </a:prstGeom>
        </p:spPr>
      </p:pic>
    </p:spTree>
    <p:extLst>
      <p:ext uri="{BB962C8B-B14F-4D97-AF65-F5344CB8AC3E}">
        <p14:creationId xmlns:p14="http://schemas.microsoft.com/office/powerpoint/2010/main" val="137746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The aside Tag</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p:txBody>
          <a:bodyPr/>
          <a:lstStyle/>
          <a:p>
            <a:pPr marL="0" indent="0" algn="l">
              <a:buNone/>
            </a:pPr>
            <a:r>
              <a:rPr lang="en-US" sz="1800" b="0" i="0" u="none" strike="noStrike" baseline="0" dirty="0">
                <a:latin typeface="Lora-Regular"/>
              </a:rPr>
              <a:t>The </a:t>
            </a:r>
            <a:r>
              <a:rPr lang="en-US" sz="1800" b="1" i="0" u="none" strike="noStrike" baseline="0" dirty="0">
                <a:latin typeface="Inconsolata-Bold"/>
              </a:rPr>
              <a:t>aside </a:t>
            </a:r>
            <a:r>
              <a:rPr lang="en-US" sz="1800" b="0" i="0" u="none" strike="noStrike" baseline="0" dirty="0">
                <a:latin typeface="Lora-Regular"/>
              </a:rPr>
              <a:t>tag is used to show content that is indirectly related to the main content of a document. You will typically see this tag used for sidebars or for showing notes relating to some content. Again, before the advent of HTML5, developers would use a </a:t>
            </a:r>
            <a:r>
              <a:rPr lang="en-US" sz="1800" b="1" i="0" u="none" strike="noStrike" baseline="0" dirty="0">
                <a:latin typeface="Inconsolata-Bold"/>
              </a:rPr>
              <a:t>div </a:t>
            </a:r>
            <a:r>
              <a:rPr lang="en-US" sz="1800" b="0" i="0" u="none" strike="noStrike" baseline="0" dirty="0">
                <a:latin typeface="Lora-Regular"/>
              </a:rPr>
              <a:t>tag with a class name for this type of content. The following codes show the differences between the old and new way of writing the markup for the </a:t>
            </a:r>
            <a:r>
              <a:rPr lang="en-US" sz="1800" b="1" i="0" u="none" strike="noStrike" baseline="0" dirty="0">
                <a:latin typeface="Inconsolata-Bold"/>
              </a:rPr>
              <a:t>aside </a:t>
            </a:r>
            <a:r>
              <a:rPr lang="en-US" sz="1800" b="0" i="0" u="none" strike="noStrike" baseline="0" dirty="0">
                <a:latin typeface="Lora-Regular"/>
              </a:rPr>
              <a:t>element:</a:t>
            </a: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p>
        </p:txBody>
      </p:sp>
      <p:pic>
        <p:nvPicPr>
          <p:cNvPr id="4" name="Picture 3">
            <a:extLst>
              <a:ext uri="{FF2B5EF4-FFF2-40B4-BE49-F238E27FC236}">
                <a16:creationId xmlns:a16="http://schemas.microsoft.com/office/drawing/2014/main" id="{DCF67B60-6657-449B-A8ED-6E005E902642}"/>
              </a:ext>
            </a:extLst>
          </p:cNvPr>
          <p:cNvPicPr>
            <a:picLocks noChangeAspect="1"/>
          </p:cNvPicPr>
          <p:nvPr/>
        </p:nvPicPr>
        <p:blipFill>
          <a:blip r:embed="rId2"/>
          <a:stretch>
            <a:fillRect/>
          </a:stretch>
        </p:blipFill>
        <p:spPr>
          <a:xfrm>
            <a:off x="2152649" y="4180214"/>
            <a:ext cx="7886700" cy="2143125"/>
          </a:xfrm>
          <a:prstGeom prst="rect">
            <a:avLst/>
          </a:prstGeom>
        </p:spPr>
      </p:pic>
    </p:spTree>
    <p:extLst>
      <p:ext uri="{BB962C8B-B14F-4D97-AF65-F5344CB8AC3E}">
        <p14:creationId xmlns:p14="http://schemas.microsoft.com/office/powerpoint/2010/main" val="149247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The aside Tag</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p:txBody>
          <a:bodyPr/>
          <a:lstStyle/>
          <a:p>
            <a:pPr marL="0" indent="0" algn="l">
              <a:buNone/>
            </a:pPr>
            <a:r>
              <a:rPr lang="en-US" sz="1800" b="0" i="0" u="none" strike="noStrike" baseline="0" dirty="0">
                <a:latin typeface="Lora-Regular"/>
              </a:rPr>
              <a:t>In the following figure, you can see that the aside element is highlighted via a box, illustrating where an aside element is typically placed on a web page:</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p>
        </p:txBody>
      </p:sp>
      <p:pic>
        <p:nvPicPr>
          <p:cNvPr id="6" name="Picture 5">
            <a:extLst>
              <a:ext uri="{FF2B5EF4-FFF2-40B4-BE49-F238E27FC236}">
                <a16:creationId xmlns:a16="http://schemas.microsoft.com/office/drawing/2014/main" id="{D55922DF-C829-467C-AAAE-AC957B53E6EC}"/>
              </a:ext>
            </a:extLst>
          </p:cNvPr>
          <p:cNvPicPr>
            <a:picLocks noChangeAspect="1"/>
          </p:cNvPicPr>
          <p:nvPr/>
        </p:nvPicPr>
        <p:blipFill>
          <a:blip r:embed="rId2"/>
          <a:stretch>
            <a:fillRect/>
          </a:stretch>
        </p:blipFill>
        <p:spPr>
          <a:xfrm>
            <a:off x="3323285" y="3412267"/>
            <a:ext cx="5294415" cy="2579677"/>
          </a:xfrm>
          <a:prstGeom prst="rect">
            <a:avLst/>
          </a:prstGeom>
        </p:spPr>
      </p:pic>
      <p:sp>
        <p:nvSpPr>
          <p:cNvPr id="8" name="TextBox 7">
            <a:extLst>
              <a:ext uri="{FF2B5EF4-FFF2-40B4-BE49-F238E27FC236}">
                <a16:creationId xmlns:a16="http://schemas.microsoft.com/office/drawing/2014/main" id="{92FD08D6-47EA-4039-B7B7-7B4D7EA506D9}"/>
              </a:ext>
            </a:extLst>
          </p:cNvPr>
          <p:cNvSpPr txBox="1"/>
          <p:nvPr/>
        </p:nvSpPr>
        <p:spPr>
          <a:xfrm>
            <a:off x="4724398" y="6155844"/>
            <a:ext cx="2492188" cy="307777"/>
          </a:xfrm>
          <a:prstGeom prst="rect">
            <a:avLst/>
          </a:prstGeom>
          <a:noFill/>
        </p:spPr>
        <p:txBody>
          <a:bodyPr wrap="square">
            <a:spAutoFit/>
          </a:bodyPr>
          <a:lstStyle/>
          <a:p>
            <a:r>
              <a:rPr lang="en-US" sz="1400" b="1" i="0" u="none" strike="noStrike" baseline="0" dirty="0">
                <a:latin typeface="OpenSans-Semibold"/>
              </a:rPr>
              <a:t>Figure 2.10: The aside element</a:t>
            </a:r>
            <a:endParaRPr lang="en-US" sz="1400" b="1" dirty="0"/>
          </a:p>
        </p:txBody>
      </p:sp>
    </p:spTree>
    <p:extLst>
      <p:ext uri="{BB962C8B-B14F-4D97-AF65-F5344CB8AC3E}">
        <p14:creationId xmlns:p14="http://schemas.microsoft.com/office/powerpoint/2010/main" val="355634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180496"/>
            <a:ext cx="11029615" cy="4363739"/>
          </a:xfrm>
        </p:spPr>
        <p:txBody>
          <a:bodyPr>
            <a:normAutofit/>
          </a:bodyPr>
          <a:lstStyle/>
          <a:p>
            <a:pPr marL="0" indent="0" algn="l">
              <a:buNone/>
            </a:pPr>
            <a:r>
              <a:rPr lang="en-US" sz="1800" b="0" i="0" u="none" strike="noStrike" baseline="0" dirty="0">
                <a:latin typeface="Lora-Regular"/>
              </a:rPr>
              <a:t>In the previous presentations, we learned about the basics of HTML and CSS. In this presentation, we will consolidate this basic understanding and look at how web pages are structured with HTML and CSS. When creating web pages using HTML, it is imperative that you use the correct elements. This is because HTML is read by both humans and machines, and so the content of a web page should be associated with the most appropriate element. Additionally, any error in the code might be difficult to track if the code base is too large.</a:t>
            </a:r>
          </a:p>
          <a:p>
            <a:pPr marL="0" indent="0" algn="l">
              <a:buNone/>
            </a:pPr>
            <a:r>
              <a:rPr lang="en-US" sz="1800" b="0" i="0" u="none" strike="noStrike" baseline="0" dirty="0">
                <a:latin typeface="Lora-Regular"/>
              </a:rPr>
              <a:t>The HTML language offers a vast array of different tags that we can place at our disposal. In this chapter, we will focus on the structural elements that are used to divide the web page up into its key parts. You may be familiar with the concept of a page header or footer, and these would be examples of structural elements. We will be looking at these amongst many other HTML structural elements.</a:t>
            </a:r>
          </a:p>
          <a:p>
            <a:pPr marL="0" indent="0" algn="l">
              <a:buNone/>
            </a:pPr>
            <a:r>
              <a:rPr lang="en-US" sz="1800" b="0" i="0" u="none" strike="noStrike" baseline="0" dirty="0">
                <a:latin typeface="Lora-Regular"/>
              </a:rPr>
              <a:t>In this chapter, we will focus our attention on the </a:t>
            </a:r>
            <a:r>
              <a:rPr lang="en-US" sz="1800" b="1" i="0" u="none" strike="noStrike" baseline="0" dirty="0">
                <a:latin typeface="Lora-Bold"/>
              </a:rPr>
              <a:t>HTML5 </a:t>
            </a:r>
            <a:r>
              <a:rPr lang="en-US" sz="1800" b="0" i="0" u="none" strike="noStrike" baseline="0" dirty="0">
                <a:latin typeface="Lora-Regular"/>
              </a:rPr>
              <a:t>version of the language, which is the most current version of HTML. HTML5 offers us additional tags that enable us to make our markup more meaningful. The developer experience is more enjoyable compared to writing </a:t>
            </a:r>
            <a:r>
              <a:rPr lang="en-US" sz="1800" b="1" i="0" u="none" strike="noStrike" baseline="0" dirty="0">
                <a:latin typeface="Lora-Bold"/>
              </a:rPr>
              <a:t>XHTML </a:t>
            </a:r>
            <a:r>
              <a:rPr lang="en-US" sz="1800" b="0" i="0" u="none" strike="noStrike" baseline="0" dirty="0">
                <a:latin typeface="Lora-Regular"/>
              </a:rPr>
              <a:t>as the HTML5 language is less strict with regard to syntax.</a:t>
            </a:r>
            <a:endParaRPr lang="en-US" dirty="0"/>
          </a:p>
        </p:txBody>
      </p:sp>
    </p:spTree>
    <p:extLst>
      <p:ext uri="{BB962C8B-B14F-4D97-AF65-F5344CB8AC3E}">
        <p14:creationId xmlns:p14="http://schemas.microsoft.com/office/powerpoint/2010/main" val="1091467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The div Tag</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lnSpcReduction="10000"/>
          </a:bodyPr>
          <a:lstStyle/>
          <a:p>
            <a:pPr marL="0" indent="0" algn="l">
              <a:buNone/>
            </a:pPr>
            <a:r>
              <a:rPr lang="en-US" sz="1800" b="0" i="0" u="none" strike="noStrike" baseline="0" dirty="0">
                <a:latin typeface="Lora-Regular"/>
              </a:rPr>
              <a:t>The </a:t>
            </a:r>
            <a:r>
              <a:rPr lang="en-US" sz="1800" b="1" i="0" u="none" strike="noStrike" baseline="0" dirty="0">
                <a:latin typeface="Inconsolata-Bold"/>
              </a:rPr>
              <a:t>div </a:t>
            </a:r>
            <a:r>
              <a:rPr lang="en-US" sz="1800" b="0" i="0" u="none" strike="noStrike" baseline="0" dirty="0">
                <a:latin typeface="Lora-Regular"/>
              </a:rPr>
              <a:t>tag is probably the most widely used tag on the World Wide Web. In fact, if you view the source code of your favorite website, most of the HTML elements you see will be </a:t>
            </a:r>
            <a:r>
              <a:rPr lang="en-US" sz="1800" b="1" i="0" u="none" strike="noStrike" baseline="0" dirty="0">
                <a:latin typeface="Inconsolata-Bold"/>
              </a:rPr>
              <a:t>div </a:t>
            </a:r>
            <a:r>
              <a:rPr lang="en-US" sz="1800" b="0" i="0" u="none" strike="noStrike" baseline="0" dirty="0">
                <a:latin typeface="Lora-Regular"/>
              </a:rPr>
              <a:t>elements. This tag actually stands for division and is used to divide or group content together. Although HTML5 provides specialist elements for the most common types of page groups, you will still find many uses for using </a:t>
            </a:r>
            <a:r>
              <a:rPr lang="en-US" sz="1800" b="1" i="0" u="none" strike="noStrike" baseline="0" dirty="0">
                <a:latin typeface="Inconsolata-Bold"/>
              </a:rPr>
              <a:t>div </a:t>
            </a:r>
            <a:r>
              <a:rPr lang="en-US" sz="1800" b="0" i="0" u="none" strike="noStrike" baseline="0" dirty="0">
                <a:latin typeface="Lora-Regular"/>
              </a:rPr>
              <a:t>tags. It might help to think of this element as a generic way to group the markup into logical parts. The following are a few example codes of how a </a:t>
            </a:r>
            <a:r>
              <a:rPr lang="en-US" sz="1800" b="1" i="0" u="none" strike="noStrike" baseline="0" dirty="0">
                <a:latin typeface="Inconsolata-Bold"/>
              </a:rPr>
              <a:t>div </a:t>
            </a:r>
            <a:r>
              <a:rPr lang="en-US" sz="1800" b="0" i="0" u="none" strike="noStrike" baseline="0" dirty="0">
                <a:latin typeface="Lora-Regular"/>
              </a:rPr>
              <a:t>tag may be used:</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That concludes our tour of the structural HTML elements that are important to us. We will now apply some of this theory with the help of an exercise.</a:t>
            </a:r>
            <a:endParaRPr lang="en-US" sz="1800" dirty="0"/>
          </a:p>
        </p:txBody>
      </p:sp>
      <p:pic>
        <p:nvPicPr>
          <p:cNvPr id="5" name="Picture 4">
            <a:extLst>
              <a:ext uri="{FF2B5EF4-FFF2-40B4-BE49-F238E27FC236}">
                <a16:creationId xmlns:a16="http://schemas.microsoft.com/office/drawing/2014/main" id="{13BF5977-6811-44D3-AC75-CA3AFFB77BCB}"/>
              </a:ext>
            </a:extLst>
          </p:cNvPr>
          <p:cNvPicPr>
            <a:picLocks noChangeAspect="1"/>
          </p:cNvPicPr>
          <p:nvPr/>
        </p:nvPicPr>
        <p:blipFill>
          <a:blip r:embed="rId2"/>
          <a:stretch>
            <a:fillRect/>
          </a:stretch>
        </p:blipFill>
        <p:spPr>
          <a:xfrm>
            <a:off x="2162174" y="3967722"/>
            <a:ext cx="7867650" cy="1647825"/>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A News Article Web Page</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solidFill>
                  <a:srgbClr val="000000"/>
                </a:solidFill>
                <a:latin typeface="Lora-Regular"/>
              </a:rPr>
              <a:t>Now that we have an understanding of the structural elements provided by HTML5, let’s put our newly acquired knowledge into practice by writing the structural HTML for a news article page. You can get a sense of what this type of page will look like by visiting a popular online news website such as </a:t>
            </a:r>
            <a:r>
              <a:rPr lang="en-US" sz="1800" b="0" i="0" u="none" strike="noStrike" baseline="0" dirty="0">
                <a:solidFill>
                  <a:srgbClr val="275B9C"/>
                </a:solidFill>
                <a:latin typeface="Lora-Regular"/>
              </a:rPr>
              <a:t>https://theguardian.com </a:t>
            </a:r>
            <a:r>
              <a:rPr lang="en-US" sz="1800" b="0" i="0" u="none" strike="noStrike" baseline="0" dirty="0">
                <a:solidFill>
                  <a:srgbClr val="000000"/>
                </a:solidFill>
                <a:latin typeface="Lora-Regular"/>
              </a:rPr>
              <a:t>or </a:t>
            </a:r>
            <a:r>
              <a:rPr lang="en-US" sz="1800" b="0" i="0" u="none" strike="noStrike" baseline="0" dirty="0">
                <a:solidFill>
                  <a:srgbClr val="275B9C"/>
                </a:solidFill>
                <a:latin typeface="Lora-Regular"/>
              </a:rPr>
              <a:t>https://bbc.co.uk/news </a:t>
            </a:r>
            <a:r>
              <a:rPr lang="en-US" sz="1800" b="0" i="0" u="none" strike="noStrike" baseline="0" dirty="0">
                <a:solidFill>
                  <a:srgbClr val="000000"/>
                </a:solidFill>
                <a:latin typeface="Lora-Regular"/>
              </a:rPr>
              <a:t>and clicking on an article.</a:t>
            </a:r>
            <a:endParaRPr lang="en-US" dirty="0"/>
          </a:p>
        </p:txBody>
      </p:sp>
    </p:spTree>
    <p:extLst>
      <p:ext uri="{BB962C8B-B14F-4D97-AF65-F5344CB8AC3E}">
        <p14:creationId xmlns:p14="http://schemas.microsoft.com/office/powerpoint/2010/main" val="348605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Exercise 1: Marking up the Page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5345993" cy="4715436"/>
          </a:xfrm>
        </p:spPr>
        <p:txBody>
          <a:bodyPr anchor="t">
            <a:normAutofit/>
          </a:bodyPr>
          <a:lstStyle/>
          <a:p>
            <a:pPr marL="0" indent="0" algn="l">
              <a:buNone/>
            </a:pPr>
            <a:r>
              <a:rPr lang="en-US" sz="1800" b="0" i="0" u="none" strike="noStrike" baseline="0" dirty="0">
                <a:latin typeface="Lora-Regular"/>
              </a:rPr>
              <a:t>In this exercise, we will create the markup for our HTML5 page. Our aim will be to produce a page with output, similar to that of </a:t>
            </a:r>
            <a:r>
              <a:rPr lang="en-US" sz="1800" b="0" i="1" u="none" strike="noStrike" baseline="0" dirty="0">
                <a:latin typeface="Lora-Italic"/>
              </a:rPr>
              <a:t>Figure 2.10 </a:t>
            </a:r>
            <a:r>
              <a:rPr lang="en-US" sz="1800" b="0" i="0" u="none" strike="noStrike" baseline="0" dirty="0">
                <a:latin typeface="Lora-Regular"/>
              </a:rPr>
              <a:t>without the &lt;</a:t>
            </a:r>
            <a:r>
              <a:rPr lang="en-US" sz="1800" b="1" i="0" u="none" strike="noStrike" baseline="0" dirty="0">
                <a:latin typeface="Inconsolata-Bold"/>
              </a:rPr>
              <a:t>section</a:t>
            </a:r>
            <a:r>
              <a:rPr lang="en-US" sz="1800" b="0" i="0" u="none" strike="noStrike" baseline="0" dirty="0">
                <a:latin typeface="Lora-Regular"/>
              </a:rPr>
              <a:t>&gt; element in it.</a:t>
            </a:r>
          </a:p>
          <a:p>
            <a:pPr marL="0" indent="0" algn="l">
              <a:buNone/>
            </a:pPr>
            <a:r>
              <a:rPr lang="en-US" sz="1800" b="0" i="0" u="none" strike="noStrike" baseline="0" dirty="0">
                <a:latin typeface="Lora-Regular"/>
              </a:rPr>
              <a:t>Let's complete the exercise with the following steps:</a:t>
            </a:r>
          </a:p>
          <a:p>
            <a:pPr marL="324000" lvl="1" indent="0">
              <a:buNone/>
            </a:pPr>
            <a:r>
              <a:rPr lang="en-US" sz="1800" b="0" i="0" u="none" strike="noStrike" baseline="0" dirty="0">
                <a:latin typeface="Lora-Regular"/>
              </a:rPr>
              <a:t>1. Create a file named </a:t>
            </a:r>
            <a:r>
              <a:rPr lang="en-US" sz="1800" b="1" i="0" u="none" strike="noStrike" baseline="0" dirty="0">
                <a:latin typeface="Inconsolata-Bold"/>
              </a:rPr>
              <a:t>news.html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a:t>
            </a:r>
          </a:p>
          <a:p>
            <a:pPr marL="324000" lvl="1" indent="0">
              <a:buNone/>
            </a:pPr>
            <a:r>
              <a:rPr lang="en-US" sz="1800" b="0" i="0" u="none" strike="noStrike" baseline="0" dirty="0">
                <a:latin typeface="Lora-Regular"/>
              </a:rPr>
              <a:t>2. We will use the following starter HTML document, which contains some basic styling for our structural elements. Don't worry if you don't understand the CSS just yet; you will by the end of this course:</a:t>
            </a:r>
            <a:endParaRPr lang="en-US" sz="1800" dirty="0"/>
          </a:p>
        </p:txBody>
      </p:sp>
      <p:pic>
        <p:nvPicPr>
          <p:cNvPr id="5" name="Picture 4">
            <a:extLst>
              <a:ext uri="{FF2B5EF4-FFF2-40B4-BE49-F238E27FC236}">
                <a16:creationId xmlns:a16="http://schemas.microsoft.com/office/drawing/2014/main" id="{09B99BA8-7E37-4ACB-8588-932F3F4A99BA}"/>
              </a:ext>
            </a:extLst>
          </p:cNvPr>
          <p:cNvPicPr>
            <a:picLocks noChangeAspect="1"/>
          </p:cNvPicPr>
          <p:nvPr/>
        </p:nvPicPr>
        <p:blipFill rotWithShape="1">
          <a:blip r:embed="rId2"/>
          <a:srcRect b="36728"/>
          <a:stretch/>
        </p:blipFill>
        <p:spPr>
          <a:xfrm>
            <a:off x="5927186" y="1872655"/>
            <a:ext cx="5683622" cy="4616013"/>
          </a:xfrm>
          <a:prstGeom prst="rect">
            <a:avLst/>
          </a:prstGeom>
        </p:spPr>
      </p:pic>
      <p:sp>
        <p:nvSpPr>
          <p:cNvPr id="7" name="TextBox 6">
            <a:extLst>
              <a:ext uri="{FF2B5EF4-FFF2-40B4-BE49-F238E27FC236}">
                <a16:creationId xmlns:a16="http://schemas.microsoft.com/office/drawing/2014/main" id="{5E066AC4-FBFB-4EE8-BC19-B4A5778FFF7E}"/>
              </a:ext>
            </a:extLst>
          </p:cNvPr>
          <p:cNvSpPr txBox="1"/>
          <p:nvPr/>
        </p:nvSpPr>
        <p:spPr>
          <a:xfrm>
            <a:off x="6926750" y="6488668"/>
            <a:ext cx="3684494" cy="369332"/>
          </a:xfrm>
          <a:prstGeom prst="rect">
            <a:avLst/>
          </a:prstGeom>
          <a:noFill/>
        </p:spPr>
        <p:txBody>
          <a:bodyPr wrap="square">
            <a:spAutoFit/>
          </a:bodyPr>
          <a:lstStyle/>
          <a:p>
            <a:r>
              <a:rPr lang="en-US" sz="1800" b="0" i="0" u="none" strike="noStrike" baseline="0" dirty="0">
                <a:latin typeface="Lora-Regular"/>
              </a:rPr>
              <a:t>Continues on the other slide </a:t>
            </a:r>
            <a:r>
              <a:rPr lang="en-US" sz="1800" b="0" i="0" u="none" strike="noStrike" baseline="0" dirty="0">
                <a:latin typeface="Lora-Regular"/>
                <a:sym typeface="Wingdings" panose="05000000000000000000" pitchFamily="2" charset="2"/>
              </a:rPr>
              <a:t></a:t>
            </a:r>
            <a:endParaRPr lang="en-US" dirty="0"/>
          </a:p>
        </p:txBody>
      </p:sp>
    </p:spTree>
    <p:extLst>
      <p:ext uri="{BB962C8B-B14F-4D97-AF65-F5344CB8AC3E}">
        <p14:creationId xmlns:p14="http://schemas.microsoft.com/office/powerpoint/2010/main" val="72354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Exercise 1: Marking up the Page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4894626"/>
            <a:ext cx="5345993" cy="1810871"/>
          </a:xfrm>
        </p:spPr>
        <p:txBody>
          <a:bodyPr anchor="t">
            <a:normAutofit/>
          </a:bodyPr>
          <a:lstStyle/>
          <a:p>
            <a:pPr marL="0" indent="0" algn="l">
              <a:buNone/>
            </a:pPr>
            <a:r>
              <a:rPr lang="en-US" dirty="0">
                <a:latin typeface="Lora-Regular"/>
              </a:rPr>
              <a:t>Continues on the right </a:t>
            </a:r>
            <a:r>
              <a:rPr lang="en-US" dirty="0">
                <a:latin typeface="Lora-Regular"/>
                <a:sym typeface="Wingdings" panose="05000000000000000000" pitchFamily="2" charset="2"/>
              </a:rPr>
              <a:t></a:t>
            </a:r>
            <a:endParaRPr lang="en-US" sz="1800" dirty="0"/>
          </a:p>
        </p:txBody>
      </p:sp>
      <p:pic>
        <p:nvPicPr>
          <p:cNvPr id="6" name="Picture 5">
            <a:extLst>
              <a:ext uri="{FF2B5EF4-FFF2-40B4-BE49-F238E27FC236}">
                <a16:creationId xmlns:a16="http://schemas.microsoft.com/office/drawing/2014/main" id="{E6874507-FD71-494B-AA08-BF0CD5E36CFA}"/>
              </a:ext>
            </a:extLst>
          </p:cNvPr>
          <p:cNvPicPr>
            <a:picLocks noChangeAspect="1"/>
          </p:cNvPicPr>
          <p:nvPr/>
        </p:nvPicPr>
        <p:blipFill rotWithShape="1">
          <a:blip r:embed="rId2"/>
          <a:srcRect r="9590" b="2135"/>
          <a:stretch/>
        </p:blipFill>
        <p:spPr>
          <a:xfrm>
            <a:off x="581195" y="2087375"/>
            <a:ext cx="5683622" cy="2721909"/>
          </a:xfrm>
          <a:prstGeom prst="rect">
            <a:avLst/>
          </a:prstGeom>
        </p:spPr>
      </p:pic>
      <p:pic>
        <p:nvPicPr>
          <p:cNvPr id="9" name="Picture 8">
            <a:extLst>
              <a:ext uri="{FF2B5EF4-FFF2-40B4-BE49-F238E27FC236}">
                <a16:creationId xmlns:a16="http://schemas.microsoft.com/office/drawing/2014/main" id="{E8B492C8-53A2-4BCB-A0B5-35985C4EBCF4}"/>
              </a:ext>
            </a:extLst>
          </p:cNvPr>
          <p:cNvPicPr>
            <a:picLocks noChangeAspect="1"/>
          </p:cNvPicPr>
          <p:nvPr/>
        </p:nvPicPr>
        <p:blipFill>
          <a:blip r:embed="rId3"/>
          <a:stretch>
            <a:fillRect/>
          </a:stretch>
        </p:blipFill>
        <p:spPr>
          <a:xfrm>
            <a:off x="6264817" y="2087375"/>
            <a:ext cx="5233818" cy="4636155"/>
          </a:xfrm>
          <a:prstGeom prst="rect">
            <a:avLst/>
          </a:prstGeom>
        </p:spPr>
      </p:pic>
    </p:spTree>
    <p:extLst>
      <p:ext uri="{BB962C8B-B14F-4D97-AF65-F5344CB8AC3E}">
        <p14:creationId xmlns:p14="http://schemas.microsoft.com/office/powerpoint/2010/main" val="104281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Exercise 1: Marking up the Page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473389"/>
          </a:xfrm>
        </p:spPr>
        <p:txBody>
          <a:bodyPr anchor="t">
            <a:normAutofit/>
          </a:bodyPr>
          <a:lstStyle/>
          <a:p>
            <a:pPr marL="324000" lvl="1" indent="0">
              <a:buNone/>
            </a:pPr>
            <a:r>
              <a:rPr lang="en-US" sz="1800" b="0" i="0" u="none" strike="noStrike" baseline="0" dirty="0">
                <a:latin typeface="Lora-Regular"/>
              </a:rPr>
              <a:t>3. First, let's add our first structural element, which is the </a:t>
            </a:r>
            <a:r>
              <a:rPr lang="en-US" sz="1800" b="1" i="0" u="none" strike="noStrike" baseline="0" dirty="0">
                <a:latin typeface="Inconsolata-Bold"/>
              </a:rPr>
              <a:t>header </a:t>
            </a:r>
            <a:r>
              <a:rPr lang="en-US" sz="1800" b="0" i="0" u="none" strike="noStrike" baseline="0" dirty="0">
                <a:latin typeface="Lora-Regular"/>
              </a:rPr>
              <a:t>tag. We will place it in between the opening and closing body tags. In this example, we will just add some text as content but, when building a real web page, you would include things such as logos, search bars, and links: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4. After our </a:t>
            </a:r>
            <a:r>
              <a:rPr lang="en-US" sz="1800" b="1" i="0" u="none" strike="noStrike" baseline="0" dirty="0">
                <a:latin typeface="Inconsolata-Bold"/>
              </a:rPr>
              <a:t>header </a:t>
            </a:r>
            <a:r>
              <a:rPr lang="en-US" sz="1800" b="0" i="0" u="none" strike="noStrike" baseline="0" dirty="0">
                <a:latin typeface="Lora-Regular"/>
              </a:rPr>
              <a:t>tag comes the navigation area, which is used for including links to different pages of the website. Once again, we will just add some text for the content but, when building a real web page, you would include a list of links:</a:t>
            </a:r>
            <a:endParaRPr lang="en-US" sz="1800" dirty="0"/>
          </a:p>
        </p:txBody>
      </p:sp>
      <p:pic>
        <p:nvPicPr>
          <p:cNvPr id="5" name="Picture 4">
            <a:extLst>
              <a:ext uri="{FF2B5EF4-FFF2-40B4-BE49-F238E27FC236}">
                <a16:creationId xmlns:a16="http://schemas.microsoft.com/office/drawing/2014/main" id="{FFC3A807-0B8D-435E-AF9E-AE40C7E5745A}"/>
              </a:ext>
            </a:extLst>
          </p:cNvPr>
          <p:cNvPicPr>
            <a:picLocks noChangeAspect="1"/>
          </p:cNvPicPr>
          <p:nvPr/>
        </p:nvPicPr>
        <p:blipFill>
          <a:blip r:embed="rId2"/>
          <a:stretch>
            <a:fillRect/>
          </a:stretch>
        </p:blipFill>
        <p:spPr>
          <a:xfrm>
            <a:off x="2166936" y="3174346"/>
            <a:ext cx="7858125" cy="885825"/>
          </a:xfrm>
          <a:prstGeom prst="rect">
            <a:avLst/>
          </a:prstGeom>
        </p:spPr>
      </p:pic>
      <p:pic>
        <p:nvPicPr>
          <p:cNvPr id="8" name="Picture 7">
            <a:extLst>
              <a:ext uri="{FF2B5EF4-FFF2-40B4-BE49-F238E27FC236}">
                <a16:creationId xmlns:a16="http://schemas.microsoft.com/office/drawing/2014/main" id="{A4BAB01B-B42C-4D15-AC6B-FB9ABB91AE34}"/>
              </a:ext>
            </a:extLst>
          </p:cNvPr>
          <p:cNvPicPr>
            <a:picLocks noChangeAspect="1"/>
          </p:cNvPicPr>
          <p:nvPr/>
        </p:nvPicPr>
        <p:blipFill>
          <a:blip r:embed="rId3"/>
          <a:stretch>
            <a:fillRect/>
          </a:stretch>
        </p:blipFill>
        <p:spPr>
          <a:xfrm>
            <a:off x="2166936" y="5313830"/>
            <a:ext cx="7848600" cy="1143000"/>
          </a:xfrm>
          <a:prstGeom prst="rect">
            <a:avLst/>
          </a:prstGeom>
        </p:spPr>
      </p:pic>
    </p:spTree>
    <p:extLst>
      <p:ext uri="{BB962C8B-B14F-4D97-AF65-F5344CB8AC3E}">
        <p14:creationId xmlns:p14="http://schemas.microsoft.com/office/powerpoint/2010/main" val="594271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Exercise 1: Marking up the Page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473389"/>
          </a:xfrm>
        </p:spPr>
        <p:txBody>
          <a:bodyPr anchor="t">
            <a:normAutofit/>
          </a:bodyPr>
          <a:lstStyle/>
          <a:p>
            <a:pPr marL="324000" lvl="1" indent="0">
              <a:buNone/>
            </a:pPr>
            <a:r>
              <a:rPr lang="en-US" sz="1800" b="0" i="0" u="none" strike="noStrike" baseline="0" dirty="0">
                <a:latin typeface="Lora-Regular"/>
              </a:rPr>
              <a:t>5. For the main news article content, we will use an </a:t>
            </a:r>
            <a:r>
              <a:rPr lang="en-US" sz="1800" b="1" i="0" u="none" strike="noStrike" baseline="0" dirty="0">
                <a:latin typeface="Inconsolata-Bold"/>
              </a:rPr>
              <a:t>article </a:t>
            </a:r>
            <a:r>
              <a:rPr lang="en-US" sz="1800" b="0" i="0" u="none" strike="noStrike" baseline="0" dirty="0">
                <a:latin typeface="Lora-Regular"/>
              </a:rPr>
              <a:t>tag. Once again, we will just add some text for the content but, when building a real web page, you would include the content of the articles: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6. To the right of the </a:t>
            </a:r>
            <a:r>
              <a:rPr lang="en-US" sz="1800" b="1" i="0" u="none" strike="noStrike" baseline="0" dirty="0">
                <a:latin typeface="Inconsolata-Bold"/>
              </a:rPr>
              <a:t>article </a:t>
            </a:r>
            <a:r>
              <a:rPr lang="en-US" sz="1800" b="0" i="0" u="none" strike="noStrike" baseline="0" dirty="0">
                <a:latin typeface="Lora-Regular"/>
              </a:rPr>
              <a:t>tag, we have an </a:t>
            </a:r>
            <a:r>
              <a:rPr lang="en-US" sz="1800" b="1" i="0" u="none" strike="noStrike" baseline="0" dirty="0">
                <a:latin typeface="Inconsolata-Bold"/>
              </a:rPr>
              <a:t>aside </a:t>
            </a:r>
            <a:r>
              <a:rPr lang="en-US" sz="1800" b="0" i="0" u="none" strike="noStrike" baseline="0" dirty="0">
                <a:latin typeface="Lora-Regular"/>
              </a:rPr>
              <a:t>tag, which will typically contain content such as advertising images or related content links:</a:t>
            </a:r>
            <a:endParaRPr lang="en-US" sz="1800" dirty="0"/>
          </a:p>
        </p:txBody>
      </p:sp>
      <p:pic>
        <p:nvPicPr>
          <p:cNvPr id="6" name="Picture 5">
            <a:extLst>
              <a:ext uri="{FF2B5EF4-FFF2-40B4-BE49-F238E27FC236}">
                <a16:creationId xmlns:a16="http://schemas.microsoft.com/office/drawing/2014/main" id="{90C56905-1AE4-43BE-8869-05A48056B1A6}"/>
              </a:ext>
            </a:extLst>
          </p:cNvPr>
          <p:cNvPicPr>
            <a:picLocks noChangeAspect="1"/>
          </p:cNvPicPr>
          <p:nvPr/>
        </p:nvPicPr>
        <p:blipFill>
          <a:blip r:embed="rId2"/>
          <a:stretch>
            <a:fillRect/>
          </a:stretch>
        </p:blipFill>
        <p:spPr>
          <a:xfrm>
            <a:off x="2171699" y="2847835"/>
            <a:ext cx="7848600" cy="1409700"/>
          </a:xfrm>
          <a:prstGeom prst="rect">
            <a:avLst/>
          </a:prstGeom>
        </p:spPr>
      </p:pic>
      <p:pic>
        <p:nvPicPr>
          <p:cNvPr id="9" name="Picture 8">
            <a:extLst>
              <a:ext uri="{FF2B5EF4-FFF2-40B4-BE49-F238E27FC236}">
                <a16:creationId xmlns:a16="http://schemas.microsoft.com/office/drawing/2014/main" id="{0C4F8DAB-460D-4322-ACB0-E4856FADBA32}"/>
              </a:ext>
            </a:extLst>
          </p:cNvPr>
          <p:cNvPicPr>
            <a:picLocks noChangeAspect="1"/>
          </p:cNvPicPr>
          <p:nvPr/>
        </p:nvPicPr>
        <p:blipFill>
          <a:blip r:embed="rId3"/>
          <a:stretch>
            <a:fillRect/>
          </a:stretch>
        </p:blipFill>
        <p:spPr>
          <a:xfrm>
            <a:off x="2171699" y="5016593"/>
            <a:ext cx="7858125" cy="1647825"/>
          </a:xfrm>
          <a:prstGeom prst="rect">
            <a:avLst/>
          </a:prstGeom>
        </p:spPr>
      </p:pic>
    </p:spTree>
    <p:extLst>
      <p:ext uri="{BB962C8B-B14F-4D97-AF65-F5344CB8AC3E}">
        <p14:creationId xmlns:p14="http://schemas.microsoft.com/office/powerpoint/2010/main" val="239282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Exercise 1: Marking up the Page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473389"/>
          </a:xfrm>
        </p:spPr>
        <p:txBody>
          <a:bodyPr anchor="t">
            <a:normAutofit/>
          </a:bodyPr>
          <a:lstStyle/>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7. Finally, we can finish off the markup for our web page by adding the </a:t>
            </a:r>
            <a:r>
              <a:rPr lang="en-US" sz="1800" b="1" i="0" u="none" strike="noStrike" baseline="0" dirty="0">
                <a:latin typeface="Inconsolata-Bold"/>
              </a:rPr>
              <a:t>footer </a:t>
            </a:r>
            <a:r>
              <a:rPr lang="en-US" sz="1800" b="0" i="0" u="none" strike="noStrike" baseline="0" dirty="0">
                <a:latin typeface="Lora-Regular"/>
              </a:rPr>
              <a:t>tag at the bottom of the page. For now, we will just add some text as content but, in real life, you would include elements such as copyright information, and links to other pages:</a:t>
            </a:r>
            <a:endParaRPr lang="en-US" sz="1800" dirty="0">
              <a:latin typeface="Lora-Regular"/>
            </a:endParaRPr>
          </a:p>
          <a:p>
            <a:pPr marL="324000" lvl="1" indent="0">
              <a:buNone/>
            </a:pPr>
            <a:endParaRPr lang="en-US" sz="1800" dirty="0">
              <a:latin typeface="Lora-Regular"/>
            </a:endParaRPr>
          </a:p>
        </p:txBody>
      </p:sp>
      <p:pic>
        <p:nvPicPr>
          <p:cNvPr id="5" name="Picture 4">
            <a:extLst>
              <a:ext uri="{FF2B5EF4-FFF2-40B4-BE49-F238E27FC236}">
                <a16:creationId xmlns:a16="http://schemas.microsoft.com/office/drawing/2014/main" id="{C2C5B8E2-AEE1-4E8E-A386-BD92672ED503}"/>
              </a:ext>
            </a:extLst>
          </p:cNvPr>
          <p:cNvPicPr>
            <a:picLocks noChangeAspect="1"/>
          </p:cNvPicPr>
          <p:nvPr/>
        </p:nvPicPr>
        <p:blipFill>
          <a:blip r:embed="rId2"/>
          <a:stretch>
            <a:fillRect/>
          </a:stretch>
        </p:blipFill>
        <p:spPr>
          <a:xfrm>
            <a:off x="2166936" y="4307994"/>
            <a:ext cx="7858125" cy="1847850"/>
          </a:xfrm>
          <a:prstGeom prst="rect">
            <a:avLst/>
          </a:prstGeom>
        </p:spPr>
      </p:pic>
    </p:spTree>
    <p:extLst>
      <p:ext uri="{BB962C8B-B14F-4D97-AF65-F5344CB8AC3E}">
        <p14:creationId xmlns:p14="http://schemas.microsoft.com/office/powerpoint/2010/main" val="2120519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Exercise 1: Marking up the Page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589930"/>
          </a:xfrm>
        </p:spPr>
        <p:txBody>
          <a:bodyPr anchor="t">
            <a:normAutofit/>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following web page in your browser:</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If you look at this page in your browser, you may not be impressed with what you see, but you actually have the foundations in place for a web page.</a:t>
            </a:r>
            <a:endParaRPr lang="en-US" sz="1800" dirty="0">
              <a:latin typeface="Lora-Regular"/>
            </a:endParaRPr>
          </a:p>
        </p:txBody>
      </p:sp>
      <p:pic>
        <p:nvPicPr>
          <p:cNvPr id="6" name="Picture 5">
            <a:extLst>
              <a:ext uri="{FF2B5EF4-FFF2-40B4-BE49-F238E27FC236}">
                <a16:creationId xmlns:a16="http://schemas.microsoft.com/office/drawing/2014/main" id="{70653E9A-7485-4FB8-9988-5038ECD92E27}"/>
              </a:ext>
            </a:extLst>
          </p:cNvPr>
          <p:cNvPicPr>
            <a:picLocks noChangeAspect="1"/>
          </p:cNvPicPr>
          <p:nvPr/>
        </p:nvPicPr>
        <p:blipFill>
          <a:blip r:embed="rId2"/>
          <a:stretch>
            <a:fillRect/>
          </a:stretch>
        </p:blipFill>
        <p:spPr>
          <a:xfrm>
            <a:off x="2870314" y="2805953"/>
            <a:ext cx="6451370" cy="2832505"/>
          </a:xfrm>
          <a:prstGeom prst="rect">
            <a:avLst/>
          </a:prstGeom>
        </p:spPr>
      </p:pic>
      <p:sp>
        <p:nvSpPr>
          <p:cNvPr id="8" name="TextBox 7">
            <a:extLst>
              <a:ext uri="{FF2B5EF4-FFF2-40B4-BE49-F238E27FC236}">
                <a16:creationId xmlns:a16="http://schemas.microsoft.com/office/drawing/2014/main" id="{29477A0C-3636-4901-9EB0-81466BEC72F8}"/>
              </a:ext>
            </a:extLst>
          </p:cNvPr>
          <p:cNvSpPr txBox="1"/>
          <p:nvPr/>
        </p:nvSpPr>
        <p:spPr>
          <a:xfrm>
            <a:off x="4482353" y="5638458"/>
            <a:ext cx="3433482" cy="307777"/>
          </a:xfrm>
          <a:prstGeom prst="rect">
            <a:avLst/>
          </a:prstGeom>
          <a:noFill/>
        </p:spPr>
        <p:txBody>
          <a:bodyPr wrap="square">
            <a:spAutoFit/>
          </a:bodyPr>
          <a:lstStyle/>
          <a:p>
            <a:r>
              <a:rPr lang="en-US" sz="1400" b="1" i="0" u="none" strike="noStrike" baseline="0" dirty="0">
                <a:latin typeface="OpenSans-Semibold"/>
              </a:rPr>
              <a:t>Figure 2.11: Output for the product page</a:t>
            </a:r>
            <a:endParaRPr lang="en-US" sz="1400" b="1" dirty="0"/>
          </a:p>
        </p:txBody>
      </p:sp>
    </p:spTree>
    <p:extLst>
      <p:ext uri="{BB962C8B-B14F-4D97-AF65-F5344CB8AC3E}">
        <p14:creationId xmlns:p14="http://schemas.microsoft.com/office/powerpoint/2010/main" val="3895473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Wireframes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6"/>
            <a:ext cx="5918220" cy="4584161"/>
          </a:xfrm>
        </p:spPr>
        <p:txBody>
          <a:bodyPr/>
          <a:lstStyle/>
          <a:p>
            <a:pPr marL="0" indent="0" algn="l">
              <a:buNone/>
            </a:pPr>
            <a:r>
              <a:rPr lang="en-US" sz="1800" b="0" i="0" u="none" strike="noStrike" baseline="0" dirty="0">
                <a:latin typeface="Lora-Regular"/>
              </a:rPr>
              <a:t>When working on commercial projects, it is common for web page designs to be provided to web developers in the form of a wireframe. A wireframe is a low-fidelity design that provides enough information about a page for the developer to start coding. Usually, they will not include much visual design information and are focused on the main structure of a page. The following figure is an example of a wireframe for a new home page:</a:t>
            </a:r>
            <a:endParaRPr lang="en-US" sz="1800" dirty="0"/>
          </a:p>
        </p:txBody>
      </p:sp>
      <p:pic>
        <p:nvPicPr>
          <p:cNvPr id="4" name="Picture 3">
            <a:extLst>
              <a:ext uri="{FF2B5EF4-FFF2-40B4-BE49-F238E27FC236}">
                <a16:creationId xmlns:a16="http://schemas.microsoft.com/office/drawing/2014/main" id="{5A98BE91-48AE-43D0-9862-EE8F1E7F4646}"/>
              </a:ext>
            </a:extLst>
          </p:cNvPr>
          <p:cNvPicPr>
            <a:picLocks noChangeAspect="1"/>
          </p:cNvPicPr>
          <p:nvPr/>
        </p:nvPicPr>
        <p:blipFill>
          <a:blip r:embed="rId2"/>
          <a:stretch>
            <a:fillRect/>
          </a:stretch>
        </p:blipFill>
        <p:spPr>
          <a:xfrm>
            <a:off x="6628672" y="2026024"/>
            <a:ext cx="4982136" cy="4428565"/>
          </a:xfrm>
          <a:prstGeom prst="rect">
            <a:avLst/>
          </a:prstGeom>
        </p:spPr>
      </p:pic>
      <p:sp>
        <p:nvSpPr>
          <p:cNvPr id="7" name="TextBox 6">
            <a:extLst>
              <a:ext uri="{FF2B5EF4-FFF2-40B4-BE49-F238E27FC236}">
                <a16:creationId xmlns:a16="http://schemas.microsoft.com/office/drawing/2014/main" id="{E0F9D717-C5D3-49E3-AE79-20B9ABFDBBB1}"/>
              </a:ext>
            </a:extLst>
          </p:cNvPr>
          <p:cNvSpPr txBox="1"/>
          <p:nvPr/>
        </p:nvSpPr>
        <p:spPr>
          <a:xfrm>
            <a:off x="7667457" y="6456880"/>
            <a:ext cx="2904565" cy="307777"/>
          </a:xfrm>
          <a:prstGeom prst="rect">
            <a:avLst/>
          </a:prstGeom>
          <a:noFill/>
        </p:spPr>
        <p:txBody>
          <a:bodyPr wrap="square">
            <a:spAutoFit/>
          </a:bodyPr>
          <a:lstStyle/>
          <a:p>
            <a:r>
              <a:rPr lang="en-US" sz="1400" b="1" i="0" u="none" strike="noStrike" baseline="0" dirty="0">
                <a:latin typeface="OpenSans-Semibold"/>
              </a:rPr>
              <a:t>Figure 2.12: Example of a wireframe</a:t>
            </a:r>
            <a:endParaRPr lang="en-US" sz="1400" b="1" dirty="0"/>
          </a:p>
        </p:txBody>
      </p:sp>
    </p:spTree>
    <p:extLst>
      <p:ext uri="{BB962C8B-B14F-4D97-AF65-F5344CB8AC3E}">
        <p14:creationId xmlns:p14="http://schemas.microsoft.com/office/powerpoint/2010/main" val="182255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Activity 1: Video Store Home Page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3" y="1954304"/>
            <a:ext cx="5138290" cy="4745265"/>
          </a:xfrm>
        </p:spPr>
        <p:txBody>
          <a:bodyPr/>
          <a:lstStyle/>
          <a:p>
            <a:pPr marL="0" indent="0" algn="l">
              <a:buNone/>
            </a:pPr>
            <a:r>
              <a:rPr lang="en-US" sz="1800" b="0" i="0" u="none" strike="noStrike" baseline="0" dirty="0">
                <a:latin typeface="Lora-Regular"/>
              </a:rPr>
              <a:t>Suppose you are a frontend developer working for a tech start-up. You have been asked to build a home page for the online video store. You have been given the following wireframe from the UX designer:</a:t>
            </a:r>
          </a:p>
        </p:txBody>
      </p:sp>
      <p:pic>
        <p:nvPicPr>
          <p:cNvPr id="6" name="Picture 5">
            <a:extLst>
              <a:ext uri="{FF2B5EF4-FFF2-40B4-BE49-F238E27FC236}">
                <a16:creationId xmlns:a16="http://schemas.microsoft.com/office/drawing/2014/main" id="{DF981EB5-BC11-433E-B604-ACDB62A88D99}"/>
              </a:ext>
            </a:extLst>
          </p:cNvPr>
          <p:cNvPicPr>
            <a:picLocks noChangeAspect="1"/>
          </p:cNvPicPr>
          <p:nvPr/>
        </p:nvPicPr>
        <p:blipFill>
          <a:blip r:embed="rId2"/>
          <a:stretch>
            <a:fillRect/>
          </a:stretch>
        </p:blipFill>
        <p:spPr>
          <a:xfrm>
            <a:off x="6354319" y="1954304"/>
            <a:ext cx="5256488" cy="4353029"/>
          </a:xfrm>
          <a:prstGeom prst="rect">
            <a:avLst/>
          </a:prstGeom>
        </p:spPr>
      </p:pic>
      <p:sp>
        <p:nvSpPr>
          <p:cNvPr id="8" name="TextBox 7">
            <a:extLst>
              <a:ext uri="{FF2B5EF4-FFF2-40B4-BE49-F238E27FC236}">
                <a16:creationId xmlns:a16="http://schemas.microsoft.com/office/drawing/2014/main" id="{BF1075C2-3FDA-4978-BDE0-48B70002D432}"/>
              </a:ext>
            </a:extLst>
          </p:cNvPr>
          <p:cNvSpPr txBox="1"/>
          <p:nvPr/>
        </p:nvSpPr>
        <p:spPr>
          <a:xfrm>
            <a:off x="6778831" y="6391792"/>
            <a:ext cx="4679576" cy="307777"/>
          </a:xfrm>
          <a:prstGeom prst="rect">
            <a:avLst/>
          </a:prstGeom>
          <a:noFill/>
        </p:spPr>
        <p:txBody>
          <a:bodyPr wrap="square">
            <a:spAutoFit/>
          </a:bodyPr>
          <a:lstStyle/>
          <a:p>
            <a:r>
              <a:rPr lang="en-US" sz="1400" b="1" i="0" u="none" strike="noStrike" baseline="0" dirty="0">
                <a:latin typeface="OpenSans-Semibold"/>
              </a:rPr>
              <a:t>Figure 2.13: Wireframe as per the UX designer's expectation</a:t>
            </a:r>
            <a:endParaRPr lang="en-US" sz="1400" b="1" dirty="0"/>
          </a:p>
        </p:txBody>
      </p:sp>
    </p:spTree>
    <p:extLst>
      <p:ext uri="{BB962C8B-B14F-4D97-AF65-F5344CB8AC3E}">
        <p14:creationId xmlns:p14="http://schemas.microsoft.com/office/powerpoint/2010/main" val="120688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41D0-7C48-451B-897E-3DBEA69244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89AAFA-C3DC-4447-90B1-106E35226EF8}"/>
              </a:ext>
            </a:extLst>
          </p:cNvPr>
          <p:cNvSpPr>
            <a:spLocks noGrp="1"/>
          </p:cNvSpPr>
          <p:nvPr>
            <p:ph idx="1"/>
          </p:nvPr>
        </p:nvSpPr>
        <p:spPr>
          <a:xfrm>
            <a:off x="581192" y="3137646"/>
            <a:ext cx="11029615" cy="3460378"/>
          </a:xfrm>
        </p:spPr>
        <p:txBody>
          <a:bodyPr>
            <a:normAutofit/>
          </a:bodyPr>
          <a:lstStyle/>
          <a:p>
            <a:pPr marL="0" indent="0" algn="l">
              <a:buNone/>
            </a:pPr>
            <a:r>
              <a:rPr lang="en-US" sz="1800" b="0" i="0" u="none" strike="noStrike" baseline="0" dirty="0">
                <a:latin typeface="Lora-Regular"/>
              </a:rPr>
              <a:t>Web pages are typically styled using CSS. Once we have our web pages marked up correctly, we need to know how to style these into a range of layouts. CSS offers us a range of options for laying out our pages, but the three most common methods are </a:t>
            </a:r>
            <a:r>
              <a:rPr lang="en-US" sz="1800" b="1" i="0" u="none" strike="noStrike" baseline="0" dirty="0">
                <a:latin typeface="Lora-Bold"/>
              </a:rPr>
              <a:t>float</a:t>
            </a:r>
            <a:r>
              <a:rPr lang="en-US" sz="1800" b="0" i="0" u="none" strike="noStrike" baseline="0" dirty="0">
                <a:latin typeface="Lora-Regular"/>
              </a:rPr>
              <a:t>, </a:t>
            </a:r>
            <a:r>
              <a:rPr lang="en-US" sz="1800" b="1" i="0" u="none" strike="noStrike" baseline="0" dirty="0">
                <a:latin typeface="Lora-Bold"/>
              </a:rPr>
              <a:t>flex</a:t>
            </a:r>
            <a:r>
              <a:rPr lang="en-US" sz="1800" b="0" i="0" u="none" strike="noStrike" baseline="0" dirty="0">
                <a:latin typeface="Lora-Regular"/>
              </a:rPr>
              <a:t>, and </a:t>
            </a:r>
            <a:r>
              <a:rPr lang="en-US" sz="1800" b="1" i="0" u="none" strike="noStrike" baseline="0" dirty="0">
                <a:latin typeface="Lora-Bold"/>
              </a:rPr>
              <a:t>grid</a:t>
            </a:r>
            <a:r>
              <a:rPr lang="en-US" sz="1800" b="0" i="0" u="none" strike="noStrike" baseline="0" dirty="0">
                <a:latin typeface="Lora-Regular"/>
              </a:rPr>
              <a:t>-based. In this presentation, we will explore each of these techniques in turn.</a:t>
            </a:r>
          </a:p>
          <a:p>
            <a:pPr marL="0" indent="0" algn="l">
              <a:buNone/>
            </a:pPr>
            <a:r>
              <a:rPr lang="en-US" sz="1800" b="0" i="0" u="none" strike="noStrike" baseline="0" dirty="0">
                <a:latin typeface="Lora-Regular"/>
              </a:rPr>
              <a:t>Just knowing the various layout methods is not enough to style web pages. We will investigate the box model, which is foundational to understanding how HTML elements are styled. We will break this down into the individual layers – </a:t>
            </a:r>
            <a:r>
              <a:rPr lang="en-US" sz="1800" b="1" i="0" u="none" strike="noStrike" baseline="0" dirty="0">
                <a:latin typeface="Lora-Bold"/>
              </a:rPr>
              <a:t>content box</a:t>
            </a:r>
            <a:r>
              <a:rPr lang="en-US" sz="1800" b="0" i="0" u="none" strike="noStrike" baseline="0" dirty="0">
                <a:latin typeface="Lora-Regular"/>
              </a:rPr>
              <a:t>, </a:t>
            </a:r>
            <a:r>
              <a:rPr lang="en-US" sz="1800" b="1" i="0" u="none" strike="noStrike" baseline="0" dirty="0">
                <a:latin typeface="Lora-Bold"/>
              </a:rPr>
              <a:t>padding</a:t>
            </a:r>
            <a:r>
              <a:rPr lang="en-US" sz="1800" b="0" i="0" u="none" strike="noStrike" baseline="0" dirty="0">
                <a:latin typeface="Lora-Regular"/>
              </a:rPr>
              <a:t>, </a:t>
            </a:r>
            <a:r>
              <a:rPr lang="en-US" sz="1800" b="1" i="0" u="none" strike="noStrike" baseline="0" dirty="0">
                <a:latin typeface="Lora-Bold"/>
              </a:rPr>
              <a:t>border</a:t>
            </a:r>
            <a:r>
              <a:rPr lang="en-US" sz="1800" b="0" i="0" u="none" strike="noStrike" baseline="0" dirty="0">
                <a:latin typeface="Lora-Regular"/>
              </a:rPr>
              <a:t>, and </a:t>
            </a:r>
            <a:r>
              <a:rPr lang="en-US" sz="1800" b="1" i="0" u="none" strike="noStrike" baseline="0" dirty="0">
                <a:latin typeface="Lora-Bold"/>
              </a:rPr>
              <a:t>margin</a:t>
            </a:r>
            <a:r>
              <a:rPr lang="en-US" sz="1800" b="0" i="0" u="none" strike="noStrike" baseline="0" dirty="0">
                <a:latin typeface="Lora-Regular"/>
              </a:rPr>
              <a:t>. With this knowledge in hand, you will be free to develop a host of different web page layouts.</a:t>
            </a:r>
          </a:p>
          <a:p>
            <a:pPr marL="0" indent="0" algn="l">
              <a:buNone/>
            </a:pPr>
            <a:r>
              <a:rPr lang="en-US" sz="1800" b="0" i="0" u="none" strike="noStrike" baseline="0" dirty="0">
                <a:latin typeface="Lora-Regular"/>
              </a:rPr>
              <a:t>We will now take a look at the structural elements provided by HTML and examine what the key elements are one by one.</a:t>
            </a:r>
            <a:endParaRPr lang="en-US" dirty="0"/>
          </a:p>
        </p:txBody>
      </p:sp>
      <p:pic>
        <p:nvPicPr>
          <p:cNvPr id="5" name="Picture 4">
            <a:extLst>
              <a:ext uri="{FF2B5EF4-FFF2-40B4-BE49-F238E27FC236}">
                <a16:creationId xmlns:a16="http://schemas.microsoft.com/office/drawing/2014/main" id="{180AFFFB-9E21-4030-AED1-1FC162E87A0F}"/>
              </a:ext>
            </a:extLst>
          </p:cNvPr>
          <p:cNvPicPr>
            <a:picLocks noChangeAspect="1"/>
          </p:cNvPicPr>
          <p:nvPr/>
        </p:nvPicPr>
        <p:blipFill>
          <a:blip r:embed="rId2"/>
          <a:stretch>
            <a:fillRect/>
          </a:stretch>
        </p:blipFill>
        <p:spPr>
          <a:xfrm>
            <a:off x="2106987" y="1965343"/>
            <a:ext cx="7458356" cy="1051724"/>
          </a:xfrm>
          <a:prstGeom prst="rect">
            <a:avLst/>
          </a:prstGeom>
        </p:spPr>
      </p:pic>
    </p:spTree>
    <p:extLst>
      <p:ext uri="{BB962C8B-B14F-4D97-AF65-F5344CB8AC3E}">
        <p14:creationId xmlns:p14="http://schemas.microsoft.com/office/powerpoint/2010/main" val="3034345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Activity 1: Video Store Home Page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214281"/>
            <a:ext cx="11029615" cy="3941563"/>
          </a:xfrm>
        </p:spPr>
        <p:txBody>
          <a:bodyPr anchor="t"/>
          <a:lstStyle/>
          <a:p>
            <a:pPr marL="0" indent="0" algn="l">
              <a:buNone/>
            </a:pPr>
            <a:r>
              <a:rPr lang="en-US" sz="1800" b="0" i="0" u="none" strike="noStrike" baseline="0" dirty="0">
                <a:latin typeface="Lora-Regular"/>
              </a:rPr>
              <a:t>Using your newly acquired HTML5 knowledge, you can start to convert the wireframe into working HTML code. At this stage, you should just be concerned with writing the structural HTML tags and shouldn't worry about content right now. The aim will be to achieve a web page similar the following output screenshot:</a:t>
            </a:r>
          </a:p>
        </p:txBody>
      </p:sp>
      <p:pic>
        <p:nvPicPr>
          <p:cNvPr id="4" name="Picture 3">
            <a:extLst>
              <a:ext uri="{FF2B5EF4-FFF2-40B4-BE49-F238E27FC236}">
                <a16:creationId xmlns:a16="http://schemas.microsoft.com/office/drawing/2014/main" id="{7D1D0FF8-DC02-44A8-8466-F55E213253B6}"/>
              </a:ext>
            </a:extLst>
          </p:cNvPr>
          <p:cNvPicPr>
            <a:picLocks noChangeAspect="1"/>
          </p:cNvPicPr>
          <p:nvPr/>
        </p:nvPicPr>
        <p:blipFill>
          <a:blip r:embed="rId2"/>
          <a:stretch>
            <a:fillRect/>
          </a:stretch>
        </p:blipFill>
        <p:spPr>
          <a:xfrm>
            <a:off x="2599763" y="3677084"/>
            <a:ext cx="6726185" cy="2395178"/>
          </a:xfrm>
          <a:prstGeom prst="rect">
            <a:avLst/>
          </a:prstGeom>
        </p:spPr>
      </p:pic>
      <p:sp>
        <p:nvSpPr>
          <p:cNvPr id="9" name="TextBox 8">
            <a:extLst>
              <a:ext uri="{FF2B5EF4-FFF2-40B4-BE49-F238E27FC236}">
                <a16:creationId xmlns:a16="http://schemas.microsoft.com/office/drawing/2014/main" id="{6CEB75B0-47FF-40A6-82F9-3A683CA81CE1}"/>
              </a:ext>
            </a:extLst>
          </p:cNvPr>
          <p:cNvSpPr txBox="1"/>
          <p:nvPr/>
        </p:nvSpPr>
        <p:spPr>
          <a:xfrm>
            <a:off x="3833739" y="6223041"/>
            <a:ext cx="4258235" cy="307777"/>
          </a:xfrm>
          <a:prstGeom prst="rect">
            <a:avLst/>
          </a:prstGeom>
          <a:noFill/>
        </p:spPr>
        <p:txBody>
          <a:bodyPr wrap="square">
            <a:spAutoFit/>
          </a:bodyPr>
          <a:lstStyle/>
          <a:p>
            <a:r>
              <a:rPr lang="en-US" sz="1400" b="1" i="0" u="none" strike="noStrike" baseline="0" dirty="0">
                <a:latin typeface="OpenSans-Semibold"/>
              </a:rPr>
              <a:t>Figure 2.14: Expected output of video store home page</a:t>
            </a:r>
            <a:endParaRPr lang="en-US" sz="1400" b="1" dirty="0"/>
          </a:p>
        </p:txBody>
      </p:sp>
    </p:spTree>
    <p:extLst>
      <p:ext uri="{BB962C8B-B14F-4D97-AF65-F5344CB8AC3E}">
        <p14:creationId xmlns:p14="http://schemas.microsoft.com/office/powerpoint/2010/main" val="245719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Activity 1: Video Store Home Page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3" y="2180495"/>
            <a:ext cx="4663160" cy="4265491"/>
          </a:xfrm>
        </p:spPr>
        <p:txBody>
          <a:bodyPr anchor="ctr">
            <a:normAutofit/>
          </a:bodyPr>
          <a:lstStyle/>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Create a file named </a:t>
            </a:r>
            <a:r>
              <a:rPr lang="en-US" sz="1800" b="1" i="0" u="none" strike="noStrike" baseline="0" dirty="0">
                <a:latin typeface="Inconsolata-Bold"/>
              </a:rPr>
              <a:t>home.html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a:t>
            </a:r>
          </a:p>
          <a:p>
            <a:pPr marL="324000" lvl="1" indent="0">
              <a:buNone/>
            </a:pPr>
            <a:r>
              <a:rPr lang="en-US" sz="1800" b="0" i="0" u="none" strike="noStrike" baseline="0" dirty="0">
                <a:latin typeface="Lora-Regular"/>
              </a:rPr>
              <a:t>2.  Use the following code as a page skeleton. Again, do not worry about not understanding the styling part of the code:</a:t>
            </a:r>
            <a:endParaRPr lang="en-US" sz="1800" dirty="0"/>
          </a:p>
        </p:txBody>
      </p:sp>
      <p:pic>
        <p:nvPicPr>
          <p:cNvPr id="7" name="Picture 6">
            <a:extLst>
              <a:ext uri="{FF2B5EF4-FFF2-40B4-BE49-F238E27FC236}">
                <a16:creationId xmlns:a16="http://schemas.microsoft.com/office/drawing/2014/main" id="{3EE1C15E-FF7B-478E-BDD2-7E50133FA1CC}"/>
              </a:ext>
            </a:extLst>
          </p:cNvPr>
          <p:cNvPicPr>
            <a:picLocks noChangeAspect="1"/>
          </p:cNvPicPr>
          <p:nvPr/>
        </p:nvPicPr>
        <p:blipFill rotWithShape="1">
          <a:blip r:embed="rId2"/>
          <a:srcRect r="20713"/>
          <a:stretch/>
        </p:blipFill>
        <p:spPr>
          <a:xfrm>
            <a:off x="5371372" y="1985974"/>
            <a:ext cx="6239435" cy="4460012"/>
          </a:xfrm>
          <a:prstGeom prst="rect">
            <a:avLst/>
          </a:prstGeom>
        </p:spPr>
      </p:pic>
      <p:sp>
        <p:nvSpPr>
          <p:cNvPr id="11" name="TextBox 10">
            <a:extLst>
              <a:ext uri="{FF2B5EF4-FFF2-40B4-BE49-F238E27FC236}">
                <a16:creationId xmlns:a16="http://schemas.microsoft.com/office/drawing/2014/main" id="{0814A187-99A9-4AE9-BC20-C418C0176F61}"/>
              </a:ext>
            </a:extLst>
          </p:cNvPr>
          <p:cNvSpPr txBox="1"/>
          <p:nvPr/>
        </p:nvSpPr>
        <p:spPr>
          <a:xfrm>
            <a:off x="6606988" y="6458180"/>
            <a:ext cx="3630706" cy="369332"/>
          </a:xfrm>
          <a:prstGeom prst="rect">
            <a:avLst/>
          </a:prstGeom>
          <a:noFill/>
        </p:spPr>
        <p:txBody>
          <a:bodyPr wrap="square">
            <a:spAutoFit/>
          </a:bodyPr>
          <a:lstStyle/>
          <a:p>
            <a:r>
              <a:rPr lang="en-US" dirty="0">
                <a:latin typeface="Lora-Regular"/>
              </a:rPr>
              <a:t>Continues on the other slide </a:t>
            </a:r>
            <a:r>
              <a:rPr lang="en-US" dirty="0">
                <a:latin typeface="Lora-Regular"/>
                <a:sym typeface="Wingdings" panose="05000000000000000000" pitchFamily="2" charset="2"/>
              </a:rPr>
              <a:t></a:t>
            </a:r>
            <a:endParaRPr lang="en-US" dirty="0"/>
          </a:p>
        </p:txBody>
      </p:sp>
    </p:spTree>
    <p:extLst>
      <p:ext uri="{BB962C8B-B14F-4D97-AF65-F5344CB8AC3E}">
        <p14:creationId xmlns:p14="http://schemas.microsoft.com/office/powerpoint/2010/main" val="4011998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Activity 1: Video Store Home Page</a:t>
            </a:r>
          </a:p>
        </p:txBody>
      </p:sp>
      <p:pic>
        <p:nvPicPr>
          <p:cNvPr id="4" name="Picture 3">
            <a:extLst>
              <a:ext uri="{FF2B5EF4-FFF2-40B4-BE49-F238E27FC236}">
                <a16:creationId xmlns:a16="http://schemas.microsoft.com/office/drawing/2014/main" id="{83EEE1A4-871C-4154-8C39-AD832F1A1194}"/>
              </a:ext>
            </a:extLst>
          </p:cNvPr>
          <p:cNvPicPr>
            <a:picLocks noChangeAspect="1"/>
          </p:cNvPicPr>
          <p:nvPr/>
        </p:nvPicPr>
        <p:blipFill rotWithShape="1">
          <a:blip r:embed="rId2"/>
          <a:srcRect l="-96" r="3165" b="7899"/>
          <a:stretch/>
        </p:blipFill>
        <p:spPr>
          <a:xfrm>
            <a:off x="2727789" y="2351231"/>
            <a:ext cx="6756319" cy="964901"/>
          </a:xfrm>
          <a:prstGeom prst="rect">
            <a:avLst/>
          </a:prstGeom>
        </p:spPr>
      </p:pic>
      <p:pic>
        <p:nvPicPr>
          <p:cNvPr id="6" name="Picture 5">
            <a:extLst>
              <a:ext uri="{FF2B5EF4-FFF2-40B4-BE49-F238E27FC236}">
                <a16:creationId xmlns:a16="http://schemas.microsoft.com/office/drawing/2014/main" id="{8955D198-97E2-4485-B78C-6C4759AAE2F0}"/>
              </a:ext>
            </a:extLst>
          </p:cNvPr>
          <p:cNvPicPr>
            <a:picLocks noChangeAspect="1"/>
          </p:cNvPicPr>
          <p:nvPr/>
        </p:nvPicPr>
        <p:blipFill rotWithShape="1">
          <a:blip r:embed="rId3"/>
          <a:srcRect t="2481" r="1318"/>
          <a:stretch/>
        </p:blipFill>
        <p:spPr>
          <a:xfrm>
            <a:off x="2727790" y="3316132"/>
            <a:ext cx="6756318" cy="3188620"/>
          </a:xfrm>
          <a:prstGeom prst="rect">
            <a:avLst/>
          </a:prstGeom>
        </p:spPr>
      </p:pic>
    </p:spTree>
    <p:extLst>
      <p:ext uri="{BB962C8B-B14F-4D97-AF65-F5344CB8AC3E}">
        <p14:creationId xmlns:p14="http://schemas.microsoft.com/office/powerpoint/2010/main" val="301446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Activity 1: Video Store Home Page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6" cy="4381669"/>
          </a:xfrm>
        </p:spPr>
        <p:txBody>
          <a:bodyPr anchor="ctr">
            <a:normAutofit/>
          </a:bodyPr>
          <a:lstStyle/>
          <a:p>
            <a:pPr marL="324000" lvl="1" indent="0">
              <a:buNone/>
            </a:pPr>
            <a:r>
              <a:rPr lang="en-US" sz="1800" b="0" i="0" u="none" strike="noStrike" baseline="0" dirty="0">
                <a:latin typeface="Lora-Regular"/>
              </a:rPr>
              <a:t>3. Start adding the HTML5 structural elements inside the </a:t>
            </a:r>
            <a:r>
              <a:rPr lang="en-US" sz="1800" b="1" i="0" u="none" strike="noStrike" baseline="0" dirty="0">
                <a:latin typeface="Inconsolata-Bold"/>
              </a:rPr>
              <a:t>body </a:t>
            </a:r>
            <a:r>
              <a:rPr lang="en-US" sz="1800" b="0" i="0" u="none" strike="noStrike" baseline="0" dirty="0">
                <a:latin typeface="Lora-Regular"/>
              </a:rPr>
              <a:t>tag one by one, the same as we did in </a:t>
            </a:r>
            <a:r>
              <a:rPr lang="en-US" sz="1800" b="0" i="1" u="none" strike="noStrike" baseline="0" dirty="0">
                <a:latin typeface="Lora-Italic"/>
              </a:rPr>
              <a:t>Exercise 1</a:t>
            </a:r>
            <a:r>
              <a:rPr lang="en-US" sz="1800" b="0" i="0" u="none" strike="noStrike" baseline="0" dirty="0">
                <a:latin typeface="Lora-Regular"/>
              </a:rPr>
              <a:t>, </a:t>
            </a:r>
            <a:r>
              <a:rPr lang="en-US" sz="1800" b="0" i="1" u="none" strike="noStrike" baseline="0" dirty="0">
                <a:latin typeface="Lora-Italic"/>
              </a:rPr>
              <a:t>Marking up the Page</a:t>
            </a:r>
            <a:r>
              <a:rPr lang="en-US" sz="1800" b="0" i="0" u="none" strike="noStrike" baseline="0" dirty="0">
                <a:latin typeface="Lora-Regular"/>
              </a:rPr>
              <a:t>.</a:t>
            </a:r>
          </a:p>
          <a:p>
            <a:pPr marL="324000" lvl="1" indent="0">
              <a:buNone/>
            </a:pPr>
            <a:r>
              <a:rPr lang="en-US" sz="1800" b="0" i="0" u="none" strike="noStrike" baseline="0" dirty="0">
                <a:latin typeface="Lora-Regular"/>
              </a:rPr>
              <a:t>4. As with </a:t>
            </a:r>
            <a:r>
              <a:rPr lang="en-US" sz="1800" b="0" i="1" u="none" strike="noStrike" baseline="0" dirty="0">
                <a:latin typeface="Lora-Italic"/>
              </a:rPr>
              <a:t>Exercise 1</a:t>
            </a:r>
            <a:r>
              <a:rPr lang="en-US" sz="1800" b="0" i="0" u="none" strike="noStrike" baseline="0" dirty="0">
                <a:latin typeface="Lora-Regular"/>
              </a:rPr>
              <a:t>, </a:t>
            </a:r>
            <a:r>
              <a:rPr lang="en-US" sz="1800" b="0" i="1" u="none" strike="noStrike" baseline="0" dirty="0">
                <a:latin typeface="Lora-Italic"/>
              </a:rPr>
              <a:t>Marking up the Page</a:t>
            </a:r>
            <a:r>
              <a:rPr lang="en-US" sz="1800" b="0" i="0" u="none" strike="noStrike" baseline="0" dirty="0">
                <a:latin typeface="Lora-Regular"/>
              </a:rPr>
              <a:t>, we will just add the tag name for content such as </a:t>
            </a:r>
            <a:r>
              <a:rPr lang="en-US" sz="1800" b="1" i="0" u="none" strike="noStrike" baseline="0" dirty="0">
                <a:latin typeface="Inconsolata-Bold"/>
              </a:rPr>
              <a:t>header </a:t>
            </a:r>
            <a:r>
              <a:rPr lang="en-US" sz="1800" b="0" i="0" u="none" strike="noStrike" baseline="0" dirty="0">
                <a:latin typeface="Lora-Regular"/>
              </a:rPr>
              <a:t>and </a:t>
            </a:r>
            <a:r>
              <a:rPr lang="en-US" sz="1800" b="1" i="0" u="none" strike="noStrike" baseline="0" dirty="0">
                <a:latin typeface="Inconsolata-Bold"/>
              </a:rPr>
              <a:t>footer</a:t>
            </a:r>
            <a:r>
              <a:rPr lang="en-US" sz="1800" b="0" i="0" u="none" strike="noStrike" baseline="0" dirty="0">
                <a:latin typeface="Lora-Regular"/>
              </a:rPr>
              <a:t>.</a:t>
            </a: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the default browser</a:t>
            </a:r>
            <a:r>
              <a:rPr lang="en-US" sz="1800" b="0" i="0" u="none" strike="noStrike" baseline="0" dirty="0">
                <a:latin typeface="Lora-Regular"/>
              </a:rPr>
              <a:t>, you will see the web page in your browser.</a:t>
            </a:r>
          </a:p>
          <a:p>
            <a:pPr marL="0" indent="0" algn="l">
              <a:buNone/>
            </a:pPr>
            <a:endParaRPr lang="en-US" dirty="0">
              <a:latin typeface="Lora-Regular"/>
            </a:endParaRPr>
          </a:p>
          <a:p>
            <a:pPr marL="0" indent="0" algn="l">
              <a:buNone/>
            </a:pPr>
            <a:r>
              <a:rPr lang="en-US" sz="1800" b="0" i="0" u="none" strike="noStrike" baseline="0" dirty="0">
                <a:latin typeface="Lora-Regular"/>
              </a:rPr>
              <a:t>Hopefully, you are now getting a feel for the process of putting basic web pages together. We will build on this knowledge in the coming exercises.</a:t>
            </a:r>
          </a:p>
          <a:p>
            <a:pPr marL="0" indent="0" algn="l">
              <a:buNone/>
            </a:pPr>
            <a:r>
              <a:rPr lang="en-US" sz="1800" b="0" i="0" u="none" strike="noStrike" baseline="0" dirty="0">
                <a:latin typeface="Lora-Regular"/>
              </a:rPr>
              <a:t>We are now ready to start making our web pages more realistic by learning some CSS page layout techniques.</a:t>
            </a:r>
            <a:endParaRPr lang="en-US" sz="1800" dirty="0">
              <a:latin typeface="Lora-Regular"/>
            </a:endParaRPr>
          </a:p>
        </p:txBody>
      </p:sp>
    </p:spTree>
    <p:extLst>
      <p:ext uri="{BB962C8B-B14F-4D97-AF65-F5344CB8AC3E}">
        <p14:creationId xmlns:p14="http://schemas.microsoft.com/office/powerpoint/2010/main" val="2260289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CSS Page Layouts</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336845"/>
          </a:xfrm>
        </p:spPr>
        <p:txBody>
          <a:bodyPr>
            <a:normAutofit/>
          </a:bodyPr>
          <a:lstStyle/>
          <a:p>
            <a:pPr marL="0" indent="0" algn="l">
              <a:buNone/>
            </a:pPr>
            <a:r>
              <a:rPr lang="en-US" sz="1800" b="0" i="0" u="none" strike="noStrike" baseline="0" dirty="0">
                <a:latin typeface="Lora-Regular"/>
              </a:rPr>
              <a:t>CSS provides us with a range of possibilities for laying out web pages. We will be looking into the three most common techniques for laying out web pages. These are as follows:</a:t>
            </a:r>
          </a:p>
          <a:p>
            <a:pPr marL="879750" lvl="2" indent="-285750"/>
            <a:r>
              <a:rPr lang="en-US" sz="1800" b="1" i="0" u="none" strike="noStrike" baseline="0" dirty="0">
                <a:latin typeface="Inconsolata-Bold"/>
              </a:rPr>
              <a:t>float</a:t>
            </a:r>
          </a:p>
          <a:p>
            <a:pPr marL="879750" lvl="2" indent="-285750"/>
            <a:r>
              <a:rPr lang="en-US" sz="1800" b="1" i="0" u="none" strike="noStrike" baseline="0" dirty="0">
                <a:latin typeface="Inconsolata-Bold"/>
              </a:rPr>
              <a:t>flex</a:t>
            </a:r>
          </a:p>
          <a:p>
            <a:pPr marL="879750" lvl="2" indent="-285750"/>
            <a:r>
              <a:rPr lang="en-US" sz="1800" b="1" i="0" u="none" strike="noStrike" baseline="0" dirty="0">
                <a:latin typeface="Inconsolata-Bold"/>
              </a:rPr>
              <a:t>grid</a:t>
            </a:r>
          </a:p>
          <a:p>
            <a:pPr marL="0" indent="0" algn="l">
              <a:buNone/>
            </a:pPr>
            <a:r>
              <a:rPr lang="en-US" sz="1800" b="0" i="0" u="none" strike="noStrike" baseline="0" dirty="0">
                <a:latin typeface="Lora-Regular"/>
              </a:rPr>
              <a:t>Armed with this knowledge, combined with your knowledge of HTML structural tags, you will be able to code a range of web page layouts. The concepts learned in this part of the presentation will form the core of your frontend development skillset and you will use these techniques over and over throughout your career.</a:t>
            </a:r>
            <a:endParaRPr lang="en-US" sz="1800" dirty="0"/>
          </a:p>
        </p:txBody>
      </p:sp>
    </p:spTree>
    <p:extLst>
      <p:ext uri="{BB962C8B-B14F-4D97-AF65-F5344CB8AC3E}">
        <p14:creationId xmlns:p14="http://schemas.microsoft.com/office/powerpoint/2010/main" val="3905183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Video Store Product Page</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3" y="2180496"/>
            <a:ext cx="5317584" cy="4256163"/>
          </a:xfrm>
        </p:spPr>
        <p:txBody>
          <a:bodyPr>
            <a:normAutofit/>
          </a:bodyPr>
          <a:lstStyle/>
          <a:p>
            <a:pPr marL="0" indent="0" algn="l">
              <a:buNone/>
            </a:pPr>
            <a:r>
              <a:rPr lang="en-US" sz="1800" b="0" i="0" u="none" strike="noStrike" baseline="0" dirty="0">
                <a:latin typeface="Lora-Regular"/>
              </a:rPr>
              <a:t>In order to gain a solid understanding of how these three different approaches to layout work, we shall use a video store product listing page as a concrete example. We will work through solutions to the following design using the three most common layout techniques, one by one. For the examples that follow, we will only be concerned with the product section of the page:</a:t>
            </a:r>
            <a:endParaRPr lang="en-US" sz="1800" dirty="0"/>
          </a:p>
        </p:txBody>
      </p:sp>
      <p:pic>
        <p:nvPicPr>
          <p:cNvPr id="5" name="Picture 4">
            <a:extLst>
              <a:ext uri="{FF2B5EF4-FFF2-40B4-BE49-F238E27FC236}">
                <a16:creationId xmlns:a16="http://schemas.microsoft.com/office/drawing/2014/main" id="{26996D6E-0477-4A95-AA12-3A04469F39F3}"/>
              </a:ext>
            </a:extLst>
          </p:cNvPr>
          <p:cNvPicPr>
            <a:picLocks noChangeAspect="1"/>
          </p:cNvPicPr>
          <p:nvPr/>
        </p:nvPicPr>
        <p:blipFill>
          <a:blip r:embed="rId2"/>
          <a:stretch>
            <a:fillRect/>
          </a:stretch>
        </p:blipFill>
        <p:spPr>
          <a:xfrm>
            <a:off x="6068294" y="1923984"/>
            <a:ext cx="5542513" cy="4512676"/>
          </a:xfrm>
          <a:prstGeom prst="rect">
            <a:avLst/>
          </a:prstGeom>
        </p:spPr>
      </p:pic>
      <p:sp>
        <p:nvSpPr>
          <p:cNvPr id="7" name="TextBox 6">
            <a:extLst>
              <a:ext uri="{FF2B5EF4-FFF2-40B4-BE49-F238E27FC236}">
                <a16:creationId xmlns:a16="http://schemas.microsoft.com/office/drawing/2014/main" id="{4A5CD1C5-8D5D-4FF6-9732-1C1BC7962764}"/>
              </a:ext>
            </a:extLst>
          </p:cNvPr>
          <p:cNvSpPr txBox="1"/>
          <p:nvPr/>
        </p:nvSpPr>
        <p:spPr>
          <a:xfrm>
            <a:off x="7364856" y="6490799"/>
            <a:ext cx="2949388" cy="307777"/>
          </a:xfrm>
          <a:prstGeom prst="rect">
            <a:avLst/>
          </a:prstGeom>
          <a:noFill/>
        </p:spPr>
        <p:txBody>
          <a:bodyPr wrap="square">
            <a:spAutoFit/>
          </a:bodyPr>
          <a:lstStyle/>
          <a:p>
            <a:r>
              <a:rPr lang="en-US" sz="1400" b="1" i="0" u="none" strike="noStrike" baseline="0" dirty="0">
                <a:latin typeface="OpenSans-Semibold"/>
              </a:rPr>
              <a:t>Figure 2.15: Product page wireframe</a:t>
            </a:r>
            <a:endParaRPr lang="en-US" sz="1400" b="1" dirty="0"/>
          </a:p>
        </p:txBody>
      </p:sp>
    </p:spTree>
    <p:extLst>
      <p:ext uri="{BB962C8B-B14F-4D97-AF65-F5344CB8AC3E}">
        <p14:creationId xmlns:p14="http://schemas.microsoft.com/office/powerpoint/2010/main" val="70333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Float-Based Layouts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anchor="ctr">
            <a:normAutofit/>
          </a:bodyPr>
          <a:lstStyle/>
          <a:p>
            <a:pPr marL="0" indent="0" algn="ctr">
              <a:buNone/>
            </a:pPr>
            <a:r>
              <a:rPr lang="en-US" sz="1800" b="0" i="0" u="none" strike="noStrike" baseline="0" dirty="0">
                <a:latin typeface="Lora-Regular"/>
              </a:rPr>
              <a:t>The </a:t>
            </a:r>
            <a:r>
              <a:rPr lang="en-US" sz="1800" b="1" i="0" u="none" strike="noStrike" baseline="0" dirty="0">
                <a:latin typeface="Inconsolata-Bold"/>
              </a:rPr>
              <a:t>float</a:t>
            </a:r>
            <a:r>
              <a:rPr lang="en-US" sz="1800" b="0" i="0" u="none" strike="noStrike" baseline="0" dirty="0">
                <a:latin typeface="Lora-Regular"/>
              </a:rPr>
              <a:t>-based CSS layout technique is the oldest of the three. </a:t>
            </a:r>
            <a:br>
              <a:rPr lang="en-US" sz="1800" b="0" i="0" u="none" strike="noStrike" baseline="0" dirty="0">
                <a:latin typeface="Lora-Regular"/>
              </a:rPr>
            </a:br>
            <a:r>
              <a:rPr lang="en-US" sz="1800" b="0" i="0" u="none" strike="noStrike" baseline="0" dirty="0">
                <a:latin typeface="Lora-Regular"/>
              </a:rPr>
              <a:t>Whilst CSS provides us with improved techniques for layout, </a:t>
            </a:r>
            <a:br>
              <a:rPr lang="en-US" sz="1800" b="0" i="0" u="none" strike="noStrike" baseline="0" dirty="0">
                <a:latin typeface="Lora-Regular"/>
              </a:rPr>
            </a:br>
            <a:r>
              <a:rPr lang="en-US" sz="1800" b="0" i="0" u="none" strike="noStrike" baseline="0" dirty="0">
                <a:latin typeface="Lora-Regular"/>
              </a:rPr>
              <a:t>the </a:t>
            </a:r>
            <a:r>
              <a:rPr lang="en-US" sz="1800" b="1" i="0" u="none" strike="noStrike" baseline="0" dirty="0">
                <a:latin typeface="Inconsolata-Bold"/>
              </a:rPr>
              <a:t>float</a:t>
            </a:r>
            <a:r>
              <a:rPr lang="en-US" sz="1800" b="0" i="0" u="none" strike="noStrike" baseline="0" dirty="0">
                <a:latin typeface="Lora-Regular"/>
              </a:rPr>
              <a:t>-based layout is still used today. </a:t>
            </a:r>
            <a:br>
              <a:rPr lang="en-US" sz="1800" b="0" i="0" u="none" strike="noStrike" baseline="0" dirty="0">
                <a:latin typeface="Lora-Regular"/>
              </a:rPr>
            </a:br>
            <a:r>
              <a:rPr lang="en-US" sz="1800" b="0" i="0" u="none" strike="noStrike" baseline="0" dirty="0">
                <a:latin typeface="Lora-Regular"/>
              </a:rPr>
              <a:t>Having a firm grasp of how </a:t>
            </a:r>
            <a:r>
              <a:rPr lang="en-US" sz="1800" b="1" i="0" u="none" strike="noStrike" baseline="0" dirty="0">
                <a:latin typeface="Inconsolata-Bold"/>
              </a:rPr>
              <a:t>float</a:t>
            </a:r>
            <a:r>
              <a:rPr lang="en-US" sz="1800" b="0" i="0" u="none" strike="noStrike" baseline="0" dirty="0">
                <a:latin typeface="Lora-Regular"/>
              </a:rPr>
              <a:t>-based layouts work in practice </a:t>
            </a:r>
            <a:br>
              <a:rPr lang="en-US" sz="1800" b="0" i="0" u="none" strike="noStrike" baseline="0" dirty="0">
                <a:latin typeface="Lora-Regular"/>
              </a:rPr>
            </a:br>
            <a:r>
              <a:rPr lang="en-US" sz="1800" b="0" i="0" u="none" strike="noStrike" baseline="0" dirty="0">
                <a:latin typeface="Lora-Regular"/>
              </a:rPr>
              <a:t>will set you up for more advanced styling segments.</a:t>
            </a:r>
            <a:endParaRPr lang="en-US" sz="1800" dirty="0"/>
          </a:p>
        </p:txBody>
      </p:sp>
    </p:spTree>
    <p:extLst>
      <p:ext uri="{BB962C8B-B14F-4D97-AF65-F5344CB8AC3E}">
        <p14:creationId xmlns:p14="http://schemas.microsoft.com/office/powerpoint/2010/main" val="741938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The float Property</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ormAutofit/>
          </a:bodyPr>
          <a:lstStyle/>
          <a:p>
            <a:pPr marL="0" indent="0" algn="l">
              <a:buNone/>
            </a:pPr>
            <a:r>
              <a:rPr lang="en-US" sz="1800" b="0" i="0" u="none" strike="noStrike" baseline="0" dirty="0">
                <a:latin typeface="Lora-Regular"/>
              </a:rPr>
              <a:t>The CSS </a:t>
            </a:r>
            <a:r>
              <a:rPr lang="en-US" sz="1800" b="1" i="0" u="none" strike="noStrike" baseline="0" dirty="0">
                <a:latin typeface="Inconsolata-Bold"/>
              </a:rPr>
              <a:t>float </a:t>
            </a:r>
            <a:r>
              <a:rPr lang="en-US" sz="1800" b="0" i="0" u="none" strike="noStrike" baseline="0" dirty="0">
                <a:latin typeface="Lora-Regular"/>
              </a:rPr>
              <a:t>property, when applied to an element, will place the element to either the left or right of its containing element. Let's examine a few examples of the most common values for this property.</a:t>
            </a:r>
          </a:p>
          <a:p>
            <a:pPr marL="0" indent="0" algn="l">
              <a:buNone/>
            </a:pPr>
            <a:r>
              <a:rPr lang="en-US" sz="1800" b="0" i="0" u="none" strike="noStrike" baseline="0" dirty="0">
                <a:latin typeface="Lora-Regular"/>
              </a:rPr>
              <a:t>To </a:t>
            </a:r>
            <a:r>
              <a:rPr lang="en-US" sz="1800" b="1" i="0" u="none" strike="noStrike" baseline="0" dirty="0">
                <a:latin typeface="Inconsolata-Bold"/>
              </a:rPr>
              <a:t>float </a:t>
            </a:r>
            <a:r>
              <a:rPr lang="en-US" sz="1800" b="0" i="0" u="none" strike="noStrike" baseline="0" dirty="0">
                <a:latin typeface="Lora-Regular"/>
              </a:rPr>
              <a:t>elements to the right, you would use the </a:t>
            </a:r>
            <a:r>
              <a:rPr lang="en-US" sz="1800" b="1" i="0" u="none" strike="noStrike" baseline="0" dirty="0">
                <a:latin typeface="Inconsolata-Bold"/>
              </a:rPr>
              <a:t>right </a:t>
            </a:r>
            <a:r>
              <a:rPr lang="en-US" sz="1800" b="0" i="0" u="none" strike="noStrike" baseline="0" dirty="0">
                <a:latin typeface="Lora-Regular"/>
              </a:rPr>
              <a:t>value, as shown in the following code:</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Whereas, to float elements to the left, you would use the </a:t>
            </a:r>
            <a:r>
              <a:rPr lang="en-US" sz="1800" b="1" i="0" u="none" strike="noStrike" baseline="0" dirty="0">
                <a:latin typeface="Inconsolata-Bold"/>
              </a:rPr>
              <a:t>left </a:t>
            </a:r>
            <a:r>
              <a:rPr lang="en-US" sz="1800" b="0" i="0" u="none" strike="noStrike" baseline="0" dirty="0">
                <a:latin typeface="Lora-Regular"/>
              </a:rPr>
              <a:t>value, as shown in the following code:</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none </a:t>
            </a:r>
            <a:r>
              <a:rPr lang="en-US" sz="1800" b="0" i="0" u="none" strike="noStrike" baseline="0" dirty="0">
                <a:latin typeface="Lora-Regular"/>
              </a:rPr>
              <a:t>value isn't used as frequently but, with the following code, it can be handy if you wish to override either the left or right values:</a:t>
            </a:r>
          </a:p>
          <a:p>
            <a:pPr marL="0" indent="0" algn="l">
              <a:buNone/>
            </a:pPr>
            <a:endParaRPr lang="en-US" dirty="0">
              <a:latin typeface="Lora-Regular"/>
            </a:endParaRPr>
          </a:p>
        </p:txBody>
      </p:sp>
      <p:pic>
        <p:nvPicPr>
          <p:cNvPr id="5" name="Picture 4">
            <a:extLst>
              <a:ext uri="{FF2B5EF4-FFF2-40B4-BE49-F238E27FC236}">
                <a16:creationId xmlns:a16="http://schemas.microsoft.com/office/drawing/2014/main" id="{6D5EACB5-8A27-4ED3-9A6B-CBA698FE8FD7}"/>
              </a:ext>
            </a:extLst>
          </p:cNvPr>
          <p:cNvPicPr>
            <a:picLocks noChangeAspect="1"/>
          </p:cNvPicPr>
          <p:nvPr/>
        </p:nvPicPr>
        <p:blipFill>
          <a:blip r:embed="rId2"/>
          <a:stretch>
            <a:fillRect/>
          </a:stretch>
        </p:blipFill>
        <p:spPr>
          <a:xfrm>
            <a:off x="2104743" y="3536577"/>
            <a:ext cx="7839075" cy="371475"/>
          </a:xfrm>
          <a:prstGeom prst="rect">
            <a:avLst/>
          </a:prstGeom>
        </p:spPr>
      </p:pic>
      <p:pic>
        <p:nvPicPr>
          <p:cNvPr id="7" name="Picture 6">
            <a:extLst>
              <a:ext uri="{FF2B5EF4-FFF2-40B4-BE49-F238E27FC236}">
                <a16:creationId xmlns:a16="http://schemas.microsoft.com/office/drawing/2014/main" id="{C94213D3-E4A4-473A-99AF-09620C8BF19A}"/>
              </a:ext>
            </a:extLst>
          </p:cNvPr>
          <p:cNvPicPr>
            <a:picLocks noChangeAspect="1"/>
          </p:cNvPicPr>
          <p:nvPr/>
        </p:nvPicPr>
        <p:blipFill>
          <a:blip r:embed="rId3"/>
          <a:stretch>
            <a:fillRect/>
          </a:stretch>
        </p:blipFill>
        <p:spPr>
          <a:xfrm>
            <a:off x="2104742" y="4813206"/>
            <a:ext cx="7839075" cy="390525"/>
          </a:xfrm>
          <a:prstGeom prst="rect">
            <a:avLst/>
          </a:prstGeom>
        </p:spPr>
      </p:pic>
      <p:pic>
        <p:nvPicPr>
          <p:cNvPr id="9" name="Picture 8">
            <a:extLst>
              <a:ext uri="{FF2B5EF4-FFF2-40B4-BE49-F238E27FC236}">
                <a16:creationId xmlns:a16="http://schemas.microsoft.com/office/drawing/2014/main" id="{1F240AED-FE10-4B2B-BA28-66ED8F1879CD}"/>
              </a:ext>
            </a:extLst>
          </p:cNvPr>
          <p:cNvPicPr>
            <a:picLocks noChangeAspect="1"/>
          </p:cNvPicPr>
          <p:nvPr/>
        </p:nvPicPr>
        <p:blipFill>
          <a:blip r:embed="rId4"/>
          <a:stretch>
            <a:fillRect/>
          </a:stretch>
        </p:blipFill>
        <p:spPr>
          <a:xfrm>
            <a:off x="2095217" y="6134547"/>
            <a:ext cx="7848600" cy="409575"/>
          </a:xfrm>
          <a:prstGeom prst="rect">
            <a:avLst/>
          </a:prstGeom>
        </p:spPr>
      </p:pic>
    </p:spTree>
    <p:extLst>
      <p:ext uri="{BB962C8B-B14F-4D97-AF65-F5344CB8AC3E}">
        <p14:creationId xmlns:p14="http://schemas.microsoft.com/office/powerpoint/2010/main" val="33421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The width Property</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p:txBody>
          <a:bodyPr/>
          <a:lstStyle/>
          <a:p>
            <a:pPr marL="0" indent="0" algn="l">
              <a:buNone/>
            </a:pPr>
            <a:r>
              <a:rPr lang="en-US" sz="1800" b="0" i="0" u="none" strike="noStrike" baseline="0" dirty="0">
                <a:latin typeface="Lora-Regular"/>
              </a:rPr>
              <a:t>When we apply the </a:t>
            </a:r>
            <a:r>
              <a:rPr lang="en-US" sz="1800" b="1" i="0" u="none" strike="noStrike" baseline="0" dirty="0">
                <a:latin typeface="Inconsolata-Bold"/>
              </a:rPr>
              <a:t>float </a:t>
            </a:r>
            <a:r>
              <a:rPr lang="en-US" sz="1800" b="0" i="0" u="none" strike="noStrike" baseline="0" dirty="0">
                <a:latin typeface="Lora-Regular"/>
              </a:rPr>
              <a:t>property to elements, we typically will also want to give the element an explicit </a:t>
            </a:r>
            <a:r>
              <a:rPr lang="en-US" sz="1800" b="1" i="0" u="none" strike="noStrike" baseline="0" dirty="0">
                <a:latin typeface="Inconsolata-Bold"/>
              </a:rPr>
              <a:t>width </a:t>
            </a:r>
            <a:r>
              <a:rPr lang="en-US" sz="1800" b="0" i="0" u="none" strike="noStrike" baseline="0" dirty="0">
                <a:latin typeface="Lora-Regular"/>
              </a:rPr>
              <a:t>value as well. We can either give a value in pixels or percentages. The following code shows the input for </a:t>
            </a:r>
            <a:r>
              <a:rPr lang="en-US" sz="1800" b="1" i="0" u="none" strike="noStrike" baseline="0" dirty="0">
                <a:latin typeface="Inconsolata-Bold"/>
              </a:rPr>
              <a:t>width </a:t>
            </a:r>
            <a:r>
              <a:rPr lang="en-US" sz="1800" b="0" i="0" u="none" strike="noStrike" baseline="0" dirty="0">
                <a:latin typeface="Lora-Regular"/>
              </a:rPr>
              <a:t>in pixels, that is, by writing </a:t>
            </a:r>
            <a:r>
              <a:rPr lang="en-US" sz="1800" b="1" i="0" u="none" strike="noStrike" baseline="0" dirty="0">
                <a:latin typeface="Inconsolata-Bold"/>
              </a:rPr>
              <a:t>px </a:t>
            </a:r>
            <a:r>
              <a:rPr lang="en-US" sz="1800" b="0" i="0" u="none" strike="noStrike" baseline="0" dirty="0">
                <a:latin typeface="Lora-Regular"/>
              </a:rPr>
              <a:t>after the value:</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Whereas the following code shows the input for </a:t>
            </a:r>
            <a:r>
              <a:rPr lang="en-US" sz="1800" b="1" i="0" u="none" strike="noStrike" baseline="0" dirty="0">
                <a:latin typeface="Inconsolata-Bold"/>
              </a:rPr>
              <a:t>width </a:t>
            </a:r>
            <a:r>
              <a:rPr lang="en-US" sz="1800" b="0" i="0" u="none" strike="noStrike" baseline="0" dirty="0">
                <a:latin typeface="Lora-Regular"/>
              </a:rPr>
              <a:t>as a percentage, that is, by entering the </a:t>
            </a:r>
            <a:r>
              <a:rPr lang="en-US" sz="1800" b="1" i="0" u="none" strike="noStrike" baseline="0" dirty="0">
                <a:latin typeface="Inconsolata-Bold"/>
              </a:rPr>
              <a:t>% </a:t>
            </a:r>
            <a:r>
              <a:rPr lang="en-US" sz="1800" b="0" i="0" u="none" strike="noStrike" baseline="0" dirty="0">
                <a:latin typeface="Lora-Regular"/>
              </a:rPr>
              <a:t>symbol after the value:</a:t>
            </a:r>
            <a:endParaRPr lang="en-US" dirty="0"/>
          </a:p>
        </p:txBody>
      </p:sp>
      <p:pic>
        <p:nvPicPr>
          <p:cNvPr id="6" name="Picture 5">
            <a:extLst>
              <a:ext uri="{FF2B5EF4-FFF2-40B4-BE49-F238E27FC236}">
                <a16:creationId xmlns:a16="http://schemas.microsoft.com/office/drawing/2014/main" id="{AE81AA32-D1D5-4836-A1D8-9FE07AA6D2EA}"/>
              </a:ext>
            </a:extLst>
          </p:cNvPr>
          <p:cNvPicPr>
            <a:picLocks noChangeAspect="1"/>
          </p:cNvPicPr>
          <p:nvPr/>
        </p:nvPicPr>
        <p:blipFill>
          <a:blip r:embed="rId2"/>
          <a:stretch>
            <a:fillRect/>
          </a:stretch>
        </p:blipFill>
        <p:spPr>
          <a:xfrm>
            <a:off x="2171699" y="3873873"/>
            <a:ext cx="7848600" cy="419100"/>
          </a:xfrm>
          <a:prstGeom prst="rect">
            <a:avLst/>
          </a:prstGeom>
        </p:spPr>
      </p:pic>
      <p:pic>
        <p:nvPicPr>
          <p:cNvPr id="8" name="Picture 7">
            <a:extLst>
              <a:ext uri="{FF2B5EF4-FFF2-40B4-BE49-F238E27FC236}">
                <a16:creationId xmlns:a16="http://schemas.microsoft.com/office/drawing/2014/main" id="{D7B648AB-3EB8-44AE-BCC2-C1887454B052}"/>
              </a:ext>
            </a:extLst>
          </p:cNvPr>
          <p:cNvPicPr>
            <a:picLocks noChangeAspect="1"/>
          </p:cNvPicPr>
          <p:nvPr/>
        </p:nvPicPr>
        <p:blipFill>
          <a:blip r:embed="rId3"/>
          <a:stretch>
            <a:fillRect/>
          </a:stretch>
        </p:blipFill>
        <p:spPr>
          <a:xfrm>
            <a:off x="2171699" y="5468274"/>
            <a:ext cx="7896225" cy="390525"/>
          </a:xfrm>
          <a:prstGeom prst="rect">
            <a:avLst/>
          </a:prstGeom>
        </p:spPr>
      </p:pic>
    </p:spTree>
    <p:extLst>
      <p:ext uri="{BB962C8B-B14F-4D97-AF65-F5344CB8AC3E}">
        <p14:creationId xmlns:p14="http://schemas.microsoft.com/office/powerpoint/2010/main" val="193563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Clearing Floated Elements</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180496"/>
            <a:ext cx="11029615" cy="4184445"/>
          </a:xfrm>
        </p:spPr>
        <p:txBody>
          <a:bodyPr anchor="ctr"/>
          <a:lstStyle/>
          <a:p>
            <a:pPr marL="0" indent="0" algn="l">
              <a:buNone/>
            </a:pPr>
            <a:r>
              <a:rPr lang="en-US" sz="1800" b="0" i="0" u="none" strike="noStrike" baseline="0" dirty="0">
                <a:latin typeface="Lora-Regular"/>
              </a:rPr>
              <a:t>As the name suggests, floated elements do, in fact, appear to float in relation to the other non-floated elements on the page. A common issue with floated elements inside a container is illustrated in the following figure:</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p>
        </p:txBody>
      </p:sp>
      <p:pic>
        <p:nvPicPr>
          <p:cNvPr id="6" name="Picture 5">
            <a:extLst>
              <a:ext uri="{FF2B5EF4-FFF2-40B4-BE49-F238E27FC236}">
                <a16:creationId xmlns:a16="http://schemas.microsoft.com/office/drawing/2014/main" id="{C984385F-D640-4997-944A-87F18EC218B8}"/>
              </a:ext>
            </a:extLst>
          </p:cNvPr>
          <p:cNvPicPr>
            <a:picLocks noChangeAspect="1"/>
          </p:cNvPicPr>
          <p:nvPr/>
        </p:nvPicPr>
        <p:blipFill>
          <a:blip r:embed="rId2"/>
          <a:stretch>
            <a:fillRect/>
          </a:stretch>
        </p:blipFill>
        <p:spPr>
          <a:xfrm>
            <a:off x="3900484" y="3284521"/>
            <a:ext cx="4391025" cy="1485900"/>
          </a:xfrm>
          <a:prstGeom prst="rect">
            <a:avLst/>
          </a:prstGeom>
        </p:spPr>
      </p:pic>
      <p:sp>
        <p:nvSpPr>
          <p:cNvPr id="9" name="TextBox 8">
            <a:extLst>
              <a:ext uri="{FF2B5EF4-FFF2-40B4-BE49-F238E27FC236}">
                <a16:creationId xmlns:a16="http://schemas.microsoft.com/office/drawing/2014/main" id="{5132BD14-BCD4-4D75-8E0E-413AA34FCEF1}"/>
              </a:ext>
            </a:extLst>
          </p:cNvPr>
          <p:cNvSpPr txBox="1"/>
          <p:nvPr/>
        </p:nvSpPr>
        <p:spPr>
          <a:xfrm>
            <a:off x="4428560" y="4770421"/>
            <a:ext cx="3334871" cy="307777"/>
          </a:xfrm>
          <a:prstGeom prst="rect">
            <a:avLst/>
          </a:prstGeom>
          <a:noFill/>
        </p:spPr>
        <p:txBody>
          <a:bodyPr wrap="square">
            <a:spAutoFit/>
          </a:bodyPr>
          <a:lstStyle/>
          <a:p>
            <a:r>
              <a:rPr lang="en-US" sz="1400" b="1" i="0" u="none" strike="noStrike" baseline="0" dirty="0">
                <a:latin typeface="OpenSans-Semibold"/>
              </a:rPr>
              <a:t>Figure 2.16: Floating elements' illustration</a:t>
            </a:r>
            <a:endParaRPr lang="en-US" sz="1400" b="1" dirty="0"/>
          </a:p>
        </p:txBody>
      </p:sp>
      <p:pic>
        <p:nvPicPr>
          <p:cNvPr id="11" name="Picture 10">
            <a:extLst>
              <a:ext uri="{FF2B5EF4-FFF2-40B4-BE49-F238E27FC236}">
                <a16:creationId xmlns:a16="http://schemas.microsoft.com/office/drawing/2014/main" id="{A59A557D-F729-4224-A6AA-6775F990087B}"/>
              </a:ext>
            </a:extLst>
          </p:cNvPr>
          <p:cNvPicPr>
            <a:picLocks noChangeAspect="1"/>
          </p:cNvPicPr>
          <p:nvPr/>
        </p:nvPicPr>
        <p:blipFill>
          <a:blip r:embed="rId3"/>
          <a:stretch>
            <a:fillRect/>
          </a:stretch>
        </p:blipFill>
        <p:spPr>
          <a:xfrm>
            <a:off x="2462207" y="5364858"/>
            <a:ext cx="7267575" cy="1019175"/>
          </a:xfrm>
          <a:prstGeom prst="rect">
            <a:avLst/>
          </a:prstGeom>
        </p:spPr>
      </p:pic>
    </p:spTree>
    <p:extLst>
      <p:ext uri="{BB962C8B-B14F-4D97-AF65-F5344CB8AC3E}">
        <p14:creationId xmlns:p14="http://schemas.microsoft.com/office/powerpoint/2010/main" val="3620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Structural Elements</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5452055" cy="4462351"/>
          </a:xfrm>
        </p:spPr>
        <p:txBody>
          <a:bodyPr>
            <a:normAutofit/>
          </a:bodyPr>
          <a:lstStyle/>
          <a:p>
            <a:pPr marL="0" indent="0" algn="l">
              <a:buNone/>
            </a:pPr>
            <a:r>
              <a:rPr lang="en-US" sz="1800" b="0" i="0" u="none" strike="noStrike" baseline="0" dirty="0">
                <a:latin typeface="Lora-Regular"/>
              </a:rPr>
              <a:t>HTML5 provides us with a variety of tags that we can use when dividing our page into different parts. When browsing the web, you would have noticed that web pages typically have a few common things to them. For example, a web page will typically have a logo and page navigation area at the top of the page. We would call this area of the page the </a:t>
            </a:r>
            <a:r>
              <a:rPr lang="en-US" sz="1800" b="1" i="0" u="none" strike="noStrike" baseline="0" dirty="0">
                <a:latin typeface="Lora-Bold"/>
              </a:rPr>
              <a:t>header</a:t>
            </a:r>
            <a:r>
              <a:rPr lang="en-US" sz="1800" b="0" i="0" u="none" strike="noStrike" baseline="0" dirty="0">
                <a:latin typeface="Lora-Regular"/>
              </a:rPr>
              <a:t>. You may also have noticed that the bottom of the page may include a list of links and copyright information. We would call this area the </a:t>
            </a:r>
            <a:r>
              <a:rPr lang="en-US" sz="1800" b="1" i="0" u="none" strike="noStrike" baseline="0" dirty="0">
                <a:latin typeface="Lora-Bold"/>
              </a:rPr>
              <a:t>footer</a:t>
            </a:r>
            <a:r>
              <a:rPr lang="en-US" sz="1800" b="0" i="0" u="none" strike="noStrike" baseline="0" dirty="0">
                <a:latin typeface="Lora-Regular"/>
              </a:rPr>
              <a:t>. The following diagram shows the representation of a few of the main elements of a web page:</a:t>
            </a:r>
            <a:endParaRPr lang="en-US" dirty="0"/>
          </a:p>
        </p:txBody>
      </p:sp>
      <p:pic>
        <p:nvPicPr>
          <p:cNvPr id="5" name="Picture 4">
            <a:extLst>
              <a:ext uri="{FF2B5EF4-FFF2-40B4-BE49-F238E27FC236}">
                <a16:creationId xmlns:a16="http://schemas.microsoft.com/office/drawing/2014/main" id="{04CFCE0D-9B4F-4C8D-B570-C27DAD119FB1}"/>
              </a:ext>
            </a:extLst>
          </p:cNvPr>
          <p:cNvPicPr>
            <a:picLocks noChangeAspect="1"/>
          </p:cNvPicPr>
          <p:nvPr/>
        </p:nvPicPr>
        <p:blipFill>
          <a:blip r:embed="rId2"/>
          <a:stretch>
            <a:fillRect/>
          </a:stretch>
        </p:blipFill>
        <p:spPr>
          <a:xfrm>
            <a:off x="6295402" y="2915075"/>
            <a:ext cx="5315406" cy="2576552"/>
          </a:xfrm>
          <a:prstGeom prst="rect">
            <a:avLst/>
          </a:prstGeom>
        </p:spPr>
      </p:pic>
      <p:sp>
        <p:nvSpPr>
          <p:cNvPr id="9" name="TextBox 8">
            <a:extLst>
              <a:ext uri="{FF2B5EF4-FFF2-40B4-BE49-F238E27FC236}">
                <a16:creationId xmlns:a16="http://schemas.microsoft.com/office/drawing/2014/main" id="{431A1775-AEB0-4F6B-A609-BE92B49AD312}"/>
              </a:ext>
            </a:extLst>
          </p:cNvPr>
          <p:cNvSpPr txBox="1"/>
          <p:nvPr/>
        </p:nvSpPr>
        <p:spPr>
          <a:xfrm>
            <a:off x="7691717" y="5646875"/>
            <a:ext cx="2814918" cy="307777"/>
          </a:xfrm>
          <a:prstGeom prst="rect">
            <a:avLst/>
          </a:prstGeom>
          <a:noFill/>
        </p:spPr>
        <p:txBody>
          <a:bodyPr wrap="square">
            <a:spAutoFit/>
          </a:bodyPr>
          <a:lstStyle/>
          <a:p>
            <a:r>
              <a:rPr lang="fr-FR" sz="1400" b="1" i="0" u="none" strike="noStrike" baseline="0" dirty="0">
                <a:latin typeface="OpenSans-Semibold"/>
              </a:rPr>
              <a:t>Figure 2.1: HTML5 page </a:t>
            </a:r>
            <a:r>
              <a:rPr lang="fr-FR" sz="1400" b="1" i="0" u="none" strike="noStrike" baseline="0" dirty="0" err="1">
                <a:latin typeface="OpenSans-Semibold"/>
              </a:rPr>
              <a:t>elements</a:t>
            </a:r>
            <a:endParaRPr lang="en-US" sz="1400" b="1" dirty="0"/>
          </a:p>
        </p:txBody>
      </p:sp>
    </p:spTree>
    <p:extLst>
      <p:ext uri="{BB962C8B-B14F-4D97-AF65-F5344CB8AC3E}">
        <p14:creationId xmlns:p14="http://schemas.microsoft.com/office/powerpoint/2010/main" val="3059111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Clearing Floated Elements</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3" y="2180496"/>
            <a:ext cx="5514808" cy="4184445"/>
          </a:xfrm>
        </p:spPr>
        <p:txBody>
          <a:bodyPr anchor="ctr"/>
          <a:lstStyle/>
          <a:p>
            <a:pPr marL="0" indent="0" algn="l">
              <a:buNone/>
            </a:pPr>
            <a:r>
              <a:rPr lang="en-US" sz="1800" b="0" i="0" u="none" strike="noStrike" baseline="0" dirty="0">
                <a:latin typeface="Lora-Regular"/>
              </a:rPr>
              <a:t>The following example code shows how you could achieve the preceding layout using </a:t>
            </a:r>
            <a:r>
              <a:rPr lang="en-US" sz="1800" b="1" i="0" u="none" strike="noStrike" baseline="0" dirty="0">
                <a:latin typeface="Inconsolata-Bold"/>
              </a:rPr>
              <a:t>float</a:t>
            </a:r>
            <a:r>
              <a:rPr lang="en-US" sz="1800" b="0" i="0" u="none" strike="noStrike" baseline="0" dirty="0">
                <a:latin typeface="Lora-Regular"/>
              </a:rPr>
              <a:t>:</a:t>
            </a:r>
            <a:endParaRPr lang="en-US" dirty="0"/>
          </a:p>
        </p:txBody>
      </p:sp>
      <p:pic>
        <p:nvPicPr>
          <p:cNvPr id="5" name="Picture 4">
            <a:extLst>
              <a:ext uri="{FF2B5EF4-FFF2-40B4-BE49-F238E27FC236}">
                <a16:creationId xmlns:a16="http://schemas.microsoft.com/office/drawing/2014/main" id="{6A356A28-E4F9-457B-8966-DA74E2AD32B1}"/>
              </a:ext>
            </a:extLst>
          </p:cNvPr>
          <p:cNvPicPr>
            <a:picLocks noChangeAspect="1"/>
          </p:cNvPicPr>
          <p:nvPr/>
        </p:nvPicPr>
        <p:blipFill rotWithShape="1">
          <a:blip r:embed="rId2"/>
          <a:srcRect r="22430" b="3264"/>
          <a:stretch/>
        </p:blipFill>
        <p:spPr>
          <a:xfrm>
            <a:off x="6291094" y="2180496"/>
            <a:ext cx="5319713" cy="1117759"/>
          </a:xfrm>
          <a:prstGeom prst="rect">
            <a:avLst/>
          </a:prstGeom>
        </p:spPr>
      </p:pic>
      <p:pic>
        <p:nvPicPr>
          <p:cNvPr id="8" name="Picture 7">
            <a:extLst>
              <a:ext uri="{FF2B5EF4-FFF2-40B4-BE49-F238E27FC236}">
                <a16:creationId xmlns:a16="http://schemas.microsoft.com/office/drawing/2014/main" id="{6535B962-7172-49BA-B7F2-9BDED0FD7255}"/>
              </a:ext>
            </a:extLst>
          </p:cNvPr>
          <p:cNvPicPr>
            <a:picLocks noChangeAspect="1"/>
          </p:cNvPicPr>
          <p:nvPr/>
        </p:nvPicPr>
        <p:blipFill rotWithShape="1">
          <a:blip r:embed="rId3"/>
          <a:srcRect r="22430"/>
          <a:stretch/>
        </p:blipFill>
        <p:spPr>
          <a:xfrm>
            <a:off x="6291094" y="3298255"/>
            <a:ext cx="5319713" cy="3061905"/>
          </a:xfrm>
          <a:prstGeom prst="rect">
            <a:avLst/>
          </a:prstGeom>
        </p:spPr>
      </p:pic>
    </p:spTree>
    <p:extLst>
      <p:ext uri="{BB962C8B-B14F-4D97-AF65-F5344CB8AC3E}">
        <p14:creationId xmlns:p14="http://schemas.microsoft.com/office/powerpoint/2010/main" val="3264324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Flex-Based Layouts</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2181225" y="2180496"/>
            <a:ext cx="8048625" cy="3678303"/>
          </a:xfrm>
        </p:spPr>
        <p:txBody>
          <a:bodyPr anchor="ctr"/>
          <a:lstStyle/>
          <a:p>
            <a:pPr marL="0" indent="0" algn="ctr">
              <a:buNone/>
            </a:pPr>
            <a:r>
              <a:rPr lang="en-US" sz="1800" b="0" i="0" u="none" strike="noStrike" baseline="0" dirty="0">
                <a:latin typeface="Lora-Regular"/>
              </a:rPr>
              <a:t>The </a:t>
            </a:r>
            <a:r>
              <a:rPr lang="en-US" sz="1800" b="1" i="0" u="none" strike="noStrike" baseline="0" dirty="0">
                <a:latin typeface="Inconsolata-Bold"/>
              </a:rPr>
              <a:t>flex</a:t>
            </a:r>
            <a:r>
              <a:rPr lang="en-US" sz="1800" b="0" i="0" u="none" strike="noStrike" baseline="0" dirty="0">
                <a:latin typeface="Lora-Regular"/>
              </a:rPr>
              <a:t>-based CSS layout technique is a new and improved alternative to the </a:t>
            </a:r>
            <a:r>
              <a:rPr lang="en-US" sz="1800" b="1" i="0" u="none" strike="noStrike" baseline="0" dirty="0">
                <a:latin typeface="Inconsolata-Bold"/>
              </a:rPr>
              <a:t>float-based</a:t>
            </a:r>
            <a:r>
              <a:rPr lang="en-US" sz="1800" b="0" i="0" u="none" strike="noStrike" baseline="0" dirty="0">
                <a:latin typeface="Lora-Regular"/>
              </a:rPr>
              <a:t> approach. With </a:t>
            </a:r>
            <a:r>
              <a:rPr lang="en-US" sz="1800" b="1" i="0" u="none" strike="noStrike" baseline="0" dirty="0">
                <a:latin typeface="Inconsolata-Bold"/>
              </a:rPr>
              <a:t>flex</a:t>
            </a:r>
            <a:r>
              <a:rPr lang="en-US" sz="1800" b="0" i="0" u="none" strike="noStrike" baseline="0" dirty="0">
                <a:latin typeface="Lora-Regular"/>
              </a:rPr>
              <a:t>, we have much more flexibility and can easily achieve complex layouts with very little code. With </a:t>
            </a:r>
            <a:r>
              <a:rPr lang="en-US" sz="1800" b="1" i="0" u="none" strike="noStrike" baseline="0" dirty="0">
                <a:latin typeface="Inconsolata-Bold"/>
              </a:rPr>
              <a:t>flex</a:t>
            </a:r>
            <a:r>
              <a:rPr lang="en-US" sz="1800" b="0" i="0" u="none" strike="noStrike" baseline="0" dirty="0">
                <a:latin typeface="Lora-Regular"/>
              </a:rPr>
              <a:t>, we no longer have to worry about clearing floating elements. We will now look into some of the key properties and values in order to let us build the product page layout using </a:t>
            </a:r>
            <a:r>
              <a:rPr lang="en-US" sz="1800" b="1" i="0" u="none" strike="noStrike" baseline="0" dirty="0">
                <a:latin typeface="Inconsolata-Bold"/>
              </a:rPr>
              <a:t>flex</a:t>
            </a:r>
            <a:r>
              <a:rPr lang="en-US" sz="1800" b="0" i="0" u="none" strike="noStrike" baseline="0" dirty="0">
                <a:latin typeface="Lora-Regular"/>
              </a:rPr>
              <a:t>.</a:t>
            </a:r>
            <a:endParaRPr lang="en-US" dirty="0"/>
          </a:p>
        </p:txBody>
      </p:sp>
    </p:spTree>
    <p:extLst>
      <p:ext uri="{BB962C8B-B14F-4D97-AF65-F5344CB8AC3E}">
        <p14:creationId xmlns:p14="http://schemas.microsoft.com/office/powerpoint/2010/main" val="3779704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Dev Tools</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2" y="2079812"/>
            <a:ext cx="11029615" cy="4643717"/>
          </a:xfrm>
        </p:spPr>
        <p:txBody>
          <a:bodyPr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When developing </a:t>
            </a:r>
            <a:r>
              <a:rPr lang="en-US" sz="1800" b="1" i="0" u="none" strike="noStrike" baseline="0" dirty="0">
                <a:latin typeface="Inconsolata-Bold"/>
              </a:rPr>
              <a:t>flex</a:t>
            </a:r>
            <a:r>
              <a:rPr lang="en-US" sz="1800" b="0" i="0" u="none" strike="noStrike" baseline="0" dirty="0">
                <a:latin typeface="Lora-Regular"/>
              </a:rPr>
              <a:t>-based layouts, there are two key concepts you must first understand. The first is the </a:t>
            </a:r>
            <a:r>
              <a:rPr lang="en-US" sz="1800" b="1" i="0" u="none" strike="noStrike" baseline="0" dirty="0">
                <a:latin typeface="Inconsolata-Bold"/>
              </a:rPr>
              <a:t>flex </a:t>
            </a:r>
            <a:r>
              <a:rPr lang="en-US" sz="1800" b="0" i="0" u="none" strike="noStrike" baseline="0" dirty="0">
                <a:latin typeface="Lora-Regular"/>
              </a:rPr>
              <a:t>container, which is the element that contains the child elements. To activate a </a:t>
            </a:r>
            <a:r>
              <a:rPr lang="en-US" sz="1800" b="1" i="0" u="none" strike="noStrike" baseline="0" dirty="0">
                <a:latin typeface="Inconsolata-Bold"/>
              </a:rPr>
              <a:t>flex </a:t>
            </a:r>
            <a:r>
              <a:rPr lang="en-US" sz="1800" b="0" i="0" u="none" strike="noStrike" baseline="0" dirty="0">
                <a:latin typeface="Lora-Regular"/>
              </a:rPr>
              <a:t>layout, we must first apply the following code to the container or parent element that holds the individual items:</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We also have to choose how we want the container to handle the layout of the child elements. By default, all child elements will fit into one row. If we want the child elements to show on multiple rows, then we need to add the following code:</a:t>
            </a:r>
            <a:endParaRPr lang="en-US" dirty="0"/>
          </a:p>
        </p:txBody>
      </p:sp>
      <p:pic>
        <p:nvPicPr>
          <p:cNvPr id="5" name="Picture 4">
            <a:extLst>
              <a:ext uri="{FF2B5EF4-FFF2-40B4-BE49-F238E27FC236}">
                <a16:creationId xmlns:a16="http://schemas.microsoft.com/office/drawing/2014/main" id="{B02692C7-7F44-4A0A-B1A0-D953528210F7}"/>
              </a:ext>
            </a:extLst>
          </p:cNvPr>
          <p:cNvPicPr>
            <a:picLocks noChangeAspect="1"/>
          </p:cNvPicPr>
          <p:nvPr/>
        </p:nvPicPr>
        <p:blipFill>
          <a:blip r:embed="rId2"/>
          <a:stretch>
            <a:fillRect/>
          </a:stretch>
        </p:blipFill>
        <p:spPr>
          <a:xfrm>
            <a:off x="2181224" y="3733800"/>
            <a:ext cx="7848600" cy="438150"/>
          </a:xfrm>
          <a:prstGeom prst="rect">
            <a:avLst/>
          </a:prstGeom>
        </p:spPr>
      </p:pic>
      <p:pic>
        <p:nvPicPr>
          <p:cNvPr id="8" name="Picture 7">
            <a:extLst>
              <a:ext uri="{FF2B5EF4-FFF2-40B4-BE49-F238E27FC236}">
                <a16:creationId xmlns:a16="http://schemas.microsoft.com/office/drawing/2014/main" id="{D82AEE4B-274F-4DB9-A68E-A061724E062F}"/>
              </a:ext>
            </a:extLst>
          </p:cNvPr>
          <p:cNvPicPr>
            <a:picLocks noChangeAspect="1"/>
          </p:cNvPicPr>
          <p:nvPr/>
        </p:nvPicPr>
        <p:blipFill>
          <a:blip r:embed="rId3"/>
          <a:stretch>
            <a:fillRect/>
          </a:stretch>
        </p:blipFill>
        <p:spPr>
          <a:xfrm>
            <a:off x="2162174" y="5797362"/>
            <a:ext cx="7867650" cy="390525"/>
          </a:xfrm>
          <a:prstGeom prst="rect">
            <a:avLst/>
          </a:prstGeom>
        </p:spPr>
      </p:pic>
    </p:spTree>
    <p:extLst>
      <p:ext uri="{BB962C8B-B14F-4D97-AF65-F5344CB8AC3E}">
        <p14:creationId xmlns:p14="http://schemas.microsoft.com/office/powerpoint/2010/main" val="922851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flex Items</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180496"/>
            <a:ext cx="7038807" cy="4329952"/>
          </a:xfrm>
        </p:spPr>
        <p:txBody>
          <a:bodyPr/>
          <a:lstStyle/>
          <a:p>
            <a:pPr marL="0" indent="0" algn="l">
              <a:buNone/>
            </a:pPr>
            <a:r>
              <a:rPr lang="en-US" sz="1800" b="0" i="0" u="none" strike="noStrike" baseline="0" dirty="0">
                <a:latin typeface="Lora-Regular"/>
              </a:rPr>
              <a:t>Now that we know how to set the </a:t>
            </a:r>
            <a:r>
              <a:rPr lang="en-US" sz="1800" b="1" i="0" u="none" strike="noStrike" baseline="0" dirty="0">
                <a:latin typeface="Inconsolata-Bold"/>
              </a:rPr>
              <a:t>flex </a:t>
            </a:r>
            <a:r>
              <a:rPr lang="en-US" sz="1800" b="0" i="0" u="none" strike="noStrike" baseline="0" dirty="0">
                <a:latin typeface="Lora-Regular"/>
              </a:rPr>
              <a:t>container up, we can turn to the child elements. The main issue of concern here is  the need to specify the width of the child elements. </a:t>
            </a:r>
          </a:p>
          <a:p>
            <a:pPr marL="0" indent="0" algn="l">
              <a:buNone/>
            </a:pPr>
            <a:r>
              <a:rPr lang="en-US" sz="1800" b="0" i="0" u="none" strike="noStrike" baseline="0" dirty="0">
                <a:latin typeface="Lora-Regular"/>
              </a:rPr>
              <a:t>To specify this, we need to add the following code:</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You can think of this as being equivalent to the width in our </a:t>
            </a:r>
            <a:r>
              <a:rPr lang="en-US" sz="1800" b="1" i="0" u="none" strike="noStrike" baseline="0" dirty="0">
                <a:latin typeface="Inconsolata-Bold"/>
              </a:rPr>
              <a:t>float</a:t>
            </a:r>
            <a:r>
              <a:rPr lang="en-US" sz="1800" b="0" i="0" u="none" strike="noStrike" baseline="0" dirty="0">
                <a:latin typeface="Lora-Regular"/>
              </a:rPr>
              <a:t>-based example. The following example code shows how you could achieve the product layout, as shown in </a:t>
            </a:r>
            <a:r>
              <a:rPr lang="en-US" sz="1800" b="0" i="1" u="none" strike="noStrike" baseline="0" dirty="0">
                <a:latin typeface="Lora-Italic"/>
              </a:rPr>
              <a:t>Figure 2.15</a:t>
            </a:r>
            <a:r>
              <a:rPr lang="en-US" sz="1800" b="0" i="0" u="none" strike="noStrike" baseline="0" dirty="0">
                <a:latin typeface="Lora-Regular"/>
              </a:rPr>
              <a:t>, using </a:t>
            </a:r>
            <a:r>
              <a:rPr lang="en-US" sz="1800" b="1" i="0" u="none" strike="noStrike" baseline="0" dirty="0">
                <a:latin typeface="Inconsolata-Bold"/>
              </a:rPr>
              <a:t>flex</a:t>
            </a:r>
            <a:r>
              <a:rPr lang="en-US" sz="1800" b="0" i="0" u="none" strike="noStrike" baseline="0" dirty="0">
                <a:latin typeface="Lora-Regular"/>
              </a:rPr>
              <a:t>:</a:t>
            </a:r>
            <a:endParaRPr lang="en-US" dirty="0"/>
          </a:p>
        </p:txBody>
      </p:sp>
      <p:pic>
        <p:nvPicPr>
          <p:cNvPr id="9" name="Picture 8">
            <a:extLst>
              <a:ext uri="{FF2B5EF4-FFF2-40B4-BE49-F238E27FC236}">
                <a16:creationId xmlns:a16="http://schemas.microsoft.com/office/drawing/2014/main" id="{68FDBB41-CCC5-4C1D-9E91-6A7A49A6F74D}"/>
              </a:ext>
            </a:extLst>
          </p:cNvPr>
          <p:cNvPicPr>
            <a:picLocks noChangeAspect="1"/>
          </p:cNvPicPr>
          <p:nvPr/>
        </p:nvPicPr>
        <p:blipFill>
          <a:blip r:embed="rId2"/>
          <a:stretch>
            <a:fillRect/>
          </a:stretch>
        </p:blipFill>
        <p:spPr>
          <a:xfrm>
            <a:off x="966788" y="4131157"/>
            <a:ext cx="6038850" cy="428625"/>
          </a:xfrm>
          <a:prstGeom prst="rect">
            <a:avLst/>
          </a:prstGeom>
        </p:spPr>
      </p:pic>
      <p:pic>
        <p:nvPicPr>
          <p:cNvPr id="11" name="Picture 10">
            <a:extLst>
              <a:ext uri="{FF2B5EF4-FFF2-40B4-BE49-F238E27FC236}">
                <a16:creationId xmlns:a16="http://schemas.microsoft.com/office/drawing/2014/main" id="{BD249A0D-DC90-403A-8D2C-5BA8CFF1F1CA}"/>
              </a:ext>
            </a:extLst>
          </p:cNvPr>
          <p:cNvPicPr>
            <a:picLocks noChangeAspect="1"/>
          </p:cNvPicPr>
          <p:nvPr/>
        </p:nvPicPr>
        <p:blipFill>
          <a:blip r:embed="rId3"/>
          <a:stretch>
            <a:fillRect/>
          </a:stretch>
        </p:blipFill>
        <p:spPr>
          <a:xfrm>
            <a:off x="7391233" y="2062038"/>
            <a:ext cx="4219575" cy="4566865"/>
          </a:xfrm>
          <a:prstGeom prst="rect">
            <a:avLst/>
          </a:prstGeom>
        </p:spPr>
      </p:pic>
    </p:spTree>
    <p:extLst>
      <p:ext uri="{BB962C8B-B14F-4D97-AF65-F5344CB8AC3E}">
        <p14:creationId xmlns:p14="http://schemas.microsoft.com/office/powerpoint/2010/main" val="4290376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Grid-Based Layouts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2476583" y="2113821"/>
            <a:ext cx="7238833" cy="4435457"/>
          </a:xfrm>
        </p:spPr>
        <p:txBody>
          <a:bodyPr anchor="ctr"/>
          <a:lstStyle/>
          <a:p>
            <a:pPr marL="0" indent="0" algn="ctr">
              <a:buNone/>
            </a:pPr>
            <a:r>
              <a:rPr lang="en-US" sz="1800" b="0" i="0" u="none" strike="noStrike" baseline="0" dirty="0">
                <a:latin typeface="Lora-Regular"/>
              </a:rPr>
              <a:t>The </a:t>
            </a:r>
            <a:r>
              <a:rPr lang="en-US" sz="1800" b="1" i="0" u="none" strike="noStrike" baseline="0" dirty="0">
                <a:latin typeface="Inconsolata-Bold"/>
              </a:rPr>
              <a:t>grid</a:t>
            </a:r>
            <a:r>
              <a:rPr lang="en-US" sz="1800" b="0" i="0" u="none" strike="noStrike" baseline="0" dirty="0">
                <a:latin typeface="Lora-Regular"/>
              </a:rPr>
              <a:t>-based CSS layout technique is the newest of the three different approaches we will be exploring. This new approach was introduced in order to simplify the page layout and offer developers even more flexibility vis-à-vis the previous two techniques. We will now look into some of the key properties and values to enable us to build the product page layout using a grid-based approach.</a:t>
            </a:r>
            <a:endParaRPr lang="en-US" dirty="0"/>
          </a:p>
        </p:txBody>
      </p:sp>
    </p:spTree>
    <p:extLst>
      <p:ext uri="{BB962C8B-B14F-4D97-AF65-F5344CB8AC3E}">
        <p14:creationId xmlns:p14="http://schemas.microsoft.com/office/powerpoint/2010/main" val="337182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The grid Container</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p:txBody>
          <a:bodyPr/>
          <a:lstStyle/>
          <a:p>
            <a:pPr marL="0" indent="0" algn="l">
              <a:buNone/>
            </a:pPr>
            <a:r>
              <a:rPr lang="en-US" sz="1800" b="0" i="0" u="none" strike="noStrike" baseline="0" dirty="0">
                <a:latin typeface="Lora-Regular"/>
              </a:rPr>
              <a:t>When developing </a:t>
            </a:r>
            <a:r>
              <a:rPr lang="en-US" sz="1800" b="1" i="0" u="none" strike="noStrike" baseline="0" dirty="0">
                <a:latin typeface="Inconsolata-Bold"/>
              </a:rPr>
              <a:t>grid</a:t>
            </a:r>
            <a:r>
              <a:rPr lang="en-US" sz="1800" b="0" i="0" u="none" strike="noStrike" baseline="0" dirty="0">
                <a:latin typeface="Lora-Regular"/>
              </a:rPr>
              <a:t>-based layouts, there are two key concepts you must first understand. The first is the grid container, which is the element that contains the child elements. To activate a grid layout, we must first apply the following code to the parent element:</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Now that we have activated the container to use the </a:t>
            </a:r>
            <a:r>
              <a:rPr lang="en-US" sz="1800" b="1" i="0" u="none" strike="noStrike" baseline="0" dirty="0">
                <a:latin typeface="Inconsolata-Bold"/>
              </a:rPr>
              <a:t>grid</a:t>
            </a:r>
            <a:r>
              <a:rPr lang="en-US" sz="1800" b="0" i="0" u="none" strike="noStrike" baseline="0" dirty="0">
                <a:latin typeface="Lora-Regular"/>
              </a:rPr>
              <a:t>-based layout, we need to specify the number, and sizes, of our columns in the grid. The following code would be used to have four equally spaced columns:</a:t>
            </a:r>
            <a:endParaRPr lang="en-US" dirty="0"/>
          </a:p>
        </p:txBody>
      </p:sp>
      <p:pic>
        <p:nvPicPr>
          <p:cNvPr id="5" name="Picture 4">
            <a:extLst>
              <a:ext uri="{FF2B5EF4-FFF2-40B4-BE49-F238E27FC236}">
                <a16:creationId xmlns:a16="http://schemas.microsoft.com/office/drawing/2014/main" id="{6E9D6745-611B-4D8A-B759-577279D038B0}"/>
              </a:ext>
            </a:extLst>
          </p:cNvPr>
          <p:cNvPicPr>
            <a:picLocks noChangeAspect="1"/>
          </p:cNvPicPr>
          <p:nvPr/>
        </p:nvPicPr>
        <p:blipFill>
          <a:blip r:embed="rId2"/>
          <a:stretch>
            <a:fillRect/>
          </a:stretch>
        </p:blipFill>
        <p:spPr>
          <a:xfrm>
            <a:off x="2181224" y="3810097"/>
            <a:ext cx="7829550" cy="419100"/>
          </a:xfrm>
          <a:prstGeom prst="rect">
            <a:avLst/>
          </a:prstGeom>
        </p:spPr>
      </p:pic>
      <p:pic>
        <p:nvPicPr>
          <p:cNvPr id="7" name="Picture 6">
            <a:extLst>
              <a:ext uri="{FF2B5EF4-FFF2-40B4-BE49-F238E27FC236}">
                <a16:creationId xmlns:a16="http://schemas.microsoft.com/office/drawing/2014/main" id="{3EAE20E6-5541-43F4-B968-8EF2D20DC831}"/>
              </a:ext>
            </a:extLst>
          </p:cNvPr>
          <p:cNvPicPr>
            <a:picLocks noChangeAspect="1"/>
          </p:cNvPicPr>
          <p:nvPr/>
        </p:nvPicPr>
        <p:blipFill>
          <a:blip r:embed="rId3"/>
          <a:stretch>
            <a:fillRect/>
          </a:stretch>
        </p:blipFill>
        <p:spPr>
          <a:xfrm>
            <a:off x="2181224" y="5649248"/>
            <a:ext cx="7800975" cy="419100"/>
          </a:xfrm>
          <a:prstGeom prst="rect">
            <a:avLst/>
          </a:prstGeom>
        </p:spPr>
      </p:pic>
    </p:spTree>
    <p:extLst>
      <p:ext uri="{BB962C8B-B14F-4D97-AF65-F5344CB8AC3E}">
        <p14:creationId xmlns:p14="http://schemas.microsoft.com/office/powerpoint/2010/main" val="694927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The grid Items</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p:txBody>
          <a:bodyPr/>
          <a:lstStyle/>
          <a:p>
            <a:pPr marL="0" indent="0" algn="l">
              <a:buNone/>
            </a:pPr>
            <a:r>
              <a:rPr lang="en-US" sz="1800" b="0" i="0" u="none" strike="noStrike" baseline="0" dirty="0">
                <a:latin typeface="Lora-Regular"/>
              </a:rPr>
              <a:t>When we used </a:t>
            </a:r>
            <a:r>
              <a:rPr lang="en-US" sz="1800" b="1" i="0" u="none" strike="noStrike" baseline="0" dirty="0">
                <a:latin typeface="Inconsolata-Bold"/>
              </a:rPr>
              <a:t>float </a:t>
            </a:r>
            <a:r>
              <a:rPr lang="en-US" sz="1800" b="0" i="0" u="none" strike="noStrike" baseline="0" dirty="0">
                <a:latin typeface="Lora-Regular"/>
              </a:rPr>
              <a:t>and </a:t>
            </a:r>
            <a:r>
              <a:rPr lang="en-US" sz="1800" b="1" i="0" u="none" strike="noStrike" baseline="0" dirty="0">
                <a:latin typeface="Inconsolata-Bold"/>
              </a:rPr>
              <a:t>flex </a:t>
            </a:r>
            <a:r>
              <a:rPr lang="en-US" sz="1800" b="0" i="0" u="none" strike="noStrike" baseline="0" dirty="0">
                <a:latin typeface="Lora-Regular"/>
              </a:rPr>
              <a:t>layouts, we had to explicitly set the width of the child elements. With </a:t>
            </a:r>
            <a:r>
              <a:rPr lang="en-US" sz="1800" b="1" i="0" u="none" strike="noStrike" baseline="0" dirty="0">
                <a:latin typeface="Inconsolata-Bold"/>
              </a:rPr>
              <a:t>grid</a:t>
            </a:r>
            <a:r>
              <a:rPr lang="en-US" sz="1800" b="0" i="0" u="none" strike="noStrike" baseline="0" dirty="0">
                <a:latin typeface="Lora-Regular"/>
              </a:rPr>
              <a:t>-based layouts, we no longer need to do this, at least for simple layouts.</a:t>
            </a:r>
          </a:p>
          <a:p>
            <a:pPr marL="0" indent="0" algn="l">
              <a:buNone/>
            </a:pPr>
            <a:r>
              <a:rPr lang="en-US" sz="1800" b="0" i="0" u="none" strike="noStrike" baseline="0" dirty="0">
                <a:latin typeface="Lora-Regular"/>
              </a:rPr>
              <a:t>We will now put our newfound knowledge into practice and build the product cards shown in </a:t>
            </a:r>
            <a:r>
              <a:rPr lang="en-US" sz="1800" b="0" i="1" u="none" strike="noStrike" baseline="0" dirty="0">
                <a:latin typeface="Lora-Italic"/>
              </a:rPr>
              <a:t>Figure 2.15</a:t>
            </a:r>
            <a:r>
              <a:rPr lang="en-US" sz="1800" b="0" i="0" u="none" strike="noStrike" baseline="0" dirty="0">
                <a:latin typeface="Lora-Regular"/>
              </a:rPr>
              <a:t>. We will use the grid layout technique since the product cards are actually within a </a:t>
            </a:r>
            <a:r>
              <a:rPr lang="en-US" sz="1800" b="1" i="0" u="none" strike="noStrike" baseline="0" dirty="0">
                <a:latin typeface="Inconsolata-Bold"/>
              </a:rPr>
              <a:t>grid </a:t>
            </a:r>
            <a:r>
              <a:rPr lang="en-US" sz="1800" b="0" i="0" u="none" strike="noStrike" baseline="0" dirty="0">
                <a:latin typeface="Lora-Regular"/>
              </a:rPr>
              <a:t>layout, comprising four equally spaced columns.</a:t>
            </a:r>
            <a:endParaRPr lang="en-US" dirty="0"/>
          </a:p>
        </p:txBody>
      </p:sp>
    </p:spTree>
    <p:extLst>
      <p:ext uri="{BB962C8B-B14F-4D97-AF65-F5344CB8AC3E}">
        <p14:creationId xmlns:p14="http://schemas.microsoft.com/office/powerpoint/2010/main" val="33089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Exercise 2: A grid-Based Layout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p:txBody>
          <a:bodyPr anchor="t"/>
          <a:lstStyle/>
          <a:p>
            <a:pPr marL="0" indent="0" algn="l">
              <a:buNone/>
            </a:pPr>
            <a:r>
              <a:rPr lang="en-US" sz="1800" b="0" i="0" u="none" strike="noStrike" baseline="0" dirty="0">
                <a:latin typeface="Lora-Regular"/>
              </a:rPr>
              <a:t>In this exercise, we will create our CSS page layout with the aim of producing a web page where six products are displayed as shown in the wireframe </a:t>
            </a:r>
            <a:r>
              <a:rPr lang="en-US" sz="1800" b="0" i="1" u="none" strike="noStrike" baseline="0" dirty="0">
                <a:latin typeface="Lora-Italic"/>
              </a:rPr>
              <a:t>Figure 2.15</a:t>
            </a:r>
            <a:endParaRPr lang="en-US" dirty="0"/>
          </a:p>
        </p:txBody>
      </p:sp>
      <p:pic>
        <p:nvPicPr>
          <p:cNvPr id="5" name="Picture 4">
            <a:extLst>
              <a:ext uri="{FF2B5EF4-FFF2-40B4-BE49-F238E27FC236}">
                <a16:creationId xmlns:a16="http://schemas.microsoft.com/office/drawing/2014/main" id="{8928E137-EB64-4316-B71B-251D285FC681}"/>
              </a:ext>
            </a:extLst>
          </p:cNvPr>
          <p:cNvPicPr>
            <a:picLocks noChangeAspect="1"/>
          </p:cNvPicPr>
          <p:nvPr/>
        </p:nvPicPr>
        <p:blipFill>
          <a:blip r:embed="rId2"/>
          <a:stretch>
            <a:fillRect/>
          </a:stretch>
        </p:blipFill>
        <p:spPr>
          <a:xfrm>
            <a:off x="1760734" y="2966386"/>
            <a:ext cx="8670530" cy="3356953"/>
          </a:xfrm>
          <a:prstGeom prst="rect">
            <a:avLst/>
          </a:prstGeom>
        </p:spPr>
      </p:pic>
      <p:sp>
        <p:nvSpPr>
          <p:cNvPr id="7" name="TextBox 6">
            <a:extLst>
              <a:ext uri="{FF2B5EF4-FFF2-40B4-BE49-F238E27FC236}">
                <a16:creationId xmlns:a16="http://schemas.microsoft.com/office/drawing/2014/main" id="{E313D80D-E89E-4933-90A1-9F56FD346520}"/>
              </a:ext>
            </a:extLst>
          </p:cNvPr>
          <p:cNvSpPr txBox="1"/>
          <p:nvPr/>
        </p:nvSpPr>
        <p:spPr>
          <a:xfrm>
            <a:off x="3975846" y="6408875"/>
            <a:ext cx="4240306" cy="307777"/>
          </a:xfrm>
          <a:prstGeom prst="rect">
            <a:avLst/>
          </a:prstGeom>
          <a:noFill/>
        </p:spPr>
        <p:txBody>
          <a:bodyPr wrap="square">
            <a:spAutoFit/>
          </a:bodyPr>
          <a:lstStyle/>
          <a:p>
            <a:r>
              <a:rPr lang="en-US" sz="1400" b="1" i="0" u="none" strike="noStrike" baseline="0" dirty="0">
                <a:latin typeface="OpenSans-Semibold"/>
              </a:rPr>
              <a:t>Figure 2.18: Expected output for the grid-based layout</a:t>
            </a:r>
            <a:endParaRPr lang="en-US" sz="1400" b="1" dirty="0"/>
          </a:p>
        </p:txBody>
      </p:sp>
    </p:spTree>
    <p:extLst>
      <p:ext uri="{BB962C8B-B14F-4D97-AF65-F5344CB8AC3E}">
        <p14:creationId xmlns:p14="http://schemas.microsoft.com/office/powerpoint/2010/main" val="654819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Exercise 2: A grid-Based Layout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3" y="2180496"/>
            <a:ext cx="6344044" cy="4211339"/>
          </a:xfrm>
        </p:spPr>
        <p:txBody>
          <a:bodyPr anchor="ctr"/>
          <a:lstStyle/>
          <a:p>
            <a:pPr marL="0" indent="0" algn="l">
              <a:buNone/>
            </a:pPr>
            <a:r>
              <a:rPr lang="en-US" sz="1800" b="0" i="0" u="none" strike="noStrike" baseline="0" dirty="0">
                <a:latin typeface="Lora-Regular"/>
              </a:rPr>
              <a:t>Following are the steps to complete this exercise:</a:t>
            </a:r>
          </a:p>
          <a:p>
            <a:pPr marL="324000" lvl="1" indent="0">
              <a:buNone/>
            </a:pPr>
            <a:r>
              <a:rPr lang="en-US" sz="1800" b="0" i="0" u="none" strike="noStrike" baseline="0" dirty="0">
                <a:latin typeface="Lora-Regular"/>
              </a:rPr>
              <a:t>1. Let's begin with the following HTML skeleton and create a file called </a:t>
            </a:r>
            <a:r>
              <a:rPr lang="en-US" sz="1800" b="1" i="0" u="none" strike="noStrike" baseline="0" dirty="0">
                <a:latin typeface="Inconsolata-Bold"/>
              </a:rPr>
              <a:t>grid.html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 Don't worry if you do not understand the CSS used here; you will soon enough:</a:t>
            </a:r>
            <a:endParaRPr lang="en-US" sz="1800" dirty="0"/>
          </a:p>
        </p:txBody>
      </p:sp>
      <p:pic>
        <p:nvPicPr>
          <p:cNvPr id="6" name="Picture 5">
            <a:extLst>
              <a:ext uri="{FF2B5EF4-FFF2-40B4-BE49-F238E27FC236}">
                <a16:creationId xmlns:a16="http://schemas.microsoft.com/office/drawing/2014/main" id="{13274C1A-EDB3-4796-8B92-C9E48E1EF617}"/>
              </a:ext>
            </a:extLst>
          </p:cNvPr>
          <p:cNvPicPr>
            <a:picLocks noChangeAspect="1"/>
          </p:cNvPicPr>
          <p:nvPr/>
        </p:nvPicPr>
        <p:blipFill>
          <a:blip r:embed="rId2"/>
          <a:stretch>
            <a:fillRect/>
          </a:stretch>
        </p:blipFill>
        <p:spPr>
          <a:xfrm>
            <a:off x="6925236" y="2180496"/>
            <a:ext cx="4419600" cy="4276725"/>
          </a:xfrm>
          <a:prstGeom prst="rect">
            <a:avLst/>
          </a:prstGeom>
        </p:spPr>
      </p:pic>
    </p:spTree>
    <p:extLst>
      <p:ext uri="{BB962C8B-B14F-4D97-AF65-F5344CB8AC3E}">
        <p14:creationId xmlns:p14="http://schemas.microsoft.com/office/powerpoint/2010/main" val="3570635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Exercise 2: A grid-Based Layout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3" y="2180496"/>
            <a:ext cx="6344044" cy="4211339"/>
          </a:xfrm>
        </p:spPr>
        <p:txBody>
          <a:bodyPr anchor="ctr">
            <a:normAutofit/>
          </a:bodyPr>
          <a:lstStyle/>
          <a:p>
            <a:pPr marL="324000" lvl="1" indent="0">
              <a:buNone/>
            </a:pPr>
            <a:r>
              <a:rPr lang="en-US" sz="1800" b="0" i="0" u="none" strike="noStrike" baseline="0" dirty="0">
                <a:latin typeface="Lora-Regular"/>
              </a:rPr>
              <a:t>2. Next, we will add the product items using </a:t>
            </a:r>
            <a:r>
              <a:rPr lang="en-US" sz="1800" b="1" i="0" u="none" strike="noStrike" baseline="0" dirty="0">
                <a:latin typeface="Inconsolata-Bold"/>
              </a:rPr>
              <a:t>div </a:t>
            </a:r>
            <a:r>
              <a:rPr lang="en-US" sz="1800" b="0" i="0" u="none" strike="noStrike" baseline="0" dirty="0">
                <a:latin typeface="Lora-Regular"/>
              </a:rPr>
              <a:t>tags, which are placed inside a </a:t>
            </a:r>
            <a:r>
              <a:rPr lang="en-US" sz="1800" b="1" i="0" u="none" strike="noStrike" baseline="0" dirty="0">
                <a:latin typeface="Inconsolata-Bold"/>
              </a:rPr>
              <a:t>section </a:t>
            </a:r>
            <a:r>
              <a:rPr lang="en-US" sz="1800" b="0" i="0" u="none" strike="noStrike" baseline="0" dirty="0">
                <a:latin typeface="Lora-Regular"/>
              </a:rPr>
              <a:t>tag. We will just add a product with a number inside each item, so we know what product each represents:</a:t>
            </a:r>
            <a:endParaRPr lang="en-US" sz="1800" dirty="0"/>
          </a:p>
        </p:txBody>
      </p:sp>
      <p:pic>
        <p:nvPicPr>
          <p:cNvPr id="5" name="Picture 4">
            <a:extLst>
              <a:ext uri="{FF2B5EF4-FFF2-40B4-BE49-F238E27FC236}">
                <a16:creationId xmlns:a16="http://schemas.microsoft.com/office/drawing/2014/main" id="{F041E38D-0D5A-4DEF-916F-F28DD10BE146}"/>
              </a:ext>
            </a:extLst>
          </p:cNvPr>
          <p:cNvPicPr>
            <a:picLocks noChangeAspect="1"/>
          </p:cNvPicPr>
          <p:nvPr/>
        </p:nvPicPr>
        <p:blipFill>
          <a:blip r:embed="rId2"/>
          <a:stretch>
            <a:fillRect/>
          </a:stretch>
        </p:blipFill>
        <p:spPr>
          <a:xfrm>
            <a:off x="7158479" y="2728827"/>
            <a:ext cx="4191000" cy="3114675"/>
          </a:xfrm>
          <a:prstGeom prst="rect">
            <a:avLst/>
          </a:prstGeom>
        </p:spPr>
      </p:pic>
    </p:spTree>
    <p:extLst>
      <p:ext uri="{BB962C8B-B14F-4D97-AF65-F5344CB8AC3E}">
        <p14:creationId xmlns:p14="http://schemas.microsoft.com/office/powerpoint/2010/main" val="101131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Structural Elements</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5452055" cy="4462351"/>
          </a:xfrm>
        </p:spPr>
        <p:txBody>
          <a:bodyPr>
            <a:normAutofit/>
          </a:bodyPr>
          <a:lstStyle/>
          <a:p>
            <a:pPr marL="0" indent="0" algn="l">
              <a:buNone/>
            </a:pPr>
            <a:r>
              <a:rPr lang="en-US" sz="1800" b="0" i="0" u="none" strike="noStrike" baseline="0" dirty="0">
                <a:latin typeface="Lora-Regular"/>
              </a:rPr>
              <a:t>In this topic, we will be looking at the following HTML5 page elements:</a:t>
            </a:r>
          </a:p>
          <a:p>
            <a:pPr lvl="2"/>
            <a:r>
              <a:rPr lang="en-US" sz="1800" b="1" i="0" u="none" strike="noStrike" baseline="0" dirty="0">
                <a:latin typeface="Inconsolata-Bold"/>
              </a:rPr>
              <a:t>header</a:t>
            </a:r>
          </a:p>
          <a:p>
            <a:pPr lvl="2"/>
            <a:r>
              <a:rPr lang="en-US" sz="1800" b="1" i="0" u="none" strike="noStrike" baseline="0" dirty="0">
                <a:latin typeface="Inconsolata-Bold"/>
              </a:rPr>
              <a:t>footer</a:t>
            </a:r>
          </a:p>
          <a:p>
            <a:pPr lvl="2"/>
            <a:r>
              <a:rPr lang="en-US" sz="1800" b="1" i="0" u="none" strike="noStrike" baseline="0" dirty="0">
                <a:latin typeface="Inconsolata-Bold"/>
              </a:rPr>
              <a:t>section</a:t>
            </a:r>
          </a:p>
          <a:p>
            <a:pPr lvl="2"/>
            <a:r>
              <a:rPr lang="en-US" sz="1800" b="1" i="0" u="none" strike="noStrike" baseline="0" dirty="0">
                <a:latin typeface="Inconsolata-Bold"/>
              </a:rPr>
              <a:t>article</a:t>
            </a:r>
          </a:p>
          <a:p>
            <a:pPr lvl="2"/>
            <a:r>
              <a:rPr lang="en-US" sz="1800" b="1" i="0" u="none" strike="noStrike" baseline="0" dirty="0">
                <a:latin typeface="Inconsolata-Bold"/>
              </a:rPr>
              <a:t>nav</a:t>
            </a:r>
          </a:p>
          <a:p>
            <a:pPr lvl="2"/>
            <a:r>
              <a:rPr lang="en-US" sz="1800" b="1" i="0" u="none" strike="noStrike" baseline="0" dirty="0">
                <a:latin typeface="Inconsolata-Bold"/>
              </a:rPr>
              <a:t>aside</a:t>
            </a:r>
          </a:p>
          <a:p>
            <a:pPr lvl="2"/>
            <a:r>
              <a:rPr lang="en-US" sz="1800" b="1" i="0" u="none" strike="noStrike" baseline="0" dirty="0">
                <a:latin typeface="Inconsolata-Bold"/>
              </a:rPr>
              <a:t>div</a:t>
            </a:r>
            <a:endParaRPr lang="en-US" sz="1800" dirty="0"/>
          </a:p>
        </p:txBody>
      </p:sp>
      <p:pic>
        <p:nvPicPr>
          <p:cNvPr id="5" name="Picture 4">
            <a:extLst>
              <a:ext uri="{FF2B5EF4-FFF2-40B4-BE49-F238E27FC236}">
                <a16:creationId xmlns:a16="http://schemas.microsoft.com/office/drawing/2014/main" id="{04CFCE0D-9B4F-4C8D-B570-C27DAD119FB1}"/>
              </a:ext>
            </a:extLst>
          </p:cNvPr>
          <p:cNvPicPr>
            <a:picLocks noChangeAspect="1"/>
          </p:cNvPicPr>
          <p:nvPr/>
        </p:nvPicPr>
        <p:blipFill>
          <a:blip r:embed="rId2"/>
          <a:stretch>
            <a:fillRect/>
          </a:stretch>
        </p:blipFill>
        <p:spPr>
          <a:xfrm>
            <a:off x="6295402" y="2915075"/>
            <a:ext cx="5315406" cy="2576552"/>
          </a:xfrm>
          <a:prstGeom prst="rect">
            <a:avLst/>
          </a:prstGeom>
        </p:spPr>
      </p:pic>
      <p:sp>
        <p:nvSpPr>
          <p:cNvPr id="9" name="TextBox 8">
            <a:extLst>
              <a:ext uri="{FF2B5EF4-FFF2-40B4-BE49-F238E27FC236}">
                <a16:creationId xmlns:a16="http://schemas.microsoft.com/office/drawing/2014/main" id="{431A1775-AEB0-4F6B-A609-BE92B49AD312}"/>
              </a:ext>
            </a:extLst>
          </p:cNvPr>
          <p:cNvSpPr txBox="1"/>
          <p:nvPr/>
        </p:nvSpPr>
        <p:spPr>
          <a:xfrm>
            <a:off x="7691717" y="5646875"/>
            <a:ext cx="2814918" cy="307777"/>
          </a:xfrm>
          <a:prstGeom prst="rect">
            <a:avLst/>
          </a:prstGeom>
          <a:noFill/>
        </p:spPr>
        <p:txBody>
          <a:bodyPr wrap="square">
            <a:spAutoFit/>
          </a:bodyPr>
          <a:lstStyle/>
          <a:p>
            <a:r>
              <a:rPr lang="fr-FR" sz="1400" b="1" i="0" u="none" strike="noStrike" baseline="0" dirty="0">
                <a:latin typeface="OpenSans-Semibold"/>
              </a:rPr>
              <a:t>Figure 2.1: HTML5 page </a:t>
            </a:r>
            <a:r>
              <a:rPr lang="fr-FR" sz="1400" b="1" i="0" u="none" strike="noStrike" baseline="0" dirty="0" err="1">
                <a:latin typeface="OpenSans-Semibold"/>
              </a:rPr>
              <a:t>elements</a:t>
            </a:r>
            <a:endParaRPr lang="en-US" sz="1400" b="1" dirty="0"/>
          </a:p>
        </p:txBody>
      </p:sp>
    </p:spTree>
    <p:extLst>
      <p:ext uri="{BB962C8B-B14F-4D97-AF65-F5344CB8AC3E}">
        <p14:creationId xmlns:p14="http://schemas.microsoft.com/office/powerpoint/2010/main" val="2055355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Exercise 2: A grid-Based Layout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305145"/>
          </a:xfrm>
        </p:spPr>
        <p:txBody>
          <a:bodyPr anchor="ctr">
            <a:normAutofit lnSpcReduction="10000"/>
          </a:bodyPr>
          <a:lstStyle/>
          <a:p>
            <a:pPr marL="324000" lvl="1" indent="0">
              <a:buNone/>
            </a:pPr>
            <a:r>
              <a:rPr lang="en-US" sz="1800" b="0" i="0" u="none" strike="noStrike" baseline="0" dirty="0">
                <a:latin typeface="Lora-Regular"/>
              </a:rPr>
              <a:t>3. Now, let's add the following CSS in order to activate the </a:t>
            </a:r>
            <a:r>
              <a:rPr lang="en-US" sz="1800" b="1" i="0" u="none" strike="noStrike" baseline="0" dirty="0">
                <a:latin typeface="Inconsolata-Bold"/>
              </a:rPr>
              <a:t>grid</a:t>
            </a:r>
            <a:r>
              <a:rPr lang="en-US" sz="1800" b="0" i="0" u="none" strike="noStrike" baseline="0" dirty="0">
                <a:latin typeface="Lora-Regular"/>
              </a:rPr>
              <a:t>-based layout. If you compare this to the other two techniques for laying out web pages, the code is very minimal:</a:t>
            </a: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endParaRPr lang="en-US" sz="1800" b="0" i="0" u="none" strike="noStrike" baseline="0" dirty="0">
              <a:latin typeface="Lora-Regular"/>
            </a:endParaRP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 </a:t>
            </a:r>
            <a:r>
              <a:rPr lang="en-US" sz="1800" b="0" i="0" u="none" strike="noStrike" baseline="0" dirty="0">
                <a:latin typeface="Lora-Regular"/>
              </a:rPr>
              <a:t>you will see the web page in your browser repeat output for consistency.</a:t>
            </a:r>
          </a:p>
          <a:p>
            <a:pPr marL="0" indent="0" algn="l">
              <a:buNone/>
            </a:pPr>
            <a:r>
              <a:rPr lang="en-US" sz="1800" b="0" i="0" u="none" strike="noStrike" baseline="0" dirty="0">
                <a:latin typeface="Lora-Regular"/>
              </a:rPr>
              <a:t>If you now look at this page in your web browser, you should see a layout resembling the one shown in the screenshot.</a:t>
            </a:r>
          </a:p>
          <a:p>
            <a:pPr marL="0" indent="0" algn="l">
              <a:buNone/>
            </a:pPr>
            <a:r>
              <a:rPr lang="en-US" sz="1800" b="0" i="0" u="none" strike="noStrike" baseline="0" dirty="0">
                <a:latin typeface="Lora-Regular"/>
              </a:rPr>
              <a:t>We will now take a detour and look into some fundamental concepts of how CSS styles</a:t>
            </a:r>
            <a:endParaRPr lang="en-US" sz="1800" dirty="0"/>
          </a:p>
        </p:txBody>
      </p:sp>
      <p:pic>
        <p:nvPicPr>
          <p:cNvPr id="6" name="Picture 5">
            <a:extLst>
              <a:ext uri="{FF2B5EF4-FFF2-40B4-BE49-F238E27FC236}">
                <a16:creationId xmlns:a16="http://schemas.microsoft.com/office/drawing/2014/main" id="{A95E89AC-3BEC-4814-BC22-DE071DBC776F}"/>
              </a:ext>
            </a:extLst>
          </p:cNvPr>
          <p:cNvPicPr>
            <a:picLocks noChangeAspect="1"/>
          </p:cNvPicPr>
          <p:nvPr/>
        </p:nvPicPr>
        <p:blipFill>
          <a:blip r:embed="rId2"/>
          <a:stretch>
            <a:fillRect/>
          </a:stretch>
        </p:blipFill>
        <p:spPr>
          <a:xfrm>
            <a:off x="2700336" y="3180543"/>
            <a:ext cx="6791325" cy="1152525"/>
          </a:xfrm>
          <a:prstGeom prst="rect">
            <a:avLst/>
          </a:prstGeom>
        </p:spPr>
      </p:pic>
    </p:spTree>
    <p:extLst>
      <p:ext uri="{BB962C8B-B14F-4D97-AF65-F5344CB8AC3E}">
        <p14:creationId xmlns:p14="http://schemas.microsoft.com/office/powerpoint/2010/main" val="2586758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Exercise 2: A grid-Based Layout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45617"/>
            <a:ext cx="11126899" cy="4713402"/>
          </a:xfrm>
        </p:spPr>
        <p:txBody>
          <a:bodyPr numCol="2" anchor="ctr">
            <a:normAutofit/>
          </a:bodyPr>
          <a:lstStyle/>
          <a:p>
            <a:pPr marL="0" indent="0" algn="l">
              <a:buNone/>
            </a:pPr>
            <a:r>
              <a:rPr lang="en-US" sz="1800" b="0" i="0" u="none" strike="noStrike" baseline="0" dirty="0">
                <a:latin typeface="Lora-Regular"/>
              </a:rPr>
              <a:t>So far, all the elements on our pages look almost identical because we have not learned how to adjust the size of each element. We are now ready to progress to more realistic page designs by introducing a foundational layout concept called the box model.</a:t>
            </a:r>
          </a:p>
          <a:p>
            <a:pPr marL="0" indent="0" algn="l">
              <a:buNone/>
            </a:pPr>
            <a:r>
              <a:rPr lang="en-US" sz="1800" b="0" i="0" u="none" strike="noStrike" baseline="0" dirty="0">
                <a:latin typeface="Lora-Regular"/>
              </a:rPr>
              <a:t>Try to picture each HTML element as a box made up of different layers. The different layers are the element's content box, padding, border, and margin. We will explore each of these layers one by one. The following figure illustrates how all aspects of the box model relate to one another. You can see that the margin is the outermost part, followed by the element's border and padding between the border and content area:</a:t>
            </a: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br>
              <a:rPr lang="en-US" sz="1800" dirty="0">
                <a:latin typeface="Lora-Regular"/>
              </a:rPr>
            </a:br>
            <a:r>
              <a:rPr lang="en-US" sz="1800" b="0" i="0" u="none" strike="noStrike" baseline="0" dirty="0">
                <a:latin typeface="Lora-Regular"/>
              </a:rPr>
              <a:t>We will now look at each of the box model elements, in turn, starting with the innermost content box.</a:t>
            </a:r>
            <a:endParaRPr lang="en-US" sz="1800" dirty="0"/>
          </a:p>
        </p:txBody>
      </p:sp>
      <p:pic>
        <p:nvPicPr>
          <p:cNvPr id="5" name="Picture 4">
            <a:extLst>
              <a:ext uri="{FF2B5EF4-FFF2-40B4-BE49-F238E27FC236}">
                <a16:creationId xmlns:a16="http://schemas.microsoft.com/office/drawing/2014/main" id="{9D831001-7FF1-4197-8C0B-322D60A1D85E}"/>
              </a:ext>
            </a:extLst>
          </p:cNvPr>
          <p:cNvPicPr>
            <a:picLocks noChangeAspect="1"/>
          </p:cNvPicPr>
          <p:nvPr/>
        </p:nvPicPr>
        <p:blipFill>
          <a:blip r:embed="rId2"/>
          <a:stretch>
            <a:fillRect/>
          </a:stretch>
        </p:blipFill>
        <p:spPr>
          <a:xfrm>
            <a:off x="6696752" y="2045617"/>
            <a:ext cx="4638087" cy="3214540"/>
          </a:xfrm>
          <a:prstGeom prst="rect">
            <a:avLst/>
          </a:prstGeom>
        </p:spPr>
      </p:pic>
      <p:sp>
        <p:nvSpPr>
          <p:cNvPr id="8" name="TextBox 7">
            <a:extLst>
              <a:ext uri="{FF2B5EF4-FFF2-40B4-BE49-F238E27FC236}">
                <a16:creationId xmlns:a16="http://schemas.microsoft.com/office/drawing/2014/main" id="{BF89D9CB-6E68-42B9-9FCB-3D3C8C1D7392}"/>
              </a:ext>
            </a:extLst>
          </p:cNvPr>
          <p:cNvSpPr txBox="1"/>
          <p:nvPr/>
        </p:nvSpPr>
        <p:spPr>
          <a:xfrm>
            <a:off x="7904610" y="5260157"/>
            <a:ext cx="2222369" cy="307777"/>
          </a:xfrm>
          <a:prstGeom prst="rect">
            <a:avLst/>
          </a:prstGeom>
          <a:noFill/>
        </p:spPr>
        <p:txBody>
          <a:bodyPr wrap="square">
            <a:spAutoFit/>
          </a:bodyPr>
          <a:lstStyle/>
          <a:p>
            <a:r>
              <a:rPr lang="en-US" sz="1400" b="1" i="0" u="none" strike="noStrike" baseline="0" dirty="0">
                <a:latin typeface="OpenSans-Semibold"/>
              </a:rPr>
              <a:t>Figure 2.19: The box model</a:t>
            </a:r>
            <a:endParaRPr lang="en-US" sz="1400" b="1" dirty="0"/>
          </a:p>
        </p:txBody>
      </p:sp>
    </p:spTree>
    <p:extLst>
      <p:ext uri="{BB962C8B-B14F-4D97-AF65-F5344CB8AC3E}">
        <p14:creationId xmlns:p14="http://schemas.microsoft.com/office/powerpoint/2010/main" val="244711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lang="en-US" dirty="0"/>
              <a:t>Content Box</a:t>
            </a:r>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80496"/>
            <a:ext cx="11029615" cy="4465401"/>
          </a:xfrm>
        </p:spPr>
        <p:txBody>
          <a:bodyPr numCol="2">
            <a:normAutofit/>
          </a:bodyPr>
          <a:lstStyle/>
          <a:p>
            <a:pPr marL="0" indent="0" algn="l">
              <a:buNone/>
            </a:pPr>
            <a:r>
              <a:rPr lang="en-US" sz="1800" b="0" i="0" u="none" strike="noStrike" baseline="0" dirty="0">
                <a:latin typeface="Lora-Regular"/>
              </a:rPr>
              <a:t>The content-box is the part of the element where the actual content lives. This is typically text but could contain other child elements or media elements such as images. The most important CSS properties for this layer are </a:t>
            </a:r>
            <a:r>
              <a:rPr lang="en-US" sz="1800" b="1" i="0" u="none" strike="noStrike" baseline="0" dirty="0">
                <a:latin typeface="Inconsolata-Bold"/>
              </a:rPr>
              <a:t>width </a:t>
            </a:r>
            <a:r>
              <a:rPr lang="en-US" sz="1800" b="0" i="0" u="none" strike="noStrike" baseline="0" dirty="0">
                <a:latin typeface="Lora-Regular"/>
              </a:rPr>
              <a:t>and </a:t>
            </a:r>
            <a:r>
              <a:rPr lang="en-US" sz="1800" b="1" i="0" u="none" strike="noStrike" baseline="0" dirty="0">
                <a:latin typeface="Inconsolata-Bold"/>
              </a:rPr>
              <a:t>height</a:t>
            </a:r>
            <a:r>
              <a:rPr lang="en-US" sz="1800" b="0" i="0" u="none" strike="noStrike" baseline="0" dirty="0">
                <a:latin typeface="Lora-Regular"/>
              </a:rPr>
              <a:t>. As a developer, you would typically give these values expressed in pixels or percentages. The following code shows some example values, followed by the corresponding output figure for these properties:</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324000" lvl="1" indent="0">
              <a:buNone/>
            </a:pPr>
            <a:r>
              <a:rPr lang="en-US" sz="1800" b="0" i="0" u="none" strike="noStrike" baseline="0" dirty="0">
                <a:latin typeface="Lora-Regular"/>
              </a:rPr>
              <a:t>In the following figure, we will see what the content area looks like after CSS is applied to the preceding code: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Next, we will work our way out to the next layer of the box model – padding.</a:t>
            </a:r>
            <a:endParaRPr lang="en-US" sz="1800" dirty="0"/>
          </a:p>
        </p:txBody>
      </p:sp>
      <p:pic>
        <p:nvPicPr>
          <p:cNvPr id="5" name="Picture 4">
            <a:extLst>
              <a:ext uri="{FF2B5EF4-FFF2-40B4-BE49-F238E27FC236}">
                <a16:creationId xmlns:a16="http://schemas.microsoft.com/office/drawing/2014/main" id="{2EB18D33-68D4-4CBF-92CB-1F3E61EE8AE7}"/>
              </a:ext>
            </a:extLst>
          </p:cNvPr>
          <p:cNvPicPr>
            <a:picLocks noChangeAspect="1"/>
          </p:cNvPicPr>
          <p:nvPr/>
        </p:nvPicPr>
        <p:blipFill>
          <a:blip r:embed="rId2"/>
          <a:stretch>
            <a:fillRect/>
          </a:stretch>
        </p:blipFill>
        <p:spPr>
          <a:xfrm>
            <a:off x="7025529" y="3208692"/>
            <a:ext cx="3702756" cy="2099733"/>
          </a:xfrm>
          <a:prstGeom prst="rect">
            <a:avLst/>
          </a:prstGeom>
        </p:spPr>
      </p:pic>
      <p:sp>
        <p:nvSpPr>
          <p:cNvPr id="7" name="TextBox 6">
            <a:extLst>
              <a:ext uri="{FF2B5EF4-FFF2-40B4-BE49-F238E27FC236}">
                <a16:creationId xmlns:a16="http://schemas.microsoft.com/office/drawing/2014/main" id="{8F601F26-DFF3-4A66-84D8-DC47DA6DEFC0}"/>
              </a:ext>
            </a:extLst>
          </p:cNvPr>
          <p:cNvSpPr txBox="1"/>
          <p:nvPr/>
        </p:nvSpPr>
        <p:spPr>
          <a:xfrm>
            <a:off x="7666741" y="5308425"/>
            <a:ext cx="2420331" cy="307777"/>
          </a:xfrm>
          <a:prstGeom prst="rect">
            <a:avLst/>
          </a:prstGeom>
          <a:noFill/>
        </p:spPr>
        <p:txBody>
          <a:bodyPr wrap="square">
            <a:spAutoFit/>
          </a:bodyPr>
          <a:lstStyle/>
          <a:p>
            <a:r>
              <a:rPr lang="en-US" sz="1400" b="1" i="0" u="none" strike="noStrike" baseline="0" dirty="0">
                <a:latin typeface="OpenSans-Semibold"/>
              </a:rPr>
              <a:t>Figure 2.20: The content box</a:t>
            </a:r>
            <a:endParaRPr lang="en-US" sz="1400" b="1" dirty="0"/>
          </a:p>
        </p:txBody>
      </p:sp>
      <p:pic>
        <p:nvPicPr>
          <p:cNvPr id="9" name="Picture 8">
            <a:extLst>
              <a:ext uri="{FF2B5EF4-FFF2-40B4-BE49-F238E27FC236}">
                <a16:creationId xmlns:a16="http://schemas.microsoft.com/office/drawing/2014/main" id="{C97836EE-1461-4980-81A1-AA4E805CC33F}"/>
              </a:ext>
            </a:extLst>
          </p:cNvPr>
          <p:cNvPicPr>
            <a:picLocks noChangeAspect="1"/>
          </p:cNvPicPr>
          <p:nvPr/>
        </p:nvPicPr>
        <p:blipFill rotWithShape="1">
          <a:blip r:embed="rId3"/>
          <a:srcRect r="13984"/>
          <a:stretch/>
        </p:blipFill>
        <p:spPr>
          <a:xfrm>
            <a:off x="986544" y="5152750"/>
            <a:ext cx="4735526" cy="619125"/>
          </a:xfrm>
          <a:prstGeom prst="rect">
            <a:avLst/>
          </a:prstGeom>
        </p:spPr>
      </p:pic>
    </p:spTree>
    <p:extLst>
      <p:ext uri="{BB962C8B-B14F-4D97-AF65-F5344CB8AC3E}">
        <p14:creationId xmlns:p14="http://schemas.microsoft.com/office/powerpoint/2010/main" val="1470157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padding Property</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3" y="2180496"/>
            <a:ext cx="5593364" cy="4465401"/>
          </a:xfrm>
        </p:spPr>
        <p:txBody>
          <a:bodyPr>
            <a:normAutofit/>
          </a:bodyPr>
          <a:lstStyle/>
          <a:p>
            <a:pPr marL="0" indent="0" algn="l">
              <a:buNone/>
            </a:pPr>
            <a:r>
              <a:rPr lang="en-US" sz="1800" b="0" i="0" u="none" strike="noStrike" baseline="0" dirty="0">
                <a:latin typeface="Lora-Regular"/>
              </a:rPr>
              <a:t>The padding area is the layer that provides spacing between the content box and the border. The amount of spacing in this layer can be specified in all directions – top, right, bottom, and left. CSS provides a padding property where you can specify values for the amount of spacing in all directions. If you want to apply the same amount of </a:t>
            </a:r>
            <a:r>
              <a:rPr lang="en-US" sz="1800" b="1" i="0" u="none" strike="noStrike" baseline="0" dirty="0">
                <a:latin typeface="Inconsolata-Bold"/>
              </a:rPr>
              <a:t>padding </a:t>
            </a:r>
            <a:r>
              <a:rPr lang="en-US" sz="1800" b="0" i="0" u="none" strike="noStrike" baseline="0" dirty="0">
                <a:latin typeface="Lora-Regular"/>
              </a:rPr>
              <a:t>in all directions, you can just give a single value. If you want to apply the same values for vertical and horizontal directions, you can specify two values. It also provides </a:t>
            </a:r>
            <a:r>
              <a:rPr lang="en-US" sz="1800" b="0" i="0" u="none" strike="noStrike" baseline="0" dirty="0" err="1">
                <a:latin typeface="Lora-Regular"/>
              </a:rPr>
              <a:t>directionspecific</a:t>
            </a:r>
            <a:r>
              <a:rPr lang="en-US" sz="1800" b="0" i="0" u="none" strike="noStrike" baseline="0" dirty="0">
                <a:latin typeface="Lora-Regular"/>
              </a:rPr>
              <a:t> properties – </a:t>
            </a:r>
            <a:r>
              <a:rPr lang="en-US" sz="1800" b="1" i="0" u="none" strike="noStrike" baseline="0" dirty="0">
                <a:latin typeface="Inconsolata-Bold"/>
              </a:rPr>
              <a:t>padding-top</a:t>
            </a:r>
            <a:r>
              <a:rPr lang="en-US" sz="1800" b="0" i="0" u="none" strike="noStrike" baseline="0" dirty="0">
                <a:latin typeface="Lora-Regular"/>
              </a:rPr>
              <a:t>, </a:t>
            </a:r>
            <a:r>
              <a:rPr lang="en-US" sz="1800" b="1" i="0" u="none" strike="noStrike" baseline="0" dirty="0">
                <a:latin typeface="Inconsolata-Bold"/>
              </a:rPr>
              <a:t>padding-right</a:t>
            </a:r>
            <a:r>
              <a:rPr lang="en-US" sz="1800" b="0" i="0" u="none" strike="noStrike" baseline="0" dirty="0">
                <a:latin typeface="Lora-Regular"/>
              </a:rPr>
              <a:t>, </a:t>
            </a:r>
            <a:r>
              <a:rPr lang="en-US" sz="1800" b="1" i="0" u="none" strike="noStrike" baseline="0" dirty="0">
                <a:latin typeface="Inconsolata-Bold"/>
              </a:rPr>
              <a:t>padding-bottom</a:t>
            </a:r>
            <a:r>
              <a:rPr lang="en-US" sz="1800" b="0" i="0" u="none" strike="noStrike" baseline="0" dirty="0">
                <a:latin typeface="Lora-Regular"/>
              </a:rPr>
              <a:t>, and </a:t>
            </a:r>
            <a:r>
              <a:rPr lang="en-US" sz="1800" b="1" i="0" u="none" strike="noStrike" baseline="0" dirty="0">
                <a:latin typeface="Inconsolata-Bold"/>
              </a:rPr>
              <a:t>padding-left</a:t>
            </a:r>
            <a:r>
              <a:rPr lang="en-US" sz="1800" b="0" i="0" u="none" strike="noStrike" baseline="0" dirty="0">
                <a:latin typeface="Lora-Regular"/>
              </a:rPr>
              <a:t>. The following code shows a number of example values for these properties:</a:t>
            </a:r>
            <a:endParaRPr lang="en-US" dirty="0"/>
          </a:p>
        </p:txBody>
      </p:sp>
      <p:pic>
        <p:nvPicPr>
          <p:cNvPr id="5" name="Picture 4">
            <a:extLst>
              <a:ext uri="{FF2B5EF4-FFF2-40B4-BE49-F238E27FC236}">
                <a16:creationId xmlns:a16="http://schemas.microsoft.com/office/drawing/2014/main" id="{54B2667F-97D3-4F0E-A332-C4F534CE09CB}"/>
              </a:ext>
            </a:extLst>
          </p:cNvPr>
          <p:cNvPicPr>
            <a:picLocks noChangeAspect="1"/>
          </p:cNvPicPr>
          <p:nvPr/>
        </p:nvPicPr>
        <p:blipFill>
          <a:blip r:embed="rId2"/>
          <a:stretch>
            <a:fillRect/>
          </a:stretch>
        </p:blipFill>
        <p:spPr>
          <a:xfrm>
            <a:off x="6227058" y="2477541"/>
            <a:ext cx="5383749" cy="3866698"/>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padding Property</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ormAutofit lnSpcReduction="10000"/>
          </a:bodyPr>
          <a:lstStyle/>
          <a:p>
            <a:pPr marL="0" indent="0" algn="l">
              <a:buNone/>
            </a:pPr>
            <a:r>
              <a:rPr lang="en-US" sz="1800" b="0" i="0" u="none" strike="noStrike" baseline="0" dirty="0">
                <a:latin typeface="Lora-Regular"/>
              </a:rPr>
              <a:t>The following figure illustrates what the </a:t>
            </a:r>
            <a:r>
              <a:rPr lang="en-US" sz="1800" b="1" i="0" u="none" strike="noStrike" baseline="0" dirty="0">
                <a:latin typeface="Lora-Bold"/>
              </a:rPr>
              <a:t>content </a:t>
            </a:r>
            <a:r>
              <a:rPr lang="en-US" sz="1800" b="0" i="0" u="none" strike="noStrike" baseline="0" dirty="0">
                <a:latin typeface="Lora-Regular"/>
              </a:rPr>
              <a:t>and </a:t>
            </a:r>
            <a:r>
              <a:rPr lang="en-US" sz="1800" b="1" i="0" u="none" strike="noStrike" baseline="0" dirty="0">
                <a:latin typeface="Lora-Bold"/>
              </a:rPr>
              <a:t>padding </a:t>
            </a:r>
            <a:r>
              <a:rPr lang="en-US" sz="1800" b="0" i="0" u="none" strike="noStrike" baseline="0" dirty="0">
                <a:latin typeface="Lora-Regular"/>
              </a:rPr>
              <a:t>areas would look like after CSS is applied to the following code: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Now that we understand how the content and padding layers relate to one another, we will work our way out to the next layer of the box model – the border.</a:t>
            </a:r>
            <a:endParaRPr lang="en-US" dirty="0"/>
          </a:p>
        </p:txBody>
      </p:sp>
      <p:pic>
        <p:nvPicPr>
          <p:cNvPr id="6" name="Picture 5">
            <a:extLst>
              <a:ext uri="{FF2B5EF4-FFF2-40B4-BE49-F238E27FC236}">
                <a16:creationId xmlns:a16="http://schemas.microsoft.com/office/drawing/2014/main" id="{A736E82A-1843-48D6-9827-0F6E42E85E47}"/>
              </a:ext>
            </a:extLst>
          </p:cNvPr>
          <p:cNvPicPr>
            <a:picLocks noChangeAspect="1"/>
          </p:cNvPicPr>
          <p:nvPr/>
        </p:nvPicPr>
        <p:blipFill rotWithShape="1">
          <a:blip r:embed="rId2"/>
          <a:srcRect r="29760"/>
          <a:stretch/>
        </p:blipFill>
        <p:spPr>
          <a:xfrm>
            <a:off x="886512" y="3085086"/>
            <a:ext cx="4656448" cy="885825"/>
          </a:xfrm>
          <a:prstGeom prst="rect">
            <a:avLst/>
          </a:prstGeom>
        </p:spPr>
      </p:pic>
      <p:pic>
        <p:nvPicPr>
          <p:cNvPr id="8" name="Picture 7">
            <a:extLst>
              <a:ext uri="{FF2B5EF4-FFF2-40B4-BE49-F238E27FC236}">
                <a16:creationId xmlns:a16="http://schemas.microsoft.com/office/drawing/2014/main" id="{49F3DA99-766B-45FA-A447-85CFC8769AD5}"/>
              </a:ext>
            </a:extLst>
          </p:cNvPr>
          <p:cNvPicPr>
            <a:picLocks noChangeAspect="1"/>
          </p:cNvPicPr>
          <p:nvPr/>
        </p:nvPicPr>
        <p:blipFill>
          <a:blip r:embed="rId3"/>
          <a:stretch>
            <a:fillRect/>
          </a:stretch>
        </p:blipFill>
        <p:spPr>
          <a:xfrm>
            <a:off x="6601601" y="2872965"/>
            <a:ext cx="3950564" cy="2686084"/>
          </a:xfrm>
          <a:prstGeom prst="rect">
            <a:avLst/>
          </a:prstGeom>
        </p:spPr>
      </p:pic>
      <p:sp>
        <p:nvSpPr>
          <p:cNvPr id="10" name="TextBox 9">
            <a:extLst>
              <a:ext uri="{FF2B5EF4-FFF2-40B4-BE49-F238E27FC236}">
                <a16:creationId xmlns:a16="http://schemas.microsoft.com/office/drawing/2014/main" id="{3F14885F-85FF-4EDF-A1FF-A0C1CECE23C4}"/>
              </a:ext>
            </a:extLst>
          </p:cNvPr>
          <p:cNvSpPr txBox="1"/>
          <p:nvPr/>
        </p:nvSpPr>
        <p:spPr>
          <a:xfrm>
            <a:off x="7724936" y="5559049"/>
            <a:ext cx="1703894" cy="307777"/>
          </a:xfrm>
          <a:prstGeom prst="rect">
            <a:avLst/>
          </a:prstGeom>
          <a:noFill/>
        </p:spPr>
        <p:txBody>
          <a:bodyPr wrap="square">
            <a:spAutoFit/>
          </a:bodyPr>
          <a:lstStyle/>
          <a:p>
            <a:r>
              <a:rPr lang="en-US" sz="1400" b="1" i="0" u="none" strike="noStrike" baseline="0" dirty="0">
                <a:latin typeface="OpenSans-Semibold"/>
              </a:rPr>
              <a:t>Figure 2.21: Padding</a:t>
            </a:r>
            <a:endParaRPr lang="en-US" sz="1400" b="1" dirty="0"/>
          </a:p>
        </p:txBody>
      </p:sp>
    </p:spTree>
    <p:extLst>
      <p:ext uri="{BB962C8B-B14F-4D97-AF65-F5344CB8AC3E}">
        <p14:creationId xmlns:p14="http://schemas.microsoft.com/office/powerpoint/2010/main" val="3704936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The border Property</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3" y="2180496"/>
            <a:ext cx="6338082" cy="4352279"/>
          </a:xfrm>
        </p:spPr>
        <p:txBody>
          <a:bodyPr/>
          <a:lstStyle/>
          <a:p>
            <a:pPr marL="0" indent="0" algn="l">
              <a:buNone/>
            </a:pPr>
            <a:r>
              <a:rPr lang="en-US" sz="1800" b="0" i="0" u="none" strike="noStrike" baseline="0" dirty="0">
                <a:latin typeface="Lora-Regular"/>
              </a:rPr>
              <a:t>The border area is the layer that sits between the end of the padding area and the beginning of the margin. By default, the border isn't visible; it can only be seen when you explicitly set a value that will allow you to see the border. Similar to the padding property, CSS provides a shorthand property called border, and also the </a:t>
            </a:r>
            <a:r>
              <a:rPr lang="en-US" sz="1800" b="0" i="0" u="none" strike="noStrike" baseline="0" dirty="0" err="1">
                <a:latin typeface="Lora-Regular"/>
              </a:rPr>
              <a:t>directionspecific</a:t>
            </a:r>
            <a:r>
              <a:rPr lang="en-US" sz="1800" b="0" i="0" u="none" strike="noStrike" baseline="0" dirty="0">
                <a:latin typeface="Lora-Regular"/>
              </a:rPr>
              <a:t> properties – </a:t>
            </a:r>
            <a:r>
              <a:rPr lang="en-US" sz="1800" b="1" i="0" u="none" strike="noStrike" baseline="0" dirty="0">
                <a:latin typeface="Inconsolata-Bold"/>
              </a:rPr>
              <a:t>border-top</a:t>
            </a:r>
            <a:r>
              <a:rPr lang="en-US" sz="1800" b="0" i="0" u="none" strike="noStrike" baseline="0" dirty="0">
                <a:latin typeface="Lora-Regular"/>
              </a:rPr>
              <a:t>, </a:t>
            </a:r>
            <a:r>
              <a:rPr lang="en-US" sz="1800" b="1" i="0" u="none" strike="noStrike" baseline="0" dirty="0">
                <a:latin typeface="Inconsolata-Bold"/>
              </a:rPr>
              <a:t>border-right</a:t>
            </a:r>
            <a:r>
              <a:rPr lang="en-US" sz="1800" b="0" i="0" u="none" strike="noStrike" baseline="0" dirty="0">
                <a:latin typeface="Lora-Regular"/>
              </a:rPr>
              <a:t>, </a:t>
            </a:r>
            <a:r>
              <a:rPr lang="en-US" sz="1800" b="1" i="0" u="none" strike="noStrike" baseline="0" dirty="0">
                <a:latin typeface="Inconsolata-Bold"/>
              </a:rPr>
              <a:t>border-bottom</a:t>
            </a:r>
            <a:r>
              <a:rPr lang="en-US" sz="1800" b="0" i="0" u="none" strike="noStrike" baseline="0" dirty="0">
                <a:latin typeface="Lora-Regular"/>
              </a:rPr>
              <a:t>, and </a:t>
            </a:r>
            <a:r>
              <a:rPr lang="en-US" sz="1800" b="1" i="0" u="none" strike="noStrike" baseline="0" dirty="0">
                <a:latin typeface="Inconsolata-Bold"/>
              </a:rPr>
              <a:t>border-left</a:t>
            </a:r>
            <a:r>
              <a:rPr lang="en-US" sz="1800" b="0" i="0" u="none" strike="noStrike" baseline="0" dirty="0">
                <a:latin typeface="Lora-Regular"/>
              </a:rPr>
              <a:t>. All of these properties require three values to be provided; the </a:t>
            </a:r>
            <a:r>
              <a:rPr lang="en-US" sz="1800" b="1" i="0" u="none" strike="noStrike" baseline="0" dirty="0">
                <a:latin typeface="Inconsolata-Bold"/>
              </a:rPr>
              <a:t>width </a:t>
            </a:r>
            <a:r>
              <a:rPr lang="en-US" sz="1800" b="0" i="0" u="none" strike="noStrike" baseline="0" dirty="0">
                <a:latin typeface="Lora-Regular"/>
              </a:rPr>
              <a:t>of the border, the </a:t>
            </a:r>
            <a:r>
              <a:rPr lang="en-US" sz="1800" b="1" i="0" u="none" strike="noStrike" baseline="0" dirty="0">
                <a:latin typeface="Inconsolata-Bold"/>
              </a:rPr>
              <a:t>border </a:t>
            </a:r>
            <a:r>
              <a:rPr lang="en-US" sz="1800" b="0" i="0" u="none" strike="noStrike" baseline="0" dirty="0">
                <a:latin typeface="Lora-Regular"/>
              </a:rPr>
              <a:t>style, and finally, the color of the border. The following code shows some example values for these properties:</a:t>
            </a:r>
            <a:endParaRPr lang="en-US" dirty="0"/>
          </a:p>
        </p:txBody>
      </p:sp>
      <p:pic>
        <p:nvPicPr>
          <p:cNvPr id="5" name="Picture 4">
            <a:extLst>
              <a:ext uri="{FF2B5EF4-FFF2-40B4-BE49-F238E27FC236}">
                <a16:creationId xmlns:a16="http://schemas.microsoft.com/office/drawing/2014/main" id="{AD1B808B-9CA1-49F1-9498-AF002B4229E9}"/>
              </a:ext>
            </a:extLst>
          </p:cNvPr>
          <p:cNvPicPr>
            <a:picLocks noChangeAspect="1"/>
          </p:cNvPicPr>
          <p:nvPr/>
        </p:nvPicPr>
        <p:blipFill rotWithShape="1">
          <a:blip r:embed="rId2"/>
          <a:srcRect l="1711" r="2527" b="3653"/>
          <a:stretch/>
        </p:blipFill>
        <p:spPr>
          <a:xfrm>
            <a:off x="6919275" y="2378501"/>
            <a:ext cx="4223208" cy="2532864"/>
          </a:xfrm>
          <a:prstGeom prst="rect">
            <a:avLst/>
          </a:prstGeom>
        </p:spPr>
      </p:pic>
      <p:pic>
        <p:nvPicPr>
          <p:cNvPr id="7" name="Picture 6">
            <a:extLst>
              <a:ext uri="{FF2B5EF4-FFF2-40B4-BE49-F238E27FC236}">
                <a16:creationId xmlns:a16="http://schemas.microsoft.com/office/drawing/2014/main" id="{EC39A7D3-9632-4C9C-A5D6-B9E60251CFBE}"/>
              </a:ext>
            </a:extLst>
          </p:cNvPr>
          <p:cNvPicPr>
            <a:picLocks noChangeAspect="1"/>
          </p:cNvPicPr>
          <p:nvPr/>
        </p:nvPicPr>
        <p:blipFill rotWithShape="1">
          <a:blip r:embed="rId3"/>
          <a:srcRect t="6802" r="5462" b="-1321"/>
          <a:stretch/>
        </p:blipFill>
        <p:spPr>
          <a:xfrm>
            <a:off x="6919275" y="4911365"/>
            <a:ext cx="4223208" cy="1071347"/>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The border Property</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352279"/>
          </a:xfrm>
        </p:spPr>
        <p:txBody>
          <a:bodyPr/>
          <a:lstStyle/>
          <a:p>
            <a:pPr marL="0" indent="0" algn="l">
              <a:buNone/>
            </a:pPr>
            <a:r>
              <a:rPr lang="en-US" sz="1800" b="0" i="0" u="none" strike="noStrike" baseline="0" dirty="0">
                <a:latin typeface="Lora-Regular"/>
              </a:rPr>
              <a:t>The following figure illustrates how the four different border styles would appear if applied to an element:</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p:txBody>
      </p:sp>
      <p:pic>
        <p:nvPicPr>
          <p:cNvPr id="6" name="Picture 5">
            <a:extLst>
              <a:ext uri="{FF2B5EF4-FFF2-40B4-BE49-F238E27FC236}">
                <a16:creationId xmlns:a16="http://schemas.microsoft.com/office/drawing/2014/main" id="{382D90F2-CC62-41B6-8FA8-52B093794DDF}"/>
              </a:ext>
            </a:extLst>
          </p:cNvPr>
          <p:cNvPicPr>
            <a:picLocks noChangeAspect="1"/>
          </p:cNvPicPr>
          <p:nvPr/>
        </p:nvPicPr>
        <p:blipFill>
          <a:blip r:embed="rId2"/>
          <a:stretch>
            <a:fillRect/>
          </a:stretch>
        </p:blipFill>
        <p:spPr>
          <a:xfrm>
            <a:off x="3655855" y="3429000"/>
            <a:ext cx="4880290" cy="2504360"/>
          </a:xfrm>
          <a:prstGeom prst="rect">
            <a:avLst/>
          </a:prstGeom>
        </p:spPr>
      </p:pic>
      <p:sp>
        <p:nvSpPr>
          <p:cNvPr id="9" name="TextBox 8">
            <a:extLst>
              <a:ext uri="{FF2B5EF4-FFF2-40B4-BE49-F238E27FC236}">
                <a16:creationId xmlns:a16="http://schemas.microsoft.com/office/drawing/2014/main" id="{99183651-F45B-4E02-B546-3A34BDED1E65}"/>
              </a:ext>
            </a:extLst>
          </p:cNvPr>
          <p:cNvSpPr txBox="1"/>
          <p:nvPr/>
        </p:nvSpPr>
        <p:spPr>
          <a:xfrm>
            <a:off x="5139966" y="6090123"/>
            <a:ext cx="2260076" cy="307777"/>
          </a:xfrm>
          <a:prstGeom prst="rect">
            <a:avLst/>
          </a:prstGeom>
          <a:noFill/>
        </p:spPr>
        <p:txBody>
          <a:bodyPr wrap="square">
            <a:spAutoFit/>
          </a:bodyPr>
          <a:lstStyle/>
          <a:p>
            <a:r>
              <a:rPr lang="en-US" sz="1400" b="1" i="0" u="none" strike="noStrike" baseline="0" dirty="0">
                <a:latin typeface="OpenSans-Semibold"/>
              </a:rPr>
              <a:t>Figure 2.22: Border styles</a:t>
            </a:r>
            <a:endParaRPr lang="en-US" sz="1400" b="1" dirty="0"/>
          </a:p>
        </p:txBody>
      </p:sp>
    </p:spTree>
    <p:extLst>
      <p:ext uri="{BB962C8B-B14F-4D97-AF65-F5344CB8AC3E}">
        <p14:creationId xmlns:p14="http://schemas.microsoft.com/office/powerpoint/2010/main" val="2248868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The border Property</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39886"/>
            <a:ext cx="11029615" cy="4392890"/>
          </a:xfrm>
        </p:spPr>
        <p:txBody>
          <a:bodyPr numCol="2">
            <a:normAutofit/>
          </a:bodyPr>
          <a:lstStyle/>
          <a:p>
            <a:pPr marL="0" indent="0" algn="l">
              <a:buNone/>
            </a:pPr>
            <a:r>
              <a:rPr lang="en-US" sz="1800" b="0" i="0" u="none" strike="noStrike" baseline="0" dirty="0">
                <a:latin typeface="Lora-Regular"/>
              </a:rPr>
              <a:t>The </a:t>
            </a:r>
            <a:r>
              <a:rPr lang="en-US" sz="1800" b="1" i="0" u="none" strike="noStrike" baseline="0" dirty="0">
                <a:latin typeface="Lora-Bold"/>
              </a:rPr>
              <a:t>content</a:t>
            </a:r>
            <a:r>
              <a:rPr lang="en-US" sz="1800" b="0" i="0" u="none" strike="noStrike" baseline="0" dirty="0">
                <a:latin typeface="Lora-Regular"/>
              </a:rPr>
              <a:t>, </a:t>
            </a:r>
            <a:r>
              <a:rPr lang="en-US" sz="1800" b="1" i="0" u="none" strike="noStrike" baseline="0" dirty="0">
                <a:latin typeface="Lora-Bold"/>
              </a:rPr>
              <a:t>padding</a:t>
            </a:r>
            <a:r>
              <a:rPr lang="en-US" sz="1800" b="0" i="0" u="none" strike="noStrike" baseline="0" dirty="0">
                <a:latin typeface="Lora-Regular"/>
              </a:rPr>
              <a:t>, and </a:t>
            </a:r>
            <a:r>
              <a:rPr lang="en-US" sz="1800" b="1" i="0" u="none" strike="noStrike" baseline="0" dirty="0">
                <a:latin typeface="Lora-Bold"/>
              </a:rPr>
              <a:t>border </a:t>
            </a:r>
            <a:r>
              <a:rPr lang="en-US" sz="1800" b="0" i="0" u="none" strike="noStrike" baseline="0" dirty="0">
                <a:latin typeface="Lora-Regular"/>
              </a:rPr>
              <a:t>layers is obtained with the following code: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Now that we understand how the content, </a:t>
            </a:r>
            <a:r>
              <a:rPr lang="en-US" sz="1800" b="1" i="0" u="none" strike="noStrike" baseline="0" dirty="0">
                <a:latin typeface="Inconsolata-Bold"/>
              </a:rPr>
              <a:t>padding </a:t>
            </a:r>
            <a:r>
              <a:rPr lang="en-US" sz="1800" b="0" i="0" u="none" strike="noStrike" baseline="0" dirty="0">
                <a:latin typeface="Lora-Regular"/>
              </a:rPr>
              <a:t>and </a:t>
            </a:r>
            <a:r>
              <a:rPr lang="en-US" sz="1800" b="1" i="0" u="none" strike="noStrike" baseline="0" dirty="0">
                <a:latin typeface="Inconsolata-Bold"/>
              </a:rPr>
              <a:t>margin </a:t>
            </a:r>
            <a:r>
              <a:rPr lang="en-US" sz="1800" b="0" i="0" u="none" strike="noStrike" baseline="0" dirty="0">
                <a:latin typeface="Lora-Regular"/>
              </a:rPr>
              <a:t>layers relate to one another, we will work our way out to the final layer of the box model – the </a:t>
            </a:r>
            <a:r>
              <a:rPr lang="en-US" sz="1800" b="1" i="0" u="none" strike="noStrike" baseline="0" dirty="0">
                <a:latin typeface="Inconsolata-Bold"/>
              </a:rPr>
              <a:t>margin</a:t>
            </a:r>
            <a:r>
              <a:rPr lang="en-US" sz="1800" b="0" i="0" u="none" strike="noStrike" baseline="0" dirty="0">
                <a:latin typeface="Lora-Regular"/>
              </a:rPr>
              <a:t>. </a:t>
            </a:r>
          </a:p>
          <a:p>
            <a:pPr marL="324000" lvl="1" indent="0">
              <a:buNone/>
            </a:pPr>
            <a:r>
              <a:rPr lang="en-US" sz="1800" b="0" i="0" u="none" strike="noStrike" baseline="0" dirty="0">
                <a:latin typeface="Lora-Regular"/>
              </a:rPr>
              <a:t>The following figure is the output for the preceding code:</a:t>
            </a:r>
            <a:endParaRPr lang="en-US" sz="1800" dirty="0"/>
          </a:p>
        </p:txBody>
      </p:sp>
      <p:pic>
        <p:nvPicPr>
          <p:cNvPr id="5" name="Picture 4">
            <a:extLst>
              <a:ext uri="{FF2B5EF4-FFF2-40B4-BE49-F238E27FC236}">
                <a16:creationId xmlns:a16="http://schemas.microsoft.com/office/drawing/2014/main" id="{B0DB1855-C46E-47EB-A7E0-AB4B6C219619}"/>
              </a:ext>
            </a:extLst>
          </p:cNvPr>
          <p:cNvPicPr>
            <a:picLocks noChangeAspect="1"/>
          </p:cNvPicPr>
          <p:nvPr/>
        </p:nvPicPr>
        <p:blipFill>
          <a:blip r:embed="rId2"/>
          <a:stretch>
            <a:fillRect/>
          </a:stretch>
        </p:blipFill>
        <p:spPr>
          <a:xfrm>
            <a:off x="849402" y="3213635"/>
            <a:ext cx="4181475" cy="1143000"/>
          </a:xfrm>
          <a:prstGeom prst="rect">
            <a:avLst/>
          </a:prstGeom>
        </p:spPr>
      </p:pic>
      <p:pic>
        <p:nvPicPr>
          <p:cNvPr id="8" name="Picture 7">
            <a:extLst>
              <a:ext uri="{FF2B5EF4-FFF2-40B4-BE49-F238E27FC236}">
                <a16:creationId xmlns:a16="http://schemas.microsoft.com/office/drawing/2014/main" id="{27E12622-18B7-420E-84CD-A950A6F03EEC}"/>
              </a:ext>
            </a:extLst>
          </p:cNvPr>
          <p:cNvPicPr>
            <a:picLocks noChangeAspect="1"/>
          </p:cNvPicPr>
          <p:nvPr/>
        </p:nvPicPr>
        <p:blipFill>
          <a:blip r:embed="rId3"/>
          <a:stretch>
            <a:fillRect/>
          </a:stretch>
        </p:blipFill>
        <p:spPr>
          <a:xfrm>
            <a:off x="6303390" y="2937230"/>
            <a:ext cx="4449684" cy="3020651"/>
          </a:xfrm>
          <a:prstGeom prst="rect">
            <a:avLst/>
          </a:prstGeom>
        </p:spPr>
      </p:pic>
      <p:sp>
        <p:nvSpPr>
          <p:cNvPr id="11" name="TextBox 10">
            <a:extLst>
              <a:ext uri="{FF2B5EF4-FFF2-40B4-BE49-F238E27FC236}">
                <a16:creationId xmlns:a16="http://schemas.microsoft.com/office/drawing/2014/main" id="{FB68FD65-ADAC-4ADB-A228-CA4B9C25E526}"/>
              </a:ext>
            </a:extLst>
          </p:cNvPr>
          <p:cNvSpPr txBox="1"/>
          <p:nvPr/>
        </p:nvSpPr>
        <p:spPr>
          <a:xfrm>
            <a:off x="7667643" y="6044848"/>
            <a:ext cx="1721178" cy="307777"/>
          </a:xfrm>
          <a:prstGeom prst="rect">
            <a:avLst/>
          </a:prstGeom>
          <a:noFill/>
        </p:spPr>
        <p:txBody>
          <a:bodyPr wrap="square">
            <a:spAutoFit/>
          </a:bodyPr>
          <a:lstStyle/>
          <a:p>
            <a:r>
              <a:rPr lang="en-US" sz="1400" b="1" i="0" u="none" strike="noStrike" baseline="0" dirty="0">
                <a:latin typeface="OpenSans-Semibold"/>
              </a:rPr>
              <a:t>Figure 2.23: Border</a:t>
            </a:r>
            <a:endParaRPr lang="en-US" sz="1400" b="1" dirty="0"/>
          </a:p>
        </p:txBody>
      </p:sp>
    </p:spTree>
    <p:extLst>
      <p:ext uri="{BB962C8B-B14F-4D97-AF65-F5344CB8AC3E}">
        <p14:creationId xmlns:p14="http://schemas.microsoft.com/office/powerpoint/2010/main" val="2957737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The margin Property</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1925972"/>
            <a:ext cx="11029615" cy="3678303"/>
          </a:xfrm>
        </p:spPr>
        <p:txBody>
          <a:bodyPr numCol="2"/>
          <a:lstStyle/>
          <a:p>
            <a:pPr marL="0" indent="0" algn="l">
              <a:buNone/>
            </a:pPr>
            <a:r>
              <a:rPr lang="en-US" sz="1800" b="0" i="0" u="none" strike="noStrike" baseline="0" dirty="0">
                <a:latin typeface="Lora-Regular"/>
              </a:rPr>
              <a:t>The margin area is the layer that provides spacing between the edge of the border and out toward other elements on the page. The amount of spacing in this layer can be specified in all directions – top, right, bottom, and left. The CSS provides a margin property where you can specify values for the amount of spacing in all directions. It also provides direction-specific properties – </a:t>
            </a:r>
            <a:r>
              <a:rPr lang="en-US" sz="1800" b="1" i="0" u="none" strike="noStrike" baseline="0" dirty="0">
                <a:latin typeface="Inconsolata-Bold"/>
              </a:rPr>
              <a:t>margin-top</a:t>
            </a:r>
            <a:r>
              <a:rPr lang="en-US" sz="1800" b="0" i="0" u="none" strike="noStrike" baseline="0" dirty="0">
                <a:latin typeface="Lora-Regular"/>
              </a:rPr>
              <a:t>, </a:t>
            </a:r>
            <a:r>
              <a:rPr lang="en-US" sz="1800" b="1" i="0" u="none" strike="noStrike" baseline="0" dirty="0">
                <a:latin typeface="Inconsolata-Bold"/>
              </a:rPr>
              <a:t>margin-right</a:t>
            </a:r>
            <a:r>
              <a:rPr lang="en-US" sz="1800" b="0" i="0" u="none" strike="noStrike" baseline="0" dirty="0">
                <a:latin typeface="Lora-Regular"/>
              </a:rPr>
              <a:t>, </a:t>
            </a:r>
            <a:r>
              <a:rPr lang="en-US" sz="1800" b="1" i="0" u="none" strike="noStrike" baseline="0" dirty="0">
                <a:latin typeface="Inconsolata-Bold"/>
              </a:rPr>
              <a:t>margin-bottom</a:t>
            </a:r>
            <a:r>
              <a:rPr lang="en-US" sz="1800" b="0" i="0" u="none" strike="noStrike" baseline="0" dirty="0">
                <a:latin typeface="Lora-Regular"/>
              </a:rPr>
              <a:t>, and </a:t>
            </a:r>
            <a:r>
              <a:rPr lang="en-US" sz="1800" b="1" i="0" u="none" strike="noStrike" baseline="0" dirty="0">
                <a:latin typeface="Inconsolata-Bold"/>
              </a:rPr>
              <a:t>margin-left</a:t>
            </a:r>
            <a:r>
              <a:rPr lang="en-US" sz="1800" b="0" i="0" u="none" strike="noStrike" baseline="0" dirty="0">
                <a:latin typeface="Lora-Regular"/>
              </a:rPr>
              <a:t>. The following code shows a number of example values for these properties:</a:t>
            </a:r>
          </a:p>
          <a:p>
            <a:pPr marL="0" indent="0" algn="l">
              <a:buNone/>
            </a:pPr>
            <a:endParaRPr lang="en-US" dirty="0">
              <a:latin typeface="Lora-Regular"/>
            </a:endParaRPr>
          </a:p>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The </a:t>
            </a:r>
            <a:r>
              <a:rPr lang="en-US" sz="1800" b="1" i="0" u="none" strike="noStrike" baseline="0" dirty="0">
                <a:latin typeface="Lora-Bold"/>
              </a:rPr>
              <a:t>content</a:t>
            </a:r>
            <a:r>
              <a:rPr lang="en-US" sz="1800" b="0" i="0" u="none" strike="noStrike" baseline="0" dirty="0">
                <a:latin typeface="Lora-Regular"/>
              </a:rPr>
              <a:t>, </a:t>
            </a:r>
            <a:r>
              <a:rPr lang="en-US" sz="1800" b="1" i="0" u="none" strike="noStrike" baseline="0" dirty="0">
                <a:latin typeface="Lora-Bold"/>
              </a:rPr>
              <a:t>padding</a:t>
            </a:r>
            <a:r>
              <a:rPr lang="en-US" sz="1800" b="0" i="0" u="none" strike="noStrike" baseline="0" dirty="0">
                <a:latin typeface="Lora-Regular"/>
              </a:rPr>
              <a:t>, </a:t>
            </a:r>
            <a:r>
              <a:rPr lang="en-US" sz="1800" b="1" i="0" u="none" strike="noStrike" baseline="0" dirty="0">
                <a:latin typeface="Lora-Bold"/>
              </a:rPr>
              <a:t>border</a:t>
            </a:r>
            <a:r>
              <a:rPr lang="en-US" sz="1800" b="0" i="0" u="none" strike="noStrike" baseline="0" dirty="0">
                <a:latin typeface="Lora-Regular"/>
              </a:rPr>
              <a:t>, and </a:t>
            </a:r>
            <a:r>
              <a:rPr lang="en-US" sz="1800" b="1" i="0" u="none" strike="noStrike" baseline="0" dirty="0">
                <a:latin typeface="Lora-Bold"/>
              </a:rPr>
              <a:t>margin </a:t>
            </a:r>
            <a:r>
              <a:rPr lang="en-US" sz="1800" b="0" i="0" u="none" strike="noStrike" baseline="0" dirty="0">
                <a:latin typeface="Lora-Regular"/>
              </a:rPr>
              <a:t>layers is obtained with the following code:</a:t>
            </a:r>
            <a:endParaRPr lang="en-US" sz="1800" dirty="0"/>
          </a:p>
        </p:txBody>
      </p:sp>
      <p:pic>
        <p:nvPicPr>
          <p:cNvPr id="5" name="Picture 4">
            <a:extLst>
              <a:ext uri="{FF2B5EF4-FFF2-40B4-BE49-F238E27FC236}">
                <a16:creationId xmlns:a16="http://schemas.microsoft.com/office/drawing/2014/main" id="{8F861D66-7CC0-48B7-BEAB-D18C79DBF4E4}"/>
              </a:ext>
            </a:extLst>
          </p:cNvPr>
          <p:cNvPicPr>
            <a:picLocks noChangeAspect="1"/>
          </p:cNvPicPr>
          <p:nvPr/>
        </p:nvPicPr>
        <p:blipFill>
          <a:blip r:embed="rId2"/>
          <a:stretch>
            <a:fillRect/>
          </a:stretch>
        </p:blipFill>
        <p:spPr>
          <a:xfrm>
            <a:off x="1286955" y="5079770"/>
            <a:ext cx="3924300" cy="1619250"/>
          </a:xfrm>
          <a:prstGeom prst="rect">
            <a:avLst/>
          </a:prstGeom>
        </p:spPr>
      </p:pic>
      <p:pic>
        <p:nvPicPr>
          <p:cNvPr id="7" name="Picture 6">
            <a:extLst>
              <a:ext uri="{FF2B5EF4-FFF2-40B4-BE49-F238E27FC236}">
                <a16:creationId xmlns:a16="http://schemas.microsoft.com/office/drawing/2014/main" id="{621164E1-2C8A-46E1-B0AF-E25A10E68ED2}"/>
              </a:ext>
            </a:extLst>
          </p:cNvPr>
          <p:cNvPicPr>
            <a:picLocks noChangeAspect="1"/>
          </p:cNvPicPr>
          <p:nvPr/>
        </p:nvPicPr>
        <p:blipFill>
          <a:blip r:embed="rId3"/>
          <a:stretch>
            <a:fillRect/>
          </a:stretch>
        </p:blipFill>
        <p:spPr>
          <a:xfrm>
            <a:off x="6659742" y="4079960"/>
            <a:ext cx="4019550" cy="1381125"/>
          </a:xfrm>
          <a:prstGeom prst="rect">
            <a:avLst/>
          </a:prstGeom>
        </p:spPr>
      </p:pic>
    </p:spTree>
    <p:extLst>
      <p:ext uri="{BB962C8B-B14F-4D97-AF65-F5344CB8AC3E}">
        <p14:creationId xmlns:p14="http://schemas.microsoft.com/office/powerpoint/2010/main" val="14405918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The margin Property</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1925972"/>
            <a:ext cx="11029615" cy="3678303"/>
          </a:xfrm>
        </p:spPr>
        <p:txBody>
          <a:bodyPr numCol="1" anchor="t"/>
          <a:lstStyle/>
          <a:p>
            <a:pPr marL="0" indent="0" algn="l">
              <a:buNone/>
            </a:pPr>
            <a:r>
              <a:rPr lang="en-US" sz="1800" b="0" i="0" u="none" strike="noStrike" baseline="0" dirty="0">
                <a:latin typeface="Lora-Regular"/>
              </a:rPr>
              <a:t>The following figure is the output for the preceding code:</a:t>
            </a:r>
            <a:endParaRPr lang="en-US" sz="1800" dirty="0"/>
          </a:p>
        </p:txBody>
      </p:sp>
      <p:pic>
        <p:nvPicPr>
          <p:cNvPr id="6" name="Picture 5">
            <a:extLst>
              <a:ext uri="{FF2B5EF4-FFF2-40B4-BE49-F238E27FC236}">
                <a16:creationId xmlns:a16="http://schemas.microsoft.com/office/drawing/2014/main" id="{1AEA56A6-D6F6-4E8C-9101-3086A0D99DC8}"/>
              </a:ext>
            </a:extLst>
          </p:cNvPr>
          <p:cNvPicPr>
            <a:picLocks noChangeAspect="1"/>
          </p:cNvPicPr>
          <p:nvPr/>
        </p:nvPicPr>
        <p:blipFill>
          <a:blip r:embed="rId2"/>
          <a:stretch>
            <a:fillRect/>
          </a:stretch>
        </p:blipFill>
        <p:spPr>
          <a:xfrm>
            <a:off x="3433160" y="2471936"/>
            <a:ext cx="5325679" cy="3966712"/>
          </a:xfrm>
          <a:prstGeom prst="rect">
            <a:avLst/>
          </a:prstGeom>
        </p:spPr>
      </p:pic>
      <p:sp>
        <p:nvSpPr>
          <p:cNvPr id="9" name="TextBox 8">
            <a:extLst>
              <a:ext uri="{FF2B5EF4-FFF2-40B4-BE49-F238E27FC236}">
                <a16:creationId xmlns:a16="http://schemas.microsoft.com/office/drawing/2014/main" id="{2F06FDC3-6001-4369-B67E-CEB2C0DB64B1}"/>
              </a:ext>
            </a:extLst>
          </p:cNvPr>
          <p:cNvSpPr txBox="1"/>
          <p:nvPr/>
        </p:nvSpPr>
        <p:spPr>
          <a:xfrm>
            <a:off x="5281759" y="6438648"/>
            <a:ext cx="1628480" cy="307777"/>
          </a:xfrm>
          <a:prstGeom prst="rect">
            <a:avLst/>
          </a:prstGeom>
          <a:noFill/>
        </p:spPr>
        <p:txBody>
          <a:bodyPr wrap="square">
            <a:spAutoFit/>
          </a:bodyPr>
          <a:lstStyle/>
          <a:p>
            <a:r>
              <a:rPr lang="en-US" sz="1400" b="1" i="0" u="none" strike="noStrike" baseline="0" dirty="0">
                <a:latin typeface="OpenSans-Semibold"/>
              </a:rPr>
              <a:t>Figure 2.24: Margin</a:t>
            </a:r>
            <a:endParaRPr lang="en-US" sz="1400" b="1" dirty="0"/>
          </a:p>
        </p:txBody>
      </p:sp>
    </p:spTree>
    <p:extLst>
      <p:ext uri="{BB962C8B-B14F-4D97-AF65-F5344CB8AC3E}">
        <p14:creationId xmlns:p14="http://schemas.microsoft.com/office/powerpoint/2010/main" val="281790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The header Tag</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t">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header </a:t>
            </a:r>
            <a:r>
              <a:rPr lang="en-US" sz="1800" b="0" i="0" u="none" strike="noStrike" baseline="0" dirty="0">
                <a:latin typeface="Lora-Regular"/>
              </a:rPr>
              <a:t>tag is used to describe the header or top area of a web page. Typically, inside this tag, you would have the page heading, a logo, and, possibly, the page navigation. Prior to HTML5, you would use a </a:t>
            </a:r>
            <a:r>
              <a:rPr lang="en-US" sz="1800" b="1" i="0" u="none" strike="noStrike" baseline="0" dirty="0">
                <a:latin typeface="Inconsolata-Bold"/>
              </a:rPr>
              <a:t>div </a:t>
            </a:r>
            <a:r>
              <a:rPr lang="en-US" sz="1800" b="0" i="0" u="none" strike="noStrike" baseline="0" dirty="0">
                <a:latin typeface="Lora-Regular"/>
              </a:rPr>
              <a:t>tag with a class name so that the header could be styled, and its intention was clear to developers. HTML5 improves on this by giving us a tag specifically for this very task. You will learn more about this improvement under the section, </a:t>
            </a:r>
            <a:r>
              <a:rPr lang="en-US" sz="1800" b="0" i="1" u="none" strike="noStrike" baseline="0" dirty="0">
                <a:latin typeface="Lora-Italic"/>
              </a:rPr>
              <a:t>Semantic Markup</a:t>
            </a:r>
            <a:r>
              <a:rPr lang="en-US" sz="1800" b="0" i="0" u="none" strike="noStrike" baseline="0" dirty="0">
                <a:latin typeface="Lora-Regular"/>
              </a:rPr>
              <a:t>, </a:t>
            </a:r>
            <a:r>
              <a:rPr lang="en-US" sz="1800" b="0" i="1" u="none" strike="noStrike" baseline="0" dirty="0">
                <a:latin typeface="Lora-Italic"/>
              </a:rPr>
              <a:t>Text and Typography</a:t>
            </a:r>
            <a:r>
              <a:rPr lang="en-US" sz="1800" b="0" i="0" u="none" strike="noStrike" baseline="0" dirty="0">
                <a:latin typeface="Lora-Regular"/>
              </a:rPr>
              <a:t>. Now, examine the following codes that show the differences between the old and new way of writing the markup for the </a:t>
            </a:r>
            <a:r>
              <a:rPr lang="en-US" sz="1800" b="1" i="0" u="none" strike="noStrike" baseline="0" dirty="0">
                <a:latin typeface="Inconsolata-Bold"/>
              </a:rPr>
              <a:t>header </a:t>
            </a:r>
            <a:r>
              <a:rPr lang="en-US" sz="1800" b="0" i="0" u="none" strike="noStrike" baseline="0" dirty="0">
                <a:latin typeface="Lora-Regular"/>
              </a:rPr>
              <a:t>area:</a:t>
            </a:r>
            <a:endParaRPr lang="en-US" sz="1800" dirty="0"/>
          </a:p>
        </p:txBody>
      </p:sp>
      <p:pic>
        <p:nvPicPr>
          <p:cNvPr id="5" name="Picture 4">
            <a:extLst>
              <a:ext uri="{FF2B5EF4-FFF2-40B4-BE49-F238E27FC236}">
                <a16:creationId xmlns:a16="http://schemas.microsoft.com/office/drawing/2014/main" id="{16F308EA-8E9C-4824-B940-015EB68C70B5}"/>
              </a:ext>
            </a:extLst>
          </p:cNvPr>
          <p:cNvPicPr>
            <a:picLocks noChangeAspect="1"/>
          </p:cNvPicPr>
          <p:nvPr/>
        </p:nvPicPr>
        <p:blipFill>
          <a:blip r:embed="rId2"/>
          <a:stretch>
            <a:fillRect/>
          </a:stretch>
        </p:blipFill>
        <p:spPr>
          <a:xfrm>
            <a:off x="1658189" y="4137186"/>
            <a:ext cx="8875619" cy="2353260"/>
          </a:xfrm>
          <a:prstGeom prst="rect">
            <a:avLst/>
          </a:prstGeom>
        </p:spPr>
      </p:pic>
    </p:spTree>
    <p:extLst>
      <p:ext uri="{BB962C8B-B14F-4D97-AF65-F5344CB8AC3E}">
        <p14:creationId xmlns:p14="http://schemas.microsoft.com/office/powerpoint/2010/main" val="817098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The margin Property</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latin typeface="Lora-Regular"/>
              </a:rPr>
              <a:t>To get some practice looking at how different HTML elements make use of the box model, you can use the web tools inspector in your favorite browser. In Chrome, you can inspect an element and investigate how the box model is used for each element. If you inspect an element and then click the </a:t>
            </a:r>
            <a:r>
              <a:rPr lang="en-US" sz="1800" b="1" i="0" u="none" strike="noStrike" baseline="0" dirty="0">
                <a:latin typeface="Lora-Bold"/>
              </a:rPr>
              <a:t>Computed </a:t>
            </a:r>
            <a:r>
              <a:rPr lang="en-US" sz="1800" b="0" i="0" u="none" strike="noStrike" baseline="0" dirty="0">
                <a:latin typeface="Lora-Regular"/>
              </a:rPr>
              <a:t>tab on the right-hand side, you will see a detailed view. The following figure shows an example of an element from the </a:t>
            </a:r>
            <a:r>
              <a:rPr lang="en-US" sz="1800" b="0" i="0" u="none" strike="noStrike" baseline="0" dirty="0" err="1">
                <a:latin typeface="Lora-Regular"/>
              </a:rPr>
              <a:t>CodeAcademy</a:t>
            </a:r>
            <a:r>
              <a:rPr lang="en-US" sz="1800" b="0" i="0" u="none" strike="noStrike" baseline="0" dirty="0">
                <a:latin typeface="Lora-Regular"/>
              </a:rPr>
              <a:t> website revealing the values for properties from the box model:</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p:txBody>
      </p:sp>
      <p:sp>
        <p:nvSpPr>
          <p:cNvPr id="10" name="TextBox 9">
            <a:extLst>
              <a:ext uri="{FF2B5EF4-FFF2-40B4-BE49-F238E27FC236}">
                <a16:creationId xmlns:a16="http://schemas.microsoft.com/office/drawing/2014/main" id="{CE992013-3CD1-4F54-B101-20F6499D98F7}"/>
              </a:ext>
            </a:extLst>
          </p:cNvPr>
          <p:cNvSpPr txBox="1"/>
          <p:nvPr/>
        </p:nvSpPr>
        <p:spPr>
          <a:xfrm>
            <a:off x="3806463" y="6415964"/>
            <a:ext cx="4579070" cy="307777"/>
          </a:xfrm>
          <a:prstGeom prst="rect">
            <a:avLst/>
          </a:prstGeom>
          <a:noFill/>
        </p:spPr>
        <p:txBody>
          <a:bodyPr wrap="square">
            <a:spAutoFit/>
          </a:bodyPr>
          <a:lstStyle/>
          <a:p>
            <a:r>
              <a:rPr lang="en-US" sz="1400" b="1" i="0" u="none" strike="noStrike" baseline="0" dirty="0">
                <a:latin typeface="OpenSans-Semibold"/>
              </a:rPr>
              <a:t>Figure 2.25: Chrome web tools box model inspection view</a:t>
            </a:r>
            <a:endParaRPr lang="en-US" sz="1400" b="1" dirty="0"/>
          </a:p>
        </p:txBody>
      </p:sp>
      <p:pic>
        <p:nvPicPr>
          <p:cNvPr id="11" name="Picture 10">
            <a:extLst>
              <a:ext uri="{FF2B5EF4-FFF2-40B4-BE49-F238E27FC236}">
                <a16:creationId xmlns:a16="http://schemas.microsoft.com/office/drawing/2014/main" id="{DAF62FA9-5153-4B1C-9592-523AA1B2B74E}"/>
              </a:ext>
            </a:extLst>
          </p:cNvPr>
          <p:cNvPicPr>
            <a:picLocks noChangeAspect="1"/>
          </p:cNvPicPr>
          <p:nvPr/>
        </p:nvPicPr>
        <p:blipFill>
          <a:blip r:embed="rId2"/>
          <a:stretch>
            <a:fillRect/>
          </a:stretch>
        </p:blipFill>
        <p:spPr>
          <a:xfrm>
            <a:off x="3563158" y="3883531"/>
            <a:ext cx="5065679" cy="2454589"/>
          </a:xfrm>
          <a:prstGeom prst="rect">
            <a:avLst/>
          </a:prstGeom>
        </p:spPr>
      </p:pic>
    </p:spTree>
    <p:extLst>
      <p:ext uri="{BB962C8B-B14F-4D97-AF65-F5344CB8AC3E}">
        <p14:creationId xmlns:p14="http://schemas.microsoft.com/office/powerpoint/2010/main" val="2765392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lstStyle/>
          <a:p>
            <a:pPr marL="0" indent="0" algn="l">
              <a:buNone/>
            </a:pPr>
            <a:r>
              <a:rPr lang="en-US" sz="1800" b="0" i="0" u="none" strike="noStrike" baseline="0" dirty="0">
                <a:latin typeface="Lora-Regular"/>
              </a:rPr>
              <a:t>The aim of this exercise will be to create the three boxes as shown in the following output screenshot:</a:t>
            </a:r>
            <a:endParaRPr lang="en-US" dirty="0"/>
          </a:p>
        </p:txBody>
      </p:sp>
      <p:pic>
        <p:nvPicPr>
          <p:cNvPr id="5" name="Picture 4">
            <a:extLst>
              <a:ext uri="{FF2B5EF4-FFF2-40B4-BE49-F238E27FC236}">
                <a16:creationId xmlns:a16="http://schemas.microsoft.com/office/drawing/2014/main" id="{C696D52E-50AE-4E6B-8975-BF360C934298}"/>
              </a:ext>
            </a:extLst>
          </p:cNvPr>
          <p:cNvPicPr>
            <a:picLocks noChangeAspect="1"/>
          </p:cNvPicPr>
          <p:nvPr/>
        </p:nvPicPr>
        <p:blipFill>
          <a:blip r:embed="rId2"/>
          <a:stretch>
            <a:fillRect/>
          </a:stretch>
        </p:blipFill>
        <p:spPr>
          <a:xfrm>
            <a:off x="993421" y="2961908"/>
            <a:ext cx="10205156" cy="2291644"/>
          </a:xfrm>
          <a:prstGeom prst="rect">
            <a:avLst/>
          </a:prstGeom>
        </p:spPr>
      </p:pic>
      <p:sp>
        <p:nvSpPr>
          <p:cNvPr id="7" name="TextBox 6">
            <a:extLst>
              <a:ext uri="{FF2B5EF4-FFF2-40B4-BE49-F238E27FC236}">
                <a16:creationId xmlns:a16="http://schemas.microsoft.com/office/drawing/2014/main" id="{2986B5A7-1230-4D5A-BE7D-BF69CE55503A}"/>
              </a:ext>
            </a:extLst>
          </p:cNvPr>
          <p:cNvSpPr txBox="1"/>
          <p:nvPr/>
        </p:nvSpPr>
        <p:spPr>
          <a:xfrm>
            <a:off x="4942394" y="5402287"/>
            <a:ext cx="2307210" cy="307777"/>
          </a:xfrm>
          <a:prstGeom prst="rect">
            <a:avLst/>
          </a:prstGeom>
          <a:noFill/>
        </p:spPr>
        <p:txBody>
          <a:bodyPr wrap="square">
            <a:spAutoFit/>
          </a:bodyPr>
          <a:lstStyle/>
          <a:p>
            <a:r>
              <a:rPr lang="en-US" sz="1400" b="1" i="0" u="none" strike="noStrike" baseline="0" dirty="0">
                <a:latin typeface="OpenSans-Semibold"/>
              </a:rPr>
              <a:t>Figure 2.26: Expected boxes</a:t>
            </a:r>
            <a:endParaRPr lang="en-US" sz="1400" b="1" dirty="0"/>
          </a:p>
        </p:txBody>
      </p:sp>
    </p:spTree>
    <p:extLst>
      <p:ext uri="{BB962C8B-B14F-4D97-AF65-F5344CB8AC3E}">
        <p14:creationId xmlns:p14="http://schemas.microsoft.com/office/powerpoint/2010/main" val="10457917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lstStyle/>
          <a:p>
            <a:pPr marL="0" indent="0" algn="l">
              <a:buNone/>
            </a:pPr>
            <a:r>
              <a:rPr lang="en-US" sz="1800" b="0" i="0" u="none" strike="noStrike" baseline="0" dirty="0">
                <a:latin typeface="Lora-Regular"/>
              </a:rPr>
              <a:t>The steps to complete the exercise are as follows:</a:t>
            </a:r>
          </a:p>
          <a:p>
            <a:pPr marL="324000" lvl="1" indent="0">
              <a:buNone/>
            </a:pPr>
            <a:r>
              <a:rPr lang="en-US" sz="1800" b="0" i="0" u="none" strike="noStrike" baseline="0" dirty="0">
                <a:latin typeface="Lora-Regular"/>
              </a:rPr>
              <a:t>1. First, let's add the following HTML skeleton to a file called </a:t>
            </a:r>
            <a:r>
              <a:rPr lang="en-US" sz="1800" b="1" i="0" u="none" strike="noStrike" baseline="0" dirty="0">
                <a:latin typeface="Inconsolata-Bold"/>
              </a:rPr>
              <a:t>boxes.html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a:t>
            </a:r>
            <a:endParaRPr lang="en-US" sz="1800" dirty="0"/>
          </a:p>
        </p:txBody>
      </p:sp>
      <p:pic>
        <p:nvPicPr>
          <p:cNvPr id="6" name="Picture 5">
            <a:extLst>
              <a:ext uri="{FF2B5EF4-FFF2-40B4-BE49-F238E27FC236}">
                <a16:creationId xmlns:a16="http://schemas.microsoft.com/office/drawing/2014/main" id="{1CAAD716-5109-4393-B5C3-F78FF91D6B3B}"/>
              </a:ext>
            </a:extLst>
          </p:cNvPr>
          <p:cNvPicPr>
            <a:picLocks noChangeAspect="1"/>
          </p:cNvPicPr>
          <p:nvPr/>
        </p:nvPicPr>
        <p:blipFill>
          <a:blip r:embed="rId2"/>
          <a:stretch>
            <a:fillRect/>
          </a:stretch>
        </p:blipFill>
        <p:spPr>
          <a:xfrm>
            <a:off x="3405186" y="3100731"/>
            <a:ext cx="5381625" cy="3333750"/>
          </a:xfrm>
          <a:prstGeom prst="rect">
            <a:avLst/>
          </a:prstGeom>
        </p:spPr>
      </p:pic>
    </p:spTree>
    <p:extLst>
      <p:ext uri="{BB962C8B-B14F-4D97-AF65-F5344CB8AC3E}">
        <p14:creationId xmlns:p14="http://schemas.microsoft.com/office/powerpoint/2010/main" val="2247424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Now, let's add some CSS to the first box, observing the </a:t>
            </a:r>
            <a:r>
              <a:rPr lang="en-US" sz="1800" b="1" i="0" u="none" strike="noStrike" baseline="0" dirty="0">
                <a:latin typeface="Inconsolata-Bold"/>
              </a:rPr>
              <a:t>width</a:t>
            </a:r>
            <a:r>
              <a:rPr lang="en-US" sz="1800" b="0" i="0" u="none" strike="noStrike" baseline="0" dirty="0">
                <a:latin typeface="Lora-Regular"/>
              </a:rPr>
              <a:t>, </a:t>
            </a:r>
            <a:r>
              <a:rPr lang="en-US" sz="1800" b="1" i="0" u="none" strike="noStrike" baseline="0" dirty="0">
                <a:latin typeface="Inconsolata-Bold"/>
              </a:rPr>
              <a:t>height</a:t>
            </a:r>
            <a:r>
              <a:rPr lang="en-US" sz="1800" b="0" i="0" u="none" strike="noStrike" baseline="0" dirty="0">
                <a:latin typeface="Lora-Regular"/>
              </a:rPr>
              <a:t>, </a:t>
            </a:r>
            <a:r>
              <a:rPr lang="en-US" sz="1800" b="1" i="0" u="none" strike="noStrike" baseline="0" dirty="0">
                <a:latin typeface="Inconsolata-Bold"/>
              </a:rPr>
              <a:t>padding</a:t>
            </a:r>
            <a:r>
              <a:rPr lang="en-US" sz="1800" b="0" i="0" u="none" strike="noStrike" baseline="0" dirty="0">
                <a:latin typeface="Lora-Regular"/>
              </a:rPr>
              <a:t>, and </a:t>
            </a:r>
            <a:r>
              <a:rPr lang="en-US" sz="1800" b="1" i="0" u="none" strike="noStrike" baseline="0" dirty="0">
                <a:latin typeface="Inconsolata-Bold"/>
              </a:rPr>
              <a:t>border </a:t>
            </a:r>
            <a:r>
              <a:rPr lang="en-US" sz="1800" b="0" i="0" u="none" strike="noStrike" baseline="0" dirty="0">
                <a:latin typeface="Lora-Regular"/>
              </a:rPr>
              <a:t>properties we are adding. We will add the CSS in between the opening and closing style tags, as shown in the following code, to render the following figure:</a:t>
            </a:r>
            <a:endParaRPr lang="en-US" sz="1800" dirty="0"/>
          </a:p>
        </p:txBody>
      </p:sp>
      <p:pic>
        <p:nvPicPr>
          <p:cNvPr id="5" name="Picture 4">
            <a:extLst>
              <a:ext uri="{FF2B5EF4-FFF2-40B4-BE49-F238E27FC236}">
                <a16:creationId xmlns:a16="http://schemas.microsoft.com/office/drawing/2014/main" id="{C0769611-CB5A-448C-804E-BBBB9D3CB961}"/>
              </a:ext>
            </a:extLst>
          </p:cNvPr>
          <p:cNvPicPr>
            <a:picLocks noChangeAspect="1"/>
          </p:cNvPicPr>
          <p:nvPr/>
        </p:nvPicPr>
        <p:blipFill>
          <a:blip r:embed="rId2"/>
          <a:stretch>
            <a:fillRect/>
          </a:stretch>
        </p:blipFill>
        <p:spPr>
          <a:xfrm>
            <a:off x="2942538" y="3793644"/>
            <a:ext cx="6438900" cy="2362200"/>
          </a:xfrm>
          <a:prstGeom prst="rect">
            <a:avLst/>
          </a:prstGeom>
        </p:spPr>
      </p:pic>
    </p:spTree>
    <p:extLst>
      <p:ext uri="{BB962C8B-B14F-4D97-AF65-F5344CB8AC3E}">
        <p14:creationId xmlns:p14="http://schemas.microsoft.com/office/powerpoint/2010/main" val="4246979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The following figure shows the output of the preceding code</a:t>
            </a:r>
            <a:endParaRPr lang="en-US" sz="1800" dirty="0"/>
          </a:p>
        </p:txBody>
      </p:sp>
      <p:pic>
        <p:nvPicPr>
          <p:cNvPr id="8" name="Picture 7">
            <a:extLst>
              <a:ext uri="{FF2B5EF4-FFF2-40B4-BE49-F238E27FC236}">
                <a16:creationId xmlns:a16="http://schemas.microsoft.com/office/drawing/2014/main" id="{1ECE8D4D-6063-4211-9DF9-CB2737CCE3B5}"/>
              </a:ext>
            </a:extLst>
          </p:cNvPr>
          <p:cNvPicPr>
            <a:picLocks noChangeAspect="1"/>
          </p:cNvPicPr>
          <p:nvPr/>
        </p:nvPicPr>
        <p:blipFill>
          <a:blip r:embed="rId2"/>
          <a:stretch>
            <a:fillRect/>
          </a:stretch>
        </p:blipFill>
        <p:spPr>
          <a:xfrm>
            <a:off x="4334932" y="2950909"/>
            <a:ext cx="3522133" cy="2596444"/>
          </a:xfrm>
          <a:prstGeom prst="rect">
            <a:avLst/>
          </a:prstGeom>
        </p:spPr>
      </p:pic>
      <p:sp>
        <p:nvSpPr>
          <p:cNvPr id="10" name="TextBox 9">
            <a:extLst>
              <a:ext uri="{FF2B5EF4-FFF2-40B4-BE49-F238E27FC236}">
                <a16:creationId xmlns:a16="http://schemas.microsoft.com/office/drawing/2014/main" id="{1D1C0D89-B05D-49B3-B2F7-747537B95BBA}"/>
              </a:ext>
            </a:extLst>
          </p:cNvPr>
          <p:cNvSpPr txBox="1"/>
          <p:nvPr/>
        </p:nvSpPr>
        <p:spPr>
          <a:xfrm>
            <a:off x="4852838" y="5704910"/>
            <a:ext cx="2486319" cy="307777"/>
          </a:xfrm>
          <a:prstGeom prst="rect">
            <a:avLst/>
          </a:prstGeom>
          <a:noFill/>
        </p:spPr>
        <p:txBody>
          <a:bodyPr wrap="square">
            <a:spAutoFit/>
          </a:bodyPr>
          <a:lstStyle/>
          <a:p>
            <a:r>
              <a:rPr lang="en-US" sz="1400" b="1" i="0" u="none" strike="noStrike" baseline="0" dirty="0">
                <a:latin typeface="OpenSans-Semibold"/>
              </a:rPr>
              <a:t>Figure 2.27: Output for box 1</a:t>
            </a:r>
            <a:endParaRPr lang="en-US" sz="1400" b="1" dirty="0"/>
          </a:p>
        </p:txBody>
      </p:sp>
    </p:spTree>
    <p:extLst>
      <p:ext uri="{BB962C8B-B14F-4D97-AF65-F5344CB8AC3E}">
        <p14:creationId xmlns:p14="http://schemas.microsoft.com/office/powerpoint/2010/main" val="3762736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3. Now, let's add the CSS to the second box in </a:t>
            </a:r>
            <a:r>
              <a:rPr lang="en-US" sz="1800" b="0" i="1" u="none" strike="noStrike" baseline="0" dirty="0">
                <a:latin typeface="Lora-Italic"/>
              </a:rPr>
              <a:t>Figure 2.25</a:t>
            </a:r>
            <a:r>
              <a:rPr lang="en-US" sz="1800" b="0" i="0" u="none" strike="noStrike" baseline="0" dirty="0">
                <a:latin typeface="Lora-Regular"/>
              </a:rPr>
              <a:t>, observing how the </a:t>
            </a:r>
            <a:r>
              <a:rPr lang="en-US" sz="1800" b="1" i="0" u="none" strike="noStrike" baseline="0" dirty="0">
                <a:latin typeface="Inconsolata-Bold"/>
              </a:rPr>
              <a:t>width</a:t>
            </a:r>
            <a:r>
              <a:rPr lang="en-US" sz="1800" b="0" i="0" u="none" strike="noStrike" baseline="0" dirty="0">
                <a:latin typeface="Lora-Regular"/>
              </a:rPr>
              <a:t>, </a:t>
            </a:r>
            <a:r>
              <a:rPr lang="en-US" sz="1800" b="1" i="0" u="none" strike="noStrike" baseline="0" dirty="0">
                <a:latin typeface="Inconsolata-Bold"/>
              </a:rPr>
              <a:t>height</a:t>
            </a:r>
            <a:r>
              <a:rPr lang="en-US" sz="1800" b="0" i="0" u="none" strike="noStrike" baseline="0" dirty="0">
                <a:latin typeface="Lora-Regular"/>
              </a:rPr>
              <a:t>, </a:t>
            </a:r>
            <a:r>
              <a:rPr lang="en-US" sz="1800" b="1" i="0" u="none" strike="noStrike" baseline="0" dirty="0">
                <a:latin typeface="Inconsolata-Bold"/>
              </a:rPr>
              <a:t>padding</a:t>
            </a:r>
            <a:r>
              <a:rPr lang="en-US" sz="1800" b="0" i="0" u="none" strike="noStrike" baseline="0" dirty="0">
                <a:latin typeface="Lora-Regular"/>
              </a:rPr>
              <a:t>, and </a:t>
            </a:r>
            <a:r>
              <a:rPr lang="en-US" sz="1800" b="1" i="0" u="none" strike="noStrike" baseline="0" dirty="0">
                <a:latin typeface="Inconsolata-Bold"/>
              </a:rPr>
              <a:t>border </a:t>
            </a:r>
            <a:r>
              <a:rPr lang="en-US" sz="1800" b="0" i="0" u="none" strike="noStrike" baseline="0" dirty="0">
                <a:latin typeface="Lora-Regular"/>
              </a:rPr>
              <a:t>properties differ from the first box. We are using percentage-based measurements for the width and height properties, as shown in the following code:</a:t>
            </a:r>
            <a:endParaRPr lang="en-US" sz="1800" dirty="0"/>
          </a:p>
        </p:txBody>
      </p:sp>
      <p:pic>
        <p:nvPicPr>
          <p:cNvPr id="5" name="Picture 4">
            <a:extLst>
              <a:ext uri="{FF2B5EF4-FFF2-40B4-BE49-F238E27FC236}">
                <a16:creationId xmlns:a16="http://schemas.microsoft.com/office/drawing/2014/main" id="{546E9E1A-FBE9-45D3-BA76-1B2D9D094DD8}"/>
              </a:ext>
            </a:extLst>
          </p:cNvPr>
          <p:cNvPicPr>
            <a:picLocks noChangeAspect="1"/>
          </p:cNvPicPr>
          <p:nvPr/>
        </p:nvPicPr>
        <p:blipFill>
          <a:blip r:embed="rId2"/>
          <a:stretch>
            <a:fillRect/>
          </a:stretch>
        </p:blipFill>
        <p:spPr>
          <a:xfrm>
            <a:off x="3152774" y="4019647"/>
            <a:ext cx="5886450" cy="2095500"/>
          </a:xfrm>
          <a:prstGeom prst="rect">
            <a:avLst/>
          </a:prstGeom>
        </p:spPr>
      </p:pic>
    </p:spTree>
    <p:extLst>
      <p:ext uri="{BB962C8B-B14F-4D97-AF65-F5344CB8AC3E}">
        <p14:creationId xmlns:p14="http://schemas.microsoft.com/office/powerpoint/2010/main" val="41111144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The following figure shows the output of the preceding code:</a:t>
            </a:r>
            <a:endParaRPr lang="en-US" sz="1800" dirty="0"/>
          </a:p>
        </p:txBody>
      </p:sp>
      <p:pic>
        <p:nvPicPr>
          <p:cNvPr id="6" name="Picture 5">
            <a:extLst>
              <a:ext uri="{FF2B5EF4-FFF2-40B4-BE49-F238E27FC236}">
                <a16:creationId xmlns:a16="http://schemas.microsoft.com/office/drawing/2014/main" id="{1BFA090B-43AB-4B84-8D6F-3F5FB5B6386D}"/>
              </a:ext>
            </a:extLst>
          </p:cNvPr>
          <p:cNvPicPr>
            <a:picLocks noChangeAspect="1"/>
          </p:cNvPicPr>
          <p:nvPr/>
        </p:nvPicPr>
        <p:blipFill>
          <a:blip r:embed="rId2"/>
          <a:stretch>
            <a:fillRect/>
          </a:stretch>
        </p:blipFill>
        <p:spPr>
          <a:xfrm>
            <a:off x="2370665" y="2667577"/>
            <a:ext cx="7450667" cy="3488267"/>
          </a:xfrm>
          <a:prstGeom prst="rect">
            <a:avLst/>
          </a:prstGeom>
        </p:spPr>
      </p:pic>
      <p:sp>
        <p:nvSpPr>
          <p:cNvPr id="8" name="TextBox 7">
            <a:extLst>
              <a:ext uri="{FF2B5EF4-FFF2-40B4-BE49-F238E27FC236}">
                <a16:creationId xmlns:a16="http://schemas.microsoft.com/office/drawing/2014/main" id="{BA4E126C-B8B9-4730-8EA3-7EB9C60B716D}"/>
              </a:ext>
            </a:extLst>
          </p:cNvPr>
          <p:cNvSpPr txBox="1"/>
          <p:nvPr/>
        </p:nvSpPr>
        <p:spPr>
          <a:xfrm>
            <a:off x="4571605" y="6191991"/>
            <a:ext cx="3048785" cy="307777"/>
          </a:xfrm>
          <a:prstGeom prst="rect">
            <a:avLst/>
          </a:prstGeom>
          <a:noFill/>
        </p:spPr>
        <p:txBody>
          <a:bodyPr wrap="square">
            <a:spAutoFit/>
          </a:bodyPr>
          <a:lstStyle/>
          <a:p>
            <a:r>
              <a:rPr lang="en-US" sz="1400" b="1" i="0" u="none" strike="noStrike" baseline="0" dirty="0">
                <a:latin typeface="OpenSans-Semibold"/>
              </a:rPr>
              <a:t>Figure 2.28: Output for boxes 1 and 2</a:t>
            </a:r>
            <a:endParaRPr lang="en-US" sz="1400" b="1" dirty="0"/>
          </a:p>
        </p:txBody>
      </p:sp>
    </p:spTree>
    <p:extLst>
      <p:ext uri="{BB962C8B-B14F-4D97-AF65-F5344CB8AC3E}">
        <p14:creationId xmlns:p14="http://schemas.microsoft.com/office/powerpoint/2010/main" val="2244677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Finally, let's add the CSS to the third box in </a:t>
            </a:r>
            <a:r>
              <a:rPr lang="en-US" sz="1800" b="0" i="1" u="none" strike="noStrike" baseline="0" dirty="0">
                <a:latin typeface="Lora-Italic"/>
              </a:rPr>
              <a:t>Figure 2.25</a:t>
            </a:r>
            <a:r>
              <a:rPr lang="en-US" sz="1800" b="0" i="0" u="none" strike="noStrike" baseline="0" dirty="0">
                <a:latin typeface="Lora-Regular"/>
              </a:rPr>
              <a:t>, observing how the </a:t>
            </a:r>
            <a:r>
              <a:rPr lang="en-US" sz="1800" b="1" i="0" u="none" strike="noStrike" baseline="0" dirty="0">
                <a:latin typeface="Inconsolata-Bold"/>
              </a:rPr>
              <a:t>width</a:t>
            </a:r>
            <a:r>
              <a:rPr lang="en-US" sz="1800" b="0" i="0" u="none" strike="noStrike" baseline="0" dirty="0">
                <a:latin typeface="Lora-Regular"/>
              </a:rPr>
              <a:t>, </a:t>
            </a:r>
            <a:r>
              <a:rPr lang="en-US" sz="1800" b="1" i="0" u="none" strike="noStrike" baseline="0" dirty="0">
                <a:latin typeface="Inconsolata-Bold"/>
              </a:rPr>
              <a:t>height</a:t>
            </a:r>
            <a:r>
              <a:rPr lang="en-US" sz="1800" b="0" i="0" u="none" strike="noStrike" baseline="0" dirty="0">
                <a:latin typeface="Lora-Regular"/>
              </a:rPr>
              <a:t>, </a:t>
            </a:r>
            <a:r>
              <a:rPr lang="en-US" sz="1800" b="1" i="0" u="none" strike="noStrike" baseline="0" dirty="0">
                <a:latin typeface="Inconsolata-Bold"/>
              </a:rPr>
              <a:t>padding</a:t>
            </a:r>
            <a:r>
              <a:rPr lang="en-US" sz="1800" b="0" i="0" u="none" strike="noStrike" baseline="0" dirty="0">
                <a:latin typeface="Lora-Regular"/>
              </a:rPr>
              <a:t>, and </a:t>
            </a:r>
            <a:r>
              <a:rPr lang="en-US" sz="1800" b="1" i="0" u="none" strike="noStrike" baseline="0" dirty="0">
                <a:latin typeface="Inconsolata-Bold"/>
              </a:rPr>
              <a:t>border </a:t>
            </a:r>
            <a:r>
              <a:rPr lang="en-US" sz="1800" b="0" i="0" u="none" strike="noStrike" baseline="0" dirty="0">
                <a:latin typeface="Lora-Regular"/>
              </a:rPr>
              <a:t>properties differ from the first and second boxes, as shown in the following code, to render the following figure:</a:t>
            </a:r>
            <a:endParaRPr lang="en-US" sz="1800" dirty="0"/>
          </a:p>
        </p:txBody>
      </p:sp>
      <p:pic>
        <p:nvPicPr>
          <p:cNvPr id="5" name="Picture 4">
            <a:extLst>
              <a:ext uri="{FF2B5EF4-FFF2-40B4-BE49-F238E27FC236}">
                <a16:creationId xmlns:a16="http://schemas.microsoft.com/office/drawing/2014/main" id="{4B40D465-556F-4E4B-99D5-D54C493C8F7A}"/>
              </a:ext>
            </a:extLst>
          </p:cNvPr>
          <p:cNvPicPr>
            <a:picLocks noChangeAspect="1"/>
          </p:cNvPicPr>
          <p:nvPr/>
        </p:nvPicPr>
        <p:blipFill>
          <a:blip r:embed="rId2"/>
          <a:stretch>
            <a:fillRect/>
          </a:stretch>
        </p:blipFill>
        <p:spPr>
          <a:xfrm>
            <a:off x="2762249" y="3980213"/>
            <a:ext cx="6667500" cy="1857375"/>
          </a:xfrm>
          <a:prstGeom prst="rect">
            <a:avLst/>
          </a:prstGeom>
        </p:spPr>
      </p:pic>
    </p:spTree>
    <p:extLst>
      <p:ext uri="{BB962C8B-B14F-4D97-AF65-F5344CB8AC3E}">
        <p14:creationId xmlns:p14="http://schemas.microsoft.com/office/powerpoint/2010/main" val="3722915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The following figure shows the output of the preceding code:</a:t>
            </a:r>
            <a:endParaRPr lang="en-US" sz="1800" dirty="0"/>
          </a:p>
        </p:txBody>
      </p:sp>
      <p:pic>
        <p:nvPicPr>
          <p:cNvPr id="6" name="Picture 5">
            <a:extLst>
              <a:ext uri="{FF2B5EF4-FFF2-40B4-BE49-F238E27FC236}">
                <a16:creationId xmlns:a16="http://schemas.microsoft.com/office/drawing/2014/main" id="{1D75B969-E97D-4597-9C18-D59867ACCEDE}"/>
              </a:ext>
            </a:extLst>
          </p:cNvPr>
          <p:cNvPicPr>
            <a:picLocks noChangeAspect="1"/>
          </p:cNvPicPr>
          <p:nvPr/>
        </p:nvPicPr>
        <p:blipFill>
          <a:blip r:embed="rId2"/>
          <a:stretch>
            <a:fillRect/>
          </a:stretch>
        </p:blipFill>
        <p:spPr>
          <a:xfrm>
            <a:off x="993421" y="2923688"/>
            <a:ext cx="10205156" cy="2935111"/>
          </a:xfrm>
          <a:prstGeom prst="rect">
            <a:avLst/>
          </a:prstGeom>
        </p:spPr>
      </p:pic>
      <p:sp>
        <p:nvSpPr>
          <p:cNvPr id="8" name="TextBox 7">
            <a:extLst>
              <a:ext uri="{FF2B5EF4-FFF2-40B4-BE49-F238E27FC236}">
                <a16:creationId xmlns:a16="http://schemas.microsoft.com/office/drawing/2014/main" id="{80FE90B2-BF8C-4800-86A5-46D914FDF015}"/>
              </a:ext>
            </a:extLst>
          </p:cNvPr>
          <p:cNvSpPr txBox="1"/>
          <p:nvPr/>
        </p:nvSpPr>
        <p:spPr>
          <a:xfrm>
            <a:off x="4414493" y="6015562"/>
            <a:ext cx="3363012" cy="307777"/>
          </a:xfrm>
          <a:prstGeom prst="rect">
            <a:avLst/>
          </a:prstGeom>
          <a:noFill/>
        </p:spPr>
        <p:txBody>
          <a:bodyPr wrap="square">
            <a:spAutoFit/>
          </a:bodyPr>
          <a:lstStyle/>
          <a:p>
            <a:r>
              <a:rPr lang="en-US" sz="1400" b="1" i="0" u="none" strike="noStrike" baseline="0" dirty="0">
                <a:latin typeface="OpenSans-Semibold"/>
              </a:rPr>
              <a:t>Figure 2.29: Output for boxes 1, 2, and 3</a:t>
            </a:r>
            <a:endParaRPr lang="en-US" sz="1400" b="1" dirty="0"/>
          </a:p>
        </p:txBody>
      </p:sp>
    </p:spTree>
    <p:extLst>
      <p:ext uri="{BB962C8B-B14F-4D97-AF65-F5344CB8AC3E}">
        <p14:creationId xmlns:p14="http://schemas.microsoft.com/office/powerpoint/2010/main" val="2438751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Exercise 3: Experimenting with the Box Model</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262433"/>
            <a:ext cx="11029616" cy="4289195"/>
          </a:xfrm>
        </p:spPr>
        <p:txBody>
          <a:bodyPr anchor="ctr">
            <a:normAutofit/>
          </a:bodyPr>
          <a:lstStyle/>
          <a:p>
            <a:pPr marL="0" indent="0">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web page in your browser. This should give you a sense of what's possible with the box model. Feel free to change the various different properties and experiment with different combinations.</a:t>
            </a:r>
          </a:p>
          <a:p>
            <a:pPr marL="0" indent="0">
              <a:buNone/>
            </a:pPr>
            <a:endParaRPr lang="en-US" dirty="0">
              <a:latin typeface="Lora-Regular"/>
            </a:endParaRPr>
          </a:p>
          <a:p>
            <a:pPr marL="0" indent="0" algn="l">
              <a:buNone/>
            </a:pPr>
            <a:r>
              <a:rPr lang="en-US" sz="2000" b="1" i="0" u="none" strike="noStrike" baseline="0" dirty="0">
                <a:latin typeface="OpenSans-Semibold"/>
              </a:rPr>
              <a:t>Putting It All Together</a:t>
            </a:r>
          </a:p>
          <a:p>
            <a:pPr marL="0" indent="0" algn="l">
              <a:buNone/>
            </a:pPr>
            <a:r>
              <a:rPr lang="en-US" sz="1800" b="0" i="0" u="none" strike="noStrike" baseline="0" dirty="0">
                <a:latin typeface="Lora-Regular"/>
              </a:rPr>
              <a:t>We now know how to correctly markup a web page with the correct HTML5 structural tags. We also know how to use the three most popular CSS layout techniques. Finally, we have an understanding of how the box model works. We will now build the two complete web pages, combining all of the things we have learned so far in this presentation.</a:t>
            </a:r>
            <a:endParaRPr lang="en-US" sz="1800" dirty="0"/>
          </a:p>
        </p:txBody>
      </p:sp>
    </p:spTree>
    <p:extLst>
      <p:ext uri="{BB962C8B-B14F-4D97-AF65-F5344CB8AC3E}">
        <p14:creationId xmlns:p14="http://schemas.microsoft.com/office/powerpoint/2010/main" val="175722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The header Tag</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t">
            <a:normAutofit/>
          </a:bodyPr>
          <a:lstStyle/>
          <a:p>
            <a:pPr marL="0" indent="0" algn="l">
              <a:buNone/>
            </a:pPr>
            <a:r>
              <a:rPr lang="en-US" sz="1800" b="0" i="0" u="none" strike="noStrike" baseline="0" dirty="0">
                <a:solidFill>
                  <a:srgbClr val="000000"/>
                </a:solidFill>
                <a:latin typeface="Lora-Regular"/>
              </a:rPr>
              <a:t>Now, let's open the website at </a:t>
            </a:r>
            <a:r>
              <a:rPr lang="en-US" dirty="0">
                <a:solidFill>
                  <a:srgbClr val="0070C0"/>
                </a:solidFill>
                <a:hlinkClick r:id="rId2">
                  <a:extLst>
                    <a:ext uri="{A12FA001-AC4F-418D-AE19-62706E023703}">
                      <ahyp:hlinkClr xmlns:ahyp="http://schemas.microsoft.com/office/drawing/2018/hyperlinkcolor" val="tx"/>
                    </a:ext>
                  </a:extLst>
                </a:hlinkClick>
              </a:rPr>
              <a:t>Code Academy</a:t>
            </a:r>
            <a:r>
              <a:rPr lang="en-US" dirty="0">
                <a:solidFill>
                  <a:srgbClr val="0070C0"/>
                </a:solidFill>
              </a:rPr>
              <a:t> </a:t>
            </a:r>
            <a:r>
              <a:rPr lang="en-US" sz="1800" b="0" i="0" u="none" strike="noStrike" baseline="0" dirty="0">
                <a:solidFill>
                  <a:srgbClr val="000000"/>
                </a:solidFill>
                <a:latin typeface="Lora-Regular"/>
              </a:rPr>
              <a:t>to see how a header</a:t>
            </a:r>
          </a:p>
          <a:p>
            <a:pPr marL="0" indent="0" algn="l">
              <a:buNone/>
            </a:pPr>
            <a:r>
              <a:rPr lang="en-US" sz="1800" b="0" i="0" u="none" strike="noStrike" baseline="0" dirty="0">
                <a:solidFill>
                  <a:srgbClr val="000000"/>
                </a:solidFill>
                <a:latin typeface="Lora-Regular"/>
              </a:rPr>
              <a:t>is represented in an actual website. In the following diagram, you can see that the</a:t>
            </a:r>
          </a:p>
          <a:p>
            <a:pPr marL="0" indent="0" algn="l">
              <a:buNone/>
            </a:pPr>
            <a:r>
              <a:rPr lang="en-US" sz="1800" b="0" i="0" u="none" strike="noStrike" baseline="0" dirty="0">
                <a:solidFill>
                  <a:srgbClr val="000000"/>
                </a:solidFill>
                <a:latin typeface="Lora-Regular"/>
              </a:rPr>
              <a:t>header element is highlighted via a box, illustrating where a header element is typically</a:t>
            </a:r>
          </a:p>
          <a:p>
            <a:pPr marL="0" indent="0" algn="l">
              <a:buNone/>
            </a:pPr>
            <a:r>
              <a:rPr lang="en-US" sz="1800" b="0" i="0" u="none" strike="noStrike" baseline="0" dirty="0">
                <a:solidFill>
                  <a:srgbClr val="000000"/>
                </a:solidFill>
                <a:latin typeface="Lora-Regular"/>
              </a:rPr>
              <a:t>placed on a web page:</a:t>
            </a:r>
            <a:endParaRPr lang="en-US" sz="1800" dirty="0"/>
          </a:p>
        </p:txBody>
      </p:sp>
      <p:pic>
        <p:nvPicPr>
          <p:cNvPr id="6" name="Picture 5">
            <a:extLst>
              <a:ext uri="{FF2B5EF4-FFF2-40B4-BE49-F238E27FC236}">
                <a16:creationId xmlns:a16="http://schemas.microsoft.com/office/drawing/2014/main" id="{2BBD93F5-46E3-41DD-AB3B-9A63FE09EFDC}"/>
              </a:ext>
            </a:extLst>
          </p:cNvPr>
          <p:cNvPicPr>
            <a:picLocks noChangeAspect="1"/>
          </p:cNvPicPr>
          <p:nvPr/>
        </p:nvPicPr>
        <p:blipFill>
          <a:blip r:embed="rId3"/>
          <a:stretch>
            <a:fillRect/>
          </a:stretch>
        </p:blipFill>
        <p:spPr>
          <a:xfrm>
            <a:off x="3115235" y="3562348"/>
            <a:ext cx="5123329" cy="2510431"/>
          </a:xfrm>
          <a:prstGeom prst="rect">
            <a:avLst/>
          </a:prstGeom>
        </p:spPr>
      </p:pic>
      <p:sp>
        <p:nvSpPr>
          <p:cNvPr id="8" name="TextBox 7">
            <a:extLst>
              <a:ext uri="{FF2B5EF4-FFF2-40B4-BE49-F238E27FC236}">
                <a16:creationId xmlns:a16="http://schemas.microsoft.com/office/drawing/2014/main" id="{66A67856-5367-494D-A284-087F9E6A8094}"/>
              </a:ext>
            </a:extLst>
          </p:cNvPr>
          <p:cNvSpPr txBox="1"/>
          <p:nvPr/>
        </p:nvSpPr>
        <p:spPr>
          <a:xfrm>
            <a:off x="4309781" y="6226336"/>
            <a:ext cx="2734235" cy="307777"/>
          </a:xfrm>
          <a:prstGeom prst="rect">
            <a:avLst/>
          </a:prstGeom>
          <a:noFill/>
        </p:spPr>
        <p:txBody>
          <a:bodyPr wrap="square">
            <a:spAutoFit/>
          </a:bodyPr>
          <a:lstStyle/>
          <a:p>
            <a:r>
              <a:rPr lang="en-US" sz="1400" b="1" i="0" u="none" strike="noStrike" baseline="0" dirty="0">
                <a:latin typeface="OpenSans-Semibold"/>
              </a:rPr>
              <a:t>Figure 2.2: The header element</a:t>
            </a:r>
            <a:endParaRPr lang="en-US" sz="1400" b="1" dirty="0"/>
          </a:p>
        </p:txBody>
      </p:sp>
    </p:spTree>
    <p:extLst>
      <p:ext uri="{BB962C8B-B14F-4D97-AF65-F5344CB8AC3E}">
        <p14:creationId xmlns:p14="http://schemas.microsoft.com/office/powerpoint/2010/main" val="36821776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Exercise 4: Home Page Revisited</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p:txBody>
          <a:bodyPr/>
          <a:lstStyle/>
          <a:p>
            <a:pPr marL="0" indent="0" algn="l">
              <a:buNone/>
            </a:pPr>
            <a:r>
              <a:rPr lang="en-US" sz="1800" b="0" i="0" u="none" strike="noStrike" baseline="0" dirty="0">
                <a:latin typeface="Lora-Regular"/>
              </a:rPr>
              <a:t>In this exercise, we will be using the wireframe in </a:t>
            </a:r>
            <a:r>
              <a:rPr lang="en-US" sz="1800" b="0" i="1" u="none" strike="noStrike" baseline="0" dirty="0">
                <a:latin typeface="Lora-Italic"/>
              </a:rPr>
              <a:t>Figure 2.13 </a:t>
            </a:r>
            <a:r>
              <a:rPr lang="en-US" sz="1800" b="0" i="0" u="none" strike="noStrike" baseline="0" dirty="0">
                <a:latin typeface="Lora-Regular"/>
              </a:rPr>
              <a:t>for a home page design used in </a:t>
            </a:r>
            <a:r>
              <a:rPr lang="en-US" sz="1800" b="0" i="1" u="none" strike="noStrike" baseline="0" dirty="0">
                <a:latin typeface="Lora-Italic"/>
              </a:rPr>
              <a:t>Activity 1</a:t>
            </a:r>
            <a:r>
              <a:rPr lang="en-US" sz="1800" b="0" i="0" u="none" strike="noStrike" baseline="0" dirty="0">
                <a:latin typeface="Lora-Regular"/>
              </a:rPr>
              <a:t>, </a:t>
            </a:r>
            <a:r>
              <a:rPr lang="en-US" sz="1800" b="0" i="1" u="none" strike="noStrike" baseline="0" dirty="0">
                <a:latin typeface="Lora-Italic"/>
              </a:rPr>
              <a:t>Video Store Home Page</a:t>
            </a:r>
            <a:r>
              <a:rPr lang="en-US" sz="1800" b="0" i="0" u="none" strike="noStrike" baseline="0" dirty="0">
                <a:latin typeface="Lora-Regular"/>
              </a:rPr>
              <a:t>. We will build a version of this page, incorporating the concepts from the box model topic. Our aim will be to build a page as shown in the wireframe </a:t>
            </a:r>
            <a:r>
              <a:rPr lang="en-US" sz="1800" b="0" i="1" u="none" strike="noStrike" baseline="0" dirty="0">
                <a:latin typeface="Lora-Italic"/>
              </a:rPr>
              <a:t>Figure 2.15</a:t>
            </a:r>
            <a:r>
              <a:rPr lang="en-US" sz="1800" b="0" i="0" u="none" strike="noStrike" baseline="0" dirty="0">
                <a:latin typeface="Lora-Regular"/>
              </a:rPr>
              <a:t>:</a:t>
            </a:r>
          </a:p>
          <a:p>
            <a:pPr marL="0" indent="0" algn="l">
              <a:buNone/>
            </a:pPr>
            <a:r>
              <a:rPr lang="en-US" sz="1800" b="0" i="0" u="none" strike="noStrike" baseline="0" dirty="0">
                <a:latin typeface="Lora-Regular"/>
              </a:rPr>
              <a:t>The steps to complete this exercise are as follows:</a:t>
            </a:r>
            <a:endParaRPr lang="en-US" dirty="0"/>
          </a:p>
        </p:txBody>
      </p:sp>
    </p:spTree>
    <p:extLst>
      <p:ext uri="{BB962C8B-B14F-4D97-AF65-F5344CB8AC3E}">
        <p14:creationId xmlns:p14="http://schemas.microsoft.com/office/powerpoint/2010/main" val="16517569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Exercise 4: Home Page Revisited</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4" y="2187019"/>
            <a:ext cx="3604307" cy="4552269"/>
          </a:xfrm>
        </p:spPr>
        <p:txBody>
          <a:bodyPr anchor="ctr">
            <a:normAutofit/>
          </a:bodyPr>
          <a:lstStyle/>
          <a:p>
            <a:pPr marL="324000" lvl="1" indent="0">
              <a:buNone/>
            </a:pPr>
            <a:r>
              <a:rPr lang="en-US" sz="1800" b="0" i="0" u="none" strike="noStrike" baseline="0" dirty="0">
                <a:latin typeface="Lora-Regular"/>
              </a:rPr>
              <a:t>1. Create a new file called </a:t>
            </a:r>
            <a:r>
              <a:rPr lang="en-US" sz="1800" b="1" i="0" u="none" strike="noStrike" baseline="0" dirty="0">
                <a:latin typeface="Inconsolata-Bold"/>
              </a:rPr>
              <a:t>home.html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a:t>
            </a:r>
          </a:p>
          <a:p>
            <a:pPr marL="324000" lvl="1" indent="0">
              <a:buNone/>
            </a:pPr>
            <a:r>
              <a:rPr lang="en-US" sz="1800" b="0" i="0" u="none" strike="noStrike" baseline="0" dirty="0">
                <a:latin typeface="Lora-Regular"/>
              </a:rPr>
              <a:t>2. Use the following HTML code as a start file. Again, don't worry if some of the CSS doesn't make sense to you. We will look into this part of the styling in more detail in </a:t>
            </a:r>
            <a:r>
              <a:rPr lang="en-US" sz="1800" b="0" i="1" u="none" strike="noStrike" baseline="0" dirty="0">
                <a:latin typeface="Lora-Italic"/>
              </a:rPr>
              <a:t>the presentation</a:t>
            </a:r>
            <a:r>
              <a:rPr lang="en-US" sz="1800" b="0" i="0" u="none" strike="noStrike" baseline="0" dirty="0">
                <a:latin typeface="Lora-Regular"/>
              </a:rPr>
              <a:t>, </a:t>
            </a:r>
            <a:r>
              <a:rPr lang="en-US" sz="1800" b="0" i="1" u="none" strike="noStrike" baseline="0" dirty="0">
                <a:latin typeface="Lora-Italic"/>
              </a:rPr>
              <a:t>Text and Typography</a:t>
            </a:r>
            <a:r>
              <a:rPr lang="en-US" sz="1800" b="0" i="0" u="none" strike="noStrike" baseline="0" dirty="0">
                <a:latin typeface="Lora-Regular"/>
              </a:rPr>
              <a:t>:</a:t>
            </a:r>
            <a:endParaRPr lang="en-US" sz="1800" dirty="0"/>
          </a:p>
        </p:txBody>
      </p:sp>
      <p:pic>
        <p:nvPicPr>
          <p:cNvPr id="5" name="Picture 4">
            <a:extLst>
              <a:ext uri="{FF2B5EF4-FFF2-40B4-BE49-F238E27FC236}">
                <a16:creationId xmlns:a16="http://schemas.microsoft.com/office/drawing/2014/main" id="{A896430A-3AB5-4168-84D0-1303AA1C320C}"/>
              </a:ext>
            </a:extLst>
          </p:cNvPr>
          <p:cNvPicPr>
            <a:picLocks noChangeAspect="1"/>
          </p:cNvPicPr>
          <p:nvPr/>
        </p:nvPicPr>
        <p:blipFill rotWithShape="1">
          <a:blip r:embed="rId2"/>
          <a:srcRect l="4030" r="2862"/>
          <a:stretch/>
        </p:blipFill>
        <p:spPr>
          <a:xfrm>
            <a:off x="4185501" y="1958137"/>
            <a:ext cx="3921551" cy="4781152"/>
          </a:xfrm>
          <a:prstGeom prst="rect">
            <a:avLst/>
          </a:prstGeom>
        </p:spPr>
      </p:pic>
      <p:sp>
        <p:nvSpPr>
          <p:cNvPr id="7" name="TextBox 6">
            <a:extLst>
              <a:ext uri="{FF2B5EF4-FFF2-40B4-BE49-F238E27FC236}">
                <a16:creationId xmlns:a16="http://schemas.microsoft.com/office/drawing/2014/main" id="{E91994E9-8176-4FA8-A562-B328070A8AC3}"/>
              </a:ext>
            </a:extLst>
          </p:cNvPr>
          <p:cNvSpPr txBox="1"/>
          <p:nvPr/>
        </p:nvSpPr>
        <p:spPr>
          <a:xfrm>
            <a:off x="8055204" y="3312432"/>
            <a:ext cx="3733014" cy="369332"/>
          </a:xfrm>
          <a:prstGeom prst="rect">
            <a:avLst/>
          </a:prstGeom>
          <a:noFill/>
        </p:spPr>
        <p:txBody>
          <a:bodyPr wrap="square">
            <a:spAutoFit/>
          </a:bodyPr>
          <a:lstStyle/>
          <a:p>
            <a:r>
              <a:rPr lang="en-US" sz="1800" b="0" u="none" strike="noStrike" baseline="0" dirty="0">
                <a:latin typeface="Lora-Italic"/>
              </a:rPr>
              <a:t>Continues here</a:t>
            </a:r>
            <a:r>
              <a:rPr lang="en-US" dirty="0">
                <a:latin typeface="Lora-Italic"/>
                <a:sym typeface="Wingdings" panose="05000000000000000000" pitchFamily="2" charset="2"/>
              </a:rPr>
              <a:t> </a:t>
            </a:r>
            <a:endParaRPr lang="en-US" dirty="0"/>
          </a:p>
        </p:txBody>
      </p:sp>
      <p:pic>
        <p:nvPicPr>
          <p:cNvPr id="8" name="Picture 7">
            <a:extLst>
              <a:ext uri="{FF2B5EF4-FFF2-40B4-BE49-F238E27FC236}">
                <a16:creationId xmlns:a16="http://schemas.microsoft.com/office/drawing/2014/main" id="{4DF309F6-24EE-4C7A-8868-BB01951DF74C}"/>
              </a:ext>
            </a:extLst>
          </p:cNvPr>
          <p:cNvPicPr>
            <a:picLocks noChangeAspect="1"/>
          </p:cNvPicPr>
          <p:nvPr/>
        </p:nvPicPr>
        <p:blipFill rotWithShape="1">
          <a:blip r:embed="rId3"/>
          <a:srcRect l="5664" r="6540"/>
          <a:stretch/>
        </p:blipFill>
        <p:spPr>
          <a:xfrm>
            <a:off x="8158899" y="3681764"/>
            <a:ext cx="3629319" cy="3057525"/>
          </a:xfrm>
          <a:prstGeom prst="rect">
            <a:avLst/>
          </a:prstGeom>
        </p:spPr>
      </p:pic>
    </p:spTree>
    <p:extLst>
      <p:ext uri="{BB962C8B-B14F-4D97-AF65-F5344CB8AC3E}">
        <p14:creationId xmlns:p14="http://schemas.microsoft.com/office/powerpoint/2010/main" val="2028953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Exercise 4: Home Page Revisited</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3. Now, let's add some styling for the structural elements. Notice how we have used what we have learned from </a:t>
            </a:r>
            <a:r>
              <a:rPr lang="en-US" sz="1800" b="0" i="1" u="none" strike="noStrike" baseline="0" dirty="0">
                <a:latin typeface="Lora-Italic"/>
              </a:rPr>
              <a:t>The Box Model </a:t>
            </a:r>
            <a:r>
              <a:rPr lang="en-US" sz="1800" b="0" i="0" u="none" strike="noStrike" baseline="0" dirty="0">
                <a:latin typeface="Lora-Regular"/>
              </a:rPr>
              <a:t>topic to include </a:t>
            </a:r>
            <a:r>
              <a:rPr lang="en-US" sz="1800" b="1" i="0" u="none" strike="noStrike" baseline="0" dirty="0">
                <a:latin typeface="Inconsolata-Bold"/>
              </a:rPr>
              <a:t>border</a:t>
            </a:r>
            <a:r>
              <a:rPr lang="en-US" sz="1800" b="0" i="0" u="none" strike="noStrike" baseline="0" dirty="0">
                <a:latin typeface="Lora-Regular"/>
              </a:rPr>
              <a:t>, </a:t>
            </a:r>
            <a:r>
              <a:rPr lang="en-US" sz="1800" b="1" i="0" u="none" strike="noStrike" baseline="0" dirty="0">
                <a:latin typeface="Inconsolata-Bold"/>
              </a:rPr>
              <a:t>padding</a:t>
            </a:r>
            <a:r>
              <a:rPr lang="en-US" sz="1800" b="0" i="0" u="none" strike="noStrike" baseline="0" dirty="0">
                <a:latin typeface="Lora-Regular"/>
              </a:rPr>
              <a:t>, and </a:t>
            </a:r>
            <a:r>
              <a:rPr lang="en-US" sz="1800" b="1" i="0" u="none" strike="noStrike" baseline="0" dirty="0">
                <a:latin typeface="Inconsolata-Bold"/>
              </a:rPr>
              <a:t>margin </a:t>
            </a:r>
            <a:r>
              <a:rPr lang="en-US" sz="1800" b="0" i="0" u="none" strike="noStrike" baseline="0" dirty="0">
                <a:latin typeface="Lora-Regular"/>
              </a:rPr>
              <a:t>with our structural elements. We will use a border to visually define the outer edge of the element, along with some padding to add spacing between the text and the outer edge of the element and a bottom </a:t>
            </a:r>
            <a:r>
              <a:rPr lang="en-US" sz="1800" b="1" i="0" u="none" strike="noStrike" baseline="0" dirty="0">
                <a:latin typeface="Inconsolata-Bold"/>
              </a:rPr>
              <a:t>margin </a:t>
            </a:r>
            <a:r>
              <a:rPr lang="en-US" sz="1800" b="0" i="0" u="none" strike="noStrike" baseline="0" dirty="0">
                <a:latin typeface="Lora-Regular"/>
              </a:rPr>
              <a:t>to provide vertical spacing between the elements. We will add this just before the closing style tag:</a:t>
            </a:r>
            <a:endParaRPr lang="en-US" sz="1800" dirty="0"/>
          </a:p>
        </p:txBody>
      </p:sp>
      <p:pic>
        <p:nvPicPr>
          <p:cNvPr id="5" name="Picture 4">
            <a:extLst>
              <a:ext uri="{FF2B5EF4-FFF2-40B4-BE49-F238E27FC236}">
                <a16:creationId xmlns:a16="http://schemas.microsoft.com/office/drawing/2014/main" id="{4857E190-E6B5-4C17-8ACE-0CD4CD77AFBD}"/>
              </a:ext>
            </a:extLst>
          </p:cNvPr>
          <p:cNvPicPr>
            <a:picLocks noChangeAspect="1"/>
          </p:cNvPicPr>
          <p:nvPr/>
        </p:nvPicPr>
        <p:blipFill>
          <a:blip r:embed="rId2"/>
          <a:stretch>
            <a:fillRect/>
          </a:stretch>
        </p:blipFill>
        <p:spPr>
          <a:xfrm>
            <a:off x="3633786" y="3921218"/>
            <a:ext cx="4924425" cy="2619375"/>
          </a:xfrm>
          <a:prstGeom prst="rect">
            <a:avLst/>
          </a:prstGeom>
        </p:spPr>
      </p:pic>
    </p:spTree>
    <p:extLst>
      <p:ext uri="{BB962C8B-B14F-4D97-AF65-F5344CB8AC3E}">
        <p14:creationId xmlns:p14="http://schemas.microsoft.com/office/powerpoint/2010/main" val="3418642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Exercise 4: Home Page Revisited</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2" y="2180496"/>
            <a:ext cx="11029615" cy="4534069"/>
          </a:xfrm>
        </p:spPr>
        <p:txBody>
          <a:bodyPr anchor="t">
            <a:normAutofit/>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web page in your browser as shown in the following figure: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You should see a web page resembling the one shown in the home page wireframe.</a:t>
            </a:r>
            <a:endParaRPr lang="en-US" sz="1800" dirty="0"/>
          </a:p>
        </p:txBody>
      </p:sp>
      <p:pic>
        <p:nvPicPr>
          <p:cNvPr id="6" name="Picture 5">
            <a:extLst>
              <a:ext uri="{FF2B5EF4-FFF2-40B4-BE49-F238E27FC236}">
                <a16:creationId xmlns:a16="http://schemas.microsoft.com/office/drawing/2014/main" id="{A1D67127-C7B6-4B08-89A0-9DF878F6C2B9}"/>
              </a:ext>
            </a:extLst>
          </p:cNvPr>
          <p:cNvPicPr>
            <a:picLocks noChangeAspect="1"/>
          </p:cNvPicPr>
          <p:nvPr/>
        </p:nvPicPr>
        <p:blipFill>
          <a:blip r:embed="rId2"/>
          <a:stretch>
            <a:fillRect/>
          </a:stretch>
        </p:blipFill>
        <p:spPr>
          <a:xfrm>
            <a:off x="3534540" y="2985454"/>
            <a:ext cx="5382891" cy="2704511"/>
          </a:xfrm>
          <a:prstGeom prst="rect">
            <a:avLst/>
          </a:prstGeom>
        </p:spPr>
      </p:pic>
      <p:sp>
        <p:nvSpPr>
          <p:cNvPr id="8" name="TextBox 7">
            <a:extLst>
              <a:ext uri="{FF2B5EF4-FFF2-40B4-BE49-F238E27FC236}">
                <a16:creationId xmlns:a16="http://schemas.microsoft.com/office/drawing/2014/main" id="{057BF5D1-26A3-4E61-BFDA-9E02FE338153}"/>
              </a:ext>
            </a:extLst>
          </p:cNvPr>
          <p:cNvSpPr txBox="1"/>
          <p:nvPr/>
        </p:nvSpPr>
        <p:spPr>
          <a:xfrm>
            <a:off x="4885761" y="5774620"/>
            <a:ext cx="2680447" cy="307777"/>
          </a:xfrm>
          <a:prstGeom prst="rect">
            <a:avLst/>
          </a:prstGeom>
          <a:noFill/>
        </p:spPr>
        <p:txBody>
          <a:bodyPr wrap="square">
            <a:spAutoFit/>
          </a:bodyPr>
          <a:lstStyle/>
          <a:p>
            <a:r>
              <a:rPr lang="en-US" sz="1400" b="1" i="0" u="none" strike="noStrike" baseline="0" dirty="0">
                <a:latin typeface="OpenSans-Semibold"/>
              </a:rPr>
              <a:t>Figure 2.30: Output of home page</a:t>
            </a:r>
            <a:endParaRPr lang="en-US" sz="1400" b="1" dirty="0"/>
          </a:p>
        </p:txBody>
      </p:sp>
    </p:spTree>
    <p:extLst>
      <p:ext uri="{BB962C8B-B14F-4D97-AF65-F5344CB8AC3E}">
        <p14:creationId xmlns:p14="http://schemas.microsoft.com/office/powerpoint/2010/main" val="25825300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Exercise 5: 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p:txBody>
          <a:bodyPr anchor="t"/>
          <a:lstStyle/>
          <a:p>
            <a:pPr marL="0" indent="0" algn="l">
              <a:buNone/>
            </a:pPr>
            <a:r>
              <a:rPr lang="en-US" sz="1800" b="0" i="0" u="none" strike="noStrike" baseline="0" dirty="0">
                <a:latin typeface="Lora-Regular"/>
              </a:rPr>
              <a:t>In this exercise, we will be using the wireframe for a product page design as in </a:t>
            </a:r>
            <a:r>
              <a:rPr lang="en-US" sz="1800" b="0" i="1" u="none" strike="noStrike" baseline="0" dirty="0">
                <a:latin typeface="Lora-Italic"/>
              </a:rPr>
              <a:t>Figure 2.15</a:t>
            </a:r>
            <a:r>
              <a:rPr lang="en-US" sz="1800" b="0" i="0" u="none" strike="noStrike" baseline="0" dirty="0">
                <a:latin typeface="Lora-Regular"/>
              </a:rPr>
              <a:t>. We will build a more realistic version incorporating the box model. Our aim will be to build a page as shown in the wireframe </a:t>
            </a:r>
            <a:r>
              <a:rPr lang="en-US" sz="1800" b="0" i="1" u="none" strike="noStrike" baseline="0" dirty="0">
                <a:latin typeface="Lora-Italic"/>
              </a:rPr>
              <a:t>Figure 2.15</a:t>
            </a:r>
            <a:r>
              <a:rPr lang="en-US" sz="1800" b="0" i="0" u="none" strike="noStrike" baseline="0" dirty="0">
                <a:latin typeface="Lora-Regular"/>
              </a:rPr>
              <a:t>.</a:t>
            </a:r>
          </a:p>
          <a:p>
            <a:pPr marL="0" indent="0" algn="l">
              <a:buNone/>
            </a:pPr>
            <a:r>
              <a:rPr lang="en-US" sz="1800" b="0" i="0" u="none" strike="noStrike" baseline="0" dirty="0">
                <a:latin typeface="Lora-Regular"/>
              </a:rPr>
              <a:t>The steps to complete the exercise are as follows:</a:t>
            </a:r>
          </a:p>
          <a:p>
            <a:pPr marL="324000" lvl="1" indent="0">
              <a:buNone/>
            </a:pPr>
            <a:r>
              <a:rPr lang="en-US" sz="1800" b="0" i="0" u="none" strike="noStrike" baseline="0" dirty="0">
                <a:latin typeface="Lora-Regular"/>
              </a:rPr>
              <a:t>1. Create a new file called </a:t>
            </a:r>
            <a:r>
              <a:rPr lang="en-US" sz="1800" b="1" i="0" u="none" strike="noStrike" baseline="0" dirty="0">
                <a:latin typeface="Inconsolata-Bold"/>
              </a:rPr>
              <a:t>product.html </a:t>
            </a:r>
            <a:r>
              <a:rPr lang="en-US" sz="1800" b="0" i="0" u="none" strike="noStrike" baseline="0" dirty="0">
                <a:latin typeface="Lora-Regular"/>
              </a:rPr>
              <a:t>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with the following code:</a:t>
            </a:r>
            <a:endParaRPr lang="en-US" sz="1800" dirty="0"/>
          </a:p>
        </p:txBody>
      </p:sp>
      <p:pic>
        <p:nvPicPr>
          <p:cNvPr id="5" name="Picture 4">
            <a:extLst>
              <a:ext uri="{FF2B5EF4-FFF2-40B4-BE49-F238E27FC236}">
                <a16:creationId xmlns:a16="http://schemas.microsoft.com/office/drawing/2014/main" id="{30FCB12A-D24C-4D28-8199-C655C3C6ADC7}"/>
              </a:ext>
            </a:extLst>
          </p:cNvPr>
          <p:cNvPicPr>
            <a:picLocks noChangeAspect="1"/>
          </p:cNvPicPr>
          <p:nvPr/>
        </p:nvPicPr>
        <p:blipFill>
          <a:blip r:embed="rId2"/>
          <a:stretch>
            <a:fillRect/>
          </a:stretch>
        </p:blipFill>
        <p:spPr>
          <a:xfrm>
            <a:off x="2990849" y="4019647"/>
            <a:ext cx="6210300" cy="2600325"/>
          </a:xfrm>
          <a:prstGeom prst="rect">
            <a:avLst/>
          </a:prstGeom>
        </p:spPr>
      </p:pic>
    </p:spTree>
    <p:extLst>
      <p:ext uri="{BB962C8B-B14F-4D97-AF65-F5344CB8AC3E}">
        <p14:creationId xmlns:p14="http://schemas.microsoft.com/office/powerpoint/2010/main" val="10005294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Exercise 5: 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p:txBody>
          <a:bodyPr anchor="t"/>
          <a:lstStyle/>
          <a:p>
            <a:pPr marL="324000" lvl="1" indent="0">
              <a:buNone/>
            </a:pPr>
            <a:r>
              <a:rPr lang="en-US" sz="1800" b="0" i="0" u="none" strike="noStrike" baseline="0" dirty="0">
                <a:latin typeface="Lora-Regular"/>
              </a:rPr>
              <a:t>2. In order to add styling, add the following code in between the </a:t>
            </a:r>
            <a:r>
              <a:rPr lang="en-US" sz="1800" b="1" i="0" u="none" strike="noStrike" baseline="0" dirty="0">
                <a:latin typeface="Inconsolata-Bold"/>
              </a:rPr>
              <a:t>style </a:t>
            </a:r>
            <a:r>
              <a:rPr lang="en-US" sz="1800" b="0" i="0" u="none" strike="noStrike" baseline="0" dirty="0">
                <a:latin typeface="Lora-Regular"/>
              </a:rPr>
              <a:t>tags:</a:t>
            </a:r>
            <a:endParaRPr lang="en-US" sz="1800" dirty="0"/>
          </a:p>
        </p:txBody>
      </p:sp>
      <p:pic>
        <p:nvPicPr>
          <p:cNvPr id="6" name="Picture 5">
            <a:extLst>
              <a:ext uri="{FF2B5EF4-FFF2-40B4-BE49-F238E27FC236}">
                <a16:creationId xmlns:a16="http://schemas.microsoft.com/office/drawing/2014/main" id="{59C74326-3979-4D43-93B5-B315FC4E0746}"/>
              </a:ext>
            </a:extLst>
          </p:cNvPr>
          <p:cNvPicPr>
            <a:picLocks noChangeAspect="1"/>
          </p:cNvPicPr>
          <p:nvPr/>
        </p:nvPicPr>
        <p:blipFill>
          <a:blip r:embed="rId2"/>
          <a:stretch>
            <a:fillRect/>
          </a:stretch>
        </p:blipFill>
        <p:spPr>
          <a:xfrm>
            <a:off x="2871786" y="2812677"/>
            <a:ext cx="6448425" cy="3581400"/>
          </a:xfrm>
          <a:prstGeom prst="rect">
            <a:avLst/>
          </a:prstGeom>
        </p:spPr>
      </p:pic>
    </p:spTree>
    <p:extLst>
      <p:ext uri="{BB962C8B-B14F-4D97-AF65-F5344CB8AC3E}">
        <p14:creationId xmlns:p14="http://schemas.microsoft.com/office/powerpoint/2010/main" val="7363938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Exercise 5: 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4. Now, let's add some styling for the structural elements. This is the same code as in the previous exercise. We will use a border to visually define the outer edge of the element, along with some padding to add spacing between the text and the outer edge of the element and a bottom margin  to provide vertical spacing between elements. Again, we will add the CSS just before the closing </a:t>
            </a:r>
            <a:r>
              <a:rPr lang="en-US" sz="1800" b="1" i="0" u="none" strike="noStrike" baseline="0" dirty="0">
                <a:latin typeface="Inconsolata-Bold"/>
              </a:rPr>
              <a:t>style </a:t>
            </a:r>
            <a:r>
              <a:rPr lang="en-US" sz="1800" b="0" i="0" u="none" strike="noStrike" baseline="0" dirty="0">
                <a:latin typeface="Lora-Regular"/>
              </a:rPr>
              <a:t>tag:</a:t>
            </a:r>
            <a:endParaRPr lang="en-US" sz="1800" dirty="0"/>
          </a:p>
        </p:txBody>
      </p:sp>
      <p:pic>
        <p:nvPicPr>
          <p:cNvPr id="8" name="Picture 7">
            <a:extLst>
              <a:ext uri="{FF2B5EF4-FFF2-40B4-BE49-F238E27FC236}">
                <a16:creationId xmlns:a16="http://schemas.microsoft.com/office/drawing/2014/main" id="{0DD1A0B8-4465-4291-B909-8F4970BB1894}"/>
              </a:ext>
            </a:extLst>
          </p:cNvPr>
          <p:cNvPicPr>
            <a:picLocks noChangeAspect="1"/>
          </p:cNvPicPr>
          <p:nvPr/>
        </p:nvPicPr>
        <p:blipFill>
          <a:blip r:embed="rId2"/>
          <a:stretch>
            <a:fillRect/>
          </a:stretch>
        </p:blipFill>
        <p:spPr>
          <a:xfrm>
            <a:off x="3190874" y="3723014"/>
            <a:ext cx="5810250" cy="2600325"/>
          </a:xfrm>
          <a:prstGeom prst="rect">
            <a:avLst/>
          </a:prstGeom>
        </p:spPr>
      </p:pic>
    </p:spTree>
    <p:extLst>
      <p:ext uri="{BB962C8B-B14F-4D97-AF65-F5344CB8AC3E}">
        <p14:creationId xmlns:p14="http://schemas.microsoft.com/office/powerpoint/2010/main" val="979547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Exercise 5: 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5. We will now need to add some styling for the product cards. We will use the </a:t>
            </a:r>
            <a:r>
              <a:rPr lang="en-US" sz="1800" b="1" i="0" u="none" strike="noStrike" baseline="0" dirty="0">
                <a:latin typeface="Inconsolata-Bold"/>
              </a:rPr>
              <a:t>grid </a:t>
            </a:r>
            <a:r>
              <a:rPr lang="en-US" sz="1800" b="0" i="0" u="none" strike="noStrike" baseline="0" dirty="0">
                <a:latin typeface="Lora-Regular"/>
              </a:rPr>
              <a:t>layout technique, as this will allow our code to be as concise as possible:</a:t>
            </a:r>
            <a:endParaRPr lang="en-US" sz="1800" dirty="0"/>
          </a:p>
        </p:txBody>
      </p:sp>
      <p:pic>
        <p:nvPicPr>
          <p:cNvPr id="5" name="Picture 4">
            <a:extLst>
              <a:ext uri="{FF2B5EF4-FFF2-40B4-BE49-F238E27FC236}">
                <a16:creationId xmlns:a16="http://schemas.microsoft.com/office/drawing/2014/main" id="{7B9FD759-E084-4B5C-8B10-C7422E5C0A87}"/>
              </a:ext>
            </a:extLst>
          </p:cNvPr>
          <p:cNvPicPr>
            <a:picLocks noChangeAspect="1"/>
          </p:cNvPicPr>
          <p:nvPr/>
        </p:nvPicPr>
        <p:blipFill>
          <a:blip r:embed="rId2"/>
          <a:stretch>
            <a:fillRect/>
          </a:stretch>
        </p:blipFill>
        <p:spPr>
          <a:xfrm>
            <a:off x="3019424" y="3131663"/>
            <a:ext cx="6153150" cy="2819400"/>
          </a:xfrm>
          <a:prstGeom prst="rect">
            <a:avLst/>
          </a:prstGeom>
        </p:spPr>
      </p:pic>
    </p:spTree>
    <p:extLst>
      <p:ext uri="{BB962C8B-B14F-4D97-AF65-F5344CB8AC3E}">
        <p14:creationId xmlns:p14="http://schemas.microsoft.com/office/powerpoint/2010/main" val="3651952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F401-0427-44E3-AC50-CA3731CFA88D}"/>
              </a:ext>
            </a:extLst>
          </p:cNvPr>
          <p:cNvSpPr>
            <a:spLocks noGrp="1"/>
          </p:cNvSpPr>
          <p:nvPr>
            <p:ph type="title"/>
          </p:nvPr>
        </p:nvSpPr>
        <p:spPr/>
        <p:txBody>
          <a:bodyPr/>
          <a:lstStyle/>
          <a:p>
            <a:r>
              <a:rPr lang="en-US" dirty="0"/>
              <a:t>Exercise 5: Video Store Product Page Revisited</a:t>
            </a:r>
          </a:p>
        </p:txBody>
      </p:sp>
      <p:sp>
        <p:nvSpPr>
          <p:cNvPr id="3" name="Content Placeholder 2">
            <a:extLst>
              <a:ext uri="{FF2B5EF4-FFF2-40B4-BE49-F238E27FC236}">
                <a16:creationId xmlns:a16="http://schemas.microsoft.com/office/drawing/2014/main" id="{1BE00297-1780-492A-9752-C4F9A81223D8}"/>
              </a:ext>
            </a:extLst>
          </p:cNvPr>
          <p:cNvSpPr>
            <a:spLocks noGrp="1"/>
          </p:cNvSpPr>
          <p:nvPr>
            <p:ph idx="1"/>
          </p:nvPr>
        </p:nvSpPr>
        <p:spPr>
          <a:xfrm>
            <a:off x="581192" y="2111604"/>
            <a:ext cx="11029615" cy="4496586"/>
          </a:xfrm>
        </p:spPr>
        <p:txBody>
          <a:bodyPr anchor="t">
            <a:normAutofit lnSpcReduction="10000"/>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web page in your browser as shown in the following figure: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You should now see a web page resembling the one shown in the product page wireframe.</a:t>
            </a:r>
            <a:endParaRPr lang="en-US" dirty="0"/>
          </a:p>
        </p:txBody>
      </p:sp>
      <p:pic>
        <p:nvPicPr>
          <p:cNvPr id="5" name="Picture 4">
            <a:extLst>
              <a:ext uri="{FF2B5EF4-FFF2-40B4-BE49-F238E27FC236}">
                <a16:creationId xmlns:a16="http://schemas.microsoft.com/office/drawing/2014/main" id="{3C2A461B-3FE2-43F4-915E-9D1DDF8D7AEA}"/>
              </a:ext>
            </a:extLst>
          </p:cNvPr>
          <p:cNvPicPr>
            <a:picLocks noChangeAspect="1"/>
          </p:cNvPicPr>
          <p:nvPr/>
        </p:nvPicPr>
        <p:blipFill>
          <a:blip r:embed="rId2"/>
          <a:stretch>
            <a:fillRect/>
          </a:stretch>
        </p:blipFill>
        <p:spPr>
          <a:xfrm>
            <a:off x="3422627" y="2761743"/>
            <a:ext cx="5346743" cy="2880240"/>
          </a:xfrm>
          <a:prstGeom prst="rect">
            <a:avLst/>
          </a:prstGeom>
        </p:spPr>
      </p:pic>
      <p:sp>
        <p:nvSpPr>
          <p:cNvPr id="7" name="TextBox 6">
            <a:extLst>
              <a:ext uri="{FF2B5EF4-FFF2-40B4-BE49-F238E27FC236}">
                <a16:creationId xmlns:a16="http://schemas.microsoft.com/office/drawing/2014/main" id="{0BE18CC3-A1A0-42AB-87ED-1BFB0DBB8648}"/>
              </a:ext>
            </a:extLst>
          </p:cNvPr>
          <p:cNvSpPr txBox="1"/>
          <p:nvPr/>
        </p:nvSpPr>
        <p:spPr>
          <a:xfrm>
            <a:off x="4140723" y="5663421"/>
            <a:ext cx="4239705" cy="307777"/>
          </a:xfrm>
          <a:prstGeom prst="rect">
            <a:avLst/>
          </a:prstGeom>
          <a:noFill/>
        </p:spPr>
        <p:txBody>
          <a:bodyPr wrap="square">
            <a:spAutoFit/>
          </a:bodyPr>
          <a:lstStyle/>
          <a:p>
            <a:r>
              <a:rPr lang="en-US" sz="1400" b="1" i="0" u="none" strike="noStrike" baseline="0" dirty="0">
                <a:latin typeface="OpenSans-Semibold"/>
              </a:rPr>
              <a:t>Figure 2.31: Output for the video store product page</a:t>
            </a:r>
            <a:endParaRPr lang="en-US" sz="1400" b="1" dirty="0"/>
          </a:p>
        </p:txBody>
      </p:sp>
    </p:spTree>
    <p:extLst>
      <p:ext uri="{BB962C8B-B14F-4D97-AF65-F5344CB8AC3E}">
        <p14:creationId xmlns:p14="http://schemas.microsoft.com/office/powerpoint/2010/main" val="20269876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Activity 2: Online Clothes Store Home Page</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a:normAutofit/>
          </a:bodyPr>
          <a:lstStyle/>
          <a:p>
            <a:pPr marL="0" indent="0" algn="l">
              <a:buNone/>
            </a:pPr>
            <a:r>
              <a:rPr lang="en-US" sz="1800" b="0" i="0" u="none" strike="noStrike" baseline="0" dirty="0">
                <a:latin typeface="Lora-Regular"/>
              </a:rPr>
              <a:t>Suppose you are a freelance web designer/developer and have just landed a new client. For your first project, the client wants a web home page developed for their online clothes store.</a:t>
            </a:r>
          </a:p>
          <a:p>
            <a:pPr marL="0" indent="0" algn="l">
              <a:buNone/>
            </a:pPr>
            <a:r>
              <a:rPr lang="en-US" sz="1800" b="0" i="0" u="none" strike="noStrike" baseline="0" dirty="0">
                <a:latin typeface="Lora-Regular"/>
              </a:rPr>
              <a:t>Using the skills learned in this chapter, design and develop the home page layout for the new online store.</a:t>
            </a:r>
          </a:p>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Produce a wireframe, either by hand or by using a graphics tool, for the new home page layout.</a:t>
            </a:r>
          </a:p>
          <a:p>
            <a:pPr marL="324000" lvl="1" indent="0">
              <a:buNone/>
            </a:pPr>
            <a:r>
              <a:rPr lang="en-US" sz="1800" b="0" i="0" u="none" strike="noStrike" baseline="0" dirty="0">
                <a:latin typeface="Lora-Regular"/>
              </a:rPr>
              <a:t>2. Create a file named </a:t>
            </a:r>
            <a:r>
              <a:rPr lang="en-US" sz="1800" b="1" i="0" u="none" strike="noStrike" baseline="0" dirty="0">
                <a:latin typeface="Inconsolata-Bold"/>
              </a:rPr>
              <a:t>home.html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a:t>
            </a:r>
          </a:p>
          <a:p>
            <a:pPr marL="324000" lvl="1" indent="0">
              <a:buNone/>
            </a:pPr>
            <a:r>
              <a:rPr lang="en-US" sz="1800" b="0" i="0" u="none" strike="noStrike" baseline="0" dirty="0">
                <a:latin typeface="Lora-Regular"/>
              </a:rPr>
              <a:t>3. Start writing the markup for the page.</a:t>
            </a:r>
          </a:p>
          <a:p>
            <a:pPr marL="324000" lvl="1" indent="0">
              <a:buNone/>
            </a:pPr>
            <a:r>
              <a:rPr lang="en-US" sz="1800" b="0" i="0" u="none" strike="noStrike" baseline="0" dirty="0">
                <a:latin typeface="Lora-Regular"/>
              </a:rPr>
              <a:t>4. Now, style the layout with CSS.</a:t>
            </a:r>
            <a:endParaRPr lang="en-US" sz="1800" dirty="0"/>
          </a:p>
        </p:txBody>
      </p:sp>
    </p:spTree>
    <p:extLst>
      <p:ext uri="{BB962C8B-B14F-4D97-AF65-F5344CB8AC3E}">
        <p14:creationId xmlns:p14="http://schemas.microsoft.com/office/powerpoint/2010/main" val="230360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The header Tag</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Lora-Regular"/>
              </a:rPr>
              <a:t>In the following figure, you can see that the header element is highlighted via a box. As this is an example taken from the </a:t>
            </a:r>
            <a:r>
              <a:rPr lang="en-US" sz="1800" b="0" i="0" u="none" strike="noStrike" baseline="0" dirty="0" err="1">
                <a:latin typeface="Lora-Regular"/>
              </a:rPr>
              <a:t>CodeAcademy</a:t>
            </a:r>
            <a:r>
              <a:rPr lang="en-US" sz="1800" b="0" i="0" u="none" strike="noStrike" baseline="0" dirty="0">
                <a:latin typeface="Lora-Regular"/>
              </a:rPr>
              <a:t> website, you will notice that it contains items such as the company logo, company number, and the “</a:t>
            </a:r>
            <a:r>
              <a:rPr lang="mk-MK" sz="1800" b="0" i="0" u="none" strike="noStrike" baseline="0" dirty="0">
                <a:latin typeface="Lora-Regular"/>
              </a:rPr>
              <a:t>Аплицирај</a:t>
            </a:r>
            <a:r>
              <a:rPr lang="en-US" sz="1800" b="0" i="0" u="none" strike="noStrike" baseline="0" dirty="0">
                <a:latin typeface="Lora-Regular"/>
              </a:rPr>
              <a:t>”</a:t>
            </a:r>
            <a:r>
              <a:rPr lang="mk-MK" sz="1800" b="0" i="0" u="none" strike="noStrike" baseline="0" dirty="0">
                <a:latin typeface="Lora-Regular"/>
              </a:rPr>
              <a:t> </a:t>
            </a:r>
            <a:r>
              <a:rPr lang="en-US" sz="1800" b="0" i="0" u="none" strike="noStrike" baseline="0" dirty="0">
                <a:latin typeface="Lora-Regular"/>
              </a:rPr>
              <a:t>button:</a:t>
            </a:r>
          </a:p>
          <a:p>
            <a:pPr marL="0" indent="0" algn="l">
              <a:buNone/>
            </a:pPr>
            <a:endParaRPr lang="en-US" dirty="0">
              <a:latin typeface="Lora-Regular"/>
            </a:endParaRPr>
          </a:p>
          <a:p>
            <a:pPr marL="0" indent="0" algn="l">
              <a:buNone/>
            </a:pPr>
            <a:endParaRPr lang="en-US" sz="1800" dirty="0"/>
          </a:p>
        </p:txBody>
      </p:sp>
      <p:pic>
        <p:nvPicPr>
          <p:cNvPr id="5" name="Picture 4">
            <a:extLst>
              <a:ext uri="{FF2B5EF4-FFF2-40B4-BE49-F238E27FC236}">
                <a16:creationId xmlns:a16="http://schemas.microsoft.com/office/drawing/2014/main" id="{0DF5AF33-09F7-4029-B95E-FEBD5FB824CE}"/>
              </a:ext>
            </a:extLst>
          </p:cNvPr>
          <p:cNvPicPr>
            <a:picLocks noChangeAspect="1"/>
          </p:cNvPicPr>
          <p:nvPr/>
        </p:nvPicPr>
        <p:blipFill rotWithShape="1">
          <a:blip r:embed="rId2"/>
          <a:srcRect r="814"/>
          <a:stretch/>
        </p:blipFill>
        <p:spPr>
          <a:xfrm>
            <a:off x="829234" y="4713871"/>
            <a:ext cx="10376648" cy="822184"/>
          </a:xfrm>
          <a:prstGeom prst="rect">
            <a:avLst/>
          </a:prstGeom>
        </p:spPr>
      </p:pic>
    </p:spTree>
    <p:extLst>
      <p:ext uri="{BB962C8B-B14F-4D97-AF65-F5344CB8AC3E}">
        <p14:creationId xmlns:p14="http://schemas.microsoft.com/office/powerpoint/2010/main" val="1655219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Activity 2: Online Clothes Store Home Page</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anchor="t">
            <a:normAutofit/>
          </a:bodyPr>
          <a:lstStyle/>
          <a:p>
            <a:pPr marL="0" indent="0" algn="l">
              <a:buNone/>
            </a:pPr>
            <a:r>
              <a:rPr lang="en-US" sz="1800" b="0" i="0" u="none" strike="noStrike" baseline="0" dirty="0">
                <a:latin typeface="Lora-Regular"/>
              </a:rPr>
              <a:t>The following figure shows the expected output for this activity:</a:t>
            </a:r>
            <a:endParaRPr lang="en-US" sz="1800" dirty="0"/>
          </a:p>
        </p:txBody>
      </p:sp>
      <p:pic>
        <p:nvPicPr>
          <p:cNvPr id="5" name="Picture 4">
            <a:extLst>
              <a:ext uri="{FF2B5EF4-FFF2-40B4-BE49-F238E27FC236}">
                <a16:creationId xmlns:a16="http://schemas.microsoft.com/office/drawing/2014/main" id="{8079DB13-AA09-483B-83B6-77C4FEF70758}"/>
              </a:ext>
            </a:extLst>
          </p:cNvPr>
          <p:cNvPicPr>
            <a:picLocks noChangeAspect="1"/>
          </p:cNvPicPr>
          <p:nvPr/>
        </p:nvPicPr>
        <p:blipFill>
          <a:blip r:embed="rId2"/>
          <a:stretch>
            <a:fillRect/>
          </a:stretch>
        </p:blipFill>
        <p:spPr>
          <a:xfrm>
            <a:off x="3026004" y="2877173"/>
            <a:ext cx="6139992" cy="3199943"/>
          </a:xfrm>
          <a:prstGeom prst="rect">
            <a:avLst/>
          </a:prstGeom>
        </p:spPr>
      </p:pic>
      <p:sp>
        <p:nvSpPr>
          <p:cNvPr id="7" name="TextBox 6">
            <a:extLst>
              <a:ext uri="{FF2B5EF4-FFF2-40B4-BE49-F238E27FC236}">
                <a16:creationId xmlns:a16="http://schemas.microsoft.com/office/drawing/2014/main" id="{4FAC8005-2B1D-44EF-800C-A55ACE06F392}"/>
              </a:ext>
            </a:extLst>
          </p:cNvPr>
          <p:cNvSpPr txBox="1"/>
          <p:nvPr/>
        </p:nvSpPr>
        <p:spPr>
          <a:xfrm>
            <a:off x="3490666" y="6198191"/>
            <a:ext cx="5210665" cy="307777"/>
          </a:xfrm>
          <a:prstGeom prst="rect">
            <a:avLst/>
          </a:prstGeom>
          <a:noFill/>
        </p:spPr>
        <p:txBody>
          <a:bodyPr wrap="square">
            <a:spAutoFit/>
          </a:bodyPr>
          <a:lstStyle/>
          <a:p>
            <a:r>
              <a:rPr lang="en-US" sz="1400" b="1" i="0" u="none" strike="noStrike" baseline="0" dirty="0">
                <a:latin typeface="OpenSans-Semibold"/>
              </a:rPr>
              <a:t>Figure 2.32: Expected output for the online clothes store home page</a:t>
            </a:r>
            <a:endParaRPr lang="en-US" sz="1400" b="1" dirty="0"/>
          </a:p>
        </p:txBody>
      </p:sp>
    </p:spTree>
    <p:extLst>
      <p:ext uri="{BB962C8B-B14F-4D97-AF65-F5344CB8AC3E}">
        <p14:creationId xmlns:p14="http://schemas.microsoft.com/office/powerpoint/2010/main" val="39562232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0" indent="0" algn="l">
              <a:buNone/>
            </a:pPr>
            <a:r>
              <a:rPr lang="en-US" sz="1800" b="0" i="0" u="none" strike="noStrike" baseline="0" dirty="0">
                <a:latin typeface="Lora-Regular"/>
              </a:rPr>
              <a:t>this presentation, we have begun our journey into building web pages. Knowing the range of HTML tags available to you is crucial in writing well-formed HTML documents. These include header, footer, and section tags.</a:t>
            </a:r>
          </a:p>
          <a:p>
            <a:pPr marL="0" indent="0" algn="l">
              <a:buNone/>
            </a:pPr>
            <a:r>
              <a:rPr lang="en-US" sz="1800" b="0" i="0" u="none" strike="noStrike" baseline="0" dirty="0">
                <a:latin typeface="Lora-Regular"/>
              </a:rPr>
              <a:t>You should now feel comfortable taking a visual design or wireframe and converting this into the skeleton of an HTML document. We also looked at three common ways of styling a page layout with CSS. These involved the use of float-, flex-, and grid-based layout techniques. We then looked into what makes up the box model and used this knowledge to build the home and product pages of the video store.</a:t>
            </a:r>
          </a:p>
          <a:p>
            <a:pPr marL="0" indent="0" algn="l">
              <a:buNone/>
            </a:pPr>
            <a:r>
              <a:rPr lang="en-US" sz="1800" b="0" i="0" u="none" strike="noStrike" baseline="0" dirty="0">
                <a:latin typeface="Lora-Regular"/>
              </a:rPr>
              <a:t>In the next presentation, we will learn about the non-structural HTML elements used for content on a web page. We will then look into a number of common styling approaches to these elements using CSS.</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The footer Tag</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p:txBody>
          <a:bodyPr/>
          <a:lstStyle/>
          <a:p>
            <a:pPr marL="0" indent="0" algn="l">
              <a:buNone/>
            </a:pPr>
            <a:r>
              <a:rPr lang="en-US" sz="1800" b="0" i="0" u="none" strike="noStrike" baseline="0" dirty="0">
                <a:latin typeface="Lora-Regular"/>
              </a:rPr>
              <a:t>The </a:t>
            </a:r>
            <a:r>
              <a:rPr lang="en-US" sz="1800" b="1" i="0" u="none" strike="noStrike" baseline="0" dirty="0">
                <a:latin typeface="Inconsolata-Bold"/>
              </a:rPr>
              <a:t>footer </a:t>
            </a:r>
            <a:r>
              <a:rPr lang="en-US" sz="1800" b="0" i="0" u="none" strike="noStrike" baseline="0" dirty="0">
                <a:latin typeface="Lora-Regular"/>
              </a:rPr>
              <a:t>tag is very similar to the </a:t>
            </a:r>
            <a:r>
              <a:rPr lang="en-US" sz="1800" b="1" i="0" u="none" strike="noStrike" baseline="0" dirty="0">
                <a:latin typeface="Inconsolata-Bold"/>
              </a:rPr>
              <a:t>header </a:t>
            </a:r>
            <a:r>
              <a:rPr lang="en-US" sz="1800" b="0" i="0" u="none" strike="noStrike" baseline="0" dirty="0">
                <a:latin typeface="Lora-Regular"/>
              </a:rPr>
              <a:t>tag but is used at the bottom of a web page.</a:t>
            </a:r>
            <a:r>
              <a:rPr lang="mk-MK" sz="1800" b="0" i="0" u="none" strike="noStrike" baseline="0" dirty="0">
                <a:latin typeface="Lora-Regular"/>
              </a:rPr>
              <a:t> </a:t>
            </a:r>
            <a:r>
              <a:rPr lang="en-US" sz="1800" b="0" i="0" u="none" strike="noStrike" baseline="0" dirty="0">
                <a:latin typeface="Lora-Regular"/>
              </a:rPr>
              <a:t>You would typically have the copyright information and website links inside the footer.</a:t>
            </a:r>
            <a:r>
              <a:rPr lang="mk-MK" sz="1800" b="0" i="0" u="none" strike="noStrike" baseline="0" dirty="0">
                <a:latin typeface="Lora-Regular"/>
              </a:rPr>
              <a:t> </a:t>
            </a:r>
            <a:r>
              <a:rPr lang="en-US" sz="1800" b="0" i="0" u="none" strike="noStrike" baseline="0" dirty="0">
                <a:latin typeface="Lora-Regular"/>
              </a:rPr>
              <a:t>Similarly, with the header tag in the previous version of HTML, you would use a </a:t>
            </a:r>
            <a:r>
              <a:rPr lang="en-US" sz="1800" b="1" i="0" u="none" strike="noStrike" baseline="0" dirty="0">
                <a:latin typeface="Inconsolata-Bold"/>
              </a:rPr>
              <a:t>div</a:t>
            </a:r>
            <a:r>
              <a:rPr lang="mk-MK" sz="1800" b="1" i="0" u="none" strike="noStrike" baseline="0" dirty="0">
                <a:latin typeface="Inconsolata-Bold"/>
              </a:rPr>
              <a:t> </a:t>
            </a:r>
            <a:r>
              <a:rPr lang="en-US" sz="1800" b="0" i="0" u="none" strike="noStrike" baseline="0" dirty="0">
                <a:latin typeface="Lora-Regular"/>
              </a:rPr>
              <a:t>tag with a class name. Since the use of footers on web pages is so common, HTML5</a:t>
            </a:r>
            <a:r>
              <a:rPr lang="mk-MK" sz="1800" b="0" i="0" u="none" strike="noStrike" baseline="0" dirty="0">
                <a:latin typeface="Lora-Regular"/>
              </a:rPr>
              <a:t> </a:t>
            </a:r>
            <a:r>
              <a:rPr lang="en-US" sz="1800" b="0" i="0" u="none" strike="noStrike" baseline="0" dirty="0">
                <a:latin typeface="Lora-Regular"/>
              </a:rPr>
              <a:t>provides a new tag solely for this purpose. The following codes show the differences</a:t>
            </a:r>
            <a:r>
              <a:rPr lang="mk-MK" sz="1800" b="0" i="0" u="none" strike="noStrike" baseline="0" dirty="0">
                <a:latin typeface="Lora-Regular"/>
              </a:rPr>
              <a:t> </a:t>
            </a:r>
            <a:r>
              <a:rPr lang="en-US" sz="1800" b="0" i="0" u="none" strike="noStrike" baseline="0" dirty="0">
                <a:latin typeface="Lora-Regular"/>
              </a:rPr>
              <a:t>between the old and new way of writing the markup for the </a:t>
            </a:r>
            <a:r>
              <a:rPr lang="en-US" sz="1800" b="1" i="0" u="none" strike="noStrike" baseline="0" dirty="0">
                <a:latin typeface="Inconsolata-Bold"/>
              </a:rPr>
              <a:t>footer </a:t>
            </a:r>
            <a:r>
              <a:rPr lang="en-US" sz="1800" b="0" i="0" u="none" strike="noStrike" baseline="0" dirty="0">
                <a:latin typeface="Lora-Regular"/>
              </a:rPr>
              <a:t>area:</a:t>
            </a:r>
            <a:endParaRPr lang="mk-MK" sz="1800" b="0" i="0" u="none" strike="noStrike" baseline="0" dirty="0">
              <a:latin typeface="Lora-Regular"/>
            </a:endParaRPr>
          </a:p>
          <a:p>
            <a:pPr marL="0" indent="0" algn="l">
              <a:buNone/>
            </a:pPr>
            <a:endParaRPr lang="mk-MK" sz="1800" b="0" i="0" u="none" strike="noStrike" baseline="0" dirty="0">
              <a:latin typeface="Lora-Regular"/>
            </a:endParaRPr>
          </a:p>
          <a:p>
            <a:pPr marL="0" indent="0" algn="l">
              <a:buNone/>
            </a:pPr>
            <a:endParaRPr lang="mk-MK" dirty="0">
              <a:latin typeface="Lora-Regular"/>
            </a:endParaRPr>
          </a:p>
          <a:p>
            <a:pPr marL="0" indent="0" algn="l">
              <a:buNone/>
            </a:pPr>
            <a:endParaRPr lang="mk-MK" dirty="0">
              <a:latin typeface="Lora-Regular"/>
            </a:endParaRPr>
          </a:p>
          <a:p>
            <a:pPr marL="0" indent="0" algn="l">
              <a:buNone/>
            </a:pPr>
            <a:endParaRPr lang="en-US" dirty="0"/>
          </a:p>
        </p:txBody>
      </p:sp>
      <p:pic>
        <p:nvPicPr>
          <p:cNvPr id="5" name="Picture 4">
            <a:extLst>
              <a:ext uri="{FF2B5EF4-FFF2-40B4-BE49-F238E27FC236}">
                <a16:creationId xmlns:a16="http://schemas.microsoft.com/office/drawing/2014/main" id="{BB964869-EE83-41EB-B76F-E30561EBC738}"/>
              </a:ext>
            </a:extLst>
          </p:cNvPr>
          <p:cNvPicPr>
            <a:picLocks noChangeAspect="1"/>
          </p:cNvPicPr>
          <p:nvPr/>
        </p:nvPicPr>
        <p:blipFill>
          <a:blip r:embed="rId2"/>
          <a:stretch>
            <a:fillRect/>
          </a:stretch>
        </p:blipFill>
        <p:spPr>
          <a:xfrm>
            <a:off x="2143124" y="4189739"/>
            <a:ext cx="7905750" cy="2133600"/>
          </a:xfrm>
          <a:prstGeom prst="rect">
            <a:avLst/>
          </a:prstGeom>
        </p:spPr>
      </p:pic>
    </p:spTree>
    <p:extLst>
      <p:ext uri="{BB962C8B-B14F-4D97-AF65-F5344CB8AC3E}">
        <p14:creationId xmlns:p14="http://schemas.microsoft.com/office/powerpoint/2010/main" val="24032230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5325</TotalTime>
  <Words>6368</Words>
  <Application>Microsoft Office PowerPoint</Application>
  <PresentationFormat>Widescreen</PresentationFormat>
  <Paragraphs>390</Paragraphs>
  <Slides>81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Calibri</vt:lpstr>
      <vt:lpstr>Gill Sans MT</vt:lpstr>
      <vt:lpstr>Inconsolata-Bold</vt:lpstr>
      <vt:lpstr>Lora-Bold</vt:lpstr>
      <vt:lpstr>Lora-Italic</vt:lpstr>
      <vt:lpstr>Lora-Regular</vt:lpstr>
      <vt:lpstr>OpenSans-Semibold</vt:lpstr>
      <vt:lpstr>Wingdings 2</vt:lpstr>
      <vt:lpstr>Dividend</vt:lpstr>
      <vt:lpstr>HTML and CSS Chapter 2: Structure and Layout</vt:lpstr>
      <vt:lpstr>Introduction</vt:lpstr>
      <vt:lpstr>Introduction</vt:lpstr>
      <vt:lpstr>Structural Elements</vt:lpstr>
      <vt:lpstr>Structural Elements</vt:lpstr>
      <vt:lpstr>The header Tag</vt:lpstr>
      <vt:lpstr>The header Tag</vt:lpstr>
      <vt:lpstr>The header Tag</vt:lpstr>
      <vt:lpstr>The footer Tag</vt:lpstr>
      <vt:lpstr>The footer Tag</vt:lpstr>
      <vt:lpstr>The footer Tag</vt:lpstr>
      <vt:lpstr>The section Tag</vt:lpstr>
      <vt:lpstr>The section Tag</vt:lpstr>
      <vt:lpstr>The article Tag</vt:lpstr>
      <vt:lpstr>The article Tag</vt:lpstr>
      <vt:lpstr>The nav Tag</vt:lpstr>
      <vt:lpstr>The nav Tag</vt:lpstr>
      <vt:lpstr>The aside Tag</vt:lpstr>
      <vt:lpstr>The aside Tag</vt:lpstr>
      <vt:lpstr>The div Tag</vt:lpstr>
      <vt:lpstr>A News Article Web Page</vt:lpstr>
      <vt:lpstr>Exercise 1: Marking up the Page</vt:lpstr>
      <vt:lpstr>Exercise 1: Marking up the Page</vt:lpstr>
      <vt:lpstr>Exercise 1: Marking up the Page</vt:lpstr>
      <vt:lpstr>Exercise 1: Marking up the Page</vt:lpstr>
      <vt:lpstr>Exercise 1: Marking up the Page</vt:lpstr>
      <vt:lpstr>Exercise 1: Marking up the Page</vt:lpstr>
      <vt:lpstr>Wireframes</vt:lpstr>
      <vt:lpstr>Activity 1: Video Store Home Page</vt:lpstr>
      <vt:lpstr>Activity 1: Video Store Home Page</vt:lpstr>
      <vt:lpstr>Activity 1: Video Store Home Page</vt:lpstr>
      <vt:lpstr>Activity 1: Video Store Home Page</vt:lpstr>
      <vt:lpstr>Activity 1: Video Store Home Page</vt:lpstr>
      <vt:lpstr>CSS Page Layouts</vt:lpstr>
      <vt:lpstr>Video Store Product Page</vt:lpstr>
      <vt:lpstr>Float-Based Layouts</vt:lpstr>
      <vt:lpstr>The float Property</vt:lpstr>
      <vt:lpstr>The width Property</vt:lpstr>
      <vt:lpstr>Clearing Floated Elements</vt:lpstr>
      <vt:lpstr>Clearing Floated Elements</vt:lpstr>
      <vt:lpstr>Flex-Based Layouts</vt:lpstr>
      <vt:lpstr>Dev Tools</vt:lpstr>
      <vt:lpstr>The flex Items</vt:lpstr>
      <vt:lpstr>Grid-Based Layouts</vt:lpstr>
      <vt:lpstr>The grid Container</vt:lpstr>
      <vt:lpstr>The grid Items</vt:lpstr>
      <vt:lpstr>Exercise 2: A grid-Based Layout</vt:lpstr>
      <vt:lpstr>Exercise 2: A grid-Based Layout</vt:lpstr>
      <vt:lpstr>Exercise 2: A grid-Based Layout</vt:lpstr>
      <vt:lpstr>Exercise 2: A grid-Based Layout</vt:lpstr>
      <vt:lpstr>Exercise 2: A grid-Based Layout</vt:lpstr>
      <vt:lpstr>Content Box</vt:lpstr>
      <vt:lpstr>The padding Property</vt:lpstr>
      <vt:lpstr>The padding Property</vt:lpstr>
      <vt:lpstr>The border Property</vt:lpstr>
      <vt:lpstr>The border Property</vt:lpstr>
      <vt:lpstr>The border Property</vt:lpstr>
      <vt:lpstr>The margin Property</vt:lpstr>
      <vt:lpstr>The margin Property</vt:lpstr>
      <vt:lpstr>The margin Property</vt:lpstr>
      <vt:lpstr>Exercise 3: Experimenting with the Box Model</vt:lpstr>
      <vt:lpstr>Exercise 3: Experimenting with the Box Model</vt:lpstr>
      <vt:lpstr>Exercise 3: Experimenting with the Box Model</vt:lpstr>
      <vt:lpstr>Exercise 3: Experimenting with the Box Model</vt:lpstr>
      <vt:lpstr>Exercise 3: Experimenting with the Box Model</vt:lpstr>
      <vt:lpstr>Exercise 3: Experimenting with the Box Model</vt:lpstr>
      <vt:lpstr>Exercise 3: Experimenting with the Box Model</vt:lpstr>
      <vt:lpstr>Exercise 3: Experimenting with the Box Model</vt:lpstr>
      <vt:lpstr>Exercise 3: Experimenting with the Box Model</vt:lpstr>
      <vt:lpstr>Exercise 4: Home Page Revisited</vt:lpstr>
      <vt:lpstr>Exercise 4: Home Page Revisited</vt:lpstr>
      <vt:lpstr>Exercise 4: Home Page Revisited</vt:lpstr>
      <vt:lpstr>Exercise 4: Home Page Revisited</vt:lpstr>
      <vt:lpstr>Exercise 5: Video Store Product Page Revisited</vt:lpstr>
      <vt:lpstr>Exercise 5: Video Store Product Page Revisited</vt:lpstr>
      <vt:lpstr>Exercise 5: Video Store Product Page Revisited</vt:lpstr>
      <vt:lpstr>Exercise 5: Video Store Product Page Revisited</vt:lpstr>
      <vt:lpstr>Exercise 5: Video Store Product Page Revisited</vt:lpstr>
      <vt:lpstr>Activity 2: Online Clothes Store Home Page</vt:lpstr>
      <vt:lpstr>Activity 2: Online Clothes Store Home Page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74</cp:revision>
  <dcterms:created xsi:type="dcterms:W3CDTF">2022-01-06T00:17:01Z</dcterms:created>
  <dcterms:modified xsi:type="dcterms:W3CDTF">2022-03-08T12:54:34Z</dcterms:modified>
</cp:coreProperties>
</file>