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7" r:id="rId2"/>
    <p:sldId id="258" r:id="rId3"/>
    <p:sldId id="260" r:id="rId4"/>
    <p:sldId id="263" r:id="rId5"/>
    <p:sldId id="261" r:id="rId6"/>
    <p:sldId id="264" r:id="rId7"/>
    <p:sldId id="262" r:id="rId8"/>
    <p:sldId id="267" r:id="rId9"/>
    <p:sldId id="271" r:id="rId10"/>
    <p:sldId id="272" r:id="rId11"/>
    <p:sldId id="273" r:id="rId12"/>
    <p:sldId id="275" r:id="rId13"/>
    <p:sldId id="276" r:id="rId14"/>
    <p:sldId id="277" r:id="rId15"/>
    <p:sldId id="259" r:id="rId16"/>
    <p:sldId id="279" r:id="rId17"/>
    <p:sldId id="280" r:id="rId18"/>
    <p:sldId id="281" r:id="rId19"/>
    <p:sldId id="268" r:id="rId20"/>
    <p:sldId id="278" r:id="rId21"/>
    <p:sldId id="269" r:id="rId22"/>
  </p:sldIdLst>
  <p:sldSz cx="9144000" cy="6858000" type="screen4x3"/>
  <p:notesSz cx="6858000" cy="9144000"/>
  <p:embeddedFontLst>
    <p:embeddedFont>
      <p:font typeface="Calibri" pitchFamily="34" charset="0"/>
      <p:regular r:id="rId24"/>
      <p:bold r:id="rId25"/>
      <p:italic r:id="rId26"/>
      <p:boldItalic r:id="rId27"/>
    </p:embeddedFont>
    <p:embeddedFont>
      <p:font typeface="微软雅黑" pitchFamily="34" charset="-122"/>
      <p:regular r:id="rId28"/>
      <p:bold r:id="rId29"/>
    </p:embeddedFont>
    <p:embeddedFont>
      <p:font typeface="迷你简卡通" charset="-122"/>
      <p:regular r:id="rId30"/>
    </p:embeddedFont>
    <p:embeddedFont>
      <p:font typeface="Sakkal Majalla" pitchFamily="2" charset="-78"/>
      <p:regular r:id="rId31"/>
      <p:bold r:id="rId32"/>
    </p:embeddedFont>
    <p:embeddedFont>
      <p:font typeface="华文新魏" pitchFamily="2" charset="-122"/>
      <p:regular r:id="rId33"/>
    </p:embeddedFont>
    <p:embeddedFont>
      <p:font typeface="方正卡通简体" charset="-122"/>
      <p:regular r:id="rId34"/>
    </p:embeddedFont>
    <p:embeddedFont>
      <p:font typeface="方正舒体" pitchFamily="2" charset="-122"/>
      <p:regular r:id="rId35"/>
    </p:embeddedFont>
    <p:embeddedFont>
      <p:font typeface="华文彩云" pitchFamily="2" charset="-122"/>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C20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p:scale>
          <a:sx n="100" d="100"/>
          <a:sy n="100" d="100"/>
        </p:scale>
        <p:origin x="-1104" y="258"/>
      </p:cViewPr>
      <p:guideLst>
        <p:guide orient="horz" pos="2205"/>
        <p:guide orient="horz" pos="1525"/>
        <p:guide orient="horz" pos="3113"/>
        <p:guide orient="horz" pos="3339"/>
        <p:guide orient="horz" pos="1298"/>
        <p:guide pos="3255"/>
        <p:guide pos="249"/>
        <p:guide pos="930"/>
        <p:guide pos="4195"/>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37F578-7CF0-4679-872F-E749CB3F5E7A}" type="datetimeFigureOut">
              <a:rPr lang="zh-CN" altLang="en-US" smtClean="0"/>
              <a:pPr/>
              <a:t>2014-05-07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80E10-2F20-4119-A477-9ADAEFB6BA3E}" type="slidenum">
              <a:rPr lang="zh-CN" altLang="en-US" smtClean="0"/>
              <a:pPr/>
              <a:t>‹#›</a:t>
            </a:fld>
            <a:endParaRPr lang="zh-CN" altLang="en-US"/>
          </a:p>
        </p:txBody>
      </p:sp>
    </p:spTree>
    <p:extLst>
      <p:ext uri="{BB962C8B-B14F-4D97-AF65-F5344CB8AC3E}">
        <p14:creationId xmlns:p14="http://schemas.microsoft.com/office/powerpoint/2010/main" xmlns="" val="167179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D80E10-2F20-4119-A477-9ADAEFB6BA3E}" type="slidenum">
              <a:rPr lang="zh-CN" altLang="en-US" smtClean="0"/>
              <a:pPr/>
              <a:t>5</a:t>
            </a:fld>
            <a:endParaRPr lang="zh-CN" altLang="en-US"/>
          </a:p>
        </p:txBody>
      </p:sp>
    </p:spTree>
    <p:extLst>
      <p:ext uri="{BB962C8B-B14F-4D97-AF65-F5344CB8AC3E}">
        <p14:creationId xmlns:p14="http://schemas.microsoft.com/office/powerpoint/2010/main" xmlns="" val="274910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0EE411C-D2F9-48FA-92AC-1664B34D1C47}"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6530759-A307-4634-AB13-4A773DE4E9B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1820017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329C420-EF1E-495C-B9A5-CB2474945206}"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B563F39-FDEA-4FFE-8B51-D5F3FFDBD09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6147911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7CEC910-8BFD-4B0E-B341-C439D93F2565}"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F9EB94B-8093-47F4-B08B-E6B91F181FD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5397914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0CB1DCF-33D2-44B8-BB48-B5E728AC44E7}"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5289B80-6086-461C-80E8-16A90C1A509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812959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8893" y="353346"/>
            <a:ext cx="8229600" cy="700882"/>
          </a:xfrm>
        </p:spPr>
        <p:txBody>
          <a:bodyPr/>
          <a:lstStyle>
            <a:lvl1pPr algn="ctr">
              <a:defRPr sz="3200" b="1">
                <a:solidFill>
                  <a:schemeClr val="tx1">
                    <a:lumMod val="75000"/>
                    <a:lumOff val="25000"/>
                  </a:schemeClr>
                </a:solidFill>
              </a:defRPr>
            </a:lvl1p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p:txBody>
          <a:bodyPr/>
          <a:lstStyle>
            <a:lvl1pPr>
              <a:defRPr/>
            </a:lvl1pPr>
          </a:lstStyle>
          <a:p>
            <a:pPr>
              <a:defRPr/>
            </a:pPr>
            <a:fld id="{B2274576-0B06-4E5C-A4A8-89F9FD301BA6}"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412DB947-F08F-4B09-B492-1F60D908E63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870644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DDBD50F-09E2-48C0-A092-65C8EEBDBE27}"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240F653-6DB0-4E1B-BEF1-229133D270F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625920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B0A2245-C68F-48DB-ABEB-93E4EDA1F514}"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5082AE1-CAB7-4C60-9CE7-1219897AAFE2}"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073833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1904524-D7E6-42FC-ADD6-57DAE29605D0}"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A5975C2B-B066-4ADA-B078-B3460F2CEF6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4231950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35D97AC-1F4A-4D70-B3CD-EDC719C0F7FF}"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C3CD1685-AC62-46E1-97DF-046A8E79A40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1338484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BDAFF66-AADE-45EA-84F7-D85E86BABDE3}"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8624117-B5E5-4D31-8568-87B7F430D3F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2273681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日期占位符 2"/>
          <p:cNvSpPr>
            <a:spLocks noGrp="1"/>
          </p:cNvSpPr>
          <p:nvPr>
            <p:ph type="dt" sz="half" idx="10"/>
          </p:nvPr>
        </p:nvSpPr>
        <p:spPr/>
        <p:txBody>
          <a:bodyPr/>
          <a:lstStyle>
            <a:lvl1pPr>
              <a:defRPr/>
            </a:lvl1pPr>
          </a:lstStyle>
          <a:p>
            <a:pPr>
              <a:defRPr/>
            </a:pPr>
            <a:fld id="{A66CAE35-C40E-45D4-A1E4-A0ECCCA3A884}"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4"/>
          <p:cNvSpPr>
            <a:spLocks noGrp="1"/>
          </p:cNvSpPr>
          <p:nvPr>
            <p:ph type="sldNum" sz="quarter" idx="12"/>
          </p:nvPr>
        </p:nvSpPr>
        <p:spPr/>
        <p:txBody>
          <a:bodyPr/>
          <a:lstStyle>
            <a:lvl1pPr>
              <a:defRPr/>
            </a:lvl1pPr>
          </a:lstStyle>
          <a:p>
            <a:pPr>
              <a:defRPr/>
            </a:pPr>
            <a:fld id="{C9B51F4F-86EE-442E-93E1-3ADD7BA48EA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68646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090F317-9998-4C92-AD00-AED05B4FCB69}"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4143C5D-552E-46FA-A7BD-EB911E2E5F8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6507166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C7FC6"/>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E7F28DD-2A27-4105-AFCD-1CBC6FDE109C}" type="datetimeFigureOut">
              <a:rPr lang="zh-CN" altLang="en-US">
                <a:solidFill>
                  <a:prstClr val="black">
                    <a:tint val="75000"/>
                  </a:prstClr>
                </a:solidFill>
              </a:rPr>
              <a:pPr>
                <a:defRPr/>
              </a:pPr>
              <a:t>2014-05-07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A01A3E5-398A-48BC-B62C-9FD0EAB6F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27119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4400">
          <a:solidFill>
            <a:schemeClr val="tx1"/>
          </a:solidFill>
          <a:latin typeface="微软雅黑" pitchFamily="34" charset="-122"/>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2" Type="http://schemas.openxmlformats.org/officeDocument/2006/relationships/hyperlink" Target="http://www.1ppt.com/moban/" TargetMode="External"/><Relationship Id="rId1" Type="http://schemas.openxmlformats.org/officeDocument/2006/relationships/slideLayout" Target="../slideLayouts/slideLayout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image" Target="../media/image2.png"/><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07/relationships/hdphoto" Target="../media/hdphoto8.wdp"/><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07/relationships/hdphoto" Target="../media/hdphoto8.wdp"/><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403648" y="2872390"/>
            <a:ext cx="2088232" cy="504056"/>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模板下载：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2"/>
              </a:rPr>
              <a:t>www.1ppt.com/moban/</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行业</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模板：</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3"/>
              </a:rPr>
              <a:t>www.1ppt.com/hangye/</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节日</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模板：</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4"/>
              </a:rPr>
              <a:t>www.1ppt.com/jieri/</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素材下载：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5"/>
              </a:rPr>
              <a:t>www.1ppt.com/sucai/</a:t>
            </a:r>
            <a:endPar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背景图片：</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6"/>
              </a:rPr>
              <a:t>www.1ppt.com/beijing/</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图表下载：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7"/>
              </a:rPr>
              <a:t>www.1ppt.com/tubiao/</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优秀</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8"/>
              </a:rPr>
              <a:t>www.1ppt.com/xiazai/</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教程： </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9"/>
              </a:rPr>
              <a:t>www.1ppt.com/powerpoint/</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Word</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教程： </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10"/>
              </a:rPr>
              <a:t>www.1ppt.com/word/</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Excel</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教程：</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11"/>
              </a:rPr>
              <a:t>www.1ppt.com/excel/</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资料下载：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12"/>
              </a:rPr>
              <a:t>www.1ppt.com/ziliao/</a:t>
            </a:r>
            <a:endPar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PPT</a:t>
            </a: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课件下载：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13"/>
              </a:rPr>
              <a:t>www.1ppt.com/kejian/</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rPr>
              <a:t>范文下载：</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hlinkClick r:id="rId14"/>
              </a:rPr>
              <a:t>www.1ppt.com/fanwen/</a:t>
            </a:r>
            <a:r>
              <a:rPr kumimoji="0" lang="en-US" altLang="zh-CN" sz="400" b="0" i="0" u="none" strike="noStrike" kern="0" cap="none" spc="0" normalizeH="0" baseline="0" noProof="0" dirty="0" smtClean="0">
                <a:ln>
                  <a:noFill/>
                </a:ln>
                <a:solidFill>
                  <a:srgbClr val="EEECE1">
                    <a:lumMod val="25000"/>
                  </a:srgbClr>
                </a:solidFill>
                <a:effectLst/>
                <a:uLnTx/>
                <a:uFillTx/>
                <a:latin typeface="Calibri"/>
                <a:ea typeface="宋体"/>
              </a:rPr>
              <a:t>           </a:t>
            </a:r>
            <a:endParaRPr kumimoji="0" lang="zh-CN" altLang="en-US" sz="400" b="0" i="0" u="none" strike="noStrike" kern="0" cap="none" spc="0" normalizeH="0" baseline="0" noProof="0" dirty="0" smtClean="0">
              <a:ln>
                <a:noFill/>
              </a:ln>
              <a:solidFill>
                <a:srgbClr val="EEECE1">
                  <a:lumMod val="25000"/>
                </a:srgbClr>
              </a:solidFill>
              <a:effectLst/>
              <a:uLnTx/>
              <a:uFillTx/>
              <a:latin typeface="Calibri"/>
              <a:ea typeface="宋体"/>
            </a:endParaRPr>
          </a:p>
        </p:txBody>
      </p:sp>
      <p:sp>
        <p:nvSpPr>
          <p:cNvPr id="15" name="矩形 14"/>
          <p:cNvSpPr/>
          <p:nvPr/>
        </p:nvSpPr>
        <p:spPr bwMode="auto">
          <a:xfrm>
            <a:off x="6098091" y="4941168"/>
            <a:ext cx="1498245" cy="369332"/>
          </a:xfrm>
          <a:prstGeom prst="rect">
            <a:avLst/>
          </a:prstGeom>
        </p:spPr>
        <p:txBody>
          <a:bodyPr wrap="square">
            <a:spAutoFit/>
          </a:bodyPr>
          <a:lstStyle/>
          <a:p>
            <a:pPr algn="ctr" fontAlgn="base">
              <a:spcBef>
                <a:spcPct val="0"/>
              </a:spcBef>
              <a:spcAft>
                <a:spcPct val="0"/>
              </a:spcAft>
              <a:defRPr/>
            </a:pPr>
            <a:r>
              <a:rPr lang="en-US" altLang="zh-CN" b="1" smtClean="0">
                <a:solidFill>
                  <a:schemeClr val="bg1"/>
                </a:solidFill>
                <a:latin typeface="Arial" pitchFamily="34" charset="0"/>
                <a:ea typeface="宋体" pitchFamily="2" charset="-122"/>
              </a:rPr>
              <a:t>@</a:t>
            </a:r>
            <a:r>
              <a:rPr lang="zh-CN" altLang="en-US" b="1" smtClean="0">
                <a:solidFill>
                  <a:schemeClr val="bg1"/>
                </a:solidFill>
              </a:rPr>
              <a:t>王玮</a:t>
            </a:r>
            <a:endParaRPr lang="zh-CN" altLang="en-US" b="1" dirty="0">
              <a:solidFill>
                <a:schemeClr val="bg1"/>
              </a:solidFill>
            </a:endParaRPr>
          </a:p>
        </p:txBody>
      </p:sp>
      <p:sp>
        <p:nvSpPr>
          <p:cNvPr id="7" name="TextBox 6"/>
          <p:cNvSpPr txBox="1"/>
          <p:nvPr/>
        </p:nvSpPr>
        <p:spPr bwMode="auto">
          <a:xfrm>
            <a:off x="5929322" y="2285992"/>
            <a:ext cx="1754006" cy="1446550"/>
          </a:xfrm>
          <a:prstGeom prst="rect">
            <a:avLst/>
          </a:prstGeom>
          <a:noFill/>
        </p:spPr>
        <p:txBody>
          <a:bodyPr wrap="none">
            <a:spAutoFit/>
          </a:bodyPr>
          <a:lstStyle/>
          <a:p>
            <a:pPr algn="ctr" fontAlgn="base">
              <a:spcBef>
                <a:spcPct val="0"/>
              </a:spcBef>
              <a:spcAft>
                <a:spcPct val="0"/>
              </a:spcAft>
              <a:defRPr/>
            </a:pPr>
            <a:r>
              <a:rPr lang="en-US" altLang="zh-CN" sz="8800" b="1" smtClean="0">
                <a:solidFill>
                  <a:prstClr val="white"/>
                </a:solidFill>
                <a:latin typeface="+mj-lt"/>
                <a:ea typeface="宋体" pitchFamily="2" charset="-122"/>
              </a:rPr>
              <a:t>EO</a:t>
            </a:r>
            <a:endParaRPr lang="en-US" altLang="zh-CN" sz="8800" b="1" dirty="0">
              <a:solidFill>
                <a:prstClr val="white"/>
              </a:solidFill>
              <a:latin typeface="+mj-lt"/>
              <a:ea typeface="宋体" pitchFamily="2" charset="-122"/>
            </a:endParaRPr>
          </a:p>
        </p:txBody>
      </p:sp>
      <p:sp>
        <p:nvSpPr>
          <p:cNvPr id="13" name="矩形 12"/>
          <p:cNvSpPr/>
          <p:nvPr/>
        </p:nvSpPr>
        <p:spPr bwMode="auto">
          <a:xfrm>
            <a:off x="5000628" y="3357562"/>
            <a:ext cx="4572000" cy="1107996"/>
          </a:xfrm>
          <a:prstGeom prst="rect">
            <a:avLst/>
          </a:prstGeom>
        </p:spPr>
        <p:txBody>
          <a:bodyPr>
            <a:spAutoFit/>
          </a:bodyPr>
          <a:lstStyle/>
          <a:p>
            <a:pPr algn="ctr" fontAlgn="base">
              <a:spcBef>
                <a:spcPct val="0"/>
              </a:spcBef>
              <a:spcAft>
                <a:spcPct val="0"/>
              </a:spcAft>
              <a:defRPr/>
            </a:pPr>
            <a:r>
              <a:rPr lang="zh-CN" altLang="en-US" sz="6600" b="1" dirty="0" smtClean="0">
                <a:solidFill>
                  <a:prstClr val="white"/>
                </a:solidFill>
                <a:latin typeface="迷你简卡通" pitchFamily="65" charset="-122"/>
                <a:ea typeface="迷你简卡通" pitchFamily="65" charset="-122"/>
              </a:rPr>
              <a:t>炼</a:t>
            </a:r>
            <a:r>
              <a:rPr lang="zh-CN" altLang="en-US" sz="6600" b="1" dirty="0">
                <a:solidFill>
                  <a:prstClr val="white"/>
                </a:solidFill>
                <a:latin typeface="迷你简卡通" pitchFamily="65" charset="-122"/>
                <a:ea typeface="迷你简卡通" pitchFamily="65" charset="-122"/>
              </a:rPr>
              <a:t>成记</a:t>
            </a:r>
            <a:endParaRPr lang="en-US" altLang="zh-CN" sz="6600" b="1" dirty="0">
              <a:solidFill>
                <a:prstClr val="white"/>
              </a:solidFill>
              <a:latin typeface="迷你简卡通" pitchFamily="65" charset="-122"/>
              <a:ea typeface="迷你简卡通" pitchFamily="65" charset="-122"/>
            </a:endParaRPr>
          </a:p>
        </p:txBody>
      </p:sp>
      <p:sp>
        <p:nvSpPr>
          <p:cNvPr id="4" name="矩形 3"/>
          <p:cNvSpPr/>
          <p:nvPr/>
        </p:nvSpPr>
        <p:spPr>
          <a:xfrm>
            <a:off x="4642208" y="2000240"/>
            <a:ext cx="1572866" cy="2862322"/>
          </a:xfrm>
          <a:prstGeom prst="rect">
            <a:avLst/>
          </a:prstGeom>
        </p:spPr>
        <p:txBody>
          <a:bodyPr wrap="none">
            <a:spAutoFit/>
          </a:bodyPr>
          <a:lstStyle/>
          <a:p>
            <a:r>
              <a:rPr lang="en-US" altLang="zh-CN" sz="18000" b="1" dirty="0" smtClean="0">
                <a:solidFill>
                  <a:prstClr val="white"/>
                </a:solidFill>
                <a:ea typeface="宋体" pitchFamily="2" charset="-122"/>
                <a:cs typeface="Sakkal Majalla" pitchFamily="2" charset="-78"/>
              </a:rPr>
              <a:t>S</a:t>
            </a:r>
            <a:endParaRPr lang="zh-CN" altLang="en-US" sz="18000" b="1" dirty="0">
              <a:cs typeface="Sakkal Majalla" pitchFamily="2" charset="-78"/>
            </a:endParaRPr>
          </a:p>
        </p:txBody>
      </p:sp>
      <p:pic>
        <p:nvPicPr>
          <p:cNvPr id="1026" name="Picture 2" descr="C:\Users\Administrator\Downloads\图片1.png"/>
          <p:cNvPicPr>
            <a:picLocks noChangeAspect="1" noChangeArrowheads="1"/>
          </p:cNvPicPr>
          <p:nvPr/>
        </p:nvPicPr>
        <p:blipFill>
          <a:blip r:embed="rId15"/>
          <a:srcRect/>
          <a:stretch>
            <a:fillRect/>
          </a:stretch>
        </p:blipFill>
        <p:spPr bwMode="auto">
          <a:xfrm>
            <a:off x="-857288" y="1214422"/>
            <a:ext cx="5613400" cy="4465637"/>
          </a:xfrm>
          <a:prstGeom prst="rect">
            <a:avLst/>
          </a:prstGeom>
          <a:noFill/>
        </p:spPr>
      </p:pic>
    </p:spTree>
    <p:extLst>
      <p:ext uri="{BB962C8B-B14F-4D97-AF65-F5344CB8AC3E}">
        <p14:creationId xmlns:p14="http://schemas.microsoft.com/office/powerpoint/2010/main" xmlns="" val="1621487703"/>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30155"/>
            <a:ext cx="6383338" cy="954107"/>
          </a:xfrm>
          <a:prstGeom prst="rect">
            <a:avLst/>
          </a:prstGeom>
        </p:spPr>
        <p:txBody>
          <a:bodyPr wrap="square">
            <a:spAutoFit/>
          </a:bodyPr>
          <a:lstStyle/>
          <a:p>
            <a:r>
              <a:rPr lang="zh-CN" altLang="en-US" sz="2000" b="1" smtClean="0">
                <a:solidFill>
                  <a:schemeClr val="bg1"/>
                </a:solidFill>
                <a:latin typeface="华文新魏" pitchFamily="2" charset="-122"/>
                <a:ea typeface="华文新魏" pitchFamily="2" charset="-122"/>
              </a:rPr>
              <a:t>小站扁平式，大站树形式</a:t>
            </a:r>
            <a:endParaRPr lang="en-US" altLang="zh-CN" sz="2000" b="1" smtClean="0">
              <a:solidFill>
                <a:schemeClr val="bg1"/>
              </a:solidFill>
              <a:latin typeface="华文新魏" pitchFamily="2" charset="-122"/>
              <a:ea typeface="华文新魏" pitchFamily="2" charset="-122"/>
            </a:endParaRPr>
          </a:p>
          <a:p>
            <a:r>
              <a:rPr lang="en-US" altLang="zh-CN" smtClean="0">
                <a:solidFill>
                  <a:schemeClr val="bg1"/>
                </a:solidFill>
                <a:latin typeface="华文新魏" pitchFamily="2" charset="-122"/>
                <a:ea typeface="华文新魏" pitchFamily="2" charset="-122"/>
              </a:rPr>
              <a:t>H</a:t>
            </a:r>
            <a:r>
              <a:rPr lang="zh-CN" altLang="en-US" smtClean="0">
                <a:solidFill>
                  <a:schemeClr val="bg1"/>
                </a:solidFill>
                <a:latin typeface="华文新魏" pitchFamily="2" charset="-122"/>
                <a:ea typeface="华文新魏" pitchFamily="2" charset="-122"/>
              </a:rPr>
              <a:t>为网站首页，</a:t>
            </a:r>
            <a:r>
              <a:rPr lang="en-US" altLang="zh-CN" smtClean="0">
                <a:solidFill>
                  <a:schemeClr val="bg1"/>
                </a:solidFill>
                <a:latin typeface="华文新魏" pitchFamily="2" charset="-122"/>
                <a:ea typeface="华文新魏" pitchFamily="2" charset="-122"/>
              </a:rPr>
              <a:t>C1</a:t>
            </a:r>
            <a:r>
              <a:rPr lang="zh-CN" altLang="en-US" smtClean="0">
                <a:solidFill>
                  <a:schemeClr val="bg1"/>
                </a:solidFill>
                <a:latin typeface="华文新魏" pitchFamily="2" charset="-122"/>
                <a:ea typeface="华文新魏" pitchFamily="2" charset="-122"/>
              </a:rPr>
              <a:t>和</a:t>
            </a:r>
            <a:r>
              <a:rPr lang="en-US" altLang="zh-CN" smtClean="0">
                <a:solidFill>
                  <a:schemeClr val="bg1"/>
                </a:solidFill>
                <a:latin typeface="华文新魏" pitchFamily="2" charset="-122"/>
                <a:ea typeface="华文新魏" pitchFamily="2" charset="-122"/>
              </a:rPr>
              <a:t>C2</a:t>
            </a:r>
            <a:r>
              <a:rPr lang="zh-CN" altLang="en-US" smtClean="0">
                <a:solidFill>
                  <a:schemeClr val="bg1"/>
                </a:solidFill>
                <a:latin typeface="华文新魏" pitchFamily="2" charset="-122"/>
                <a:ea typeface="华文新魏" pitchFamily="2" charset="-122"/>
              </a:rPr>
              <a:t>是分类首页，</a:t>
            </a:r>
            <a:r>
              <a:rPr lang="en-US" altLang="zh-CN" smtClean="0">
                <a:solidFill>
                  <a:schemeClr val="bg1"/>
                </a:solidFill>
                <a:latin typeface="华文新魏" pitchFamily="2" charset="-122"/>
                <a:ea typeface="华文新魏" pitchFamily="2" charset="-122"/>
              </a:rPr>
              <a:t>p1</a:t>
            </a:r>
            <a:r>
              <a:rPr lang="zh-CN" altLang="en-US" smtClean="0">
                <a:solidFill>
                  <a:schemeClr val="bg1"/>
                </a:solidFill>
                <a:latin typeface="华文新魏" pitchFamily="2" charset="-122"/>
                <a:ea typeface="华文新魏" pitchFamily="2" charset="-122"/>
              </a:rPr>
              <a:t>和</a:t>
            </a:r>
            <a:r>
              <a:rPr lang="en-US" altLang="zh-CN" smtClean="0">
                <a:solidFill>
                  <a:schemeClr val="bg1"/>
                </a:solidFill>
                <a:latin typeface="华文新魏" pitchFamily="2" charset="-122"/>
                <a:ea typeface="华文新魏" pitchFamily="2" charset="-122"/>
              </a:rPr>
              <a:t>p2</a:t>
            </a:r>
            <a:r>
              <a:rPr lang="zh-CN" altLang="en-US" smtClean="0">
                <a:solidFill>
                  <a:schemeClr val="bg1"/>
                </a:solidFill>
                <a:latin typeface="华文新魏" pitchFamily="2" charset="-122"/>
                <a:ea typeface="华文新魏" pitchFamily="2" charset="-122"/>
              </a:rPr>
              <a:t>是分类</a:t>
            </a:r>
            <a:r>
              <a:rPr lang="en-US" altLang="zh-CN" smtClean="0">
                <a:solidFill>
                  <a:schemeClr val="bg1"/>
                </a:solidFill>
                <a:latin typeface="华文新魏" pitchFamily="2" charset="-122"/>
                <a:ea typeface="华文新魏" pitchFamily="2" charset="-122"/>
              </a:rPr>
              <a:t>C1</a:t>
            </a:r>
            <a:r>
              <a:rPr lang="zh-CN" altLang="en-US" smtClean="0">
                <a:solidFill>
                  <a:schemeClr val="bg1"/>
                </a:solidFill>
                <a:latin typeface="华文新魏" pitchFamily="2" charset="-122"/>
                <a:ea typeface="华文新魏" pitchFamily="2" charset="-122"/>
              </a:rPr>
              <a:t>下产品页面，</a:t>
            </a:r>
            <a:r>
              <a:rPr lang="en-US" altLang="zh-CN" smtClean="0">
                <a:solidFill>
                  <a:schemeClr val="bg1"/>
                </a:solidFill>
                <a:latin typeface="华文新魏" pitchFamily="2" charset="-122"/>
                <a:ea typeface="华文新魏" pitchFamily="2" charset="-122"/>
              </a:rPr>
              <a:t>P3</a:t>
            </a:r>
            <a:r>
              <a:rPr lang="zh-CN" altLang="en-US" smtClean="0">
                <a:solidFill>
                  <a:schemeClr val="bg1"/>
                </a:solidFill>
                <a:latin typeface="华文新魏" pitchFamily="2" charset="-122"/>
                <a:ea typeface="华文新魏" pitchFamily="2" charset="-122"/>
              </a:rPr>
              <a:t>、</a:t>
            </a:r>
            <a:r>
              <a:rPr lang="en-US" altLang="zh-CN" smtClean="0">
                <a:solidFill>
                  <a:schemeClr val="bg1"/>
                </a:solidFill>
                <a:latin typeface="华文新魏" pitchFamily="2" charset="-122"/>
                <a:ea typeface="华文新魏" pitchFamily="2" charset="-122"/>
              </a:rPr>
              <a:t>P4</a:t>
            </a:r>
            <a:r>
              <a:rPr lang="zh-CN" altLang="en-US" smtClean="0">
                <a:solidFill>
                  <a:schemeClr val="bg1"/>
                </a:solidFill>
                <a:latin typeface="华文新魏" pitchFamily="2" charset="-122"/>
                <a:ea typeface="华文新魏" pitchFamily="2" charset="-122"/>
              </a:rPr>
              <a:t>、是分类</a:t>
            </a:r>
            <a:r>
              <a:rPr lang="en-US" altLang="zh-CN" smtClean="0">
                <a:solidFill>
                  <a:schemeClr val="bg1"/>
                </a:solidFill>
                <a:latin typeface="华文新魏" pitchFamily="2" charset="-122"/>
                <a:ea typeface="华文新魏" pitchFamily="2" charset="-122"/>
              </a:rPr>
              <a:t>C2</a:t>
            </a:r>
            <a:r>
              <a:rPr lang="zh-CN" altLang="en-US" smtClean="0">
                <a:solidFill>
                  <a:schemeClr val="bg1"/>
                </a:solidFill>
                <a:latin typeface="华文新魏" pitchFamily="2" charset="-122"/>
                <a:ea typeface="华文新魏" pitchFamily="2" charset="-122"/>
              </a:rPr>
              <a:t>下产品</a:t>
            </a: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3286123"/>
            <a:ext cx="6302375" cy="2351924"/>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503703" cy="584775"/>
          </a:xfrm>
          <a:prstGeom prst="rect">
            <a:avLst/>
          </a:prstGeom>
          <a:noFill/>
        </p:spPr>
        <p:txBody>
          <a:bodyPr wrap="none" rtlCol="0">
            <a:spAutoFit/>
          </a:bodyPr>
          <a:lstStyle/>
          <a:p>
            <a:r>
              <a:rPr lang="zh-CN" altLang="en-US" sz="3200" b="1" smtClean="0">
                <a:solidFill>
                  <a:schemeClr val="bg1">
                    <a:lumMod val="65000"/>
                  </a:schemeClr>
                </a:solidFill>
                <a:latin typeface="华文新魏" pitchFamily="2" charset="-122"/>
                <a:ea typeface="华文新魏" pitchFamily="2" charset="-122"/>
              </a:rPr>
              <a:t>乡</a:t>
            </a:r>
            <a:r>
              <a:rPr lang="zh-CN" altLang="en-US" sz="3200" b="1" smtClean="0">
                <a:solidFill>
                  <a:schemeClr val="bg1"/>
                </a:solidFill>
                <a:latin typeface="华文新魏" pitchFamily="2" charset="-122"/>
                <a:ea typeface="华文新魏" pitchFamily="2" charset="-122"/>
              </a:rPr>
              <a:t>亲们，我们来聊聊网站结构（</a:t>
            </a:r>
            <a:r>
              <a:rPr lang="en-US" altLang="zh-CN" sz="3200" b="1" smtClean="0">
                <a:solidFill>
                  <a:schemeClr val="bg1"/>
                </a:solidFill>
                <a:latin typeface="华文新魏" pitchFamily="2" charset="-122"/>
                <a:ea typeface="华文新魏" pitchFamily="2" charset="-122"/>
              </a:rPr>
              <a:t>1</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sp useBgFill="1">
        <p:nvSpPr>
          <p:cNvPr id="19" name="等腰三角形 18"/>
          <p:cNvSpPr/>
          <p:nvPr/>
        </p:nvSpPr>
        <p:spPr>
          <a:xfrm rot="16200000" flipH="1" flipV="1">
            <a:off x="1215026" y="389779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5"/>
            <a:ext cx="5668980" cy="1057523"/>
          </a:xfrm>
          <a:prstGeom prst="bentConnector5">
            <a:avLst>
              <a:gd name="adj1" fmla="val -4032"/>
              <a:gd name="adj2" fmla="val 41269"/>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418798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p:nvPr/>
        </p:nvPicPr>
        <p:blipFill>
          <a:blip r:embed="rId4"/>
          <a:srcRect/>
          <a:stretch>
            <a:fillRect/>
          </a:stretch>
        </p:blipFill>
        <p:spPr bwMode="auto">
          <a:xfrm>
            <a:off x="2000232" y="3531962"/>
            <a:ext cx="5274310" cy="1825864"/>
          </a:xfrm>
          <a:prstGeom prst="rect">
            <a:avLst/>
          </a:prstGeom>
          <a:noFill/>
          <a:ln w="9525">
            <a:noFill/>
            <a:miter lim="800000"/>
            <a:headEnd/>
            <a:tailEnd/>
          </a:ln>
        </p:spPr>
      </p:pic>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425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475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xit" presetSubtype="4" fill="hold" grpId="0" nodeType="withEffect">
                                  <p:stCondLst>
                                    <p:cond delay="0"/>
                                  </p:stCondLst>
                                  <p:childTnLst>
                                    <p:animEffect transition="out" filter="wipe(dow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22" presetClass="entr" presetSubtype="1"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9"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30155"/>
            <a:ext cx="6383338" cy="646331"/>
          </a:xfrm>
          <a:prstGeom prst="rect">
            <a:avLst/>
          </a:prstGeom>
        </p:spPr>
        <p:txBody>
          <a:bodyPr wrap="square">
            <a:spAutoFit/>
          </a:bodyPr>
          <a:lstStyle/>
          <a:p>
            <a:r>
              <a:rPr lang="zh-CN" altLang="en-US" smtClean="0">
                <a:solidFill>
                  <a:schemeClr val="bg1"/>
                </a:solidFill>
                <a:latin typeface="华文新魏" pitchFamily="2" charset="-122"/>
                <a:ea typeface="华文新魏" pitchFamily="2" charset="-122"/>
              </a:rPr>
              <a:t>有了结构还得有结构和布局的优化，这就好比有了极品武器，还得有优秀的操控以及强大的技能配合，方能笑傲</a:t>
            </a:r>
            <a:r>
              <a:rPr lang="en-US" altLang="zh-CN" smtClean="0">
                <a:solidFill>
                  <a:schemeClr val="bg1"/>
                </a:solidFill>
                <a:latin typeface="华文新魏" pitchFamily="2" charset="-122"/>
                <a:ea typeface="华文新魏" pitchFamily="2" charset="-122"/>
              </a:rPr>
              <a:t>DOTA </a:t>
            </a:r>
            <a:endParaRPr lang="zh-CN" altLang="en-US" dirty="0">
              <a:solidFill>
                <a:schemeClr val="bg1"/>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3214686"/>
            <a:ext cx="6302375" cy="2643206"/>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574236" cy="584775"/>
          </a:xfrm>
          <a:prstGeom prst="rect">
            <a:avLst/>
          </a:prstGeom>
          <a:noFill/>
        </p:spPr>
        <p:txBody>
          <a:bodyPr wrap="none" rtlCol="0">
            <a:spAutoFit/>
          </a:bodyPr>
          <a:lstStyle/>
          <a:p>
            <a:r>
              <a:rPr lang="zh-CN" altLang="en-US" sz="3200" b="1" smtClean="0">
                <a:solidFill>
                  <a:schemeClr val="bg1">
                    <a:lumMod val="65000"/>
                  </a:schemeClr>
                </a:solidFill>
                <a:latin typeface="华文新魏" pitchFamily="2" charset="-122"/>
                <a:ea typeface="华文新魏" pitchFamily="2" charset="-122"/>
              </a:rPr>
              <a:t>乡</a:t>
            </a:r>
            <a:r>
              <a:rPr lang="zh-CN" altLang="en-US" sz="3200" b="1" smtClean="0">
                <a:solidFill>
                  <a:schemeClr val="bg1"/>
                </a:solidFill>
                <a:latin typeface="华文新魏" pitchFamily="2" charset="-122"/>
                <a:ea typeface="华文新魏" pitchFamily="2" charset="-122"/>
              </a:rPr>
              <a:t>亲们，我们来聊聊网站结构（</a:t>
            </a:r>
            <a:r>
              <a:rPr lang="en-US" altLang="zh-CN" sz="3200" b="1" smtClean="0">
                <a:solidFill>
                  <a:schemeClr val="bg1"/>
                </a:solidFill>
                <a:latin typeface="华文新魏" pitchFamily="2" charset="-122"/>
                <a:ea typeface="华文新魏" pitchFamily="2" charset="-122"/>
              </a:rPr>
              <a:t>2</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pic>
        <p:nvPicPr>
          <p:cNvPr id="12" name="图片 11"/>
          <p:cNvPicPr>
            <a:picLocks noChangeAspect="1"/>
          </p:cNvPicPr>
          <p:nvPr/>
        </p:nvPicPr>
        <p:blipFill>
          <a:blip r:embed="rId4">
            <a:extLst>
              <a:ext uri="{BEBA8EAE-BF5A-486C-A8C5-ECC9F3942E4B}">
                <a14:imgProps xmlns:a14="http://schemas.microsoft.com/office/drawing/2010/main" xmlns="">
                  <a14:imgLayer r:embed="rId5">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2051720" y="3605188"/>
            <a:ext cx="1363992" cy="1681200"/>
          </a:xfrm>
          <a:prstGeom prst="rect">
            <a:avLst/>
          </a:prstGeom>
        </p:spPr>
      </p:pic>
      <p:sp>
        <p:nvSpPr>
          <p:cNvPr id="15" name="TextBox 14"/>
          <p:cNvSpPr txBox="1"/>
          <p:nvPr/>
        </p:nvSpPr>
        <p:spPr>
          <a:xfrm>
            <a:off x="3851920" y="3256357"/>
            <a:ext cx="2185214"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采用文字导航</a:t>
            </a:r>
            <a:endParaRPr lang="zh-CN" altLang="en-US" dirty="0">
              <a:latin typeface="华文新魏" pitchFamily="2" charset="-122"/>
              <a:ea typeface="华文新魏" pitchFamily="2" charset="-122"/>
            </a:endParaRPr>
          </a:p>
        </p:txBody>
      </p:sp>
      <p:sp>
        <p:nvSpPr>
          <p:cNvPr id="16" name="TextBox 15"/>
          <p:cNvSpPr txBox="1"/>
          <p:nvPr/>
        </p:nvSpPr>
        <p:spPr>
          <a:xfrm>
            <a:off x="3851920" y="3688645"/>
            <a:ext cx="3108543"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锚点合理的包含关键字</a:t>
            </a:r>
            <a:endParaRPr lang="zh-CN" altLang="en-US" dirty="0">
              <a:latin typeface="华文新魏" pitchFamily="2" charset="-122"/>
              <a:ea typeface="华文新魏" pitchFamily="2" charset="-122"/>
            </a:endParaRPr>
          </a:p>
        </p:txBody>
      </p:sp>
      <p:sp>
        <p:nvSpPr>
          <p:cNvPr id="17" name="TextBox 16"/>
          <p:cNvSpPr txBox="1"/>
          <p:nvPr/>
        </p:nvSpPr>
        <p:spPr>
          <a:xfrm>
            <a:off x="3851920" y="4120933"/>
            <a:ext cx="2416046"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必备的包屑导航</a:t>
            </a:r>
            <a:endParaRPr lang="zh-CN" altLang="en-US" dirty="0">
              <a:latin typeface="华文新魏" pitchFamily="2" charset="-122"/>
              <a:ea typeface="华文新魏" pitchFamily="2" charset="-122"/>
            </a:endParaRPr>
          </a:p>
        </p:txBody>
      </p:sp>
      <p:sp>
        <p:nvSpPr>
          <p:cNvPr id="18" name="TextBox 17"/>
          <p:cNvSpPr txBox="1"/>
          <p:nvPr/>
        </p:nvSpPr>
        <p:spPr>
          <a:xfrm>
            <a:off x="3857620" y="4538971"/>
            <a:ext cx="3570208"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忌：</a:t>
            </a:r>
            <a:r>
              <a:rPr lang="zh-CN" altLang="en-US" smtClean="0">
                <a:latin typeface="华文新魏" pitchFamily="2" charset="-122"/>
                <a:ea typeface="华文新魏" pitchFamily="2" charset="-122"/>
              </a:rPr>
              <a:t>页头页脚及页面关键词堆积</a:t>
            </a:r>
            <a:endParaRPr lang="zh-CN" altLang="en-US" dirty="0">
              <a:latin typeface="华文新魏" pitchFamily="2" charset="-122"/>
              <a:ea typeface="华文新魏" pitchFamily="2" charset="-122"/>
            </a:endParaRPr>
          </a:p>
        </p:txBody>
      </p:sp>
      <p:sp useBgFill="1">
        <p:nvSpPr>
          <p:cNvPr id="19" name="等腰三角形 18"/>
          <p:cNvSpPr/>
          <p:nvPr/>
        </p:nvSpPr>
        <p:spPr>
          <a:xfrm rot="16200000" flipH="1" flipV="1">
            <a:off x="1215026" y="4259425"/>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5"/>
            <a:ext cx="5668980" cy="903635"/>
          </a:xfrm>
          <a:prstGeom prst="bentConnector5">
            <a:avLst>
              <a:gd name="adj1" fmla="val -4032"/>
              <a:gd name="adj2" fmla="val 48297"/>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418798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857620" y="4929198"/>
            <a:ext cx="3844322"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页面若出现</a:t>
            </a:r>
            <a:r>
              <a:rPr lang="en-US" altLang="zh-CN" smtClean="0">
                <a:latin typeface="华文新魏" pitchFamily="2" charset="-122"/>
                <a:ea typeface="华文新魏" pitchFamily="2" charset="-122"/>
              </a:rPr>
              <a:t>H1</a:t>
            </a:r>
            <a:r>
              <a:rPr lang="zh-CN" altLang="en-US" smtClean="0">
                <a:latin typeface="华文新魏" pitchFamily="2" charset="-122"/>
                <a:ea typeface="华文新魏" pitchFamily="2" charset="-122"/>
              </a:rPr>
              <a:t>尽量包含关键词</a:t>
            </a:r>
            <a:endParaRPr lang="zh-CN" altLang="en-US" dirty="0">
              <a:latin typeface="华文新魏" pitchFamily="2" charset="-122"/>
              <a:ea typeface="华文新魏" pitchFamily="2" charset="-122"/>
            </a:endParaRPr>
          </a:p>
        </p:txBody>
      </p:sp>
      <p:sp>
        <p:nvSpPr>
          <p:cNvPr id="24" name="TextBox 23"/>
          <p:cNvSpPr txBox="1"/>
          <p:nvPr/>
        </p:nvSpPr>
        <p:spPr>
          <a:xfrm>
            <a:off x="3857620" y="5324789"/>
            <a:ext cx="380104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en-US" altLang="zh-CN" smtClean="0">
                <a:latin typeface="华文新魏" pitchFamily="2" charset="-122"/>
                <a:ea typeface="华文新魏" pitchFamily="2" charset="-122"/>
              </a:rPr>
              <a:t> Robots.txt</a:t>
            </a:r>
            <a:r>
              <a:rPr lang="zh-CN" altLang="en-US" smtClean="0">
                <a:latin typeface="华文新魏" pitchFamily="2" charset="-122"/>
                <a:ea typeface="华文新魏" pitchFamily="2" charset="-122"/>
              </a:rPr>
              <a:t>和</a:t>
            </a:r>
            <a:r>
              <a:rPr lang="en-US" altLang="zh-CN" smtClean="0">
                <a:latin typeface="华文新魏" pitchFamily="2" charset="-122"/>
                <a:ea typeface="华文新魏" pitchFamily="2" charset="-122"/>
              </a:rPr>
              <a:t>Nofollow</a:t>
            </a:r>
            <a:r>
              <a:rPr lang="zh-CN" altLang="en-US" smtClean="0">
                <a:latin typeface="华文新魏" pitchFamily="2" charset="-122"/>
                <a:ea typeface="华文新魏" pitchFamily="2" charset="-122"/>
              </a:rPr>
              <a:t>的使用</a:t>
            </a:r>
          </a:p>
        </p:txBody>
      </p:sp>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425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475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500"/>
                            </p:stCondLst>
                            <p:childTnLst>
                              <p:par>
                                <p:cTn id="33" presetID="22" presetClass="entr" presetSubtype="4"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600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6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700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xit" presetSubtype="4" fill="hold" grpId="0"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5" grpId="0"/>
      <p:bldP spid="16" grpId="0"/>
      <p:bldP spid="17" grpId="0"/>
      <p:bldP spid="18" grpId="0"/>
      <p:bldP spid="19" grpId="0" animBg="1"/>
      <p:bldP spid="20" grpId="0" animBg="1"/>
      <p:bldP spid="22" grpId="0" animBg="1"/>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73850"/>
            <a:ext cx="6383338" cy="369332"/>
          </a:xfrm>
          <a:prstGeom prst="rect">
            <a:avLst/>
          </a:prstGeom>
        </p:spPr>
        <p:txBody>
          <a:bodyPr wrap="square">
            <a:spAutoFit/>
          </a:bodyPr>
          <a:lstStyle/>
          <a:p>
            <a:r>
              <a:rPr lang="en-US" altLang="zh-CN" smtClean="0">
                <a:solidFill>
                  <a:schemeClr val="bg1"/>
                </a:solidFill>
                <a:latin typeface="华文新魏" pitchFamily="2" charset="-122"/>
                <a:ea typeface="华文新魏" pitchFamily="2" charset="-122"/>
              </a:rPr>
              <a:t>Sitemap</a:t>
            </a:r>
            <a:r>
              <a:rPr lang="zh-CN" altLang="en-US" smtClean="0">
                <a:solidFill>
                  <a:schemeClr val="bg1"/>
                </a:solidFill>
                <a:latin typeface="华文新魏" pitchFamily="2" charset="-122"/>
                <a:ea typeface="华文新魏" pitchFamily="2" charset="-122"/>
              </a:rPr>
              <a:t>是个好东西，他能干什么？</a:t>
            </a:r>
            <a:endParaRPr lang="zh-CN" altLang="en-US" dirty="0">
              <a:solidFill>
                <a:schemeClr val="bg1"/>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2857496"/>
            <a:ext cx="6302375" cy="2643206"/>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574236" cy="584775"/>
          </a:xfrm>
          <a:prstGeom prst="rect">
            <a:avLst/>
          </a:prstGeom>
          <a:noFill/>
        </p:spPr>
        <p:txBody>
          <a:bodyPr wrap="none" rtlCol="0">
            <a:spAutoFit/>
          </a:bodyPr>
          <a:lstStyle/>
          <a:p>
            <a:r>
              <a:rPr lang="zh-CN" altLang="en-US" sz="3200" b="1" smtClean="0">
                <a:solidFill>
                  <a:schemeClr val="bg1">
                    <a:lumMod val="65000"/>
                  </a:schemeClr>
                </a:solidFill>
                <a:latin typeface="华文新魏" pitchFamily="2" charset="-122"/>
                <a:ea typeface="华文新魏" pitchFamily="2" charset="-122"/>
              </a:rPr>
              <a:t>乡</a:t>
            </a:r>
            <a:r>
              <a:rPr lang="zh-CN" altLang="en-US" sz="3200" b="1" smtClean="0">
                <a:solidFill>
                  <a:schemeClr val="bg1"/>
                </a:solidFill>
                <a:latin typeface="华文新魏" pitchFamily="2" charset="-122"/>
                <a:ea typeface="华文新魏" pitchFamily="2" charset="-122"/>
              </a:rPr>
              <a:t>亲们，我们来聊聊网站结构</a:t>
            </a:r>
            <a:r>
              <a:rPr lang="zh-CN" altLang="en-US" sz="3200" b="1" smtClean="0">
                <a:solidFill>
                  <a:schemeClr val="bg1"/>
                </a:solidFill>
                <a:latin typeface="华文新魏" pitchFamily="2" charset="-122"/>
                <a:ea typeface="华文新魏" pitchFamily="2" charset="-122"/>
              </a:rPr>
              <a:t>（</a:t>
            </a:r>
            <a:r>
              <a:rPr lang="en-US" altLang="zh-CN" sz="3200" b="1" smtClean="0">
                <a:solidFill>
                  <a:schemeClr val="bg1"/>
                </a:solidFill>
                <a:latin typeface="华文新魏" pitchFamily="2" charset="-122"/>
                <a:ea typeface="华文新魏" pitchFamily="2" charset="-122"/>
              </a:rPr>
              <a:t>3</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sp useBgFill="1">
        <p:nvSpPr>
          <p:cNvPr id="19" name="等腰三角形 18"/>
          <p:cNvSpPr/>
          <p:nvPr/>
        </p:nvSpPr>
        <p:spPr>
          <a:xfrm rot="16200000" flipH="1" flipV="1">
            <a:off x="1215026" y="389836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6"/>
            <a:ext cx="5668980" cy="808830"/>
          </a:xfrm>
          <a:prstGeom prst="bentConnector5">
            <a:avLst>
              <a:gd name="adj1" fmla="val -4032"/>
              <a:gd name="adj2" fmla="val 56659"/>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3902235"/>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p:nvPr/>
        </p:nvPicPr>
        <p:blipFill>
          <a:blip r:embed="rId4"/>
          <a:srcRect/>
          <a:stretch>
            <a:fillRect/>
          </a:stretch>
        </p:blipFill>
        <p:spPr bwMode="auto">
          <a:xfrm>
            <a:off x="2083772" y="3066123"/>
            <a:ext cx="5274310" cy="2153374"/>
          </a:xfrm>
          <a:prstGeom prst="rect">
            <a:avLst/>
          </a:prstGeom>
          <a:noFill/>
          <a:ln w="9525">
            <a:noFill/>
            <a:miter lim="800000"/>
            <a:headEnd/>
            <a:tailEnd/>
          </a:ln>
        </p:spPr>
      </p:pic>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425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475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par>
                                <p:cTn id="32" presetID="22" presetClass="exit" presetSubtype="4" fill="hold" grpId="0" nodeType="withEffect">
                                  <p:stCondLst>
                                    <p:cond delay="0"/>
                                  </p:stCondLst>
                                  <p:childTnLst>
                                    <p:animEffect transition="out" filter="wipe(dow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22" presetClass="entr" presetSubtype="1"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9" grpId="0" animBg="1"/>
      <p:bldP spid="20"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30155"/>
            <a:ext cx="6383338" cy="923330"/>
          </a:xfrm>
          <a:prstGeom prst="rect">
            <a:avLst/>
          </a:prstGeom>
        </p:spPr>
        <p:txBody>
          <a:bodyPr wrap="square">
            <a:spAutoFit/>
          </a:bodyPr>
          <a:lstStyle/>
          <a:p>
            <a:r>
              <a:rPr lang="en-US" altLang="zh-CN" smtClean="0">
                <a:solidFill>
                  <a:schemeClr val="bg1"/>
                </a:solidFill>
                <a:latin typeface="华文新魏" pitchFamily="2" charset="-122"/>
                <a:ea typeface="华文新魏" pitchFamily="2" charset="-122"/>
              </a:rPr>
              <a:t>URL</a:t>
            </a:r>
            <a:r>
              <a:rPr lang="zh-CN" altLang="en-US" smtClean="0">
                <a:solidFill>
                  <a:schemeClr val="bg1"/>
                </a:solidFill>
                <a:latin typeface="华文新魏" pitchFamily="2" charset="-122"/>
                <a:ea typeface="华文新魏" pitchFamily="2" charset="-122"/>
              </a:rPr>
              <a:t>好坏的重要性，好比在线看大片时的网速快慢。</a:t>
            </a:r>
            <a:endParaRPr lang="en-US" altLang="zh-CN" smtClean="0">
              <a:solidFill>
                <a:schemeClr val="bg1"/>
              </a:solidFill>
              <a:latin typeface="华文新魏" pitchFamily="2" charset="-122"/>
              <a:ea typeface="华文新魏" pitchFamily="2" charset="-122"/>
            </a:endParaRPr>
          </a:p>
          <a:p>
            <a:endParaRPr lang="en-US" altLang="zh-CN" smtClean="0">
              <a:solidFill>
                <a:schemeClr val="bg1"/>
              </a:solidFill>
              <a:latin typeface="华文新魏" pitchFamily="2" charset="-122"/>
              <a:ea typeface="华文新魏" pitchFamily="2" charset="-122"/>
            </a:endParaRPr>
          </a:p>
          <a:p>
            <a:r>
              <a:rPr lang="zh-CN" altLang="en-US" smtClean="0">
                <a:solidFill>
                  <a:schemeClr val="bg1"/>
                </a:solidFill>
                <a:latin typeface="华文新魏" pitchFamily="2" charset="-122"/>
                <a:ea typeface="华文新魏" pitchFamily="2" charset="-122"/>
              </a:rPr>
              <a:t>                  信息量好大</a:t>
            </a:r>
            <a:r>
              <a:rPr lang="en-US" altLang="zh-CN" smtClean="0">
                <a:solidFill>
                  <a:schemeClr val="bg1"/>
                </a:solidFill>
                <a:latin typeface="华文新魏" pitchFamily="2" charset="-122"/>
                <a:ea typeface="华文新魏" pitchFamily="2" charset="-122"/>
              </a:rPr>
              <a:t>...</a:t>
            </a:r>
            <a:endParaRPr lang="zh-CN" altLang="en-US" dirty="0">
              <a:solidFill>
                <a:schemeClr val="bg1"/>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3286124"/>
            <a:ext cx="6302375" cy="2643206"/>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431569"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利于</a:t>
            </a:r>
            <a:r>
              <a:rPr lang="en-US" altLang="zh-CN" sz="3200" b="1" smtClean="0">
                <a:solidFill>
                  <a:schemeClr val="bg1"/>
                </a:solidFill>
                <a:latin typeface="华文新魏" pitchFamily="2" charset="-122"/>
                <a:ea typeface="华文新魏" pitchFamily="2" charset="-122"/>
              </a:rPr>
              <a:t>SEO</a:t>
            </a:r>
            <a:r>
              <a:rPr lang="zh-CN" altLang="en-US" sz="3200" b="1" smtClean="0">
                <a:solidFill>
                  <a:schemeClr val="bg1"/>
                </a:solidFill>
                <a:latin typeface="华文新魏" pitchFamily="2" charset="-122"/>
                <a:ea typeface="华文新魏" pitchFamily="2" charset="-122"/>
              </a:rPr>
              <a:t>的网站</a:t>
            </a:r>
            <a:r>
              <a:rPr lang="en-US" altLang="zh-CN" sz="3200" b="1" smtClean="0">
                <a:solidFill>
                  <a:schemeClr val="bg1"/>
                </a:solidFill>
                <a:latin typeface="华文新魏" pitchFamily="2" charset="-122"/>
                <a:ea typeface="华文新魏" pitchFamily="2" charset="-122"/>
              </a:rPr>
              <a:t>URL</a:t>
            </a:r>
            <a:r>
              <a:rPr lang="zh-CN" altLang="en-US" sz="3200" b="1" smtClean="0">
                <a:solidFill>
                  <a:schemeClr val="bg1"/>
                </a:solidFill>
                <a:latin typeface="华文新魏" pitchFamily="2" charset="-122"/>
                <a:ea typeface="华文新魏" pitchFamily="2" charset="-122"/>
              </a:rPr>
              <a:t>设计规范（</a:t>
            </a:r>
            <a:r>
              <a:rPr lang="en-US" altLang="zh-CN" sz="3200" b="1" smtClean="0">
                <a:solidFill>
                  <a:schemeClr val="bg1"/>
                </a:solidFill>
                <a:latin typeface="华文新魏" pitchFamily="2" charset="-122"/>
                <a:ea typeface="华文新魏" pitchFamily="2" charset="-122"/>
              </a:rPr>
              <a:t>1</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pic>
        <p:nvPicPr>
          <p:cNvPr id="12" name="图片 11"/>
          <p:cNvPicPr>
            <a:picLocks noChangeAspect="1"/>
          </p:cNvPicPr>
          <p:nvPr/>
        </p:nvPicPr>
        <p:blipFill>
          <a:blip r:embed="rId4">
            <a:extLst>
              <a:ext uri="{BEBA8EAE-BF5A-486C-A8C5-ECC9F3942E4B}">
                <a14:imgProps xmlns:a14="http://schemas.microsoft.com/office/drawing/2010/main" xmlns="">
                  <a14:imgLayer r:embed="rId5">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2051720" y="3605188"/>
            <a:ext cx="1363992" cy="1681200"/>
          </a:xfrm>
          <a:prstGeom prst="rect">
            <a:avLst/>
          </a:prstGeom>
        </p:spPr>
      </p:pic>
      <p:sp>
        <p:nvSpPr>
          <p:cNvPr id="15" name="TextBox 14"/>
          <p:cNvSpPr txBox="1"/>
          <p:nvPr/>
        </p:nvSpPr>
        <p:spPr>
          <a:xfrm>
            <a:off x="3851920" y="3327795"/>
            <a:ext cx="3998210"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zh-CN" altLang="en-US" smtClean="0">
                <a:latin typeface="华文新魏" pitchFamily="2" charset="-122"/>
                <a:ea typeface="华文新魏" pitchFamily="2" charset="-122"/>
              </a:rPr>
              <a:t>布</a:t>
            </a:r>
            <a:r>
              <a:rPr lang="zh-CN" altLang="en-US" smtClean="0">
                <a:latin typeface="华文新魏" pitchFamily="2" charset="-122"/>
                <a:ea typeface="华文新魏" pitchFamily="2" charset="-122"/>
              </a:rPr>
              <a:t>局合理的情况下</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越短越好</a:t>
            </a:r>
            <a:endParaRPr lang="zh-CN" altLang="en-US" dirty="0">
              <a:latin typeface="华文新魏" pitchFamily="2" charset="-122"/>
              <a:ea typeface="华文新魏" pitchFamily="2" charset="-122"/>
            </a:endParaRPr>
          </a:p>
        </p:txBody>
      </p:sp>
      <p:sp>
        <p:nvSpPr>
          <p:cNvPr id="16" name="TextBox 15"/>
          <p:cNvSpPr txBox="1"/>
          <p:nvPr/>
        </p:nvSpPr>
        <p:spPr>
          <a:xfrm>
            <a:off x="3851920" y="3760083"/>
            <a:ext cx="307488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动态参</a:t>
            </a:r>
            <a:r>
              <a:rPr lang="zh-CN" altLang="en-US" smtClean="0">
                <a:latin typeface="华文新魏" pitchFamily="2" charset="-122"/>
                <a:ea typeface="华文新魏" pitchFamily="2" charset="-122"/>
              </a:rPr>
              <a:t>数越少越好</a:t>
            </a:r>
            <a:endParaRPr lang="zh-CN" altLang="en-US" dirty="0">
              <a:latin typeface="华文新魏" pitchFamily="2" charset="-122"/>
              <a:ea typeface="华文新魏" pitchFamily="2" charset="-122"/>
            </a:endParaRPr>
          </a:p>
        </p:txBody>
      </p:sp>
      <p:sp>
        <p:nvSpPr>
          <p:cNvPr id="17" name="TextBox 16"/>
          <p:cNvSpPr txBox="1"/>
          <p:nvPr/>
        </p:nvSpPr>
        <p:spPr>
          <a:xfrm>
            <a:off x="3851920" y="4192371"/>
            <a:ext cx="307488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目录</a:t>
            </a:r>
            <a:r>
              <a:rPr lang="zh-CN" altLang="en-US" smtClean="0">
                <a:latin typeface="华文新魏" pitchFamily="2" charset="-122"/>
                <a:ea typeface="华文新魏" pitchFamily="2" charset="-122"/>
              </a:rPr>
              <a:t>层级越少越好</a:t>
            </a:r>
            <a:endParaRPr lang="zh-CN" altLang="en-US" dirty="0">
              <a:latin typeface="华文新魏" pitchFamily="2" charset="-122"/>
              <a:ea typeface="华文新魏" pitchFamily="2" charset="-122"/>
            </a:endParaRPr>
          </a:p>
        </p:txBody>
      </p:sp>
      <p:sp>
        <p:nvSpPr>
          <p:cNvPr id="18" name="TextBox 17"/>
          <p:cNvSpPr txBox="1"/>
          <p:nvPr/>
        </p:nvSpPr>
        <p:spPr>
          <a:xfrm>
            <a:off x="3857620" y="4610409"/>
            <a:ext cx="2207656"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 </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的</a:t>
            </a:r>
            <a:r>
              <a:rPr lang="zh-CN" altLang="en-US" smtClean="0">
                <a:latin typeface="华文新魏" pitchFamily="2" charset="-122"/>
                <a:ea typeface="华文新魏" pitchFamily="2" charset="-122"/>
              </a:rPr>
              <a:t>唯一性</a:t>
            </a:r>
            <a:endParaRPr lang="zh-CN" altLang="en-US" dirty="0">
              <a:latin typeface="华文新魏" pitchFamily="2" charset="-122"/>
              <a:ea typeface="华文新魏" pitchFamily="2" charset="-122"/>
            </a:endParaRPr>
          </a:p>
        </p:txBody>
      </p:sp>
      <p:sp useBgFill="1">
        <p:nvSpPr>
          <p:cNvPr id="19" name="等腰三角形 18"/>
          <p:cNvSpPr/>
          <p:nvPr/>
        </p:nvSpPr>
        <p:spPr>
          <a:xfrm rot="16200000" flipH="1" flipV="1">
            <a:off x="1215026" y="389779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6"/>
            <a:ext cx="5668980" cy="1042134"/>
          </a:xfrm>
          <a:prstGeom prst="bentConnector5">
            <a:avLst>
              <a:gd name="adj1" fmla="val -4032"/>
              <a:gd name="adj2" fmla="val 41878"/>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418798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857620" y="5000636"/>
            <a:ext cx="307488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具</a:t>
            </a:r>
            <a:r>
              <a:rPr lang="zh-CN" altLang="en-US" smtClean="0">
                <a:latin typeface="华文新魏" pitchFamily="2" charset="-122"/>
                <a:ea typeface="华文新魏" pitchFamily="2" charset="-122"/>
              </a:rPr>
              <a:t>有含义或描述性</a:t>
            </a:r>
            <a:endParaRPr lang="zh-CN" altLang="en-US" dirty="0">
              <a:latin typeface="华文新魏" pitchFamily="2" charset="-122"/>
              <a:ea typeface="华文新魏" pitchFamily="2" charset="-122"/>
            </a:endParaRPr>
          </a:p>
        </p:txBody>
      </p:sp>
      <p:sp>
        <p:nvSpPr>
          <p:cNvPr id="24" name="TextBox 23"/>
          <p:cNvSpPr txBox="1"/>
          <p:nvPr/>
        </p:nvSpPr>
        <p:spPr>
          <a:xfrm>
            <a:off x="3857620" y="5396227"/>
            <a:ext cx="2669320"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中</a:t>
            </a:r>
            <a:r>
              <a:rPr lang="zh-CN" altLang="en-US" smtClean="0">
                <a:latin typeface="华文新魏" pitchFamily="2" charset="-122"/>
                <a:ea typeface="华文新魏" pitchFamily="2" charset="-122"/>
              </a:rPr>
              <a:t>包含关键词</a:t>
            </a:r>
            <a:endParaRPr lang="zh-CN" altLang="en-US" dirty="0">
              <a:latin typeface="华文新魏" pitchFamily="2" charset="-122"/>
              <a:ea typeface="华文新魏" pitchFamily="2" charset="-122"/>
            </a:endParaRPr>
          </a:p>
        </p:txBody>
      </p:sp>
      <p:pic>
        <p:nvPicPr>
          <p:cNvPr id="25" name="图片 2"/>
          <p:cNvPicPr>
            <a:picLocks noChangeAspect="1"/>
          </p:cNvPicPr>
          <p:nvPr/>
        </p:nvPicPr>
        <p:blipFill>
          <a:blip r:embed="rId6" cstate="print"/>
          <a:stretch>
            <a:fillRect/>
          </a:stretch>
        </p:blipFill>
        <p:spPr bwMode="auto">
          <a:xfrm>
            <a:off x="1572073" y="2500306"/>
            <a:ext cx="959293" cy="76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375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425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000"/>
                            </p:stCondLst>
                            <p:childTnLst>
                              <p:par>
                                <p:cTn id="33" presetID="22" presetClass="entr" presetSubtype="4"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550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60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650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xit" presetSubtype="4" fill="hold" grpId="0"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7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750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5" grpId="0"/>
      <p:bldP spid="16" grpId="0"/>
      <p:bldP spid="17" grpId="0"/>
      <p:bldP spid="18" grpId="0"/>
      <p:bldP spid="19" grpId="0" animBg="1"/>
      <p:bldP spid="20" grpId="0" animBg="1"/>
      <p:bldP spid="22" grpId="0" animBg="1"/>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30155"/>
            <a:ext cx="6383338" cy="923330"/>
          </a:xfrm>
          <a:prstGeom prst="rect">
            <a:avLst/>
          </a:prstGeom>
        </p:spPr>
        <p:txBody>
          <a:bodyPr wrap="square">
            <a:spAutoFit/>
          </a:bodyPr>
          <a:lstStyle/>
          <a:p>
            <a:r>
              <a:rPr lang="en-US" altLang="zh-CN" smtClean="0">
                <a:solidFill>
                  <a:schemeClr val="bg1"/>
                </a:solidFill>
                <a:latin typeface="华文新魏" pitchFamily="2" charset="-122"/>
                <a:ea typeface="华文新魏" pitchFamily="2" charset="-122"/>
              </a:rPr>
              <a:t>URL</a:t>
            </a:r>
            <a:r>
              <a:rPr lang="zh-CN" altLang="en-US" smtClean="0">
                <a:solidFill>
                  <a:schemeClr val="bg1"/>
                </a:solidFill>
                <a:latin typeface="华文新魏" pitchFamily="2" charset="-122"/>
                <a:ea typeface="华文新魏" pitchFamily="2" charset="-122"/>
              </a:rPr>
              <a:t>好坏的重要性，好比在线看大片时的网速快慢。</a:t>
            </a:r>
            <a:endParaRPr lang="en-US" altLang="zh-CN" smtClean="0">
              <a:solidFill>
                <a:schemeClr val="bg1"/>
              </a:solidFill>
              <a:latin typeface="华文新魏" pitchFamily="2" charset="-122"/>
              <a:ea typeface="华文新魏" pitchFamily="2" charset="-122"/>
            </a:endParaRPr>
          </a:p>
          <a:p>
            <a:endParaRPr lang="en-US" altLang="zh-CN" smtClean="0">
              <a:solidFill>
                <a:schemeClr val="bg1"/>
              </a:solidFill>
              <a:latin typeface="华文新魏" pitchFamily="2" charset="-122"/>
              <a:ea typeface="华文新魏" pitchFamily="2" charset="-122"/>
            </a:endParaRPr>
          </a:p>
          <a:p>
            <a:r>
              <a:rPr lang="zh-CN" altLang="en-US" smtClean="0">
                <a:solidFill>
                  <a:schemeClr val="bg1"/>
                </a:solidFill>
                <a:latin typeface="华文新魏" pitchFamily="2" charset="-122"/>
                <a:ea typeface="华文新魏" pitchFamily="2" charset="-122"/>
              </a:rPr>
              <a:t>                  信息量好大</a:t>
            </a:r>
            <a:r>
              <a:rPr lang="en-US" altLang="zh-CN" smtClean="0">
                <a:solidFill>
                  <a:schemeClr val="bg1"/>
                </a:solidFill>
                <a:latin typeface="华文新魏" pitchFamily="2" charset="-122"/>
                <a:ea typeface="华文新魏" pitchFamily="2" charset="-122"/>
              </a:rPr>
              <a:t>...</a:t>
            </a:r>
            <a:endParaRPr lang="zh-CN" altLang="en-US" dirty="0">
              <a:solidFill>
                <a:schemeClr val="bg1"/>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3286124"/>
            <a:ext cx="6302375" cy="2643206"/>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431569"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利于</a:t>
            </a:r>
            <a:r>
              <a:rPr lang="en-US" altLang="zh-CN" sz="3200" b="1" smtClean="0">
                <a:solidFill>
                  <a:schemeClr val="bg1"/>
                </a:solidFill>
                <a:latin typeface="华文新魏" pitchFamily="2" charset="-122"/>
                <a:ea typeface="华文新魏" pitchFamily="2" charset="-122"/>
              </a:rPr>
              <a:t>SEO</a:t>
            </a:r>
            <a:r>
              <a:rPr lang="zh-CN" altLang="en-US" sz="3200" b="1" smtClean="0">
                <a:solidFill>
                  <a:schemeClr val="bg1"/>
                </a:solidFill>
                <a:latin typeface="华文新魏" pitchFamily="2" charset="-122"/>
                <a:ea typeface="华文新魏" pitchFamily="2" charset="-122"/>
              </a:rPr>
              <a:t>的网站</a:t>
            </a:r>
            <a:r>
              <a:rPr lang="en-US" altLang="zh-CN" sz="3200" b="1" smtClean="0">
                <a:solidFill>
                  <a:schemeClr val="bg1"/>
                </a:solidFill>
                <a:latin typeface="华文新魏" pitchFamily="2" charset="-122"/>
                <a:ea typeface="华文新魏" pitchFamily="2" charset="-122"/>
              </a:rPr>
              <a:t>URL</a:t>
            </a:r>
            <a:r>
              <a:rPr lang="zh-CN" altLang="en-US" sz="3200" b="1" smtClean="0">
                <a:solidFill>
                  <a:schemeClr val="bg1"/>
                </a:solidFill>
                <a:latin typeface="华文新魏" pitchFamily="2" charset="-122"/>
                <a:ea typeface="华文新魏" pitchFamily="2" charset="-122"/>
              </a:rPr>
              <a:t>设计规范（</a:t>
            </a:r>
            <a:r>
              <a:rPr lang="en-US" altLang="zh-CN" sz="3200" b="1" smtClean="0">
                <a:solidFill>
                  <a:schemeClr val="bg1"/>
                </a:solidFill>
                <a:latin typeface="华文新魏" pitchFamily="2" charset="-122"/>
                <a:ea typeface="华文新魏" pitchFamily="2" charset="-122"/>
              </a:rPr>
              <a:t>2</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pic>
        <p:nvPicPr>
          <p:cNvPr id="12" name="图片 11"/>
          <p:cNvPicPr>
            <a:picLocks noChangeAspect="1"/>
          </p:cNvPicPr>
          <p:nvPr/>
        </p:nvPicPr>
        <p:blipFill>
          <a:blip r:embed="rId4">
            <a:extLst>
              <a:ext uri="{BEBA8EAE-BF5A-486C-A8C5-ECC9F3942E4B}">
                <a14:imgProps xmlns:a14="http://schemas.microsoft.com/office/drawing/2010/main" xmlns="">
                  <a14:imgLayer r:embed="rId5">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2051720" y="3605188"/>
            <a:ext cx="1363992" cy="1681200"/>
          </a:xfrm>
          <a:prstGeom prst="rect">
            <a:avLst/>
          </a:prstGeom>
        </p:spPr>
      </p:pic>
      <p:sp>
        <p:nvSpPr>
          <p:cNvPr id="15" name="TextBox 14"/>
          <p:cNvSpPr txBox="1"/>
          <p:nvPr/>
        </p:nvSpPr>
        <p:spPr>
          <a:xfrm>
            <a:off x="3851920" y="3327795"/>
            <a:ext cx="2844048"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中</a:t>
            </a:r>
            <a:r>
              <a:rPr lang="zh-CN" altLang="en-US" smtClean="0">
                <a:latin typeface="华文新魏" pitchFamily="2" charset="-122"/>
                <a:ea typeface="华文新魏" pitchFamily="2" charset="-122"/>
              </a:rPr>
              <a:t>连</a:t>
            </a:r>
            <a:r>
              <a:rPr lang="zh-CN" altLang="en-US" smtClean="0">
                <a:latin typeface="华文新魏" pitchFamily="2" charset="-122"/>
                <a:ea typeface="华文新魏" pitchFamily="2" charset="-122"/>
              </a:rPr>
              <a:t>词符的</a:t>
            </a:r>
            <a:r>
              <a:rPr lang="zh-CN" altLang="en-US" smtClean="0">
                <a:latin typeface="华文新魏" pitchFamily="2" charset="-122"/>
                <a:ea typeface="华文新魏" pitchFamily="2" charset="-122"/>
              </a:rPr>
              <a:t>使</a:t>
            </a:r>
            <a:r>
              <a:rPr lang="zh-CN" altLang="en-US" smtClean="0">
                <a:latin typeface="华文新魏" pitchFamily="2" charset="-122"/>
                <a:ea typeface="华文新魏" pitchFamily="2" charset="-122"/>
              </a:rPr>
              <a:t>用</a:t>
            </a:r>
            <a:endParaRPr lang="zh-CN" altLang="en-US" dirty="0">
              <a:latin typeface="华文新魏" pitchFamily="2" charset="-122"/>
              <a:ea typeface="华文新魏" pitchFamily="2" charset="-122"/>
            </a:endParaRPr>
          </a:p>
        </p:txBody>
      </p:sp>
      <p:sp>
        <p:nvSpPr>
          <p:cNvPr id="16" name="TextBox 15"/>
          <p:cNvSpPr txBox="1"/>
          <p:nvPr/>
        </p:nvSpPr>
        <p:spPr>
          <a:xfrm>
            <a:off x="3851920" y="3760083"/>
            <a:ext cx="380104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zh-CN" altLang="en-US" smtClean="0">
                <a:latin typeface="华文新魏" pitchFamily="2" charset="-122"/>
                <a:ea typeface="华文新魏" pitchFamily="2" charset="-122"/>
              </a:rPr>
              <a:t>不</a:t>
            </a:r>
            <a:r>
              <a:rPr lang="zh-CN" altLang="en-US" smtClean="0">
                <a:latin typeface="华文新魏" pitchFamily="2" charset="-122"/>
                <a:ea typeface="华文新魏" pitchFamily="2" charset="-122"/>
              </a:rPr>
              <a:t>可完全只用目录或</a:t>
            </a:r>
            <a:r>
              <a:rPr lang="zh-CN" altLang="en-US" smtClean="0">
                <a:latin typeface="华文新魏" pitchFamily="2" charset="-122"/>
                <a:ea typeface="华文新魏" pitchFamily="2" charset="-122"/>
              </a:rPr>
              <a:t>文</a:t>
            </a:r>
            <a:r>
              <a:rPr lang="zh-CN" altLang="en-US" smtClean="0">
                <a:latin typeface="华文新魏" pitchFamily="2" charset="-122"/>
                <a:ea typeface="华文新魏" pitchFamily="2" charset="-122"/>
              </a:rPr>
              <a:t>件形式</a:t>
            </a:r>
            <a:endParaRPr lang="zh-CN" altLang="en-US" dirty="0">
              <a:latin typeface="华文新魏" pitchFamily="2" charset="-122"/>
              <a:ea typeface="华文新魏" pitchFamily="2" charset="-122"/>
            </a:endParaRPr>
          </a:p>
        </p:txBody>
      </p:sp>
      <p:sp>
        <p:nvSpPr>
          <p:cNvPr id="17" name="TextBox 16"/>
          <p:cNvSpPr txBox="1"/>
          <p:nvPr/>
        </p:nvSpPr>
        <p:spPr>
          <a:xfrm>
            <a:off x="3851920" y="4192371"/>
            <a:ext cx="319831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UR</a:t>
            </a:r>
            <a:r>
              <a:rPr lang="zh-CN" altLang="en-US" smtClean="0">
                <a:latin typeface="华文新魏" pitchFamily="2" charset="-122"/>
                <a:ea typeface="华文新魏" pitchFamily="2" charset="-122"/>
              </a:rPr>
              <a:t>的</a:t>
            </a:r>
            <a:r>
              <a:rPr lang="zh-CN" altLang="en-US" smtClean="0">
                <a:latin typeface="华文新魏" pitchFamily="2" charset="-122"/>
                <a:ea typeface="华文新魏" pitchFamily="2" charset="-122"/>
              </a:rPr>
              <a:t>静</a:t>
            </a:r>
            <a:r>
              <a:rPr lang="zh-CN" altLang="en-US" smtClean="0">
                <a:latin typeface="华文新魏" pitchFamily="2" charset="-122"/>
                <a:ea typeface="华文新魏" pitchFamily="2" charset="-122"/>
              </a:rPr>
              <a:t>态</a:t>
            </a:r>
            <a:r>
              <a:rPr lang="zh-CN" altLang="en-US" smtClean="0">
                <a:latin typeface="华文新魏" pitchFamily="2" charset="-122"/>
                <a:ea typeface="华文新魏" pitchFamily="2" charset="-122"/>
              </a:rPr>
              <a:t>化和伪静态化</a:t>
            </a:r>
            <a:endParaRPr lang="zh-CN" altLang="en-US" dirty="0">
              <a:latin typeface="华文新魏" pitchFamily="2" charset="-122"/>
              <a:ea typeface="华文新魏" pitchFamily="2" charset="-122"/>
            </a:endParaRPr>
          </a:p>
        </p:txBody>
      </p:sp>
      <p:sp>
        <p:nvSpPr>
          <p:cNvPr id="18" name="TextBox 17"/>
          <p:cNvSpPr txBox="1"/>
          <p:nvPr/>
        </p:nvSpPr>
        <p:spPr>
          <a:xfrm>
            <a:off x="3857620" y="4610409"/>
            <a:ext cx="3895618"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zh-CN" altLang="en-US" smtClean="0">
                <a:latin typeface="华文新魏" pitchFamily="2" charset="-122"/>
                <a:ea typeface="华文新魏" pitchFamily="2" charset="-122"/>
              </a:rPr>
              <a:t>多个</a:t>
            </a:r>
            <a:r>
              <a:rPr lang="en-US" altLang="zh-CN" smtClean="0">
                <a:latin typeface="华文新魏" pitchFamily="2" charset="-122"/>
                <a:ea typeface="华文新魏" pitchFamily="2" charset="-122"/>
              </a:rPr>
              <a:t>URL</a:t>
            </a:r>
            <a:r>
              <a:rPr lang="zh-CN" altLang="en-US" smtClean="0">
                <a:latin typeface="华文新魏" pitchFamily="2" charset="-122"/>
                <a:ea typeface="华文新魏" pitchFamily="2" charset="-122"/>
              </a:rPr>
              <a:t>指向同一页面必用</a:t>
            </a:r>
            <a:r>
              <a:rPr lang="en-US" altLang="zh-CN" smtClean="0">
                <a:latin typeface="华文新魏" pitchFamily="2" charset="-122"/>
                <a:ea typeface="华文新魏" pitchFamily="2" charset="-122"/>
              </a:rPr>
              <a:t>301</a:t>
            </a:r>
            <a:endParaRPr lang="zh-CN" altLang="en-US" dirty="0">
              <a:latin typeface="华文新魏" pitchFamily="2" charset="-122"/>
              <a:ea typeface="华文新魏" pitchFamily="2" charset="-122"/>
            </a:endParaRPr>
          </a:p>
        </p:txBody>
      </p:sp>
      <p:sp useBgFill="1">
        <p:nvSpPr>
          <p:cNvPr id="19" name="等腰三角形 18"/>
          <p:cNvSpPr/>
          <p:nvPr/>
        </p:nvSpPr>
        <p:spPr>
          <a:xfrm rot="16200000" flipH="1" flipV="1">
            <a:off x="1215026" y="389779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6"/>
            <a:ext cx="5668980" cy="1042134"/>
          </a:xfrm>
          <a:prstGeom prst="bentConnector5">
            <a:avLst>
              <a:gd name="adj1" fmla="val -4032"/>
              <a:gd name="adj2" fmla="val 41878"/>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418798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857620" y="5000636"/>
            <a:ext cx="3339376"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忌</a:t>
            </a:r>
            <a:r>
              <a:rPr lang="zh-CN" altLang="en-US" sz="2400" b="1" smtClean="0">
                <a:latin typeface="华文新魏" pitchFamily="2" charset="-122"/>
                <a:ea typeface="华文新魏" pitchFamily="2" charset="-122"/>
              </a:rPr>
              <a:t>：</a:t>
            </a:r>
            <a:r>
              <a:rPr lang="zh-CN" altLang="en-US" smtClean="0">
                <a:latin typeface="华文新魏" pitchFamily="2" charset="-122"/>
                <a:ea typeface="华文新魏" pitchFamily="2" charset="-122"/>
              </a:rPr>
              <a:t>其他域名解析并打开网站</a:t>
            </a:r>
            <a:endParaRPr lang="zh-CN" altLang="en-US" dirty="0">
              <a:latin typeface="华文新魏" pitchFamily="2" charset="-122"/>
              <a:ea typeface="华文新魏" pitchFamily="2" charset="-122"/>
            </a:endParaRPr>
          </a:p>
        </p:txBody>
      </p:sp>
      <p:sp>
        <p:nvSpPr>
          <p:cNvPr id="24" name="TextBox 23"/>
          <p:cNvSpPr txBox="1"/>
          <p:nvPr/>
        </p:nvSpPr>
        <p:spPr>
          <a:xfrm>
            <a:off x="3857620" y="5396227"/>
            <a:ext cx="2844048"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zh-CN" altLang="en-US" smtClean="0">
                <a:latin typeface="华文新魏" pitchFamily="2" charset="-122"/>
                <a:ea typeface="华文新魏" pitchFamily="2" charset="-122"/>
              </a:rPr>
              <a:t>复杂的管理后台</a:t>
            </a:r>
            <a:r>
              <a:rPr lang="en-US" altLang="zh-CN" smtClean="0">
                <a:latin typeface="华文新魏" pitchFamily="2" charset="-122"/>
                <a:ea typeface="华文新魏" pitchFamily="2" charset="-122"/>
              </a:rPr>
              <a:t>U</a:t>
            </a:r>
            <a:r>
              <a:rPr lang="en-US" altLang="zh-CN" smtClean="0">
                <a:latin typeface="华文新魏" pitchFamily="2" charset="-122"/>
                <a:ea typeface="华文新魏" pitchFamily="2" charset="-122"/>
              </a:rPr>
              <a:t>RL</a:t>
            </a:r>
            <a:endParaRPr lang="zh-CN" altLang="en-US" dirty="0">
              <a:latin typeface="华文新魏" pitchFamily="2" charset="-122"/>
              <a:ea typeface="华文新魏" pitchFamily="2" charset="-122"/>
            </a:endParaRPr>
          </a:p>
        </p:txBody>
      </p:sp>
      <p:pic>
        <p:nvPicPr>
          <p:cNvPr id="25" name="图片 2"/>
          <p:cNvPicPr>
            <a:picLocks noChangeAspect="1"/>
          </p:cNvPicPr>
          <p:nvPr/>
        </p:nvPicPr>
        <p:blipFill>
          <a:blip r:embed="rId6" cstate="print"/>
          <a:stretch>
            <a:fillRect/>
          </a:stretch>
        </p:blipFill>
        <p:spPr bwMode="auto">
          <a:xfrm>
            <a:off x="1572073" y="2500306"/>
            <a:ext cx="959293" cy="763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375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425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000"/>
                            </p:stCondLst>
                            <p:childTnLst>
                              <p:par>
                                <p:cTn id="33" presetID="22" presetClass="entr" presetSubtype="4"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550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60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650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xit" presetSubtype="4" fill="hold" grpId="0"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7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750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5" grpId="0"/>
      <p:bldP spid="16" grpId="0"/>
      <p:bldP spid="17" grpId="0"/>
      <p:bldP spid="18" grpId="0"/>
      <p:bldP spid="19" grpId="0" animBg="1"/>
      <p:bldP spid="20" grpId="0" animBg="1"/>
      <p:bldP spid="22" grpId="0" animBg="1"/>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21937" y="1000108"/>
            <a:ext cx="3570208" cy="1446550"/>
          </a:xfrm>
          <a:prstGeom prst="rect">
            <a:avLst/>
          </a:prstGeom>
          <a:noFill/>
        </p:spPr>
        <p:txBody>
          <a:bodyPr wrap="none" rtlCol="0">
            <a:spAutoFit/>
          </a:bodyPr>
          <a:lstStyle/>
          <a:p>
            <a:pPr algn="ctr" fontAlgn="base">
              <a:spcBef>
                <a:spcPct val="0"/>
              </a:spcBef>
              <a:spcAft>
                <a:spcPct val="0"/>
              </a:spcAft>
            </a:pPr>
            <a:r>
              <a:rPr lang="zh-CN" altLang="en-US" sz="8800" smtClean="0">
                <a:solidFill>
                  <a:prstClr val="white"/>
                </a:solidFill>
                <a:latin typeface="迷你简卡通" pitchFamily="65" charset="-122"/>
                <a:ea typeface="迷你简卡通" pitchFamily="65" charset="-122"/>
              </a:rPr>
              <a:t>字总结</a:t>
            </a:r>
            <a:endParaRPr lang="zh-CN" altLang="en-US" sz="8800" dirty="0">
              <a:solidFill>
                <a:prstClr val="white"/>
              </a:solidFill>
              <a:latin typeface="迷你简卡通" pitchFamily="65" charset="-122"/>
              <a:ea typeface="迷你简卡通" pitchFamily="65" charset="-122"/>
            </a:endParaRPr>
          </a:p>
        </p:txBody>
      </p:sp>
      <p:sp>
        <p:nvSpPr>
          <p:cNvPr id="50179" name="矩形 3"/>
          <p:cNvSpPr>
            <a:spLocks noChangeArrowheads="1"/>
          </p:cNvSpPr>
          <p:nvPr/>
        </p:nvSpPr>
        <p:spPr bwMode="auto">
          <a:xfrm>
            <a:off x="5796136" y="2348880"/>
            <a:ext cx="2183861"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多加内容</a:t>
            </a: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少</a:t>
            </a:r>
            <a:r>
              <a:rPr lang="zh-CN" altLang="en-US" sz="2000" b="1" smtClean="0">
                <a:solidFill>
                  <a:schemeClr val="bg1"/>
                </a:solidFill>
                <a:latin typeface="华文新魏" pitchFamily="2" charset="-122"/>
                <a:ea typeface="华文新魏" pitchFamily="2" charset="-122"/>
              </a:rPr>
              <a:t>改</a:t>
            </a:r>
            <a:r>
              <a:rPr lang="zh-CN" altLang="en-US" sz="2000" b="1" smtClean="0">
                <a:solidFill>
                  <a:schemeClr val="bg1"/>
                </a:solidFill>
                <a:latin typeface="华文新魏" pitchFamily="2" charset="-122"/>
                <a:ea typeface="华文新魏" pitchFamily="2" charset="-122"/>
              </a:rPr>
              <a:t>标</a:t>
            </a:r>
            <a:r>
              <a:rPr lang="zh-CN" altLang="en-US" sz="2000" b="1" smtClean="0">
                <a:solidFill>
                  <a:schemeClr val="bg1"/>
                </a:solidFill>
                <a:latin typeface="华文新魏" pitchFamily="2" charset="-122"/>
                <a:ea typeface="华文新魏" pitchFamily="2" charset="-122"/>
              </a:rPr>
              <a:t>题</a:t>
            </a:r>
            <a:endParaRPr lang="en-US" altLang="zh-CN" sz="2000" b="1" smtClean="0">
              <a:solidFill>
                <a:schemeClr val="bg1"/>
              </a:solidFill>
              <a:latin typeface="华文新魏" pitchFamily="2" charset="-122"/>
              <a:ea typeface="华文新魏" pitchFamily="2" charset="-122"/>
            </a:endParaRP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不</a:t>
            </a:r>
            <a:r>
              <a:rPr lang="zh-CN" altLang="en-US" sz="2000" b="1" smtClean="0">
                <a:solidFill>
                  <a:schemeClr val="bg1"/>
                </a:solidFill>
                <a:latin typeface="华文新魏" pitchFamily="2" charset="-122"/>
                <a:ea typeface="华文新魏" pitchFamily="2" charset="-122"/>
              </a:rPr>
              <a:t>换</a:t>
            </a:r>
            <a:r>
              <a:rPr lang="zh-CN" altLang="en-US" sz="2000" b="1" smtClean="0">
                <a:solidFill>
                  <a:schemeClr val="bg1"/>
                </a:solidFill>
                <a:latin typeface="华文新魏" pitchFamily="2" charset="-122"/>
                <a:ea typeface="华文新魏" pitchFamily="2" charset="-122"/>
              </a:rPr>
              <a:t>页</a:t>
            </a:r>
            <a:r>
              <a:rPr lang="zh-CN" altLang="en-US" sz="2000" b="1" smtClean="0">
                <a:solidFill>
                  <a:schemeClr val="bg1"/>
                </a:solidFill>
                <a:latin typeface="华文新魏" pitchFamily="2" charset="-122"/>
                <a:ea typeface="华文新魏" pitchFamily="2" charset="-122"/>
              </a:rPr>
              <a:t>面</a:t>
            </a:r>
            <a:endParaRPr lang="zh-CN" altLang="en-US" sz="2000" b="1" smtClean="0">
              <a:solidFill>
                <a:schemeClr val="bg1"/>
              </a:solidFill>
              <a:latin typeface="华文新魏" pitchFamily="2" charset="-122"/>
              <a:ea typeface="华文新魏" pitchFamily="2" charset="-122"/>
            </a:endParaRP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优化</a:t>
            </a:r>
            <a:r>
              <a:rPr lang="zh-CN" altLang="en-US" sz="2000" b="1" smtClean="0">
                <a:solidFill>
                  <a:schemeClr val="bg1"/>
                </a:solidFill>
                <a:latin typeface="华文新魏" pitchFamily="2" charset="-122"/>
                <a:ea typeface="华文新魏" pitchFamily="2" charset="-122"/>
              </a:rPr>
              <a:t>布</a:t>
            </a:r>
            <a:r>
              <a:rPr lang="zh-CN" altLang="en-US" sz="2000" b="1" smtClean="0">
                <a:solidFill>
                  <a:schemeClr val="bg1"/>
                </a:solidFill>
                <a:latin typeface="华文新魏" pitchFamily="2" charset="-122"/>
                <a:ea typeface="华文新魏" pitchFamily="2" charset="-122"/>
              </a:rPr>
              <a:t>局</a:t>
            </a:r>
            <a:endParaRPr lang="en-US" altLang="zh-CN" sz="2000" b="1" smtClean="0">
              <a:solidFill>
                <a:schemeClr val="bg1"/>
              </a:solidFill>
              <a:latin typeface="华文新魏" pitchFamily="2" charset="-122"/>
              <a:ea typeface="华文新魏" pitchFamily="2" charset="-122"/>
            </a:endParaRP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精简</a:t>
            </a:r>
            <a:r>
              <a:rPr lang="zh-CN" altLang="en-US" sz="2000" b="1" smtClean="0">
                <a:solidFill>
                  <a:schemeClr val="bg1"/>
                </a:solidFill>
                <a:latin typeface="华文新魏" pitchFamily="2" charset="-122"/>
                <a:ea typeface="华文新魏" pitchFamily="2" charset="-122"/>
              </a:rPr>
              <a:t>代</a:t>
            </a:r>
            <a:r>
              <a:rPr lang="zh-CN" altLang="en-US" sz="2000" b="1" smtClean="0">
                <a:solidFill>
                  <a:schemeClr val="bg1"/>
                </a:solidFill>
                <a:latin typeface="华文新魏" pitchFamily="2" charset="-122"/>
                <a:ea typeface="华文新魏" pitchFamily="2" charset="-122"/>
              </a:rPr>
              <a:t>码</a:t>
            </a:r>
            <a:endParaRPr lang="en-US" altLang="zh-CN" sz="2000" b="1" smtClean="0">
              <a:solidFill>
                <a:schemeClr val="bg1"/>
              </a:solidFill>
              <a:latin typeface="华文新魏" pitchFamily="2" charset="-122"/>
              <a:ea typeface="华文新魏" pitchFamily="2" charset="-122"/>
            </a:endParaRP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短</a:t>
            </a:r>
            <a:r>
              <a:rPr lang="zh-CN" altLang="en-US" sz="2000" b="1" smtClean="0">
                <a:solidFill>
                  <a:schemeClr val="bg1"/>
                </a:solidFill>
                <a:latin typeface="华文新魏" pitchFamily="2" charset="-122"/>
                <a:ea typeface="华文新魏" pitchFamily="2" charset="-122"/>
              </a:rPr>
              <a:t>小</a:t>
            </a:r>
            <a:r>
              <a:rPr lang="en-US" altLang="zh-CN" sz="2000" b="1" smtClean="0">
                <a:solidFill>
                  <a:schemeClr val="bg1"/>
                </a:solidFill>
                <a:latin typeface="华文新魏" pitchFamily="2" charset="-122"/>
                <a:ea typeface="华文新魏" pitchFamily="2" charset="-122"/>
              </a:rPr>
              <a:t>URL</a:t>
            </a:r>
            <a:endParaRPr lang="zh-CN" altLang="en-US" sz="2000" b="1" smtClean="0">
              <a:solidFill>
                <a:schemeClr val="bg1"/>
              </a:solidFill>
              <a:latin typeface="华文新魏" pitchFamily="2" charset="-122"/>
              <a:ea typeface="华文新魏" pitchFamily="2" charset="-122"/>
            </a:endParaRP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改</a:t>
            </a:r>
            <a:r>
              <a:rPr lang="zh-CN" altLang="en-US" sz="2000" b="1" smtClean="0">
                <a:solidFill>
                  <a:schemeClr val="bg1"/>
                </a:solidFill>
                <a:latin typeface="华文新魏" pitchFamily="2" charset="-122"/>
                <a:ea typeface="华文新魏" pitchFamily="2" charset="-122"/>
              </a:rPr>
              <a:t>善</a:t>
            </a:r>
            <a:r>
              <a:rPr lang="zh-CN" altLang="en-US" sz="2000" b="1" smtClean="0">
                <a:solidFill>
                  <a:schemeClr val="bg1"/>
                </a:solidFill>
                <a:latin typeface="华文新魏" pitchFamily="2" charset="-122"/>
                <a:ea typeface="华文新魏" pitchFamily="2" charset="-122"/>
              </a:rPr>
              <a:t>结</a:t>
            </a:r>
            <a:r>
              <a:rPr lang="zh-CN" altLang="en-US" sz="2000" b="1" smtClean="0">
                <a:solidFill>
                  <a:schemeClr val="bg1"/>
                </a:solidFill>
                <a:latin typeface="华文新魏" pitchFamily="2" charset="-122"/>
                <a:ea typeface="华文新魏" pitchFamily="2" charset="-122"/>
              </a:rPr>
              <a:t>构</a:t>
            </a:r>
            <a:endParaRPr lang="en-US" altLang="zh-CN" sz="2000" b="1" smtClean="0">
              <a:solidFill>
                <a:schemeClr val="bg1"/>
              </a:solidFill>
              <a:latin typeface="华文新魏" pitchFamily="2" charset="-122"/>
              <a:ea typeface="华文新魏" pitchFamily="2" charset="-122"/>
            </a:endParaRPr>
          </a:p>
          <a:p>
            <a:pPr fontAlgn="base">
              <a:lnSpc>
                <a:spcPct val="150000"/>
              </a:lnSpc>
              <a:spcBef>
                <a:spcPct val="0"/>
              </a:spcBef>
              <a:spcAft>
                <a:spcPct val="0"/>
              </a:spcAft>
            </a:pPr>
            <a:r>
              <a:rPr lang="zh-CN" altLang="en-US" sz="2000" b="1" smtClean="0">
                <a:solidFill>
                  <a:schemeClr val="bg1"/>
                </a:solidFill>
                <a:latin typeface="华文新魏" pitchFamily="2" charset="-122"/>
                <a:ea typeface="华文新魏" pitchFamily="2" charset="-122"/>
              </a:rPr>
              <a:t>注重</a:t>
            </a:r>
            <a:r>
              <a:rPr lang="zh-CN" altLang="en-US" sz="2000" b="1" smtClean="0">
                <a:solidFill>
                  <a:schemeClr val="bg1"/>
                </a:solidFill>
                <a:latin typeface="华文新魏" pitchFamily="2" charset="-122"/>
                <a:ea typeface="华文新魏" pitchFamily="2" charset="-122"/>
              </a:rPr>
              <a:t>内</a:t>
            </a:r>
            <a:r>
              <a:rPr lang="zh-CN" altLang="en-US" sz="2000" b="1" smtClean="0">
                <a:solidFill>
                  <a:schemeClr val="bg1"/>
                </a:solidFill>
                <a:latin typeface="华文新魏" pitchFamily="2" charset="-122"/>
                <a:ea typeface="华文新魏" pitchFamily="2" charset="-122"/>
              </a:rPr>
              <a:t>链</a:t>
            </a:r>
            <a:endParaRPr lang="en-US" altLang="zh-CN" sz="2000" b="1" smtClean="0">
              <a:solidFill>
                <a:schemeClr val="bg1"/>
              </a:solidFill>
              <a:latin typeface="华文新魏" pitchFamily="2" charset="-122"/>
              <a:ea typeface="华文新魏" pitchFamily="2" charset="-122"/>
            </a:endParaRPr>
          </a:p>
        </p:txBody>
      </p:sp>
      <p:pic>
        <p:nvPicPr>
          <p:cNvPr id="14" name="Picture 2"/>
          <p:cNvPicPr>
            <a:picLocks noChangeAspect="1" noChangeArrowheads="1"/>
          </p:cNvPicPr>
          <p:nvPr/>
        </p:nvPicPr>
        <p:blipFill>
          <a:blip r:embed="rId2"/>
          <a:stretch>
            <a:fillRect/>
          </a:stretch>
        </p:blipFill>
        <p:spPr bwMode="auto">
          <a:xfrm>
            <a:off x="264914" y="866344"/>
            <a:ext cx="4307086" cy="5920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直角三角形 14"/>
          <p:cNvSpPr/>
          <p:nvPr/>
        </p:nvSpPr>
        <p:spPr>
          <a:xfrm rot="10800000">
            <a:off x="7415736" y="-2"/>
            <a:ext cx="1728264" cy="1792223"/>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rot="2719955">
            <a:off x="7818330" y="414540"/>
            <a:ext cx="1415772" cy="461665"/>
          </a:xfrm>
          <a:prstGeom prst="rect">
            <a:avLst/>
          </a:prstGeom>
          <a:noFill/>
        </p:spPr>
        <p:txBody>
          <a:bodyPr wrap="none" rtlCol="0">
            <a:spAutoFit/>
          </a:bodyPr>
          <a:lstStyle/>
          <a:p>
            <a:r>
              <a:rPr lang="zh-CN" altLang="en-US" sz="2400" b="1" dirty="0" smtClean="0"/>
              <a:t>心法总结</a:t>
            </a:r>
            <a:endParaRPr lang="zh-CN" altLang="en-US" sz="2400" b="1" dirty="0"/>
          </a:p>
        </p:txBody>
      </p:sp>
      <p:sp>
        <p:nvSpPr>
          <p:cNvPr id="17" name="AutoShape 15"/>
          <p:cNvSpPr>
            <a:spLocks noChangeArrowheads="1"/>
          </p:cNvSpPr>
          <p:nvPr/>
        </p:nvSpPr>
        <p:spPr bwMode="gray">
          <a:xfrm flipH="1">
            <a:off x="4735314" y="3725863"/>
            <a:ext cx="217488" cy="360000"/>
          </a:xfrm>
          <a:prstGeom prst="moon">
            <a:avLst>
              <a:gd name="adj" fmla="val 50000"/>
            </a:avLst>
          </a:prstGeom>
          <a:solidFill>
            <a:schemeClr val="bg1">
              <a:lumMod val="85000"/>
            </a:schemeClr>
          </a:solidFill>
          <a:ln>
            <a:noFill/>
          </a:ln>
        </p:spPr>
        <p:txBody>
          <a:bodyPr wrap="none" anchor="ctr"/>
          <a:lstStyle/>
          <a:p>
            <a:endParaRPr lang="zh-CN" altLang="en-US"/>
          </a:p>
        </p:txBody>
      </p:sp>
      <p:sp>
        <p:nvSpPr>
          <p:cNvPr id="18" name="AutoShape 16"/>
          <p:cNvSpPr>
            <a:spLocks noChangeArrowheads="1"/>
          </p:cNvSpPr>
          <p:nvPr/>
        </p:nvSpPr>
        <p:spPr bwMode="gray">
          <a:xfrm flipH="1">
            <a:off x="4930577" y="3725863"/>
            <a:ext cx="217487" cy="360000"/>
          </a:xfrm>
          <a:prstGeom prst="moon">
            <a:avLst>
              <a:gd name="adj" fmla="val 50000"/>
            </a:avLst>
          </a:prstGeom>
          <a:solidFill>
            <a:schemeClr val="bg1"/>
          </a:solidFill>
          <a:ln>
            <a:noFill/>
          </a:ln>
        </p:spPr>
        <p:txBody>
          <a:bodyPr wrap="none" anchor="ctr"/>
          <a:lstStyle/>
          <a:p>
            <a:endParaRPr lang="zh-CN" altLang="en-US"/>
          </a:p>
        </p:txBody>
      </p:sp>
      <p:pic>
        <p:nvPicPr>
          <p:cNvPr id="19" name="图片 2"/>
          <p:cNvPicPr>
            <a:picLocks noChangeAspect="1"/>
          </p:cNvPicPr>
          <p:nvPr/>
        </p:nvPicPr>
        <p:blipFill>
          <a:blip r:embed="rId3" cstate="print"/>
          <a:stretch>
            <a:fillRect/>
          </a:stretch>
        </p:blipFill>
        <p:spPr bwMode="auto">
          <a:xfrm>
            <a:off x="3457633" y="3929066"/>
            <a:ext cx="984716" cy="78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6338999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par>
                                <p:cTn id="11" presetID="26" presetClass="emph" presetSubtype="0" repeatCount="10000" fill="hold" grpId="1" nodeType="withEffect">
                                  <p:stCondLst>
                                    <p:cond delay="750"/>
                                  </p:stCondLst>
                                  <p:childTnLst>
                                    <p:animEffect transition="out" filter="fade">
                                      <p:cBhvr>
                                        <p:cTn id="12" dur="250" tmFilter="0, 0; .2, .5; .8, .5; 1, 0"/>
                                        <p:tgtEl>
                                          <p:spTgt spid="18"/>
                                        </p:tgtEl>
                                      </p:cBhvr>
                                    </p:animEffect>
                                    <p:animScale>
                                      <p:cBhvr>
                                        <p:cTn id="13" dur="125" autoRev="1" fill="hold"/>
                                        <p:tgtEl>
                                          <p:spTgt spid="18"/>
                                        </p:tgtEl>
                                      </p:cBhvr>
                                      <p:by x="105000" y="105000"/>
                                    </p:animScale>
                                  </p:childTnLst>
                                </p:cTn>
                              </p:par>
                              <p:par>
                                <p:cTn id="14" presetID="26" presetClass="emph" presetSubtype="0" repeatCount="10000" fill="hold" grpId="1" nodeType="withEffect">
                                  <p:stCondLst>
                                    <p:cond delay="750"/>
                                  </p:stCondLst>
                                  <p:childTnLst>
                                    <p:animEffect transition="out" filter="fade">
                                      <p:cBhvr>
                                        <p:cTn id="15" dur="250" tmFilter="0, 0; .2, .5; .8, .5; 1, 0"/>
                                        <p:tgtEl>
                                          <p:spTgt spid="17"/>
                                        </p:tgtEl>
                                      </p:cBhvr>
                                    </p:animEffect>
                                    <p:animScale>
                                      <p:cBhvr>
                                        <p:cTn id="16" dur="125" autoRev="1" fill="hold"/>
                                        <p:tgtEl>
                                          <p:spTgt spid="17"/>
                                        </p:tgtEl>
                                      </p:cBhvr>
                                      <p:by x="105000" y="105000"/>
                                    </p:animScale>
                                  </p:childTnLst>
                                </p:cTn>
                              </p:par>
                              <p:par>
                                <p:cTn id="17" presetID="10" presetClass="entr" presetSubtype="0" fill="hold" grpId="0" nodeType="withEffect">
                                  <p:stCondLst>
                                    <p:cond delay="900"/>
                                  </p:stCondLst>
                                  <p:iterate type="wd">
                                    <p:tmPct val="50000"/>
                                  </p:iterate>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1400"/>
                                  </p:stCondLst>
                                  <p:iterate type="lt">
                                    <p:tmPct val="10000"/>
                                  </p:iterate>
                                  <p:childTnLst>
                                    <p:set>
                                      <p:cBhvr>
                                        <p:cTn id="21" dur="1" fill="hold">
                                          <p:stCondLst>
                                            <p:cond delay="0"/>
                                          </p:stCondLst>
                                        </p:cTn>
                                        <p:tgtEl>
                                          <p:spTgt spid="50179"/>
                                        </p:tgtEl>
                                        <p:attrNameLst>
                                          <p:attrName>style.visibility</p:attrName>
                                        </p:attrNameLst>
                                      </p:cBhvr>
                                      <p:to>
                                        <p:strVal val="visible"/>
                                      </p:to>
                                    </p:set>
                                    <p:animEffect transition="in" filter="fade">
                                      <p:cBhvr>
                                        <p:cTn id="22"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179" grpId="0"/>
      <p:bldP spid="17" grpId="0" animBg="1"/>
      <p:bldP spid="17" grpId="1" animBg="1"/>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46512" y="1702346"/>
            <a:ext cx="5965576" cy="369332"/>
          </a:xfrm>
          <a:prstGeom prst="rect">
            <a:avLst/>
          </a:prstGeom>
        </p:spPr>
        <p:txBody>
          <a:bodyPr wrap="square">
            <a:spAutoFit/>
          </a:bodyPr>
          <a:lstStyle/>
          <a:p>
            <a:r>
              <a:rPr lang="zh-CN" altLang="en-US" smtClean="0">
                <a:solidFill>
                  <a:schemeClr val="accent5">
                    <a:lumMod val="40000"/>
                    <a:lumOff val="60000"/>
                  </a:schemeClr>
                </a:solidFill>
                <a:latin typeface="华文新魏" pitchFamily="2" charset="-122"/>
                <a:ea typeface="华文新魏" pitchFamily="2" charset="-122"/>
              </a:rPr>
              <a:t>新增页</a:t>
            </a:r>
            <a:r>
              <a:rPr lang="zh-CN" altLang="en-US" smtClean="0">
                <a:solidFill>
                  <a:schemeClr val="accent5">
                    <a:lumMod val="40000"/>
                    <a:lumOff val="60000"/>
                  </a:schemeClr>
                </a:solidFill>
                <a:latin typeface="华文新魏" pitchFamily="2" charset="-122"/>
                <a:ea typeface="华文新魏" pitchFamily="2" charset="-122"/>
              </a:rPr>
              <a:t>面常规流程</a:t>
            </a:r>
            <a:endParaRPr lang="zh-CN" altLang="en-US" dirty="0">
              <a:solidFill>
                <a:schemeClr val="accent5">
                  <a:lumMod val="40000"/>
                  <a:lumOff val="60000"/>
                </a:schemeClr>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团队协作</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pic>
        <p:nvPicPr>
          <p:cNvPr id="3" name="图片 2" hidden="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4" name="TextBox 13"/>
          <p:cNvSpPr txBox="1"/>
          <p:nvPr/>
        </p:nvSpPr>
        <p:spPr>
          <a:xfrm>
            <a:off x="2143108" y="701085"/>
            <a:ext cx="4451860"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团队协作规范流程（</a:t>
            </a:r>
            <a:r>
              <a:rPr lang="en-US" altLang="zh-CN" sz="3200" b="1" smtClean="0">
                <a:solidFill>
                  <a:schemeClr val="bg1"/>
                </a:solidFill>
                <a:latin typeface="华文新魏" pitchFamily="2" charset="-122"/>
                <a:ea typeface="华文新魏" pitchFamily="2" charset="-122"/>
              </a:rPr>
              <a:t>1</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sp useBgFill="1">
        <p:nvSpPr>
          <p:cNvPr id="19" name="等腰三角形 18"/>
          <p:cNvSpPr/>
          <p:nvPr/>
        </p:nvSpPr>
        <p:spPr>
          <a:xfrm rot="16200000" flipH="1" flipV="1">
            <a:off x="1215026" y="325542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993472"/>
            <a:ext cx="5668980" cy="893539"/>
          </a:xfrm>
          <a:prstGeom prst="bentConnector5">
            <a:avLst>
              <a:gd name="adj1" fmla="val -4032"/>
              <a:gd name="adj2" fmla="val 56028"/>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785786" y="2357430"/>
            <a:ext cx="1026546" cy="4241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smtClean="0">
                <a:latin typeface="华文新魏" pitchFamily="2" charset="-122"/>
                <a:ea typeface="华文新魏" pitchFamily="2" charset="-122"/>
              </a:rPr>
              <a:t>产品经理</a:t>
            </a:r>
            <a:endParaRPr lang="zh-CN" altLang="en-US" sz="1400">
              <a:latin typeface="华文新魏" pitchFamily="2" charset="-122"/>
              <a:ea typeface="华文新魏" pitchFamily="2" charset="-122"/>
            </a:endParaRPr>
          </a:p>
        </p:txBody>
      </p:sp>
      <p:sp>
        <p:nvSpPr>
          <p:cNvPr id="31" name="右箭头 30"/>
          <p:cNvSpPr/>
          <p:nvPr/>
        </p:nvSpPr>
        <p:spPr>
          <a:xfrm>
            <a:off x="2143108" y="2428868"/>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2" name="圆角矩形 31"/>
          <p:cNvSpPr/>
          <p:nvPr/>
        </p:nvSpPr>
        <p:spPr>
          <a:xfrm>
            <a:off x="2823023" y="2357430"/>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对外开放的新单页、专题、活动页需求</a:t>
            </a:r>
            <a:endParaRPr lang="zh-CN" altLang="en-US" sz="1400">
              <a:latin typeface="华文新魏" pitchFamily="2" charset="-122"/>
              <a:ea typeface="华文新魏" pitchFamily="2" charset="-122"/>
            </a:endParaRPr>
          </a:p>
        </p:txBody>
      </p:sp>
      <p:sp>
        <p:nvSpPr>
          <p:cNvPr id="35" name="圆角矩形 34"/>
          <p:cNvSpPr/>
          <p:nvPr/>
        </p:nvSpPr>
        <p:spPr>
          <a:xfrm>
            <a:off x="785786" y="3219692"/>
            <a:ext cx="1026546" cy="4241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400" smtClean="0">
                <a:latin typeface="华文新魏" pitchFamily="2" charset="-122"/>
                <a:ea typeface="华文新魏" pitchFamily="2" charset="-122"/>
              </a:rPr>
              <a:t>SEO</a:t>
            </a:r>
            <a:endParaRPr lang="zh-CN" altLang="en-US" sz="1400">
              <a:latin typeface="华文新魏" pitchFamily="2" charset="-122"/>
              <a:ea typeface="华文新魏" pitchFamily="2" charset="-122"/>
            </a:endParaRPr>
          </a:p>
        </p:txBody>
      </p:sp>
      <p:sp>
        <p:nvSpPr>
          <p:cNvPr id="36" name="右箭头 35"/>
          <p:cNvSpPr/>
          <p:nvPr/>
        </p:nvSpPr>
        <p:spPr>
          <a:xfrm>
            <a:off x="2143108" y="3291130"/>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7" name="圆角矩形 36"/>
          <p:cNvSpPr/>
          <p:nvPr/>
        </p:nvSpPr>
        <p:spPr>
          <a:xfrm>
            <a:off x="2823023" y="3219692"/>
            <a:ext cx="5249439" cy="63793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提供标题、描述、关键词信息，提供页面重点图片注释信息、页面布局优化，</a:t>
            </a:r>
            <a:r>
              <a:rPr lang="en-US" altLang="zh-CN" sz="1400" smtClean="0">
                <a:latin typeface="华文新魏" pitchFamily="2" charset="-122"/>
                <a:ea typeface="华文新魏" pitchFamily="2" charset="-122"/>
              </a:rPr>
              <a:t>url</a:t>
            </a:r>
            <a:r>
              <a:rPr lang="zh-CN" altLang="en-US" sz="1400" smtClean="0">
                <a:latin typeface="华文新魏" pitchFamily="2" charset="-122"/>
                <a:ea typeface="华文新魏" pitchFamily="2" charset="-122"/>
              </a:rPr>
              <a:t>命名，活动页二次引流方案（如需要）</a:t>
            </a:r>
            <a:endParaRPr lang="zh-CN" altLang="en-US" sz="1400">
              <a:latin typeface="华文新魏" pitchFamily="2" charset="-122"/>
              <a:ea typeface="华文新魏" pitchFamily="2" charset="-122"/>
            </a:endParaRPr>
          </a:p>
        </p:txBody>
      </p:sp>
      <p:sp>
        <p:nvSpPr>
          <p:cNvPr id="38" name="圆角矩形 37"/>
          <p:cNvSpPr/>
          <p:nvPr/>
        </p:nvSpPr>
        <p:spPr>
          <a:xfrm>
            <a:off x="785786" y="4290692"/>
            <a:ext cx="1026546" cy="42419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smtClean="0">
                <a:latin typeface="华文新魏" pitchFamily="2" charset="-122"/>
                <a:ea typeface="华文新魏" pitchFamily="2" charset="-122"/>
              </a:rPr>
              <a:t>技术团队</a:t>
            </a:r>
            <a:endParaRPr lang="zh-CN" altLang="en-US" sz="1400">
              <a:latin typeface="华文新魏" pitchFamily="2" charset="-122"/>
              <a:ea typeface="华文新魏" pitchFamily="2" charset="-122"/>
            </a:endParaRPr>
          </a:p>
        </p:txBody>
      </p:sp>
      <p:sp>
        <p:nvSpPr>
          <p:cNvPr id="39" name="右箭头 38"/>
          <p:cNvSpPr/>
          <p:nvPr/>
        </p:nvSpPr>
        <p:spPr>
          <a:xfrm>
            <a:off x="2143108" y="4362130"/>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0" name="圆角矩形 39"/>
          <p:cNvSpPr/>
          <p:nvPr/>
        </p:nvSpPr>
        <p:spPr>
          <a:xfrm>
            <a:off x="2823023" y="4290692"/>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由产品经理交与技术团队按文档（邮件）提供的信息与方案实施</a:t>
            </a:r>
            <a:endParaRPr lang="zh-CN" altLang="en-US" sz="1400">
              <a:latin typeface="华文新魏" pitchFamily="2" charset="-122"/>
              <a:ea typeface="华文新魏" pitchFamily="2" charset="-122"/>
            </a:endParaRPr>
          </a:p>
        </p:txBody>
      </p:sp>
      <p:sp>
        <p:nvSpPr>
          <p:cNvPr id="41" name="圆角矩形 40"/>
          <p:cNvSpPr/>
          <p:nvPr/>
        </p:nvSpPr>
        <p:spPr>
          <a:xfrm>
            <a:off x="785786" y="5147948"/>
            <a:ext cx="1026546" cy="4241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smtClean="0">
                <a:latin typeface="华文新魏" pitchFamily="2" charset="-122"/>
                <a:ea typeface="华文新魏" pitchFamily="2" charset="-122"/>
              </a:rPr>
              <a:t>测试</a:t>
            </a:r>
            <a:r>
              <a:rPr lang="zh-CN" altLang="en-US" sz="1400" smtClean="0">
                <a:latin typeface="华文新魏" pitchFamily="2" charset="-122"/>
                <a:ea typeface="华文新魏" pitchFamily="2" charset="-122"/>
              </a:rPr>
              <a:t>团队</a:t>
            </a:r>
            <a:endParaRPr lang="zh-CN" altLang="en-US" sz="1400">
              <a:latin typeface="华文新魏" pitchFamily="2" charset="-122"/>
              <a:ea typeface="华文新魏" pitchFamily="2" charset="-122"/>
            </a:endParaRPr>
          </a:p>
        </p:txBody>
      </p:sp>
      <p:sp>
        <p:nvSpPr>
          <p:cNvPr id="42" name="右箭头 41"/>
          <p:cNvSpPr/>
          <p:nvPr/>
        </p:nvSpPr>
        <p:spPr>
          <a:xfrm>
            <a:off x="2143108" y="5219386"/>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3" name="圆角矩形 42"/>
          <p:cNvSpPr/>
          <p:nvPr/>
        </p:nvSpPr>
        <p:spPr>
          <a:xfrm>
            <a:off x="2823023" y="5147948"/>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测试无误，申请上线</a:t>
            </a:r>
            <a:endParaRPr lang="zh-CN" altLang="en-US" sz="1400">
              <a:latin typeface="华文新魏" pitchFamily="2" charset="-122"/>
              <a:ea typeface="华文新魏" pitchFamily="2" charset="-122"/>
            </a:endParaRPr>
          </a:p>
        </p:txBody>
      </p:sp>
      <p:sp>
        <p:nvSpPr>
          <p:cNvPr id="44" name="圆角矩形 43"/>
          <p:cNvSpPr/>
          <p:nvPr/>
        </p:nvSpPr>
        <p:spPr>
          <a:xfrm>
            <a:off x="785786" y="6005204"/>
            <a:ext cx="1026546" cy="4241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smtClean="0">
                <a:latin typeface="华文新魏" pitchFamily="2" charset="-122"/>
                <a:ea typeface="华文新魏" pitchFamily="2" charset="-122"/>
              </a:rPr>
              <a:t>运维</a:t>
            </a:r>
            <a:r>
              <a:rPr lang="zh-CN" altLang="en-US" sz="1400" smtClean="0">
                <a:latin typeface="华文新魏" pitchFamily="2" charset="-122"/>
                <a:ea typeface="华文新魏" pitchFamily="2" charset="-122"/>
              </a:rPr>
              <a:t>团队</a:t>
            </a:r>
            <a:endParaRPr lang="zh-CN" altLang="en-US" sz="1400">
              <a:latin typeface="华文新魏" pitchFamily="2" charset="-122"/>
              <a:ea typeface="华文新魏" pitchFamily="2" charset="-122"/>
            </a:endParaRPr>
          </a:p>
        </p:txBody>
      </p:sp>
      <p:sp>
        <p:nvSpPr>
          <p:cNvPr id="45" name="右箭头 44"/>
          <p:cNvSpPr/>
          <p:nvPr/>
        </p:nvSpPr>
        <p:spPr>
          <a:xfrm>
            <a:off x="2143108" y="6076642"/>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6" name="圆角矩形 45"/>
          <p:cNvSpPr/>
          <p:nvPr/>
        </p:nvSpPr>
        <p:spPr>
          <a:xfrm>
            <a:off x="2823023" y="6005204"/>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上线申请通</a:t>
            </a:r>
            <a:r>
              <a:rPr lang="zh-CN" altLang="en-US" sz="1400" smtClean="0">
                <a:latin typeface="华文新魏" pitchFamily="2" charset="-122"/>
                <a:ea typeface="华文新魏" pitchFamily="2" charset="-122"/>
              </a:rPr>
              <a:t>过</a:t>
            </a:r>
            <a:r>
              <a:rPr lang="zh-CN" altLang="en-US" sz="1400" smtClean="0">
                <a:latin typeface="华文新魏" pitchFamily="2" charset="-122"/>
                <a:ea typeface="华文新魏" pitchFamily="2" charset="-122"/>
              </a:rPr>
              <a:t>后，正</a:t>
            </a:r>
            <a:r>
              <a:rPr lang="zh-CN" altLang="en-US" sz="1400" smtClean="0">
                <a:latin typeface="华文新魏" pitchFamily="2" charset="-122"/>
                <a:ea typeface="华文新魏" pitchFamily="2" charset="-122"/>
              </a:rPr>
              <a:t>式上线，部署到生产环境</a:t>
            </a:r>
            <a:endParaRPr lang="zh-CN" altLang="en-US" sz="1400">
              <a:latin typeface="华文新魏" pitchFamily="2" charset="-122"/>
              <a:ea typeface="华文新魏" pitchFamily="2" charset="-122"/>
            </a:endParaRPr>
          </a:p>
        </p:txBody>
      </p:sp>
      <p:sp>
        <p:nvSpPr>
          <p:cNvPr id="48" name="下箭头 47"/>
          <p:cNvSpPr/>
          <p:nvPr/>
        </p:nvSpPr>
        <p:spPr>
          <a:xfrm>
            <a:off x="5214942" y="2853060"/>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9" name="下箭头 48"/>
          <p:cNvSpPr/>
          <p:nvPr/>
        </p:nvSpPr>
        <p:spPr>
          <a:xfrm>
            <a:off x="5214942" y="3924630"/>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0" name="下箭头 49"/>
          <p:cNvSpPr/>
          <p:nvPr/>
        </p:nvSpPr>
        <p:spPr>
          <a:xfrm>
            <a:off x="5214942" y="4786322"/>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1" name="下箭头 50"/>
          <p:cNvSpPr/>
          <p:nvPr/>
        </p:nvSpPr>
        <p:spPr>
          <a:xfrm>
            <a:off x="5214942" y="5643578"/>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300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par>
                                <p:cTn id="20" presetID="22" presetClass="entr" presetSubtype="1"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下箭头 58"/>
          <p:cNvSpPr/>
          <p:nvPr/>
        </p:nvSpPr>
        <p:spPr>
          <a:xfrm>
            <a:off x="5429256" y="5496266"/>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1" name="下箭头 50"/>
          <p:cNvSpPr/>
          <p:nvPr/>
        </p:nvSpPr>
        <p:spPr>
          <a:xfrm>
            <a:off x="5429256" y="4853324"/>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7" name="下箭头 46"/>
          <p:cNvSpPr/>
          <p:nvPr/>
        </p:nvSpPr>
        <p:spPr>
          <a:xfrm>
            <a:off x="5429256" y="3567440"/>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9" name="下箭头 48"/>
          <p:cNvSpPr/>
          <p:nvPr/>
        </p:nvSpPr>
        <p:spPr>
          <a:xfrm>
            <a:off x="5429256" y="2924498"/>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8" name="下箭头 47"/>
          <p:cNvSpPr/>
          <p:nvPr/>
        </p:nvSpPr>
        <p:spPr>
          <a:xfrm>
            <a:off x="5429256" y="2277120"/>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7" name="矩形 6"/>
          <p:cNvSpPr/>
          <p:nvPr/>
        </p:nvSpPr>
        <p:spPr>
          <a:xfrm>
            <a:off x="1846512" y="1416594"/>
            <a:ext cx="5965576" cy="369332"/>
          </a:xfrm>
          <a:prstGeom prst="rect">
            <a:avLst/>
          </a:prstGeom>
        </p:spPr>
        <p:txBody>
          <a:bodyPr wrap="square">
            <a:spAutoFit/>
          </a:bodyPr>
          <a:lstStyle/>
          <a:p>
            <a:r>
              <a:rPr lang="zh-CN" altLang="en-US" smtClean="0">
                <a:solidFill>
                  <a:schemeClr val="accent5">
                    <a:lumMod val="40000"/>
                    <a:lumOff val="60000"/>
                  </a:schemeClr>
                </a:solidFill>
                <a:latin typeface="华文新魏" pitchFamily="2" charset="-122"/>
                <a:ea typeface="华文新魏" pitchFamily="2" charset="-122"/>
              </a:rPr>
              <a:t>修改或改版页面常规流程</a:t>
            </a:r>
            <a:endParaRPr lang="zh-CN" altLang="en-US" dirty="0">
              <a:solidFill>
                <a:schemeClr val="accent5">
                  <a:lumMod val="40000"/>
                  <a:lumOff val="60000"/>
                </a:schemeClr>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团队协作</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pic>
        <p:nvPicPr>
          <p:cNvPr id="3" name="图片 2" hidden="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4" name="TextBox 13"/>
          <p:cNvSpPr txBox="1"/>
          <p:nvPr/>
        </p:nvSpPr>
        <p:spPr>
          <a:xfrm>
            <a:off x="2143108" y="428604"/>
            <a:ext cx="4522392"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团队协作规范流程（</a:t>
            </a:r>
            <a:r>
              <a:rPr lang="en-US" altLang="zh-CN" sz="3200" b="1" smtClean="0">
                <a:solidFill>
                  <a:schemeClr val="bg1"/>
                </a:solidFill>
                <a:latin typeface="华文新魏" pitchFamily="2" charset="-122"/>
                <a:ea typeface="华文新魏" pitchFamily="2" charset="-122"/>
              </a:rPr>
              <a:t>2</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sp useBgFill="1">
        <p:nvSpPr>
          <p:cNvPr id="19" name="等腰三角形 18"/>
          <p:cNvSpPr/>
          <p:nvPr/>
        </p:nvSpPr>
        <p:spPr>
          <a:xfrm rot="16200000" flipH="1" flipV="1">
            <a:off x="1429340" y="289823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720992"/>
            <a:ext cx="5668980" cy="880268"/>
          </a:xfrm>
          <a:prstGeom prst="bentConnector5">
            <a:avLst>
              <a:gd name="adj1" fmla="val -4032"/>
              <a:gd name="adj2" fmla="val 56119"/>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00100" y="2000240"/>
            <a:ext cx="1026546" cy="4241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smtClean="0">
                <a:latin typeface="华文新魏" pitchFamily="2" charset="-122"/>
                <a:ea typeface="华文新魏" pitchFamily="2" charset="-122"/>
              </a:rPr>
              <a:t>产品经理</a:t>
            </a:r>
            <a:endParaRPr lang="zh-CN" altLang="en-US" sz="1400">
              <a:latin typeface="华文新魏" pitchFamily="2" charset="-122"/>
              <a:ea typeface="华文新魏" pitchFamily="2" charset="-122"/>
            </a:endParaRPr>
          </a:p>
        </p:txBody>
      </p:sp>
      <p:sp>
        <p:nvSpPr>
          <p:cNvPr id="31" name="右箭头 30"/>
          <p:cNvSpPr/>
          <p:nvPr/>
        </p:nvSpPr>
        <p:spPr>
          <a:xfrm>
            <a:off x="2357422" y="2071678"/>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2" name="圆角矩形 31"/>
          <p:cNvSpPr/>
          <p:nvPr/>
        </p:nvSpPr>
        <p:spPr>
          <a:xfrm>
            <a:off x="3037337" y="2000240"/>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对外开放的页面或整站</a:t>
            </a:r>
            <a:r>
              <a:rPr lang="zh-CN" altLang="en-US" sz="1400" smtClean="0">
                <a:latin typeface="华文新魏" pitchFamily="2" charset="-122"/>
                <a:ea typeface="华文新魏" pitchFamily="2" charset="-122"/>
              </a:rPr>
              <a:t>改</a:t>
            </a:r>
            <a:r>
              <a:rPr lang="zh-CN" altLang="en-US" sz="1400" smtClean="0">
                <a:latin typeface="华文新魏" pitchFamily="2" charset="-122"/>
                <a:ea typeface="华文新魏" pitchFamily="2" charset="-122"/>
              </a:rPr>
              <a:t>版需求</a:t>
            </a:r>
            <a:endParaRPr lang="zh-CN" altLang="en-US" sz="1400">
              <a:latin typeface="华文新魏" pitchFamily="2" charset="-122"/>
              <a:ea typeface="华文新魏" pitchFamily="2" charset="-122"/>
            </a:endParaRPr>
          </a:p>
        </p:txBody>
      </p:sp>
      <p:sp>
        <p:nvSpPr>
          <p:cNvPr id="35" name="圆角矩形 34"/>
          <p:cNvSpPr/>
          <p:nvPr/>
        </p:nvSpPr>
        <p:spPr>
          <a:xfrm>
            <a:off x="1000100" y="2638746"/>
            <a:ext cx="1026546" cy="4241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400" smtClean="0">
                <a:latin typeface="华文新魏" pitchFamily="2" charset="-122"/>
                <a:ea typeface="华文新魏" pitchFamily="2" charset="-122"/>
              </a:rPr>
              <a:t>SEO</a:t>
            </a:r>
            <a:endParaRPr lang="zh-CN" altLang="en-US" sz="1400">
              <a:latin typeface="华文新魏" pitchFamily="2" charset="-122"/>
              <a:ea typeface="华文新魏" pitchFamily="2" charset="-122"/>
            </a:endParaRPr>
          </a:p>
        </p:txBody>
      </p:sp>
      <p:sp>
        <p:nvSpPr>
          <p:cNvPr id="36" name="右箭头 35"/>
          <p:cNvSpPr/>
          <p:nvPr/>
        </p:nvSpPr>
        <p:spPr>
          <a:xfrm>
            <a:off x="2357422" y="2710184"/>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7" name="圆角矩形 36"/>
          <p:cNvSpPr/>
          <p:nvPr/>
        </p:nvSpPr>
        <p:spPr>
          <a:xfrm>
            <a:off x="3037337" y="2638746"/>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出具针对</a:t>
            </a:r>
            <a:r>
              <a:rPr lang="en-US" altLang="zh-CN" sz="1400" smtClean="0">
                <a:latin typeface="华文新魏" pitchFamily="2" charset="-122"/>
                <a:ea typeface="华文新魏" pitchFamily="2" charset="-122"/>
              </a:rPr>
              <a:t>SEO</a:t>
            </a:r>
            <a:r>
              <a:rPr lang="zh-CN" altLang="en-US" sz="1400" smtClean="0">
                <a:latin typeface="华文新魏" pitchFamily="2" charset="-122"/>
                <a:ea typeface="华文新魏" pitchFamily="2" charset="-122"/>
              </a:rPr>
              <a:t>方面的改版优化方案，最大程度减少权重损失</a:t>
            </a:r>
            <a:endParaRPr lang="zh-CN" altLang="en-US" sz="1400">
              <a:latin typeface="华文新魏" pitchFamily="2" charset="-122"/>
              <a:ea typeface="华文新魏" pitchFamily="2" charset="-122"/>
            </a:endParaRPr>
          </a:p>
        </p:txBody>
      </p:sp>
      <p:sp>
        <p:nvSpPr>
          <p:cNvPr id="38" name="圆角矩形 37"/>
          <p:cNvSpPr/>
          <p:nvPr/>
        </p:nvSpPr>
        <p:spPr>
          <a:xfrm>
            <a:off x="1000100" y="3281688"/>
            <a:ext cx="1026546" cy="4241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smtClean="0">
                <a:latin typeface="华文新魏" pitchFamily="2" charset="-122"/>
                <a:ea typeface="华文新魏" pitchFamily="2" charset="-122"/>
              </a:rPr>
              <a:t>产品经理</a:t>
            </a:r>
            <a:endParaRPr lang="zh-CN" altLang="en-US" sz="1400">
              <a:latin typeface="华文新魏" pitchFamily="2" charset="-122"/>
              <a:ea typeface="华文新魏" pitchFamily="2" charset="-122"/>
            </a:endParaRPr>
          </a:p>
        </p:txBody>
      </p:sp>
      <p:sp>
        <p:nvSpPr>
          <p:cNvPr id="39" name="右箭头 38"/>
          <p:cNvSpPr/>
          <p:nvPr/>
        </p:nvSpPr>
        <p:spPr>
          <a:xfrm>
            <a:off x="2357422" y="3353126"/>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0" name="圆角矩形 39"/>
          <p:cNvSpPr/>
          <p:nvPr/>
        </p:nvSpPr>
        <p:spPr>
          <a:xfrm>
            <a:off x="3037337" y="3281688"/>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评估</a:t>
            </a:r>
            <a:r>
              <a:rPr lang="zh-CN" altLang="en-US" sz="1400" smtClean="0">
                <a:latin typeface="华文新魏" pitchFamily="2" charset="-122"/>
                <a:ea typeface="华文新魏" pitchFamily="2" charset="-122"/>
              </a:rPr>
              <a:t>方</a:t>
            </a:r>
            <a:r>
              <a:rPr lang="zh-CN" altLang="en-US" sz="1400" smtClean="0">
                <a:latin typeface="华文新魏" pitchFamily="2" charset="-122"/>
                <a:ea typeface="华文新魏" pitchFamily="2" charset="-122"/>
              </a:rPr>
              <a:t>案，排期</a:t>
            </a:r>
            <a:endParaRPr lang="zh-CN" altLang="en-US" sz="1400">
              <a:latin typeface="华文新魏" pitchFamily="2" charset="-122"/>
              <a:ea typeface="华文新魏" pitchFamily="2" charset="-122"/>
            </a:endParaRPr>
          </a:p>
        </p:txBody>
      </p:sp>
      <p:sp>
        <p:nvSpPr>
          <p:cNvPr id="41" name="圆角矩形 40"/>
          <p:cNvSpPr/>
          <p:nvPr/>
        </p:nvSpPr>
        <p:spPr>
          <a:xfrm>
            <a:off x="1000100" y="4567572"/>
            <a:ext cx="1026546" cy="4241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smtClean="0">
                <a:latin typeface="华文新魏" pitchFamily="2" charset="-122"/>
                <a:ea typeface="华文新魏" pitchFamily="2" charset="-122"/>
              </a:rPr>
              <a:t>测试</a:t>
            </a:r>
            <a:r>
              <a:rPr lang="zh-CN" altLang="en-US" sz="1400" smtClean="0">
                <a:latin typeface="华文新魏" pitchFamily="2" charset="-122"/>
                <a:ea typeface="华文新魏" pitchFamily="2" charset="-122"/>
              </a:rPr>
              <a:t>团队</a:t>
            </a:r>
            <a:endParaRPr lang="zh-CN" altLang="en-US" sz="1400">
              <a:latin typeface="华文新魏" pitchFamily="2" charset="-122"/>
              <a:ea typeface="华文新魏" pitchFamily="2" charset="-122"/>
            </a:endParaRPr>
          </a:p>
        </p:txBody>
      </p:sp>
      <p:sp>
        <p:nvSpPr>
          <p:cNvPr id="42" name="右箭头 41"/>
          <p:cNvSpPr/>
          <p:nvPr/>
        </p:nvSpPr>
        <p:spPr>
          <a:xfrm>
            <a:off x="2357422" y="4634574"/>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3" name="圆角矩形 42"/>
          <p:cNvSpPr/>
          <p:nvPr/>
        </p:nvSpPr>
        <p:spPr>
          <a:xfrm>
            <a:off x="3037337" y="4567572"/>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测试无误，申请上线</a:t>
            </a:r>
            <a:endParaRPr lang="zh-CN" altLang="en-US" sz="1400">
              <a:latin typeface="华文新魏" pitchFamily="2" charset="-122"/>
              <a:ea typeface="华文新魏" pitchFamily="2" charset="-122"/>
            </a:endParaRPr>
          </a:p>
        </p:txBody>
      </p:sp>
      <p:sp>
        <p:nvSpPr>
          <p:cNvPr id="44" name="圆角矩形 43"/>
          <p:cNvSpPr/>
          <p:nvPr/>
        </p:nvSpPr>
        <p:spPr>
          <a:xfrm>
            <a:off x="1000100" y="5210514"/>
            <a:ext cx="1026546" cy="4241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smtClean="0">
                <a:latin typeface="华文新魏" pitchFamily="2" charset="-122"/>
                <a:ea typeface="华文新魏" pitchFamily="2" charset="-122"/>
              </a:rPr>
              <a:t>运维</a:t>
            </a:r>
            <a:r>
              <a:rPr lang="zh-CN" altLang="en-US" sz="1400" smtClean="0">
                <a:latin typeface="华文新魏" pitchFamily="2" charset="-122"/>
                <a:ea typeface="华文新魏" pitchFamily="2" charset="-122"/>
              </a:rPr>
              <a:t>团队</a:t>
            </a:r>
            <a:endParaRPr lang="zh-CN" altLang="en-US" sz="1400">
              <a:latin typeface="华文新魏" pitchFamily="2" charset="-122"/>
              <a:ea typeface="华文新魏" pitchFamily="2" charset="-122"/>
            </a:endParaRPr>
          </a:p>
        </p:txBody>
      </p:sp>
      <p:sp>
        <p:nvSpPr>
          <p:cNvPr id="45" name="右箭头 44"/>
          <p:cNvSpPr/>
          <p:nvPr/>
        </p:nvSpPr>
        <p:spPr>
          <a:xfrm>
            <a:off x="2357422" y="5281952"/>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6" name="圆角矩形 45"/>
          <p:cNvSpPr/>
          <p:nvPr/>
        </p:nvSpPr>
        <p:spPr>
          <a:xfrm>
            <a:off x="3037337" y="5210514"/>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上线申请通</a:t>
            </a:r>
            <a:r>
              <a:rPr lang="zh-CN" altLang="en-US" sz="1400" smtClean="0">
                <a:latin typeface="华文新魏" pitchFamily="2" charset="-122"/>
                <a:ea typeface="华文新魏" pitchFamily="2" charset="-122"/>
              </a:rPr>
              <a:t>过</a:t>
            </a:r>
            <a:r>
              <a:rPr lang="zh-CN" altLang="en-US" sz="1400" smtClean="0">
                <a:latin typeface="华文新魏" pitchFamily="2" charset="-122"/>
                <a:ea typeface="华文新魏" pitchFamily="2" charset="-122"/>
              </a:rPr>
              <a:t>后，正</a:t>
            </a:r>
            <a:r>
              <a:rPr lang="zh-CN" altLang="en-US" sz="1400" smtClean="0">
                <a:latin typeface="华文新魏" pitchFamily="2" charset="-122"/>
                <a:ea typeface="华文新魏" pitchFamily="2" charset="-122"/>
              </a:rPr>
              <a:t>式上线，部署到生产环境</a:t>
            </a:r>
            <a:endParaRPr lang="zh-CN" altLang="en-US" sz="1400">
              <a:latin typeface="华文新魏" pitchFamily="2" charset="-122"/>
              <a:ea typeface="华文新魏" pitchFamily="2" charset="-122"/>
            </a:endParaRPr>
          </a:p>
        </p:txBody>
      </p:sp>
      <p:sp>
        <p:nvSpPr>
          <p:cNvPr id="50" name="下箭头 49"/>
          <p:cNvSpPr/>
          <p:nvPr/>
        </p:nvSpPr>
        <p:spPr>
          <a:xfrm>
            <a:off x="5429256" y="4210382"/>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0" name="圆角矩形 29"/>
          <p:cNvSpPr/>
          <p:nvPr/>
        </p:nvSpPr>
        <p:spPr>
          <a:xfrm>
            <a:off x="1000100" y="3924630"/>
            <a:ext cx="1026546" cy="42419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smtClean="0">
                <a:latin typeface="华文新魏" pitchFamily="2" charset="-122"/>
                <a:ea typeface="华文新魏" pitchFamily="2" charset="-122"/>
              </a:rPr>
              <a:t>技术团队</a:t>
            </a:r>
            <a:endParaRPr lang="zh-CN" altLang="en-US" sz="1400">
              <a:latin typeface="华文新魏" pitchFamily="2" charset="-122"/>
              <a:ea typeface="华文新魏" pitchFamily="2" charset="-122"/>
            </a:endParaRPr>
          </a:p>
        </p:txBody>
      </p:sp>
      <p:sp>
        <p:nvSpPr>
          <p:cNvPr id="33" name="右箭头 32"/>
          <p:cNvSpPr/>
          <p:nvPr/>
        </p:nvSpPr>
        <p:spPr>
          <a:xfrm>
            <a:off x="2357422" y="3996068"/>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4" name="圆角矩形 33"/>
          <p:cNvSpPr/>
          <p:nvPr/>
        </p:nvSpPr>
        <p:spPr>
          <a:xfrm>
            <a:off x="3037337" y="3924630"/>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由产品经理交与技术团队按文档（邮件）提供的信息与方案实施</a:t>
            </a:r>
            <a:endParaRPr lang="zh-CN" altLang="en-US" sz="1400">
              <a:latin typeface="华文新魏" pitchFamily="2" charset="-122"/>
              <a:ea typeface="华文新魏" pitchFamily="2" charset="-122"/>
            </a:endParaRPr>
          </a:p>
        </p:txBody>
      </p:sp>
      <p:sp>
        <p:nvSpPr>
          <p:cNvPr id="53" name="圆角矩形 52"/>
          <p:cNvSpPr/>
          <p:nvPr/>
        </p:nvSpPr>
        <p:spPr>
          <a:xfrm>
            <a:off x="1000100" y="6005204"/>
            <a:ext cx="1026546" cy="4241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400" smtClean="0">
                <a:latin typeface="华文新魏" pitchFamily="2" charset="-122"/>
                <a:ea typeface="华文新魏" pitchFamily="2" charset="-122"/>
              </a:rPr>
              <a:t>SEO</a:t>
            </a:r>
            <a:endParaRPr lang="zh-CN" altLang="en-US" sz="1400">
              <a:latin typeface="华文新魏" pitchFamily="2" charset="-122"/>
              <a:ea typeface="华文新魏" pitchFamily="2" charset="-122"/>
            </a:endParaRPr>
          </a:p>
        </p:txBody>
      </p:sp>
      <p:sp>
        <p:nvSpPr>
          <p:cNvPr id="54" name="右箭头 53"/>
          <p:cNvSpPr/>
          <p:nvPr/>
        </p:nvSpPr>
        <p:spPr>
          <a:xfrm>
            <a:off x="2357422" y="6072206"/>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5" name="圆角矩形 54"/>
          <p:cNvSpPr/>
          <p:nvPr/>
        </p:nvSpPr>
        <p:spPr>
          <a:xfrm>
            <a:off x="3037337" y="5862328"/>
            <a:ext cx="5249439" cy="7099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向引擎提交改版</a:t>
            </a:r>
            <a:r>
              <a:rPr lang="zh-CN" altLang="en-US" sz="1400" smtClean="0">
                <a:latin typeface="华文新魏" pitchFamily="2" charset="-122"/>
                <a:ea typeface="华文新魏" pitchFamily="2" charset="-122"/>
              </a:rPr>
              <a:t>通</a:t>
            </a:r>
            <a:r>
              <a:rPr lang="zh-CN" altLang="en-US" sz="1400" smtClean="0">
                <a:latin typeface="华文新魏" pitchFamily="2" charset="-122"/>
                <a:ea typeface="华文新魏" pitchFamily="2" charset="-122"/>
              </a:rPr>
              <a:t>知</a:t>
            </a:r>
            <a:endParaRPr lang="en-US" altLang="zh-CN" sz="1400" smtClean="0">
              <a:latin typeface="华文新魏" pitchFamily="2" charset="-122"/>
              <a:ea typeface="华文新魏" pitchFamily="2" charset="-122"/>
            </a:endParaRPr>
          </a:p>
          <a:p>
            <a:pPr algn="ctr"/>
            <a:r>
              <a:rPr lang="zh-CN" altLang="en-US" sz="1400" smtClean="0">
                <a:latin typeface="华文新魏" pitchFamily="2" charset="-122"/>
                <a:ea typeface="华文新魏" pitchFamily="2" charset="-122"/>
              </a:rPr>
              <a:t>关注引擎索引量，引导引擎完成改版收录和权重转移</a:t>
            </a:r>
            <a:endParaRPr lang="zh-CN" altLang="en-US" sz="1400">
              <a:latin typeface="华文新魏" pitchFamily="2" charset="-122"/>
              <a:ea typeface="华文新魏" pitchFamily="2" charset="-122"/>
            </a:endParaRPr>
          </a:p>
        </p:txBody>
      </p:sp>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300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par>
                                <p:cTn id="20" presetID="22" presetClass="entr" presetSubtype="1" fill="hold"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46512" y="1702346"/>
            <a:ext cx="5965576" cy="369332"/>
          </a:xfrm>
          <a:prstGeom prst="rect">
            <a:avLst/>
          </a:prstGeom>
        </p:spPr>
        <p:txBody>
          <a:bodyPr wrap="square">
            <a:spAutoFit/>
          </a:bodyPr>
          <a:lstStyle/>
          <a:p>
            <a:r>
              <a:rPr lang="en-US" altLang="zh-CN" smtClean="0">
                <a:solidFill>
                  <a:schemeClr val="accent5">
                    <a:lumMod val="40000"/>
                    <a:lumOff val="60000"/>
                  </a:schemeClr>
                </a:solidFill>
                <a:latin typeface="华文新魏" pitchFamily="2" charset="-122"/>
                <a:ea typeface="华文新魏" pitchFamily="2" charset="-122"/>
              </a:rPr>
              <a:t>SEO</a:t>
            </a:r>
            <a:r>
              <a:rPr lang="zh-CN" altLang="en-US" smtClean="0">
                <a:solidFill>
                  <a:schemeClr val="accent5">
                    <a:lumMod val="40000"/>
                    <a:lumOff val="60000"/>
                  </a:schemeClr>
                </a:solidFill>
                <a:latin typeface="华文新魏" pitchFamily="2" charset="-122"/>
                <a:ea typeface="华文新魏" pitchFamily="2" charset="-122"/>
              </a:rPr>
              <a:t>新需求或修改需求提交常规流程</a:t>
            </a:r>
            <a:endParaRPr lang="zh-CN" altLang="en-US" dirty="0">
              <a:solidFill>
                <a:schemeClr val="accent5">
                  <a:lumMod val="40000"/>
                  <a:lumOff val="60000"/>
                </a:schemeClr>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团队协作</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pic>
        <p:nvPicPr>
          <p:cNvPr id="3" name="图片 2" hidden="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4" name="TextBox 13"/>
          <p:cNvSpPr txBox="1"/>
          <p:nvPr/>
        </p:nvSpPr>
        <p:spPr>
          <a:xfrm>
            <a:off x="2143108" y="701085"/>
            <a:ext cx="4522392"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团队协作规范流程（</a:t>
            </a:r>
            <a:r>
              <a:rPr lang="en-US" altLang="zh-CN" sz="3200" b="1" smtClean="0">
                <a:solidFill>
                  <a:schemeClr val="bg1"/>
                </a:solidFill>
                <a:latin typeface="华文新魏" pitchFamily="2" charset="-122"/>
                <a:ea typeface="华文新魏" pitchFamily="2" charset="-122"/>
              </a:rPr>
              <a:t>3</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sp useBgFill="1">
        <p:nvSpPr>
          <p:cNvPr id="19" name="等腰三角形 18"/>
          <p:cNvSpPr/>
          <p:nvPr/>
        </p:nvSpPr>
        <p:spPr>
          <a:xfrm rot="16200000" flipH="1" flipV="1">
            <a:off x="1215026" y="325542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993472"/>
            <a:ext cx="5668980" cy="893539"/>
          </a:xfrm>
          <a:prstGeom prst="bentConnector5">
            <a:avLst>
              <a:gd name="adj1" fmla="val -4032"/>
              <a:gd name="adj2" fmla="val 56028"/>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785786" y="2357430"/>
            <a:ext cx="1026546" cy="4241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400" smtClean="0">
                <a:latin typeface="华文新魏" pitchFamily="2" charset="-122"/>
                <a:ea typeface="华文新魏" pitchFamily="2" charset="-122"/>
              </a:rPr>
              <a:t>SEO</a:t>
            </a:r>
            <a:endParaRPr lang="zh-CN" altLang="en-US" sz="1400">
              <a:latin typeface="华文新魏" pitchFamily="2" charset="-122"/>
              <a:ea typeface="华文新魏" pitchFamily="2" charset="-122"/>
            </a:endParaRPr>
          </a:p>
        </p:txBody>
      </p:sp>
      <p:sp>
        <p:nvSpPr>
          <p:cNvPr id="31" name="右箭头 30"/>
          <p:cNvSpPr/>
          <p:nvPr/>
        </p:nvSpPr>
        <p:spPr>
          <a:xfrm>
            <a:off x="2143108" y="2428868"/>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2" name="圆角矩形 31"/>
          <p:cNvSpPr/>
          <p:nvPr/>
        </p:nvSpPr>
        <p:spPr>
          <a:xfrm>
            <a:off x="2823023" y="2357430"/>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提出需求，并给出需求</a:t>
            </a:r>
            <a:r>
              <a:rPr lang="en-US" altLang="zh-CN" sz="1400" smtClean="0">
                <a:latin typeface="华文新魏" pitchFamily="2" charset="-122"/>
                <a:ea typeface="华文新魏" pitchFamily="2" charset="-122"/>
              </a:rPr>
              <a:t>SEO</a:t>
            </a:r>
            <a:r>
              <a:rPr lang="zh-CN" altLang="en-US" sz="1400" smtClean="0">
                <a:latin typeface="华文新魏" pitchFamily="2" charset="-122"/>
                <a:ea typeface="华文新魏" pitchFamily="2" charset="-122"/>
              </a:rPr>
              <a:t>方案</a:t>
            </a:r>
            <a:endParaRPr lang="zh-CN" altLang="en-US" sz="1400">
              <a:latin typeface="华文新魏" pitchFamily="2" charset="-122"/>
              <a:ea typeface="华文新魏" pitchFamily="2" charset="-122"/>
            </a:endParaRPr>
          </a:p>
        </p:txBody>
      </p:sp>
      <p:sp>
        <p:nvSpPr>
          <p:cNvPr id="35" name="圆角矩形 34"/>
          <p:cNvSpPr/>
          <p:nvPr/>
        </p:nvSpPr>
        <p:spPr>
          <a:xfrm>
            <a:off x="785786" y="3219692"/>
            <a:ext cx="1026546" cy="42419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smtClean="0">
                <a:latin typeface="华文新魏" pitchFamily="2" charset="-122"/>
                <a:ea typeface="华文新魏" pitchFamily="2" charset="-122"/>
              </a:rPr>
              <a:t>产品经理</a:t>
            </a:r>
            <a:endParaRPr lang="zh-CN" altLang="en-US" sz="1400">
              <a:latin typeface="华文新魏" pitchFamily="2" charset="-122"/>
              <a:ea typeface="华文新魏" pitchFamily="2" charset="-122"/>
            </a:endParaRPr>
          </a:p>
        </p:txBody>
      </p:sp>
      <p:sp>
        <p:nvSpPr>
          <p:cNvPr id="36" name="右箭头 35"/>
          <p:cNvSpPr/>
          <p:nvPr/>
        </p:nvSpPr>
        <p:spPr>
          <a:xfrm>
            <a:off x="2143108" y="3291130"/>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37" name="圆角矩形 36"/>
          <p:cNvSpPr/>
          <p:nvPr/>
        </p:nvSpPr>
        <p:spPr>
          <a:xfrm>
            <a:off x="2823023" y="3219692"/>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评估需求、排期</a:t>
            </a:r>
            <a:endParaRPr lang="zh-CN" altLang="en-US" sz="1400">
              <a:latin typeface="华文新魏" pitchFamily="2" charset="-122"/>
              <a:ea typeface="华文新魏" pitchFamily="2" charset="-122"/>
            </a:endParaRPr>
          </a:p>
        </p:txBody>
      </p:sp>
      <p:sp>
        <p:nvSpPr>
          <p:cNvPr id="38" name="圆角矩形 37"/>
          <p:cNvSpPr/>
          <p:nvPr/>
        </p:nvSpPr>
        <p:spPr>
          <a:xfrm>
            <a:off x="785786" y="4071942"/>
            <a:ext cx="1026546" cy="424192"/>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smtClean="0">
                <a:latin typeface="华文新魏" pitchFamily="2" charset="-122"/>
                <a:ea typeface="华文新魏" pitchFamily="2" charset="-122"/>
              </a:rPr>
              <a:t>技术团队</a:t>
            </a:r>
            <a:endParaRPr lang="zh-CN" altLang="en-US" sz="1400">
              <a:latin typeface="华文新魏" pitchFamily="2" charset="-122"/>
              <a:ea typeface="华文新魏" pitchFamily="2" charset="-122"/>
            </a:endParaRPr>
          </a:p>
        </p:txBody>
      </p:sp>
      <p:sp>
        <p:nvSpPr>
          <p:cNvPr id="39" name="右箭头 38"/>
          <p:cNvSpPr/>
          <p:nvPr/>
        </p:nvSpPr>
        <p:spPr>
          <a:xfrm>
            <a:off x="2143108" y="4143380"/>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0" name="圆角矩形 39"/>
          <p:cNvSpPr/>
          <p:nvPr/>
        </p:nvSpPr>
        <p:spPr>
          <a:xfrm>
            <a:off x="2823023" y="4071942"/>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由产品经理交与技术</a:t>
            </a:r>
            <a:r>
              <a:rPr lang="zh-CN" altLang="en-US" sz="1400" smtClean="0">
                <a:latin typeface="华文新魏" pitchFamily="2" charset="-122"/>
                <a:ea typeface="华文新魏" pitchFamily="2" charset="-122"/>
              </a:rPr>
              <a:t>团</a:t>
            </a:r>
            <a:r>
              <a:rPr lang="zh-CN" altLang="en-US" sz="1400" smtClean="0">
                <a:latin typeface="华文新魏" pitchFamily="2" charset="-122"/>
                <a:ea typeface="华文新魏" pitchFamily="2" charset="-122"/>
              </a:rPr>
              <a:t>队按</a:t>
            </a:r>
            <a:r>
              <a:rPr lang="zh-CN" altLang="en-US" sz="1400" smtClean="0">
                <a:latin typeface="华文新魏" pitchFamily="2" charset="-122"/>
                <a:ea typeface="华文新魏" pitchFamily="2" charset="-122"/>
              </a:rPr>
              <a:t>文档（邮件）提供的信息与方案实施</a:t>
            </a:r>
            <a:endParaRPr lang="zh-CN" altLang="en-US" sz="1400">
              <a:latin typeface="华文新魏" pitchFamily="2" charset="-122"/>
              <a:ea typeface="华文新魏" pitchFamily="2" charset="-122"/>
            </a:endParaRPr>
          </a:p>
        </p:txBody>
      </p:sp>
      <p:sp>
        <p:nvSpPr>
          <p:cNvPr id="41" name="圆角矩形 40"/>
          <p:cNvSpPr/>
          <p:nvPr/>
        </p:nvSpPr>
        <p:spPr>
          <a:xfrm>
            <a:off x="785786" y="4929198"/>
            <a:ext cx="1026546" cy="42419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400" smtClean="0">
                <a:latin typeface="华文新魏" pitchFamily="2" charset="-122"/>
                <a:ea typeface="华文新魏" pitchFamily="2" charset="-122"/>
              </a:rPr>
              <a:t>测试</a:t>
            </a:r>
            <a:r>
              <a:rPr lang="zh-CN" altLang="en-US" sz="1400" smtClean="0">
                <a:latin typeface="华文新魏" pitchFamily="2" charset="-122"/>
                <a:ea typeface="华文新魏" pitchFamily="2" charset="-122"/>
              </a:rPr>
              <a:t>团队</a:t>
            </a:r>
            <a:endParaRPr lang="zh-CN" altLang="en-US" sz="1400">
              <a:latin typeface="华文新魏" pitchFamily="2" charset="-122"/>
              <a:ea typeface="华文新魏" pitchFamily="2" charset="-122"/>
            </a:endParaRPr>
          </a:p>
        </p:txBody>
      </p:sp>
      <p:sp>
        <p:nvSpPr>
          <p:cNvPr id="42" name="右箭头 41"/>
          <p:cNvSpPr/>
          <p:nvPr/>
        </p:nvSpPr>
        <p:spPr>
          <a:xfrm>
            <a:off x="2143108" y="5000636"/>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3" name="圆角矩形 42"/>
          <p:cNvSpPr/>
          <p:nvPr/>
        </p:nvSpPr>
        <p:spPr>
          <a:xfrm>
            <a:off x="2823023" y="4929198"/>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测试无误，申请上线</a:t>
            </a:r>
            <a:endParaRPr lang="zh-CN" altLang="en-US" sz="1400">
              <a:latin typeface="华文新魏" pitchFamily="2" charset="-122"/>
              <a:ea typeface="华文新魏" pitchFamily="2" charset="-122"/>
            </a:endParaRPr>
          </a:p>
        </p:txBody>
      </p:sp>
      <p:sp>
        <p:nvSpPr>
          <p:cNvPr id="44" name="圆角矩形 43"/>
          <p:cNvSpPr/>
          <p:nvPr/>
        </p:nvSpPr>
        <p:spPr>
          <a:xfrm>
            <a:off x="785786" y="5786454"/>
            <a:ext cx="1026546" cy="4241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400" smtClean="0">
                <a:latin typeface="华文新魏" pitchFamily="2" charset="-122"/>
                <a:ea typeface="华文新魏" pitchFamily="2" charset="-122"/>
              </a:rPr>
              <a:t>运维</a:t>
            </a:r>
            <a:r>
              <a:rPr lang="zh-CN" altLang="en-US" sz="1400" smtClean="0">
                <a:latin typeface="华文新魏" pitchFamily="2" charset="-122"/>
                <a:ea typeface="华文新魏" pitchFamily="2" charset="-122"/>
              </a:rPr>
              <a:t>团队</a:t>
            </a:r>
            <a:endParaRPr lang="zh-CN" altLang="en-US" sz="1400">
              <a:latin typeface="华文新魏" pitchFamily="2" charset="-122"/>
              <a:ea typeface="华文新魏" pitchFamily="2" charset="-122"/>
            </a:endParaRPr>
          </a:p>
        </p:txBody>
      </p:sp>
      <p:sp>
        <p:nvSpPr>
          <p:cNvPr id="45" name="右箭头 44"/>
          <p:cNvSpPr/>
          <p:nvPr/>
        </p:nvSpPr>
        <p:spPr>
          <a:xfrm>
            <a:off x="2143108" y="5857892"/>
            <a:ext cx="357190" cy="21431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6" name="圆角矩形 45"/>
          <p:cNvSpPr/>
          <p:nvPr/>
        </p:nvSpPr>
        <p:spPr>
          <a:xfrm>
            <a:off x="2823023" y="5786454"/>
            <a:ext cx="5249439" cy="42419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smtClean="0">
                <a:latin typeface="华文新魏" pitchFamily="2" charset="-122"/>
                <a:ea typeface="华文新魏" pitchFamily="2" charset="-122"/>
              </a:rPr>
              <a:t>上线申请通</a:t>
            </a:r>
            <a:r>
              <a:rPr lang="zh-CN" altLang="en-US" sz="1400" smtClean="0">
                <a:latin typeface="华文新魏" pitchFamily="2" charset="-122"/>
                <a:ea typeface="华文新魏" pitchFamily="2" charset="-122"/>
              </a:rPr>
              <a:t>过</a:t>
            </a:r>
            <a:r>
              <a:rPr lang="zh-CN" altLang="en-US" sz="1400" smtClean="0">
                <a:latin typeface="华文新魏" pitchFamily="2" charset="-122"/>
                <a:ea typeface="华文新魏" pitchFamily="2" charset="-122"/>
              </a:rPr>
              <a:t>后，正</a:t>
            </a:r>
            <a:r>
              <a:rPr lang="zh-CN" altLang="en-US" sz="1400" smtClean="0">
                <a:latin typeface="华文新魏" pitchFamily="2" charset="-122"/>
                <a:ea typeface="华文新魏" pitchFamily="2" charset="-122"/>
              </a:rPr>
              <a:t>式上线，部署到生产环境</a:t>
            </a:r>
            <a:endParaRPr lang="zh-CN" altLang="en-US" sz="1400">
              <a:latin typeface="华文新魏" pitchFamily="2" charset="-122"/>
              <a:ea typeface="华文新魏" pitchFamily="2" charset="-122"/>
            </a:endParaRPr>
          </a:p>
        </p:txBody>
      </p:sp>
      <p:sp>
        <p:nvSpPr>
          <p:cNvPr id="48" name="下箭头 47"/>
          <p:cNvSpPr/>
          <p:nvPr/>
        </p:nvSpPr>
        <p:spPr>
          <a:xfrm>
            <a:off x="5214942" y="2853060"/>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49" name="下箭头 48"/>
          <p:cNvSpPr/>
          <p:nvPr/>
        </p:nvSpPr>
        <p:spPr>
          <a:xfrm>
            <a:off x="5214942" y="3714752"/>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0" name="下箭头 49"/>
          <p:cNvSpPr/>
          <p:nvPr/>
        </p:nvSpPr>
        <p:spPr>
          <a:xfrm>
            <a:off x="5214942" y="4572008"/>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1" name="下箭头 50"/>
          <p:cNvSpPr/>
          <p:nvPr/>
        </p:nvSpPr>
        <p:spPr>
          <a:xfrm>
            <a:off x="5214942" y="5429264"/>
            <a:ext cx="285752" cy="29018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300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par>
                                <p:cTn id="20" presetID="22" presetClass="entr" presetSubtype="1" fill="hold" nodeType="with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rot="10800000" flipH="1">
            <a:off x="6565012" y="3784684"/>
            <a:ext cx="1444620" cy="1516523"/>
            <a:chOff x="7308304" y="84100"/>
            <a:chExt cx="1883024" cy="1976748"/>
          </a:xfrm>
        </p:grpSpPr>
        <p:sp>
          <p:nvSpPr>
            <p:cNvPr id="8"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solidFill>
              <a:srgbClr val="FFFFFF"/>
            </a:solidFill>
            <a:ln w="28575">
              <a:solidFill>
                <a:schemeClr val="bg1"/>
              </a:solidFill>
              <a:prstDash val="solid"/>
              <a:round/>
              <a:headEnd/>
              <a:tailEnd/>
            </a:ln>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9" name="矩形 8"/>
            <p:cNvSpPr/>
            <p:nvPr/>
          </p:nvSpPr>
          <p:spPr>
            <a:xfrm rot="3159884" flipV="1">
              <a:off x="7388946" y="839608"/>
              <a:ext cx="1432312" cy="756871"/>
            </a:xfrm>
            <a:prstGeom prst="rect">
              <a:avLst/>
            </a:prstGeom>
          </p:spPr>
          <p:txBody>
            <a:bodyPr wrap="none">
              <a:prstTxWarp prst="textArchDown">
                <a:avLst/>
              </a:prstTxWarp>
              <a:spAutoFit/>
            </a:bodyPr>
            <a:lstStyle/>
            <a:p>
              <a:pPr algn="ctr" fontAlgn="base">
                <a:spcBef>
                  <a:spcPct val="0"/>
                </a:spcBef>
                <a:spcAft>
                  <a:spcPct val="0"/>
                </a:spcAft>
                <a:defRPr/>
              </a:pPr>
              <a:r>
                <a:rPr lang="zh-CN" altLang="en-US" sz="2800" b="1" smtClean="0">
                  <a:latin typeface="华文新魏" pitchFamily="2" charset="-122"/>
                  <a:ea typeface="华文新魏" pitchFamily="2" charset="-122"/>
                </a:rPr>
                <a:t>蜘蛛来访</a:t>
              </a:r>
              <a:endParaRPr lang="zh-CN" altLang="en-US" sz="2800" b="1" dirty="0">
                <a:latin typeface="华文新魏" pitchFamily="2" charset="-122"/>
                <a:ea typeface="华文新魏" pitchFamily="2" charset="-122"/>
              </a:endParaRPr>
            </a:p>
          </p:txBody>
        </p:sp>
      </p:grpSp>
      <p:sp>
        <p:nvSpPr>
          <p:cNvPr id="11" name="矩形 10"/>
          <p:cNvSpPr/>
          <p:nvPr/>
        </p:nvSpPr>
        <p:spPr>
          <a:xfrm>
            <a:off x="1310537" y="1214422"/>
            <a:ext cx="6168676" cy="3046988"/>
          </a:xfrm>
          <a:prstGeom prst="rect">
            <a:avLst/>
          </a:prstGeom>
        </p:spPr>
        <p:txBody>
          <a:bodyPr wrap="none">
            <a:spAutoFit/>
          </a:bodyPr>
          <a:lstStyle/>
          <a:p>
            <a:r>
              <a:rPr lang="zh-CN" altLang="en-US" sz="1600" smtClean="0">
                <a:solidFill>
                  <a:schemeClr val="bg1"/>
                </a:solidFill>
                <a:latin typeface="华文新魏" pitchFamily="2" charset="-122"/>
                <a:ea typeface="华文新魏" pitchFamily="2" charset="-122"/>
              </a:rPr>
              <a:t>代</a:t>
            </a:r>
            <a:r>
              <a:rPr lang="zh-CN" altLang="en-US" sz="1600" smtClean="0">
                <a:solidFill>
                  <a:schemeClr val="bg1"/>
                </a:solidFill>
                <a:latin typeface="华文新魏" pitchFamily="2" charset="-122"/>
                <a:ea typeface="华文新魏" pitchFamily="2" charset="-122"/>
              </a:rPr>
              <a:t>码精简，符合</a:t>
            </a:r>
            <a:r>
              <a:rPr lang="en-US" altLang="zh-CN" sz="1600" smtClean="0">
                <a:solidFill>
                  <a:schemeClr val="bg1"/>
                </a:solidFill>
                <a:latin typeface="华文新魏" pitchFamily="2" charset="-122"/>
                <a:ea typeface="华文新魏" pitchFamily="2" charset="-122"/>
              </a:rPr>
              <a:t>w3c</a:t>
            </a:r>
            <a:r>
              <a:rPr lang="zh-CN" altLang="en-US" sz="1600" smtClean="0">
                <a:solidFill>
                  <a:schemeClr val="bg1"/>
                </a:solidFill>
                <a:latin typeface="华文新魏" pitchFamily="2" charset="-122"/>
                <a:ea typeface="华文新魏" pitchFamily="2" charset="-122"/>
              </a:rPr>
              <a:t>标准，</a:t>
            </a:r>
            <a:r>
              <a:rPr lang="en-US" altLang="zh-CN" sz="1600" smtClean="0">
                <a:solidFill>
                  <a:schemeClr val="bg1"/>
                </a:solidFill>
                <a:latin typeface="华文新魏" pitchFamily="2" charset="-122"/>
                <a:ea typeface="华文新魏" pitchFamily="2" charset="-122"/>
              </a:rPr>
              <a:t>css</a:t>
            </a:r>
            <a:r>
              <a:rPr lang="zh-CN" altLang="en-US" sz="1600" smtClean="0">
                <a:solidFill>
                  <a:schemeClr val="bg1"/>
                </a:solidFill>
                <a:latin typeface="华文新魏" pitchFamily="2" charset="-122"/>
                <a:ea typeface="华文新魏" pitchFamily="2" charset="-122"/>
              </a:rPr>
              <a:t>样式独立，先引入样式后引入脚</a:t>
            </a:r>
            <a:r>
              <a:rPr lang="zh-CN" altLang="en-US" sz="1600" smtClean="0">
                <a:solidFill>
                  <a:schemeClr val="bg1"/>
                </a:solidFill>
                <a:latin typeface="华文新魏" pitchFamily="2" charset="-122"/>
                <a:ea typeface="华文新魏" pitchFamily="2" charset="-122"/>
              </a:rPr>
              <a:t>本</a:t>
            </a:r>
            <a:r>
              <a:rPr lang="zh-CN" altLang="en-US" sz="1600" smtClean="0">
                <a:solidFill>
                  <a:schemeClr val="bg1"/>
                </a:solidFill>
                <a:latin typeface="华文新魏" pitchFamily="2" charset="-122"/>
                <a:ea typeface="华文新魏" pitchFamily="2" charset="-122"/>
              </a:rPr>
              <a:t>，</a:t>
            </a:r>
            <a:endParaRPr lang="en-US" altLang="zh-CN" sz="1600" smtClean="0">
              <a:solidFill>
                <a:schemeClr val="bg1"/>
              </a:solidFill>
              <a:latin typeface="华文新魏" pitchFamily="2" charset="-122"/>
              <a:ea typeface="华文新魏" pitchFamily="2" charset="-122"/>
            </a:endParaRPr>
          </a:p>
          <a:p>
            <a:r>
              <a:rPr lang="zh-CN" altLang="en-US" sz="1600" smtClean="0">
                <a:solidFill>
                  <a:schemeClr val="bg1"/>
                </a:solidFill>
                <a:latin typeface="华文新魏" pitchFamily="2" charset="-122"/>
                <a:ea typeface="华文新魏" pitchFamily="2" charset="-122"/>
              </a:rPr>
              <a:t>页</a:t>
            </a:r>
            <a:r>
              <a:rPr lang="zh-CN" altLang="en-US" sz="1600" smtClean="0">
                <a:solidFill>
                  <a:schemeClr val="bg1"/>
                </a:solidFill>
                <a:latin typeface="华文新魏" pitchFamily="2" charset="-122"/>
                <a:ea typeface="华文新魏" pitchFamily="2" charset="-122"/>
              </a:rPr>
              <a:t>面执行脚本放在页面的最下面，去掉不必要的注释</a:t>
            </a: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smtClean="0">
              <a:solidFill>
                <a:schemeClr val="bg1"/>
              </a:solidFill>
              <a:latin typeface="华文新魏" pitchFamily="2" charset="-122"/>
              <a:ea typeface="华文新魏" pitchFamily="2" charset="-122"/>
            </a:endParaRPr>
          </a:p>
          <a:p>
            <a:endParaRPr lang="zh-CN" altLang="en-US" sz="1600" dirty="0">
              <a:solidFill>
                <a:schemeClr val="bg1"/>
              </a:solidFill>
              <a:latin typeface="华文新魏" pitchFamily="2" charset="-122"/>
              <a:ea typeface="华文新魏" pitchFamily="2" charset="-122"/>
            </a:endParaRPr>
          </a:p>
        </p:txBody>
      </p:sp>
      <p:grpSp>
        <p:nvGrpSpPr>
          <p:cNvPr id="15" name="组合 14"/>
          <p:cNvGrpSpPr/>
          <p:nvPr/>
        </p:nvGrpSpPr>
        <p:grpSpPr>
          <a:xfrm flipH="1">
            <a:off x="1115616" y="1840363"/>
            <a:ext cx="1444620" cy="1516523"/>
            <a:chOff x="7308304" y="84100"/>
            <a:chExt cx="1883024" cy="1976748"/>
          </a:xfrm>
        </p:grpSpPr>
        <p:sp>
          <p:nvSpPr>
            <p:cNvPr id="1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solidFill>
              <a:schemeClr val="bg1">
                <a:lumMod val="95000"/>
              </a:schemeClr>
            </a:solidFill>
            <a:ln w="28575">
              <a:solidFill>
                <a:schemeClr val="bg1"/>
              </a:solidFill>
              <a:prstDash val="solid"/>
              <a:round/>
              <a:headEnd/>
              <a:tailEnd/>
            </a:ln>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17" name="矩形 16"/>
            <p:cNvSpPr/>
            <p:nvPr/>
          </p:nvSpPr>
          <p:spPr>
            <a:xfrm rot="13912707" flipV="1">
              <a:off x="7347252" y="1011199"/>
              <a:ext cx="1432312" cy="439714"/>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800" b="1" smtClean="0">
                  <a:latin typeface="华文新魏" pitchFamily="2" charset="-122"/>
                  <a:ea typeface="华文新魏" pitchFamily="2" charset="-122"/>
                </a:rPr>
                <a:t>沙盒效应</a:t>
              </a:r>
              <a:endParaRPr lang="zh-CN" altLang="en-US" sz="2800" b="1" dirty="0">
                <a:latin typeface="华文新魏" pitchFamily="2" charset="-122"/>
                <a:ea typeface="华文新魏" pitchFamily="2" charset="-122"/>
              </a:endParaRPr>
            </a:p>
          </p:txBody>
        </p:sp>
      </p:grpSp>
      <p:grpSp>
        <p:nvGrpSpPr>
          <p:cNvPr id="18" name="组合 17"/>
          <p:cNvGrpSpPr/>
          <p:nvPr/>
        </p:nvGrpSpPr>
        <p:grpSpPr>
          <a:xfrm rot="5400000" flipH="1">
            <a:off x="6565012" y="364252"/>
            <a:ext cx="1444620" cy="1516523"/>
            <a:chOff x="7308304" y="84100"/>
            <a:chExt cx="1883024" cy="1976748"/>
          </a:xfrm>
        </p:grpSpPr>
        <p:sp>
          <p:nvSpPr>
            <p:cNvPr id="19"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solidFill>
              <a:srgbClr val="FFFFFF"/>
            </a:solidFill>
            <a:ln w="28575">
              <a:solidFill>
                <a:schemeClr val="bg1"/>
              </a:solidFill>
              <a:prstDash val="solid"/>
              <a:round/>
              <a:headEnd/>
              <a:tailEnd/>
            </a:ln>
            <a:extLst/>
          </p:spPr>
          <p:txBody>
            <a:bodyPr/>
            <a:lstStyle/>
            <a:p>
              <a:pPr fontAlgn="base">
                <a:spcBef>
                  <a:spcPct val="0"/>
                </a:spcBef>
                <a:spcAft>
                  <a:spcPct val="0"/>
                </a:spcAft>
              </a:pPr>
              <a:endParaRPr lang="zh-CN" altLang="en-US">
                <a:latin typeface="Arial" pitchFamily="34" charset="0"/>
                <a:ea typeface="宋体" pitchFamily="2" charset="-122"/>
              </a:endParaRPr>
            </a:p>
          </p:txBody>
        </p:sp>
        <p:sp>
          <p:nvSpPr>
            <p:cNvPr id="20" name="矩形 19"/>
            <p:cNvSpPr/>
            <p:nvPr/>
          </p:nvSpPr>
          <p:spPr>
            <a:xfrm rot="13912707" flipV="1">
              <a:off x="7347252" y="1011199"/>
              <a:ext cx="1432312" cy="439714"/>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800" b="1" smtClean="0">
                  <a:latin typeface="华文新魏" pitchFamily="2" charset="-122"/>
                  <a:ea typeface="华文新魏" pitchFamily="2" charset="-122"/>
                </a:rPr>
                <a:t>页面优化</a:t>
              </a:r>
              <a:endParaRPr lang="zh-CN" altLang="en-US" sz="2800" b="1" dirty="0">
                <a:latin typeface="华文新魏" pitchFamily="2" charset="-122"/>
                <a:ea typeface="华文新魏" pitchFamily="2" charset="-122"/>
              </a:endParaRPr>
            </a:p>
          </p:txBody>
        </p:sp>
      </p:grpSp>
      <p:sp>
        <p:nvSpPr>
          <p:cNvPr id="21" name="矩形 20"/>
          <p:cNvSpPr/>
          <p:nvPr/>
        </p:nvSpPr>
        <p:spPr>
          <a:xfrm>
            <a:off x="214282" y="3748635"/>
            <a:ext cx="6731685" cy="1323439"/>
          </a:xfrm>
          <a:prstGeom prst="rect">
            <a:avLst/>
          </a:prstGeom>
        </p:spPr>
        <p:txBody>
          <a:bodyPr wrap="square">
            <a:spAutoFit/>
          </a:bodyPr>
          <a:lstStyle/>
          <a:p>
            <a:r>
              <a:rPr lang="zh-CN" altLang="en-US" sz="1600" smtClean="0">
                <a:solidFill>
                  <a:schemeClr val="bg1"/>
                </a:solidFill>
                <a:latin typeface="华文新魏" pitchFamily="2" charset="-122"/>
                <a:ea typeface="华文新魏" pitchFamily="2" charset="-122"/>
              </a:rPr>
              <a:t>       当</a:t>
            </a:r>
            <a:r>
              <a:rPr lang="zh-CN" altLang="en-US" sz="1600" smtClean="0">
                <a:solidFill>
                  <a:schemeClr val="bg1"/>
                </a:solidFill>
                <a:latin typeface="华文新魏" pitchFamily="2" charset="-122"/>
                <a:ea typeface="华文新魏" pitchFamily="2" charset="-122"/>
              </a:rPr>
              <a:t>蜘蛛爬行到</a:t>
            </a:r>
            <a:r>
              <a:rPr lang="zh-CN" altLang="en-US" sz="1600" smtClean="0">
                <a:solidFill>
                  <a:schemeClr val="bg1"/>
                </a:solidFill>
                <a:latin typeface="华文新魏" pitchFamily="2" charset="-122"/>
                <a:ea typeface="华文新魏" pitchFamily="2" charset="-122"/>
              </a:rPr>
              <a:t>网</a:t>
            </a:r>
            <a:r>
              <a:rPr lang="zh-CN" altLang="en-US" sz="1600" smtClean="0">
                <a:solidFill>
                  <a:schemeClr val="bg1"/>
                </a:solidFill>
                <a:latin typeface="华文新魏" pitchFamily="2" charset="-122"/>
                <a:ea typeface="华文新魏" pitchFamily="2" charset="-122"/>
              </a:rPr>
              <a:t>站后将</a:t>
            </a:r>
            <a:r>
              <a:rPr lang="zh-CN" altLang="en-US" sz="1600" smtClean="0">
                <a:solidFill>
                  <a:schemeClr val="bg1"/>
                </a:solidFill>
                <a:latin typeface="华文新魏" pitchFamily="2" charset="-122"/>
                <a:ea typeface="华文新魏" pitchFamily="2" charset="-122"/>
              </a:rPr>
              <a:t>网站的页面收录储存，</a:t>
            </a:r>
            <a:r>
              <a:rPr lang="zh-CN" altLang="en-US" sz="1600" smtClean="0">
                <a:solidFill>
                  <a:schemeClr val="bg1"/>
                </a:solidFill>
                <a:latin typeface="华文新魏" pitchFamily="2" charset="-122"/>
                <a:ea typeface="华文新魏" pitchFamily="2" charset="-122"/>
              </a:rPr>
              <a:t>下</a:t>
            </a:r>
            <a:r>
              <a:rPr lang="zh-CN" altLang="en-US" sz="1600" smtClean="0">
                <a:solidFill>
                  <a:schemeClr val="bg1"/>
                </a:solidFill>
                <a:latin typeface="华文新魏" pitchFamily="2" charset="-122"/>
                <a:ea typeface="华文新魏" pitchFamily="2" charset="-122"/>
              </a:rPr>
              <a:t>次再次时会将本次的收</a:t>
            </a:r>
            <a:r>
              <a:rPr lang="zh-CN" altLang="en-US" sz="1600" smtClean="0">
                <a:solidFill>
                  <a:schemeClr val="bg1"/>
                </a:solidFill>
                <a:latin typeface="华文新魏" pitchFamily="2" charset="-122"/>
                <a:ea typeface="华文新魏" pitchFamily="2" charset="-122"/>
              </a:rPr>
              <a:t>录</a:t>
            </a:r>
            <a:r>
              <a:rPr lang="zh-CN" altLang="en-US" sz="1600" smtClean="0">
                <a:solidFill>
                  <a:schemeClr val="bg1"/>
                </a:solidFill>
                <a:latin typeface="华文新魏" pitchFamily="2" charset="-122"/>
                <a:ea typeface="华文新魏" pitchFamily="2" charset="-122"/>
              </a:rPr>
              <a:t>结</a:t>
            </a:r>
            <a:r>
              <a:rPr lang="zh-CN" altLang="en-US" sz="1600" smtClean="0">
                <a:solidFill>
                  <a:schemeClr val="bg1"/>
                </a:solidFill>
                <a:latin typeface="华文新魏" pitchFamily="2" charset="-122"/>
                <a:ea typeface="华文新魏" pitchFamily="2" charset="-122"/>
              </a:rPr>
              <a:t>果跟</a:t>
            </a:r>
            <a:r>
              <a:rPr lang="zh-CN" altLang="en-US" sz="1600" smtClean="0">
                <a:solidFill>
                  <a:schemeClr val="bg1"/>
                </a:solidFill>
                <a:latin typeface="华文新魏" pitchFamily="2" charset="-122"/>
                <a:ea typeface="华文新魏" pitchFamily="2" charset="-122"/>
              </a:rPr>
              <a:t>储存在库里的数据进行对比，若一致则表示无更新，长期无</a:t>
            </a:r>
            <a:r>
              <a:rPr lang="zh-CN" altLang="en-US" sz="1600" smtClean="0">
                <a:solidFill>
                  <a:schemeClr val="bg1"/>
                </a:solidFill>
                <a:latin typeface="华文新魏" pitchFamily="2" charset="-122"/>
                <a:ea typeface="华文新魏" pitchFamily="2" charset="-122"/>
              </a:rPr>
              <a:t>更</a:t>
            </a:r>
            <a:r>
              <a:rPr lang="zh-CN" altLang="en-US" sz="1600" smtClean="0">
                <a:solidFill>
                  <a:schemeClr val="bg1"/>
                </a:solidFill>
                <a:latin typeface="华文新魏" pitchFamily="2" charset="-122"/>
                <a:ea typeface="华文新魏" pitchFamily="2" charset="-122"/>
              </a:rPr>
              <a:t>新，蜘</a:t>
            </a:r>
            <a:r>
              <a:rPr lang="zh-CN" altLang="en-US" sz="1600" smtClean="0">
                <a:solidFill>
                  <a:schemeClr val="bg1"/>
                </a:solidFill>
                <a:latin typeface="华文新魏" pitchFamily="2" charset="-122"/>
                <a:ea typeface="华文新魏" pitchFamily="2" charset="-122"/>
              </a:rPr>
              <a:t>蛛会自动调节降低爬行频率，长此以往，导致</a:t>
            </a:r>
            <a:r>
              <a:rPr lang="zh-CN" altLang="en-US" sz="1600" smtClean="0">
                <a:solidFill>
                  <a:schemeClr val="bg1"/>
                </a:solidFill>
                <a:latin typeface="华文新魏" pitchFamily="2" charset="-122"/>
                <a:ea typeface="华文新魏" pitchFamily="2" charset="-122"/>
              </a:rPr>
              <a:t>网</a:t>
            </a:r>
            <a:r>
              <a:rPr lang="zh-CN" altLang="en-US" sz="1600" smtClean="0">
                <a:solidFill>
                  <a:schemeClr val="bg1"/>
                </a:solidFill>
                <a:latin typeface="华文新魏" pitchFamily="2" charset="-122"/>
                <a:ea typeface="华文新魏" pitchFamily="2" charset="-122"/>
              </a:rPr>
              <a:t>站在引擎数据库中更新缓慢排名降低。反之经</a:t>
            </a:r>
            <a:r>
              <a:rPr lang="zh-CN" altLang="en-US" sz="1600" smtClean="0">
                <a:solidFill>
                  <a:schemeClr val="bg1"/>
                </a:solidFill>
                <a:latin typeface="华文新魏" pitchFamily="2" charset="-122"/>
                <a:ea typeface="华文新魏" pitchFamily="2" charset="-122"/>
              </a:rPr>
              <a:t>常更新</a:t>
            </a:r>
            <a:r>
              <a:rPr lang="zh-CN" altLang="en-US" sz="1600" smtClean="0">
                <a:solidFill>
                  <a:schemeClr val="bg1"/>
                </a:solidFill>
                <a:latin typeface="华文新魏" pitchFamily="2" charset="-122"/>
                <a:ea typeface="华文新魏" pitchFamily="2" charset="-122"/>
              </a:rPr>
              <a:t>蜘</a:t>
            </a:r>
            <a:r>
              <a:rPr lang="zh-CN" altLang="en-US" sz="1600" smtClean="0">
                <a:solidFill>
                  <a:schemeClr val="bg1"/>
                </a:solidFill>
                <a:latin typeface="华文新魏" pitchFamily="2" charset="-122"/>
                <a:ea typeface="华文新魏" pitchFamily="2" charset="-122"/>
              </a:rPr>
              <a:t>蛛会</a:t>
            </a:r>
            <a:r>
              <a:rPr lang="zh-CN" altLang="en-US" sz="1600" smtClean="0">
                <a:solidFill>
                  <a:schemeClr val="bg1"/>
                </a:solidFill>
                <a:latin typeface="华文新魏" pitchFamily="2" charset="-122"/>
                <a:ea typeface="华文新魏" pitchFamily="2" charset="-122"/>
              </a:rPr>
              <a:t>自动调大爬行频率，收</a:t>
            </a:r>
            <a:r>
              <a:rPr lang="zh-CN" altLang="en-US" sz="1600" smtClean="0">
                <a:solidFill>
                  <a:schemeClr val="bg1"/>
                </a:solidFill>
                <a:latin typeface="华文新魏" pitchFamily="2" charset="-122"/>
                <a:ea typeface="华文新魏" pitchFamily="2" charset="-122"/>
              </a:rPr>
              <a:t>录</a:t>
            </a:r>
            <a:r>
              <a:rPr lang="zh-CN" altLang="en-US" sz="1600" smtClean="0">
                <a:solidFill>
                  <a:schemeClr val="bg1"/>
                </a:solidFill>
                <a:latin typeface="华文新魏" pitchFamily="2" charset="-122"/>
                <a:ea typeface="华文新魏" pitchFamily="2" charset="-122"/>
              </a:rPr>
              <a:t>多了</a:t>
            </a:r>
            <a:endParaRPr lang="en-US" altLang="zh-CN" sz="1600" smtClean="0">
              <a:solidFill>
                <a:schemeClr val="bg1"/>
              </a:solidFill>
              <a:latin typeface="华文新魏" pitchFamily="2" charset="-122"/>
              <a:ea typeface="华文新魏" pitchFamily="2" charset="-122"/>
            </a:endParaRPr>
          </a:p>
          <a:p>
            <a:r>
              <a:rPr lang="zh-CN" altLang="en-US" sz="1600" smtClean="0">
                <a:solidFill>
                  <a:schemeClr val="bg1"/>
                </a:solidFill>
                <a:latin typeface="华文新魏" pitchFamily="2" charset="-122"/>
                <a:ea typeface="华文新魏" pitchFamily="2" charset="-122"/>
              </a:rPr>
              <a:t>曝光量自会增长，权重升高后排名也会</a:t>
            </a:r>
            <a:r>
              <a:rPr lang="zh-CN" altLang="en-US" sz="1600" smtClean="0">
                <a:solidFill>
                  <a:schemeClr val="bg1"/>
                </a:solidFill>
                <a:latin typeface="华文新魏" pitchFamily="2" charset="-122"/>
                <a:ea typeface="华文新魏" pitchFamily="2" charset="-122"/>
              </a:rPr>
              <a:t>逐渐</a:t>
            </a:r>
            <a:r>
              <a:rPr lang="zh-CN" altLang="en-US" sz="1600" smtClean="0">
                <a:solidFill>
                  <a:schemeClr val="bg1"/>
                </a:solidFill>
                <a:latin typeface="华文新魏" pitchFamily="2" charset="-122"/>
                <a:ea typeface="华文新魏" pitchFamily="2" charset="-122"/>
              </a:rPr>
              <a:t>上</a:t>
            </a:r>
            <a:r>
              <a:rPr lang="zh-CN" altLang="en-US" sz="1600" smtClean="0">
                <a:solidFill>
                  <a:schemeClr val="bg1"/>
                </a:solidFill>
                <a:latin typeface="华文新魏" pitchFamily="2" charset="-122"/>
                <a:ea typeface="华文新魏" pitchFamily="2" charset="-122"/>
              </a:rPr>
              <a:t>升</a:t>
            </a:r>
            <a:endParaRPr lang="en-US" altLang="zh-CN" sz="1600" smtClean="0">
              <a:solidFill>
                <a:schemeClr val="bg1"/>
              </a:solidFill>
              <a:latin typeface="华文新魏" pitchFamily="2" charset="-122"/>
              <a:ea typeface="华文新魏" pitchFamily="2" charset="-122"/>
            </a:endParaRPr>
          </a:p>
        </p:txBody>
      </p:sp>
      <p:grpSp>
        <p:nvGrpSpPr>
          <p:cNvPr id="22" name="组合 21"/>
          <p:cNvGrpSpPr/>
          <p:nvPr/>
        </p:nvGrpSpPr>
        <p:grpSpPr>
          <a:xfrm rot="16200000" flipH="1">
            <a:off x="1219221" y="5116780"/>
            <a:ext cx="1444620" cy="1516523"/>
            <a:chOff x="7308304" y="84100"/>
            <a:chExt cx="1883024" cy="1976748"/>
          </a:xfrm>
        </p:grpSpPr>
        <p:sp>
          <p:nvSpPr>
            <p:cNvPr id="23"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solidFill>
              <a:schemeClr val="bg1">
                <a:lumMod val="95000"/>
              </a:schemeClr>
            </a:solidFill>
            <a:ln w="28575">
              <a:solidFill>
                <a:schemeClr val="bg1"/>
              </a:solidFill>
              <a:prstDash val="solid"/>
              <a:round/>
              <a:headEnd/>
              <a:tailEnd/>
            </a:ln>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24" name="矩形 23"/>
            <p:cNvSpPr/>
            <p:nvPr/>
          </p:nvSpPr>
          <p:spPr>
            <a:xfrm rot="2966690" flipV="1">
              <a:off x="7233591" y="796514"/>
              <a:ext cx="1432312" cy="915616"/>
            </a:xfrm>
            <a:prstGeom prst="rect">
              <a:avLst/>
            </a:prstGeom>
          </p:spPr>
          <p:txBody>
            <a:bodyPr wrap="none">
              <a:prstTxWarp prst="textArchDown">
                <a:avLst/>
              </a:prstTxWarp>
              <a:spAutoFit/>
            </a:bodyPr>
            <a:lstStyle/>
            <a:p>
              <a:pPr algn="ctr" fontAlgn="base">
                <a:spcBef>
                  <a:spcPct val="0"/>
                </a:spcBef>
                <a:spcAft>
                  <a:spcPct val="0"/>
                </a:spcAft>
                <a:defRPr/>
              </a:pPr>
              <a:r>
                <a:rPr lang="zh-CN" altLang="en-US" sz="2800" b="1" smtClean="0">
                  <a:latin typeface="华文新魏" pitchFamily="2" charset="-122"/>
                  <a:ea typeface="华文新魏" pitchFamily="2" charset="-122"/>
                </a:rPr>
                <a:t>二次流量</a:t>
              </a:r>
              <a:endParaRPr lang="zh-CN" altLang="en-US" sz="2800" b="1" dirty="0">
                <a:latin typeface="华文新魏" pitchFamily="2" charset="-122"/>
                <a:ea typeface="华文新魏" pitchFamily="2" charset="-122"/>
              </a:endParaRPr>
            </a:p>
          </p:txBody>
        </p:sp>
      </p:grpSp>
      <p:sp>
        <p:nvSpPr>
          <p:cNvPr id="25" name="矩形 24"/>
          <p:cNvSpPr/>
          <p:nvPr/>
        </p:nvSpPr>
        <p:spPr>
          <a:xfrm>
            <a:off x="2483767" y="5357826"/>
            <a:ext cx="5218251" cy="338554"/>
          </a:xfrm>
          <a:prstGeom prst="rect">
            <a:avLst/>
          </a:prstGeom>
        </p:spPr>
        <p:txBody>
          <a:bodyPr wrap="square">
            <a:spAutoFit/>
          </a:bodyPr>
          <a:lstStyle/>
          <a:p>
            <a:r>
              <a:rPr lang="zh-CN" altLang="en-US" sz="1600" smtClean="0">
                <a:solidFill>
                  <a:schemeClr val="bg1"/>
                </a:solidFill>
                <a:latin typeface="华文新魏" pitchFamily="2" charset="-122"/>
                <a:ea typeface="华文新魏" pitchFamily="2" charset="-122"/>
              </a:rPr>
              <a:t>在</a:t>
            </a:r>
            <a:r>
              <a:rPr lang="zh-CN" altLang="en-US" sz="1600" smtClean="0">
                <a:solidFill>
                  <a:schemeClr val="bg1"/>
                </a:solidFill>
                <a:latin typeface="华文新魏" pitchFamily="2" charset="-122"/>
                <a:ea typeface="华文新魏" pitchFamily="2" charset="-122"/>
              </a:rPr>
              <a:t>这个</a:t>
            </a:r>
            <a:r>
              <a:rPr lang="zh-CN" altLang="en-US" sz="1600" smtClean="0">
                <a:solidFill>
                  <a:schemeClr val="bg1"/>
                </a:solidFill>
                <a:latin typeface="华文新魏" pitchFamily="2" charset="-122"/>
                <a:ea typeface="华文新魏" pitchFamily="2" charset="-122"/>
              </a:rPr>
              <a:t>用户拥簇的时代，有了用户就拥有了一切的可能。</a:t>
            </a:r>
            <a:endParaRPr lang="zh-CN" altLang="en-US" sz="1600" dirty="0" smtClean="0">
              <a:solidFill>
                <a:schemeClr val="bg1"/>
              </a:solidFill>
              <a:latin typeface="华文新魏" pitchFamily="2" charset="-122"/>
              <a:ea typeface="华文新魏" pitchFamily="2" charset="-122"/>
            </a:endParaRPr>
          </a:p>
        </p:txBody>
      </p:sp>
      <p:sp>
        <p:nvSpPr>
          <p:cNvPr id="31" name="直角三角形 30"/>
          <p:cNvSpPr/>
          <p:nvPr/>
        </p:nvSpPr>
        <p:spPr>
          <a:xfrm rot="5400000">
            <a:off x="50265" y="-50267"/>
            <a:ext cx="1737392" cy="183792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rot="18960265">
            <a:off x="-80111" y="452176"/>
            <a:ext cx="1415772"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有内涵！</a:t>
            </a:r>
            <a:endParaRPr lang="zh-CN" altLang="en-US" sz="2400" b="1" dirty="0">
              <a:latin typeface="华文新魏" pitchFamily="2" charset="-122"/>
              <a:ea typeface="华文新魏" pitchFamily="2" charset="-122"/>
            </a:endParaRPr>
          </a:p>
        </p:txBody>
      </p:sp>
      <p:cxnSp>
        <p:nvCxnSpPr>
          <p:cNvPr id="13" name="肘形连接符 12"/>
          <p:cNvCxnSpPr/>
          <p:nvPr/>
        </p:nvCxnSpPr>
        <p:spPr>
          <a:xfrm rot="10800000" flipV="1">
            <a:off x="2560236" y="1552911"/>
            <a:ext cx="4460036" cy="287452"/>
          </a:xfrm>
          <a:prstGeom prst="bentConnector3">
            <a:avLst>
              <a:gd name="adj1" fmla="val 25"/>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a:off x="2069350" y="2855682"/>
            <a:ext cx="2834785" cy="496849"/>
          </a:xfrm>
          <a:prstGeom prst="bentConnector4">
            <a:avLst>
              <a:gd name="adj1" fmla="val 7310"/>
              <a:gd name="adj2" fmla="val 149844"/>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rot="10800000">
            <a:off x="1940862" y="5152731"/>
            <a:ext cx="4791378" cy="580524"/>
          </a:xfrm>
          <a:prstGeom prst="bentConnector3">
            <a:avLst>
              <a:gd name="adj1" fmla="val 90555"/>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p:nvPr/>
        </p:nvCxnSpPr>
        <p:spPr>
          <a:xfrm rot="16200000" flipH="1">
            <a:off x="5519756" y="2682000"/>
            <a:ext cx="905432" cy="2239615"/>
          </a:xfrm>
          <a:prstGeom prst="bentConnector4">
            <a:avLst>
              <a:gd name="adj1" fmla="val 27946"/>
              <a:gd name="adj2" fmla="val 92760"/>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87" name="矩形 86"/>
          <p:cNvSpPr/>
          <p:nvPr/>
        </p:nvSpPr>
        <p:spPr>
          <a:xfrm>
            <a:off x="4788024" y="3304800"/>
            <a:ext cx="262297" cy="29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srcRect/>
          <a:stretch>
            <a:fillRect/>
          </a:stretch>
        </p:blipFill>
        <p:spPr bwMode="auto">
          <a:xfrm>
            <a:off x="2714648" y="2071678"/>
            <a:ext cx="5143500" cy="1381125"/>
          </a:xfrm>
          <a:prstGeom prst="rect">
            <a:avLst/>
          </a:prstGeom>
          <a:noFill/>
          <a:ln w="9525">
            <a:noFill/>
            <a:miter lim="800000"/>
            <a:headEnd/>
            <a:tailEnd/>
          </a:ln>
          <a:effectLst/>
        </p:spPr>
      </p:pic>
      <p:sp>
        <p:nvSpPr>
          <p:cNvPr id="27" name="矩形 26"/>
          <p:cNvSpPr/>
          <p:nvPr/>
        </p:nvSpPr>
        <p:spPr>
          <a:xfrm>
            <a:off x="2666775" y="5812713"/>
            <a:ext cx="5405687" cy="830997"/>
          </a:xfrm>
          <a:prstGeom prst="rect">
            <a:avLst/>
          </a:prstGeom>
        </p:spPr>
        <p:txBody>
          <a:bodyPr wrap="square">
            <a:spAutoFit/>
          </a:bodyPr>
          <a:lstStyle/>
          <a:p>
            <a:r>
              <a:rPr lang="zh-CN" altLang="en-US" sz="1600" smtClean="0">
                <a:solidFill>
                  <a:schemeClr val="bg1"/>
                </a:solidFill>
                <a:latin typeface="华文新魏" pitchFamily="2" charset="-122"/>
                <a:ea typeface="华文新魏" pitchFamily="2" charset="-122"/>
              </a:rPr>
              <a:t>       优</a:t>
            </a:r>
            <a:r>
              <a:rPr lang="zh-CN" altLang="en-US" sz="1600" smtClean="0">
                <a:solidFill>
                  <a:schemeClr val="bg1"/>
                </a:solidFill>
                <a:latin typeface="华文新魏" pitchFamily="2" charset="-122"/>
                <a:ea typeface="华文新魏" pitchFamily="2" charset="-122"/>
              </a:rPr>
              <a:t>先考虑用户体验的前提下，通过营销手段，互动活动等方式获得老用户的再次及多次访问，并促使老用户主动分享，通过老用户的自发宣传及口碑影响</a:t>
            </a:r>
            <a:r>
              <a:rPr lang="en-US" altLang="zh-CN" sz="1600" smtClean="0">
                <a:solidFill>
                  <a:schemeClr val="bg1"/>
                </a:solidFill>
                <a:latin typeface="华文新魏" pitchFamily="2" charset="-122"/>
                <a:ea typeface="华文新魏" pitchFamily="2" charset="-122"/>
              </a:rPr>
              <a:t>0</a:t>
            </a:r>
            <a:r>
              <a:rPr lang="zh-CN" altLang="en-US" sz="1600" smtClean="0">
                <a:solidFill>
                  <a:schemeClr val="bg1"/>
                </a:solidFill>
                <a:latin typeface="华文新魏" pitchFamily="2" charset="-122"/>
                <a:ea typeface="华文新魏" pitchFamily="2" charset="-122"/>
              </a:rPr>
              <a:t>成本获取新用户。</a:t>
            </a:r>
            <a:endParaRPr lang="zh-CN" altLang="en-US" sz="1600" dirty="0" smtClean="0">
              <a:solidFill>
                <a:schemeClr val="bg1"/>
              </a:solidFill>
              <a:latin typeface="华文新魏" pitchFamily="2" charset="-122"/>
              <a:ea typeface="华文新魏" pitchFamily="2" charset="-122"/>
            </a:endParaRPr>
          </a:p>
        </p:txBody>
      </p:sp>
    </p:spTree>
    <p:extLst>
      <p:ext uri="{BB962C8B-B14F-4D97-AF65-F5344CB8AC3E}">
        <p14:creationId xmlns:p14="http://schemas.microsoft.com/office/powerpoint/2010/main" xmlns="" val="782126025"/>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2" presetClass="entr" presetSubtype="4" fill="hold" nodeType="after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250"/>
                                        <p:tgtEl>
                                          <p:spTgt spid="13"/>
                                        </p:tgtEl>
                                      </p:cBhvr>
                                    </p:animEffect>
                                  </p:childTnLst>
                                </p:cTn>
                              </p:par>
                            </p:childTnLst>
                          </p:cTn>
                        </p:par>
                        <p:par>
                          <p:cTn id="19" fill="hold">
                            <p:stCondLst>
                              <p:cond delay="1250"/>
                            </p:stCondLst>
                            <p:childTnLst>
                              <p:par>
                                <p:cTn id="20" presetID="22" presetClass="entr" presetSubtype="4" fill="hold" nodeType="after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250"/>
                                        <p:tgtEl>
                                          <p:spTgt spid="28"/>
                                        </p:tgtEl>
                                      </p:cBhvr>
                                    </p:animEffect>
                                  </p:childTnLst>
                                </p:cTn>
                              </p:par>
                              <p:par>
                                <p:cTn id="28" presetID="22" presetClass="entr" presetSubtype="8" fill="hold" nodeType="withEffect">
                                  <p:stCondLst>
                                    <p:cond delay="250"/>
                                  </p:stCondLst>
                                  <p:childTnLst>
                                    <p:set>
                                      <p:cBhvr>
                                        <p:cTn id="29" dur="1" fill="hold">
                                          <p:stCondLst>
                                            <p:cond delay="0"/>
                                          </p:stCondLst>
                                        </p:cTn>
                                        <p:tgtEl>
                                          <p:spTgt spid="82"/>
                                        </p:tgtEl>
                                        <p:attrNameLst>
                                          <p:attrName>style.visibility</p:attrName>
                                        </p:attrNameLst>
                                      </p:cBhvr>
                                      <p:to>
                                        <p:strVal val="visible"/>
                                      </p:to>
                                    </p:set>
                                    <p:animEffect transition="in" filter="wipe(left)">
                                      <p:cBhvr>
                                        <p:cTn id="30" dur="250"/>
                                        <p:tgtEl>
                                          <p:spTgt spid="82"/>
                                        </p:tgtEl>
                                      </p:cBhvr>
                                    </p:animEffect>
                                  </p:childTnLst>
                                </p:cTn>
                              </p:par>
                              <p:par>
                                <p:cTn id="31" presetID="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2" presetClass="entr" presetSubtype="1" fill="hold" nodeType="afterEffect">
                                  <p:stCondLst>
                                    <p:cond delay="25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par>
                                <p:cTn id="39" presetID="2" presetClass="entr" presetSubtype="2" fill="hold" grpId="0" nodeType="withEffect">
                                  <p:stCondLst>
                                    <p:cond delay="2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1+#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par>
                                <p:cTn id="43" presetID="22" presetClass="entr" presetSubtype="2"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right)">
                                      <p:cBhvr>
                                        <p:cTn id="45" dur="250"/>
                                        <p:tgtEl>
                                          <p:spTgt spid="46"/>
                                        </p:tgtEl>
                                      </p:cBhvr>
                                    </p:animEffect>
                                  </p:childTnLst>
                                </p:cTn>
                              </p:par>
                              <p:par>
                                <p:cTn id="46" presetID="2" presetClass="entr" presetSubtype="2" fill="hold" grpId="0" nodeType="withEffect">
                                  <p:stCondLst>
                                    <p:cond delay="25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1+#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25" grpId="0"/>
      <p:bldP spid="87"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2"/>
          <p:cNvPicPr>
            <a:picLocks noChangeAspect="1"/>
          </p:cNvPicPr>
          <p:nvPr/>
        </p:nvPicPr>
        <p:blipFill>
          <a:blip r:embed="rId2" cstate="print"/>
          <a:stretch>
            <a:fillRect/>
          </a:stretch>
        </p:blipFill>
        <p:spPr bwMode="auto">
          <a:xfrm>
            <a:off x="3571868" y="3143248"/>
            <a:ext cx="1714512" cy="13640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55" name="Freeform 6"/>
          <p:cNvSpPr>
            <a:spLocks/>
          </p:cNvSpPr>
          <p:nvPr/>
        </p:nvSpPr>
        <p:spPr bwMode="auto">
          <a:xfrm rot="669442">
            <a:off x="4840059" y="791361"/>
            <a:ext cx="3157537" cy="3314700"/>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Freeform 7"/>
          <p:cNvSpPr>
            <a:spLocks/>
          </p:cNvSpPr>
          <p:nvPr/>
        </p:nvSpPr>
        <p:spPr bwMode="auto">
          <a:xfrm rot="669442">
            <a:off x="5709335" y="4016904"/>
            <a:ext cx="1684338" cy="1343025"/>
          </a:xfrm>
          <a:custGeom>
            <a:avLst/>
            <a:gdLst>
              <a:gd name="T0" fmla="*/ 3411 w 4423"/>
              <a:gd name="T1" fmla="*/ 3527 h 3527"/>
              <a:gd name="T2" fmla="*/ 4423 w 4423"/>
              <a:gd name="T3" fmla="*/ 412 h 3527"/>
              <a:gd name="T4" fmla="*/ 506 w 4423"/>
              <a:gd name="T5" fmla="*/ 0 h 3527"/>
              <a:gd name="T6" fmla="*/ 0 w 4423"/>
              <a:gd name="T7" fmla="*/ 1558 h 3527"/>
              <a:gd name="T8" fmla="*/ 3411 w 4423"/>
              <a:gd name="T9" fmla="*/ 3527 h 3527"/>
            </a:gdLst>
            <a:ahLst/>
            <a:cxnLst>
              <a:cxn ang="0">
                <a:pos x="T0" y="T1"/>
              </a:cxn>
              <a:cxn ang="0">
                <a:pos x="T2" y="T3"/>
              </a:cxn>
              <a:cxn ang="0">
                <a:pos x="T4" y="T5"/>
              </a:cxn>
              <a:cxn ang="0">
                <a:pos x="T6" y="T7"/>
              </a:cxn>
              <a:cxn ang="0">
                <a:pos x="T8" y="T9"/>
              </a:cxn>
            </a:cxnLst>
            <a:rect l="0" t="0" r="r" b="b"/>
            <a:pathLst>
              <a:path w="4423" h="3527">
                <a:moveTo>
                  <a:pt x="3411" y="3527"/>
                </a:moveTo>
                <a:cubicBezTo>
                  <a:pt x="3963" y="2571"/>
                  <a:pt x="4307" y="1510"/>
                  <a:pt x="4423" y="412"/>
                </a:cubicBezTo>
                <a:lnTo>
                  <a:pt x="506" y="0"/>
                </a:lnTo>
                <a:cubicBezTo>
                  <a:pt x="448" y="549"/>
                  <a:pt x="276" y="1080"/>
                  <a:pt x="0" y="1558"/>
                </a:cubicBezTo>
                <a:lnTo>
                  <a:pt x="3411" y="3527"/>
                </a:lnTo>
                <a:close/>
              </a:path>
            </a:pathLst>
          </a:custGeom>
          <a:solidFill>
            <a:schemeClr val="bg1">
              <a:lumMod val="95000"/>
            </a:schemeClr>
          </a:solidFill>
          <a:ln w="28575">
            <a:solidFill>
              <a:schemeClr val="bg1"/>
            </a:solidFill>
            <a:prstDash val="solid"/>
            <a:round/>
            <a:headEnd/>
            <a:tailEnd/>
          </a:ln>
        </p:spPr>
        <p:txBody>
          <a:bodyPr/>
          <a:lstStyle/>
          <a:p>
            <a:pPr fontAlgn="base">
              <a:spcBef>
                <a:spcPct val="0"/>
              </a:spcBef>
              <a:spcAft>
                <a:spcPct val="0"/>
              </a:spcAft>
              <a:defRPr/>
            </a:pPr>
            <a:endParaRPr lang="zh-CN" altLang="en-US">
              <a:solidFill>
                <a:prstClr val="white"/>
              </a:solidFill>
              <a:latin typeface="Arial" pitchFamily="34" charset="0"/>
              <a:ea typeface="宋体" pitchFamily="2" charset="-122"/>
            </a:endParaRPr>
          </a:p>
        </p:txBody>
      </p:sp>
      <p:sp>
        <p:nvSpPr>
          <p:cNvPr id="49157" name="Freeform 8"/>
          <p:cNvSpPr>
            <a:spLocks/>
          </p:cNvSpPr>
          <p:nvPr/>
        </p:nvSpPr>
        <p:spPr bwMode="auto">
          <a:xfrm rot="669442">
            <a:off x="2436595" y="4253439"/>
            <a:ext cx="4364038" cy="2651125"/>
          </a:xfrm>
          <a:custGeom>
            <a:avLst/>
            <a:gdLst>
              <a:gd name="T0" fmla="*/ 0 w 11451"/>
              <a:gd name="T1" fmla="*/ 1677141 h 6960"/>
              <a:gd name="T2" fmla="*/ 4192922 w 11451"/>
              <a:gd name="T3" fmla="*/ 1013217 h 6960"/>
              <a:gd name="T4" fmla="*/ 4364038 w 11451"/>
              <a:gd name="T5" fmla="*/ 750009 h 6960"/>
              <a:gd name="T6" fmla="*/ 3064087 w 11451"/>
              <a:gd name="T7" fmla="*/ 0 h 6960"/>
              <a:gd name="T8" fmla="*/ 1013740 w 11451"/>
              <a:gd name="T9" fmla="*/ 548890 h 6960"/>
              <a:gd name="T10" fmla="*/ 882259 w 11451"/>
              <a:gd name="T11" fmla="*/ 463566 h 6960"/>
              <a:gd name="T12" fmla="*/ 0 w 11451"/>
              <a:gd name="T13" fmla="*/ 1677141 h 69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451" h="6960">
                <a:moveTo>
                  <a:pt x="0" y="4403"/>
                </a:moveTo>
                <a:cubicBezTo>
                  <a:pt x="3519" y="6960"/>
                  <a:pt x="8445" y="6179"/>
                  <a:pt x="11002" y="2660"/>
                </a:cubicBezTo>
                <a:cubicBezTo>
                  <a:pt x="11163" y="2438"/>
                  <a:pt x="11313" y="2207"/>
                  <a:pt x="11451" y="1969"/>
                </a:cubicBezTo>
                <a:lnTo>
                  <a:pt x="8040" y="0"/>
                </a:lnTo>
                <a:cubicBezTo>
                  <a:pt x="6953" y="1883"/>
                  <a:pt x="4544" y="2529"/>
                  <a:pt x="2660" y="1441"/>
                </a:cubicBezTo>
                <a:cubicBezTo>
                  <a:pt x="2541" y="1372"/>
                  <a:pt x="2426" y="1297"/>
                  <a:pt x="2315" y="1217"/>
                </a:cubicBezTo>
                <a:lnTo>
                  <a:pt x="0" y="4403"/>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10" name="Freeform 9"/>
          <p:cNvSpPr>
            <a:spLocks/>
          </p:cNvSpPr>
          <p:nvPr/>
        </p:nvSpPr>
        <p:spPr bwMode="auto">
          <a:xfrm rot="669442">
            <a:off x="1736822" y="3843455"/>
            <a:ext cx="1717675" cy="1677988"/>
          </a:xfrm>
          <a:custGeom>
            <a:avLst/>
            <a:gdLst>
              <a:gd name="T0" fmla="*/ 0 w 9013"/>
              <a:gd name="T1" fmla="*/ 3938 h 8806"/>
              <a:gd name="T2" fmla="*/ 4383 w 9013"/>
              <a:gd name="T3" fmla="*/ 8806 h 8806"/>
              <a:gd name="T4" fmla="*/ 9013 w 9013"/>
              <a:gd name="T5" fmla="*/ 2434 h 8806"/>
              <a:gd name="T6" fmla="*/ 6821 w 9013"/>
              <a:gd name="T7" fmla="*/ 0 h 8806"/>
              <a:gd name="T8" fmla="*/ 0 w 9013"/>
              <a:gd name="T9" fmla="*/ 3938 h 8806"/>
            </a:gdLst>
            <a:ahLst/>
            <a:cxnLst>
              <a:cxn ang="0">
                <a:pos x="T0" y="T1"/>
              </a:cxn>
              <a:cxn ang="0">
                <a:pos x="T2" y="T3"/>
              </a:cxn>
              <a:cxn ang="0">
                <a:pos x="T4" y="T5"/>
              </a:cxn>
              <a:cxn ang="0">
                <a:pos x="T6" y="T7"/>
              </a:cxn>
              <a:cxn ang="0">
                <a:pos x="T8" y="T9"/>
              </a:cxn>
            </a:cxnLst>
            <a:rect l="0" t="0" r="r" b="b"/>
            <a:pathLst>
              <a:path w="9013" h="8806">
                <a:moveTo>
                  <a:pt x="0" y="3938"/>
                </a:moveTo>
                <a:cubicBezTo>
                  <a:pt x="1104" y="5850"/>
                  <a:pt x="2597" y="7508"/>
                  <a:pt x="4383" y="8806"/>
                </a:cubicBezTo>
                <a:lnTo>
                  <a:pt x="9013" y="2434"/>
                </a:lnTo>
                <a:cubicBezTo>
                  <a:pt x="8120" y="1785"/>
                  <a:pt x="7373" y="956"/>
                  <a:pt x="6821" y="0"/>
                </a:cubicBezTo>
                <a:lnTo>
                  <a:pt x="0" y="3938"/>
                </a:lnTo>
                <a:close/>
              </a:path>
            </a:pathLst>
          </a:custGeom>
          <a:solidFill>
            <a:schemeClr val="bg1">
              <a:lumMod val="95000"/>
            </a:schemeClr>
          </a:solidFill>
          <a:ln w="28575">
            <a:solidFill>
              <a:schemeClr val="bg1"/>
            </a:solidFill>
            <a:prstDash val="solid"/>
            <a:round/>
            <a:headEnd/>
            <a:tailEnd/>
          </a:ln>
        </p:spPr>
        <p:txBody>
          <a:bodyPr/>
          <a:lstStyle/>
          <a:p>
            <a:pPr fontAlgn="base">
              <a:spcBef>
                <a:spcPct val="0"/>
              </a:spcBef>
              <a:spcAft>
                <a:spcPct val="0"/>
              </a:spcAft>
              <a:defRPr/>
            </a:pPr>
            <a:endParaRPr lang="zh-CN" altLang="en-US">
              <a:solidFill>
                <a:prstClr val="white"/>
              </a:solidFill>
              <a:latin typeface="Arial" pitchFamily="34" charset="0"/>
              <a:ea typeface="宋体" pitchFamily="2" charset="-122"/>
            </a:endParaRPr>
          </a:p>
        </p:txBody>
      </p:sp>
      <p:sp>
        <p:nvSpPr>
          <p:cNvPr id="49159" name="Freeform 10"/>
          <p:cNvSpPr>
            <a:spLocks/>
          </p:cNvSpPr>
          <p:nvPr/>
        </p:nvSpPr>
        <p:spPr bwMode="auto">
          <a:xfrm rot="669442">
            <a:off x="1353445" y="341612"/>
            <a:ext cx="2805113" cy="4241800"/>
          </a:xfrm>
          <a:custGeom>
            <a:avLst/>
            <a:gdLst>
              <a:gd name="T0" fmla="*/ 2194792 w 14726"/>
              <a:gd name="T1" fmla="*/ 0 h 22267"/>
              <a:gd name="T2" fmla="*/ 674134 w 14726"/>
              <a:gd name="T3" fmla="*/ 3961960 h 22267"/>
              <a:gd name="T4" fmla="*/ 816618 w 14726"/>
              <a:gd name="T5" fmla="*/ 4241800 h 22267"/>
              <a:gd name="T6" fmla="*/ 2115931 w 14726"/>
              <a:gd name="T7" fmla="*/ 3491622 h 22267"/>
              <a:gd name="T8" fmla="*/ 2665105 w 14726"/>
              <a:gd name="T9" fmla="*/ 1441873 h 22267"/>
              <a:gd name="T10" fmla="*/ 2805113 w 14726"/>
              <a:gd name="T11" fmla="*/ 1370627 h 22267"/>
              <a:gd name="T12" fmla="*/ 2194792 w 14726"/>
              <a:gd name="T13" fmla="*/ 0 h 222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726" h="22267">
                <a:moveTo>
                  <a:pt x="11522" y="0"/>
                </a:moveTo>
                <a:cubicBezTo>
                  <a:pt x="3574" y="3538"/>
                  <a:pt x="0" y="12850"/>
                  <a:pt x="3539" y="20798"/>
                </a:cubicBezTo>
                <a:cubicBezTo>
                  <a:pt x="3762" y="21300"/>
                  <a:pt x="4012" y="21791"/>
                  <a:pt x="4287" y="22267"/>
                </a:cubicBezTo>
                <a:lnTo>
                  <a:pt x="11108" y="18329"/>
                </a:lnTo>
                <a:cubicBezTo>
                  <a:pt x="8933" y="14562"/>
                  <a:pt x="10224" y="9744"/>
                  <a:pt x="13991" y="7569"/>
                </a:cubicBezTo>
                <a:cubicBezTo>
                  <a:pt x="14230" y="7432"/>
                  <a:pt x="14475" y="7307"/>
                  <a:pt x="14726" y="7195"/>
                </a:cubicBezTo>
                <a:lnTo>
                  <a:pt x="11522" y="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12" name="Freeform 11"/>
          <p:cNvSpPr>
            <a:spLocks/>
          </p:cNvSpPr>
          <p:nvPr/>
        </p:nvSpPr>
        <p:spPr bwMode="auto">
          <a:xfrm rot="669442">
            <a:off x="3823764" y="383680"/>
            <a:ext cx="1220788" cy="1628775"/>
          </a:xfrm>
          <a:custGeom>
            <a:avLst/>
            <a:gdLst>
              <a:gd name="T0" fmla="*/ 6408 w 6408"/>
              <a:gd name="T1" fmla="*/ 0 h 8557"/>
              <a:gd name="T2" fmla="*/ 0 w 6408"/>
              <a:gd name="T3" fmla="*/ 1362 h 8557"/>
              <a:gd name="T4" fmla="*/ 3204 w 6408"/>
              <a:gd name="T5" fmla="*/ 8557 h 8557"/>
              <a:gd name="T6" fmla="*/ 6408 w 6408"/>
              <a:gd name="T7" fmla="*/ 7876 h 8557"/>
              <a:gd name="T8" fmla="*/ 6408 w 6408"/>
              <a:gd name="T9" fmla="*/ 0 h 8557"/>
            </a:gdLst>
            <a:ahLst/>
            <a:cxnLst>
              <a:cxn ang="0">
                <a:pos x="T0" y="T1"/>
              </a:cxn>
              <a:cxn ang="0">
                <a:pos x="T2" y="T3"/>
              </a:cxn>
              <a:cxn ang="0">
                <a:pos x="T4" y="T5"/>
              </a:cxn>
              <a:cxn ang="0">
                <a:pos x="T6" y="T7"/>
              </a:cxn>
              <a:cxn ang="0">
                <a:pos x="T8" y="T9"/>
              </a:cxn>
            </a:cxnLst>
            <a:rect l="0" t="0" r="r" b="b"/>
            <a:pathLst>
              <a:path w="6408" h="8557">
                <a:moveTo>
                  <a:pt x="6408" y="0"/>
                </a:moveTo>
                <a:cubicBezTo>
                  <a:pt x="4200" y="0"/>
                  <a:pt x="2017" y="464"/>
                  <a:pt x="0" y="1362"/>
                </a:cubicBezTo>
                <a:lnTo>
                  <a:pt x="3204" y="8557"/>
                </a:lnTo>
                <a:cubicBezTo>
                  <a:pt x="4212" y="8108"/>
                  <a:pt x="5304" y="7876"/>
                  <a:pt x="6408" y="7876"/>
                </a:cubicBezTo>
                <a:lnTo>
                  <a:pt x="6408" y="0"/>
                </a:lnTo>
                <a:close/>
              </a:path>
            </a:pathLst>
          </a:custGeom>
          <a:solidFill>
            <a:schemeClr val="bg1">
              <a:lumMod val="95000"/>
            </a:schemeClr>
          </a:solidFill>
          <a:ln w="28575">
            <a:solidFill>
              <a:schemeClr val="bg1"/>
            </a:solidFill>
            <a:prstDash val="solid"/>
            <a:round/>
            <a:headEnd/>
            <a:tailEnd/>
          </a:ln>
        </p:spPr>
        <p:txBody>
          <a:bodyPr/>
          <a:lstStyle/>
          <a:p>
            <a:pPr fontAlgn="base">
              <a:spcBef>
                <a:spcPct val="0"/>
              </a:spcBef>
              <a:spcAft>
                <a:spcPct val="0"/>
              </a:spcAft>
              <a:defRPr/>
            </a:pPr>
            <a:endParaRPr lang="zh-CN" altLang="en-US">
              <a:solidFill>
                <a:prstClr val="white"/>
              </a:solidFill>
              <a:latin typeface="Arial" pitchFamily="34" charset="0"/>
              <a:ea typeface="宋体" pitchFamily="2" charset="-122"/>
            </a:endParaRPr>
          </a:p>
        </p:txBody>
      </p:sp>
      <p:sp>
        <p:nvSpPr>
          <p:cNvPr id="13" name="TextBox 12"/>
          <p:cNvSpPr txBox="1"/>
          <p:nvPr/>
        </p:nvSpPr>
        <p:spPr>
          <a:xfrm rot="367551">
            <a:off x="3446844" y="2547559"/>
            <a:ext cx="2357029" cy="2477263"/>
          </a:xfrm>
          <a:prstGeom prst="rect">
            <a:avLst/>
          </a:prstGeom>
          <a:noFill/>
        </p:spPr>
        <p:txBody>
          <a:bodyPr spcFirstLastPara="1" wrap="none">
            <a:prstTxWarp prst="textArchUp">
              <a:avLst>
                <a:gd name="adj" fmla="val 10545437"/>
              </a:avLst>
            </a:prstTxWarp>
            <a:spAutoFit/>
          </a:bodyPr>
          <a:lstStyle/>
          <a:p>
            <a:pPr fontAlgn="base">
              <a:spcBef>
                <a:spcPct val="0"/>
              </a:spcBef>
              <a:spcAft>
                <a:spcPct val="0"/>
              </a:spcAft>
              <a:defRPr/>
            </a:pPr>
            <a:r>
              <a:rPr lang="en-US" altLang="zh-CN" sz="3200" b="1" smtClean="0">
                <a:solidFill>
                  <a:prstClr val="white"/>
                </a:solidFill>
                <a:latin typeface="华文新魏" pitchFamily="2" charset="-122"/>
                <a:ea typeface="华文新魏" pitchFamily="2" charset="-122"/>
              </a:rPr>
              <a:t>SEO</a:t>
            </a:r>
            <a:r>
              <a:rPr lang="zh-CN" altLang="en-US" sz="3200" b="1" smtClean="0">
                <a:solidFill>
                  <a:prstClr val="white"/>
                </a:solidFill>
                <a:latin typeface="华文新魏" pitchFamily="2" charset="-122"/>
                <a:ea typeface="华文新魏" pitchFamily="2" charset="-122"/>
              </a:rPr>
              <a:t>理念      基础分享</a:t>
            </a:r>
            <a:endParaRPr lang="zh-CN" altLang="en-US" sz="3200" b="1" dirty="0">
              <a:solidFill>
                <a:prstClr val="white"/>
              </a:solidFill>
              <a:latin typeface="华文新魏" pitchFamily="2" charset="-122"/>
              <a:ea typeface="华文新魏" pitchFamily="2" charset="-122"/>
            </a:endParaRPr>
          </a:p>
        </p:txBody>
      </p:sp>
      <p:sp>
        <p:nvSpPr>
          <p:cNvPr id="20" name="TextBox 19"/>
          <p:cNvSpPr txBox="1"/>
          <p:nvPr/>
        </p:nvSpPr>
        <p:spPr bwMode="auto">
          <a:xfrm>
            <a:off x="3786182" y="5429264"/>
            <a:ext cx="2060179" cy="400110"/>
          </a:xfrm>
          <a:prstGeom prst="rect">
            <a:avLst/>
          </a:prstGeom>
          <a:noFill/>
        </p:spPr>
        <p:txBody>
          <a:bodyPr wrap="none">
            <a:spAutoFit/>
          </a:bodyPr>
          <a:lstStyle/>
          <a:p>
            <a:pPr algn="ctr" fontAlgn="base">
              <a:spcBef>
                <a:spcPct val="0"/>
              </a:spcBef>
              <a:spcAft>
                <a:spcPct val="0"/>
              </a:spcAft>
              <a:defRPr/>
            </a:pPr>
            <a:r>
              <a:rPr lang="zh-CN" altLang="en-US" sz="2000" b="1" smtClean="0">
                <a:solidFill>
                  <a:schemeClr val="bg1"/>
                </a:solidFill>
                <a:latin typeface="华文新魏" pitchFamily="2" charset="-122"/>
                <a:ea typeface="华文新魏" pitchFamily="2" charset="-122"/>
              </a:rPr>
              <a:t>为何要做</a:t>
            </a:r>
            <a:r>
              <a:rPr lang="en-US" altLang="zh-CN" sz="2000" b="1" smtClean="0">
                <a:solidFill>
                  <a:schemeClr val="bg1"/>
                </a:solidFill>
                <a:latin typeface="华文新魏" pitchFamily="2" charset="-122"/>
                <a:ea typeface="华文新魏" pitchFamily="2" charset="-122"/>
              </a:rPr>
              <a:t>SEO </a:t>
            </a:r>
            <a:r>
              <a:rPr lang="zh-CN" altLang="en-US" sz="2000" b="1" smtClean="0">
                <a:solidFill>
                  <a:schemeClr val="bg1"/>
                </a:solidFill>
                <a:latin typeface="华文新魏" pitchFamily="2" charset="-122"/>
                <a:ea typeface="华文新魏" pitchFamily="2" charset="-122"/>
              </a:rPr>
              <a:t>？</a:t>
            </a:r>
            <a:endParaRPr lang="zh-CN" altLang="en-US" sz="2000" b="1" dirty="0">
              <a:solidFill>
                <a:schemeClr val="bg1"/>
              </a:solidFill>
              <a:latin typeface="华文新魏" pitchFamily="2" charset="-122"/>
              <a:ea typeface="华文新魏" pitchFamily="2" charset="-122"/>
            </a:endParaRPr>
          </a:p>
        </p:txBody>
      </p:sp>
      <p:sp>
        <p:nvSpPr>
          <p:cNvPr id="19" name="TextBox 18"/>
          <p:cNvSpPr txBox="1"/>
          <p:nvPr/>
        </p:nvSpPr>
        <p:spPr>
          <a:xfrm>
            <a:off x="4373687" y="980728"/>
            <a:ext cx="414337" cy="708025"/>
          </a:xfrm>
          <a:prstGeom prst="rect">
            <a:avLst/>
          </a:prstGeom>
          <a:noFill/>
        </p:spPr>
        <p:txBody>
          <a:bodyPr wrap="none">
            <a:spAutoFit/>
          </a:bodyPr>
          <a:lstStyle/>
          <a:p>
            <a:pPr fontAlgn="base">
              <a:spcBef>
                <a:spcPct val="0"/>
              </a:spcBef>
              <a:spcAft>
                <a:spcPct val="0"/>
              </a:spcAft>
              <a:defRPr/>
            </a:pPr>
            <a:r>
              <a:rPr lang="en-US" altLang="zh-CN" sz="4000" dirty="0">
                <a:solidFill>
                  <a:prstClr val="black">
                    <a:lumMod val="75000"/>
                    <a:lumOff val="25000"/>
                  </a:prstClr>
                </a:solidFill>
                <a:latin typeface="方正卡通简体" pitchFamily="65" charset="-122"/>
                <a:ea typeface="方正卡通简体" pitchFamily="65" charset="-122"/>
              </a:rPr>
              <a:t>1</a:t>
            </a:r>
            <a:endParaRPr lang="zh-CN" altLang="en-US" sz="4000" dirty="0">
              <a:solidFill>
                <a:prstClr val="black">
                  <a:lumMod val="75000"/>
                  <a:lumOff val="25000"/>
                </a:prstClr>
              </a:solidFill>
              <a:latin typeface="方正卡通简体" pitchFamily="65" charset="-122"/>
              <a:ea typeface="方正卡通简体" pitchFamily="65" charset="-122"/>
            </a:endParaRPr>
          </a:p>
        </p:txBody>
      </p:sp>
      <p:sp>
        <p:nvSpPr>
          <p:cNvPr id="25" name="TextBox 24"/>
          <p:cNvSpPr txBox="1"/>
          <p:nvPr/>
        </p:nvSpPr>
        <p:spPr>
          <a:xfrm>
            <a:off x="6435725" y="4161135"/>
            <a:ext cx="422275" cy="708025"/>
          </a:xfrm>
          <a:prstGeom prst="rect">
            <a:avLst/>
          </a:prstGeom>
          <a:noFill/>
        </p:spPr>
        <p:txBody>
          <a:bodyPr wrap="none">
            <a:spAutoFit/>
          </a:bodyPr>
          <a:lstStyle/>
          <a:p>
            <a:pPr fontAlgn="base">
              <a:spcBef>
                <a:spcPct val="0"/>
              </a:spcBef>
              <a:spcAft>
                <a:spcPct val="0"/>
              </a:spcAft>
              <a:defRPr/>
            </a:pPr>
            <a:r>
              <a:rPr lang="en-US" altLang="zh-CN" sz="4000" dirty="0">
                <a:solidFill>
                  <a:prstClr val="black">
                    <a:lumMod val="75000"/>
                    <a:lumOff val="25000"/>
                  </a:prstClr>
                </a:solidFill>
                <a:latin typeface="方正卡通简体" pitchFamily="65" charset="-122"/>
                <a:ea typeface="方正卡通简体" pitchFamily="65" charset="-122"/>
              </a:rPr>
              <a:t>2</a:t>
            </a:r>
            <a:endParaRPr lang="zh-CN" altLang="en-US" sz="4000" dirty="0">
              <a:solidFill>
                <a:prstClr val="black">
                  <a:lumMod val="75000"/>
                  <a:lumOff val="25000"/>
                </a:prstClr>
              </a:solidFill>
              <a:latin typeface="方正卡通简体" pitchFamily="65" charset="-122"/>
              <a:ea typeface="方正卡通简体" pitchFamily="65" charset="-122"/>
            </a:endParaRPr>
          </a:p>
        </p:txBody>
      </p:sp>
      <p:sp>
        <p:nvSpPr>
          <p:cNvPr id="26" name="TextBox 25"/>
          <p:cNvSpPr txBox="1"/>
          <p:nvPr/>
        </p:nvSpPr>
        <p:spPr>
          <a:xfrm>
            <a:off x="2483768" y="4233143"/>
            <a:ext cx="417513" cy="708025"/>
          </a:xfrm>
          <a:prstGeom prst="rect">
            <a:avLst/>
          </a:prstGeom>
          <a:noFill/>
        </p:spPr>
        <p:txBody>
          <a:bodyPr wrap="none">
            <a:spAutoFit/>
          </a:bodyPr>
          <a:lstStyle/>
          <a:p>
            <a:pPr fontAlgn="base">
              <a:spcBef>
                <a:spcPct val="0"/>
              </a:spcBef>
              <a:spcAft>
                <a:spcPct val="0"/>
              </a:spcAft>
              <a:defRPr/>
            </a:pPr>
            <a:r>
              <a:rPr lang="en-US" altLang="zh-CN" sz="4000" dirty="0">
                <a:solidFill>
                  <a:prstClr val="black">
                    <a:lumMod val="75000"/>
                    <a:lumOff val="25000"/>
                  </a:prstClr>
                </a:solidFill>
                <a:latin typeface="方正卡通简体" pitchFamily="65" charset="-122"/>
                <a:ea typeface="方正卡通简体" pitchFamily="65" charset="-122"/>
              </a:rPr>
              <a:t>3</a:t>
            </a:r>
            <a:endParaRPr lang="zh-CN" altLang="en-US" sz="4000" dirty="0">
              <a:solidFill>
                <a:prstClr val="black">
                  <a:lumMod val="75000"/>
                  <a:lumOff val="25000"/>
                </a:prstClr>
              </a:solidFill>
              <a:latin typeface="方正卡通简体" pitchFamily="65" charset="-122"/>
              <a:ea typeface="方正卡通简体" pitchFamily="65" charset="-122"/>
            </a:endParaRPr>
          </a:p>
        </p:txBody>
      </p:sp>
      <p:sp>
        <p:nvSpPr>
          <p:cNvPr id="31" name="TextBox 30"/>
          <p:cNvSpPr txBox="1"/>
          <p:nvPr/>
        </p:nvSpPr>
        <p:spPr bwMode="auto">
          <a:xfrm>
            <a:off x="1785918" y="1408687"/>
            <a:ext cx="2857521" cy="1877437"/>
          </a:xfrm>
          <a:prstGeom prst="rect">
            <a:avLst/>
          </a:prstGeom>
          <a:noFill/>
        </p:spPr>
        <p:txBody>
          <a:bodyPr wrap="square">
            <a:spAutoFit/>
          </a:bodyPr>
          <a:lstStyle/>
          <a:p>
            <a:pPr fontAlgn="base">
              <a:spcBef>
                <a:spcPct val="0"/>
              </a:spcBef>
              <a:spcAft>
                <a:spcPct val="0"/>
              </a:spcAft>
              <a:defRPr/>
            </a:pPr>
            <a:r>
              <a:rPr lang="zh-CN" altLang="en-US" sz="2000" b="1" smtClean="0">
                <a:solidFill>
                  <a:schemeClr val="bg1"/>
                </a:solidFill>
                <a:latin typeface="华文新魏" pitchFamily="2" charset="-122"/>
                <a:ea typeface="华文新魏" pitchFamily="2" charset="-122"/>
              </a:rPr>
              <a:t>         怎</a:t>
            </a:r>
            <a:r>
              <a:rPr lang="zh-CN" altLang="en-US" sz="2000" b="1" smtClean="0">
                <a:solidFill>
                  <a:schemeClr val="bg1"/>
                </a:solidFill>
                <a:latin typeface="华文新魏" pitchFamily="2" charset="-122"/>
                <a:ea typeface="华文新魏" pitchFamily="2" charset="-122"/>
              </a:rPr>
              <a:t>么</a:t>
            </a:r>
            <a:r>
              <a:rPr lang="zh-CN" altLang="en-US" sz="2000" b="1" smtClean="0">
                <a:solidFill>
                  <a:schemeClr val="bg1"/>
                </a:solidFill>
                <a:latin typeface="华文新魏" pitchFamily="2" charset="-122"/>
                <a:ea typeface="华文新魏" pitchFamily="2" charset="-122"/>
              </a:rPr>
              <a:t>做</a:t>
            </a:r>
            <a:r>
              <a:rPr lang="en-US" altLang="zh-CN" sz="2000" b="1" smtClean="0">
                <a:solidFill>
                  <a:schemeClr val="bg1"/>
                </a:solidFill>
                <a:latin typeface="华文新魏" pitchFamily="2" charset="-122"/>
                <a:ea typeface="华文新魏" pitchFamily="2" charset="-122"/>
              </a:rPr>
              <a:t>SEO </a:t>
            </a:r>
            <a:r>
              <a:rPr lang="zh-CN" altLang="en-US" sz="2000" b="1" smtClean="0">
                <a:solidFill>
                  <a:schemeClr val="bg1"/>
                </a:solidFill>
                <a:latin typeface="华文新魏" pitchFamily="2" charset="-122"/>
                <a:ea typeface="华文新魏" pitchFamily="2" charset="-122"/>
              </a:rPr>
              <a:t>？</a:t>
            </a:r>
            <a:endParaRPr lang="en-US" altLang="zh-CN" sz="2000" b="1" smtClean="0">
              <a:solidFill>
                <a:schemeClr val="bg1"/>
              </a:solidFill>
              <a:latin typeface="华文新魏" pitchFamily="2" charset="-122"/>
              <a:ea typeface="华文新魏" pitchFamily="2" charset="-122"/>
            </a:endParaRPr>
          </a:p>
          <a:p>
            <a:pPr fontAlgn="base">
              <a:spcBef>
                <a:spcPct val="0"/>
              </a:spcBef>
              <a:spcAft>
                <a:spcPct val="0"/>
              </a:spcAft>
              <a:defRPr/>
            </a:pPr>
            <a:r>
              <a:rPr lang="en-US" altLang="zh-CN" sz="1600" b="1" smtClean="0">
                <a:solidFill>
                  <a:schemeClr val="bg1">
                    <a:lumMod val="75000"/>
                  </a:schemeClr>
                </a:solidFill>
                <a:latin typeface="华文新魏" pitchFamily="2" charset="-122"/>
                <a:ea typeface="华文新魏" pitchFamily="2" charset="-122"/>
              </a:rPr>
              <a:t>        1</a:t>
            </a:r>
            <a:r>
              <a:rPr lang="zh-CN" altLang="en-US" sz="1600" b="1" smtClean="0">
                <a:solidFill>
                  <a:schemeClr val="bg1">
                    <a:lumMod val="75000"/>
                  </a:schemeClr>
                </a:solidFill>
                <a:latin typeface="华文新魏" pitchFamily="2" charset="-122"/>
                <a:ea typeface="华文新魏" pitchFamily="2" charset="-122"/>
              </a:rPr>
              <a:t>、网站制作问题</a:t>
            </a:r>
            <a:endParaRPr lang="en-US" altLang="zh-CN" sz="1600" b="1" smtClean="0">
              <a:solidFill>
                <a:schemeClr val="bg1">
                  <a:lumMod val="75000"/>
                </a:schemeClr>
              </a:solidFill>
              <a:latin typeface="华文新魏" pitchFamily="2" charset="-122"/>
              <a:ea typeface="华文新魏" pitchFamily="2" charset="-122"/>
            </a:endParaRPr>
          </a:p>
          <a:p>
            <a:pPr fontAlgn="base">
              <a:spcBef>
                <a:spcPct val="0"/>
              </a:spcBef>
              <a:spcAft>
                <a:spcPct val="0"/>
              </a:spcAft>
              <a:defRPr/>
            </a:pPr>
            <a:r>
              <a:rPr lang="en-US" altLang="zh-CN" sz="1600" b="1" smtClean="0">
                <a:solidFill>
                  <a:schemeClr val="bg1">
                    <a:lumMod val="75000"/>
                  </a:schemeClr>
                </a:solidFill>
                <a:latin typeface="华文新魏" pitchFamily="2" charset="-122"/>
                <a:ea typeface="华文新魏" pitchFamily="2" charset="-122"/>
              </a:rPr>
              <a:t>        2</a:t>
            </a:r>
            <a:r>
              <a:rPr lang="zh-CN" altLang="en-US" sz="1600" b="1" smtClean="0">
                <a:solidFill>
                  <a:schemeClr val="bg1">
                    <a:lumMod val="75000"/>
                  </a:schemeClr>
                </a:solidFill>
                <a:latin typeface="华文新魏" pitchFamily="2" charset="-122"/>
                <a:ea typeface="华文新魏" pitchFamily="2" charset="-122"/>
              </a:rPr>
              <a:t>、网站结构</a:t>
            </a:r>
            <a:endParaRPr lang="en-US" altLang="zh-CN" sz="1600" b="1" smtClean="0">
              <a:solidFill>
                <a:schemeClr val="bg1">
                  <a:lumMod val="75000"/>
                </a:schemeClr>
              </a:solidFill>
              <a:latin typeface="华文新魏" pitchFamily="2" charset="-122"/>
              <a:ea typeface="华文新魏" pitchFamily="2" charset="-122"/>
            </a:endParaRPr>
          </a:p>
          <a:p>
            <a:pPr fontAlgn="base">
              <a:spcBef>
                <a:spcPct val="0"/>
              </a:spcBef>
              <a:spcAft>
                <a:spcPct val="0"/>
              </a:spcAft>
              <a:defRPr/>
            </a:pPr>
            <a:r>
              <a:rPr lang="en-US" altLang="zh-CN" sz="1600" b="1" smtClean="0">
                <a:solidFill>
                  <a:schemeClr val="bg1">
                    <a:lumMod val="75000"/>
                  </a:schemeClr>
                </a:solidFill>
                <a:latin typeface="华文新魏" pitchFamily="2" charset="-122"/>
                <a:ea typeface="华文新魏" pitchFamily="2" charset="-122"/>
              </a:rPr>
              <a:t> 3</a:t>
            </a:r>
            <a:r>
              <a:rPr lang="zh-CN" altLang="en-US" sz="1600" b="1" smtClean="0">
                <a:solidFill>
                  <a:schemeClr val="bg1">
                    <a:lumMod val="75000"/>
                  </a:schemeClr>
                </a:solidFill>
                <a:latin typeface="华文新魏" pitchFamily="2" charset="-122"/>
                <a:ea typeface="华文新魏" pitchFamily="2" charset="-122"/>
              </a:rPr>
              <a:t>、</a:t>
            </a:r>
            <a:r>
              <a:rPr lang="en-US" altLang="zh-CN" sz="1600" b="1" smtClean="0">
                <a:solidFill>
                  <a:schemeClr val="bg1">
                    <a:lumMod val="75000"/>
                  </a:schemeClr>
                </a:solidFill>
                <a:latin typeface="华文新魏" pitchFamily="2" charset="-122"/>
                <a:ea typeface="华文新魏" pitchFamily="2" charset="-122"/>
              </a:rPr>
              <a:t>U</a:t>
            </a:r>
            <a:r>
              <a:rPr lang="en-US" altLang="zh-CN" sz="1600" b="1" smtClean="0">
                <a:solidFill>
                  <a:schemeClr val="bg1">
                    <a:lumMod val="75000"/>
                  </a:schemeClr>
                </a:solidFill>
                <a:latin typeface="华文新魏" pitchFamily="2" charset="-122"/>
                <a:ea typeface="华文新魏" pitchFamily="2" charset="-122"/>
              </a:rPr>
              <a:t>RL</a:t>
            </a:r>
            <a:r>
              <a:rPr lang="zh-CN" altLang="en-US" sz="1600" b="1" smtClean="0">
                <a:solidFill>
                  <a:schemeClr val="bg1">
                    <a:lumMod val="75000"/>
                  </a:schemeClr>
                </a:solidFill>
                <a:latin typeface="华文新魏" pitchFamily="2" charset="-122"/>
                <a:ea typeface="华文新魏" pitchFamily="2" charset="-122"/>
              </a:rPr>
              <a:t>设计规范</a:t>
            </a:r>
            <a:endParaRPr lang="en-US" altLang="zh-CN" sz="1600" b="1" smtClean="0">
              <a:solidFill>
                <a:schemeClr val="bg1">
                  <a:lumMod val="75000"/>
                </a:schemeClr>
              </a:solidFill>
              <a:latin typeface="华文新魏" pitchFamily="2" charset="-122"/>
              <a:ea typeface="华文新魏" pitchFamily="2" charset="-122"/>
            </a:endParaRPr>
          </a:p>
          <a:p>
            <a:pPr fontAlgn="base">
              <a:spcBef>
                <a:spcPct val="0"/>
              </a:spcBef>
              <a:spcAft>
                <a:spcPct val="0"/>
              </a:spcAft>
              <a:defRPr/>
            </a:pPr>
            <a:r>
              <a:rPr lang="en-US" altLang="zh-CN" sz="1600" b="1" smtClean="0">
                <a:solidFill>
                  <a:schemeClr val="bg1">
                    <a:lumMod val="75000"/>
                  </a:schemeClr>
                </a:solidFill>
                <a:latin typeface="华文新魏" pitchFamily="2" charset="-122"/>
                <a:ea typeface="华文新魏" pitchFamily="2" charset="-122"/>
              </a:rPr>
              <a:t>4</a:t>
            </a:r>
            <a:r>
              <a:rPr lang="zh-CN" altLang="en-US" sz="1600" b="1" smtClean="0">
                <a:solidFill>
                  <a:schemeClr val="bg1">
                    <a:lumMod val="75000"/>
                  </a:schemeClr>
                </a:solidFill>
                <a:latin typeface="华文新魏" pitchFamily="2" charset="-122"/>
                <a:ea typeface="华文新魏" pitchFamily="2" charset="-122"/>
              </a:rPr>
              <a:t>、</a:t>
            </a:r>
            <a:r>
              <a:rPr lang="en-US" altLang="zh-CN" sz="1600" b="1" smtClean="0">
                <a:solidFill>
                  <a:schemeClr val="bg1">
                    <a:lumMod val="75000"/>
                  </a:schemeClr>
                </a:solidFill>
                <a:latin typeface="华文新魏" pitchFamily="2" charset="-122"/>
                <a:ea typeface="华文新魏" pitchFamily="2" charset="-122"/>
              </a:rPr>
              <a:t>32</a:t>
            </a:r>
            <a:r>
              <a:rPr lang="zh-CN" altLang="en-US" sz="1600" b="1" smtClean="0">
                <a:solidFill>
                  <a:schemeClr val="bg1">
                    <a:lumMod val="75000"/>
                  </a:schemeClr>
                </a:solidFill>
                <a:latin typeface="华文新魏" pitchFamily="2" charset="-122"/>
                <a:ea typeface="华文新魏" pitchFamily="2" charset="-122"/>
              </a:rPr>
              <a:t>字总结</a:t>
            </a:r>
            <a:endParaRPr lang="en-US" altLang="zh-CN" sz="1600" b="1" smtClean="0">
              <a:solidFill>
                <a:schemeClr val="bg1">
                  <a:lumMod val="75000"/>
                </a:schemeClr>
              </a:solidFill>
              <a:latin typeface="华文新魏" pitchFamily="2" charset="-122"/>
              <a:ea typeface="华文新魏" pitchFamily="2" charset="-122"/>
            </a:endParaRPr>
          </a:p>
          <a:p>
            <a:pPr fontAlgn="base">
              <a:spcBef>
                <a:spcPct val="0"/>
              </a:spcBef>
              <a:spcAft>
                <a:spcPct val="0"/>
              </a:spcAft>
              <a:defRPr/>
            </a:pPr>
            <a:r>
              <a:rPr lang="en-US" altLang="zh-CN" sz="1600" b="1" smtClean="0">
                <a:solidFill>
                  <a:schemeClr val="bg1">
                    <a:lumMod val="75000"/>
                  </a:schemeClr>
                </a:solidFill>
                <a:latin typeface="华文新魏" pitchFamily="2" charset="-122"/>
                <a:ea typeface="华文新魏" pitchFamily="2" charset="-122"/>
              </a:rPr>
              <a:t>5</a:t>
            </a:r>
            <a:r>
              <a:rPr lang="zh-CN" altLang="en-US" sz="1600" b="1" smtClean="0">
                <a:solidFill>
                  <a:schemeClr val="bg1">
                    <a:lumMod val="75000"/>
                  </a:schemeClr>
                </a:solidFill>
                <a:latin typeface="华文新魏" pitchFamily="2" charset="-122"/>
                <a:ea typeface="华文新魏" pitchFamily="2" charset="-122"/>
              </a:rPr>
              <a:t>、团队规范</a:t>
            </a:r>
            <a:endParaRPr lang="en-US" altLang="zh-CN" sz="1600" b="1" smtClean="0">
              <a:solidFill>
                <a:schemeClr val="bg1">
                  <a:lumMod val="75000"/>
                </a:schemeClr>
              </a:solidFill>
              <a:latin typeface="华文新魏" pitchFamily="2" charset="-122"/>
              <a:ea typeface="华文新魏" pitchFamily="2" charset="-122"/>
            </a:endParaRPr>
          </a:p>
          <a:p>
            <a:pPr fontAlgn="base">
              <a:spcBef>
                <a:spcPct val="0"/>
              </a:spcBef>
              <a:spcAft>
                <a:spcPct val="0"/>
              </a:spcAft>
              <a:defRPr/>
            </a:pPr>
            <a:r>
              <a:rPr lang="en-US" altLang="zh-CN" sz="1600" b="1" smtClean="0">
                <a:solidFill>
                  <a:schemeClr val="bg1">
                    <a:lumMod val="75000"/>
                  </a:schemeClr>
                </a:solidFill>
                <a:latin typeface="华文新魏" pitchFamily="2" charset="-122"/>
                <a:ea typeface="华文新魏" pitchFamily="2" charset="-122"/>
              </a:rPr>
              <a:t>6</a:t>
            </a:r>
            <a:r>
              <a:rPr lang="zh-CN" altLang="en-US" sz="1600" b="1" smtClean="0">
                <a:solidFill>
                  <a:schemeClr val="bg1">
                    <a:lumMod val="75000"/>
                  </a:schemeClr>
                </a:solidFill>
                <a:latin typeface="华文新魏" pitchFamily="2" charset="-122"/>
                <a:ea typeface="华文新魏" pitchFamily="2" charset="-122"/>
              </a:rPr>
              <a:t>、内涵分析</a:t>
            </a:r>
            <a:endParaRPr lang="en-US" altLang="zh-CN" sz="1600" b="1" smtClean="0">
              <a:solidFill>
                <a:schemeClr val="bg1">
                  <a:lumMod val="75000"/>
                </a:schemeClr>
              </a:solidFill>
              <a:latin typeface="华文新魏" pitchFamily="2" charset="-122"/>
              <a:ea typeface="华文新魏" pitchFamily="2" charset="-122"/>
            </a:endParaRPr>
          </a:p>
        </p:txBody>
      </p:sp>
      <p:sp>
        <p:nvSpPr>
          <p:cNvPr id="3" name="矩形 2"/>
          <p:cNvSpPr/>
          <p:nvPr/>
        </p:nvSpPr>
        <p:spPr>
          <a:xfrm rot="1387879">
            <a:off x="4161641" y="1861068"/>
            <a:ext cx="954107" cy="1015663"/>
          </a:xfrm>
          <a:prstGeom prst="rect">
            <a:avLst/>
          </a:prstGeom>
        </p:spPr>
        <p:txBody>
          <a:bodyPr wrap="square">
            <a:spAutoFit/>
          </a:bodyPr>
          <a:lstStyle/>
          <a:p>
            <a:r>
              <a:rPr lang="zh-CN" altLang="en-US" sz="6000" b="1" smtClean="0">
                <a:solidFill>
                  <a:prstClr val="white"/>
                </a:solidFill>
                <a:latin typeface="迷你简卡通" pitchFamily="65" charset="-122"/>
                <a:ea typeface="迷你简卡通" pitchFamily="65" charset="-122"/>
              </a:rPr>
              <a:t>与</a:t>
            </a:r>
            <a:endParaRPr lang="zh-CN" altLang="en-US" b="1" dirty="0">
              <a:latin typeface="迷你简卡通" pitchFamily="65" charset="-122"/>
              <a:ea typeface="迷你简卡通" pitchFamily="65" charset="-122"/>
            </a:endParaRPr>
          </a:p>
        </p:txBody>
      </p:sp>
      <p:sp>
        <p:nvSpPr>
          <p:cNvPr id="23" name="TextBox 22"/>
          <p:cNvSpPr txBox="1"/>
          <p:nvPr/>
        </p:nvSpPr>
        <p:spPr bwMode="auto">
          <a:xfrm>
            <a:off x="6000760" y="2000240"/>
            <a:ext cx="1364476" cy="1138773"/>
          </a:xfrm>
          <a:prstGeom prst="rect">
            <a:avLst/>
          </a:prstGeom>
          <a:noFill/>
        </p:spPr>
        <p:txBody>
          <a:bodyPr wrap="none">
            <a:spAutoFit/>
          </a:bodyPr>
          <a:lstStyle/>
          <a:p>
            <a:pPr algn="ctr" fontAlgn="base">
              <a:spcBef>
                <a:spcPct val="0"/>
              </a:spcBef>
              <a:spcAft>
                <a:spcPct val="0"/>
              </a:spcAft>
              <a:defRPr/>
            </a:pPr>
            <a:r>
              <a:rPr lang="zh-CN" altLang="en-US" sz="2000" b="1" smtClean="0">
                <a:solidFill>
                  <a:schemeClr val="bg1"/>
                </a:solidFill>
                <a:latin typeface="华文新魏" pitchFamily="2" charset="-122"/>
                <a:ea typeface="华文新魏" pitchFamily="2" charset="-122"/>
              </a:rPr>
              <a:t>什么是</a:t>
            </a:r>
            <a:endParaRPr lang="en-US" altLang="zh-CN" sz="2000" b="1" smtClean="0">
              <a:solidFill>
                <a:schemeClr val="bg1"/>
              </a:solidFill>
              <a:latin typeface="华文新魏" pitchFamily="2" charset="-122"/>
              <a:ea typeface="华文新魏" pitchFamily="2" charset="-122"/>
            </a:endParaRPr>
          </a:p>
          <a:p>
            <a:pPr algn="ctr" fontAlgn="base">
              <a:spcBef>
                <a:spcPct val="0"/>
              </a:spcBef>
              <a:spcAft>
                <a:spcPct val="0"/>
              </a:spcAft>
              <a:defRPr/>
            </a:pPr>
            <a:r>
              <a:rPr lang="en-US" altLang="zh-CN" sz="2000" b="1" smtClean="0">
                <a:solidFill>
                  <a:schemeClr val="bg1"/>
                </a:solidFill>
                <a:latin typeface="华文新魏" pitchFamily="2" charset="-122"/>
                <a:ea typeface="华文新魏" pitchFamily="2" charset="-122"/>
              </a:rPr>
              <a:t>  SEO </a:t>
            </a:r>
            <a:r>
              <a:rPr lang="zh-CN" altLang="en-US" sz="2000" b="1" smtClean="0">
                <a:solidFill>
                  <a:schemeClr val="bg1"/>
                </a:solidFill>
                <a:latin typeface="华文新魏" pitchFamily="2" charset="-122"/>
                <a:ea typeface="华文新魏" pitchFamily="2" charset="-122"/>
              </a:rPr>
              <a:t>？</a:t>
            </a:r>
            <a:endParaRPr lang="en-US" altLang="zh-CN" sz="2000" b="1" smtClean="0">
              <a:solidFill>
                <a:schemeClr val="bg1"/>
              </a:solidFill>
              <a:latin typeface="华文新魏" pitchFamily="2" charset="-122"/>
              <a:ea typeface="华文新魏" pitchFamily="2" charset="-122"/>
            </a:endParaRPr>
          </a:p>
          <a:p>
            <a:pPr algn="ctr" fontAlgn="base">
              <a:spcBef>
                <a:spcPct val="0"/>
              </a:spcBef>
              <a:spcAft>
                <a:spcPct val="0"/>
              </a:spcAft>
              <a:defRPr/>
            </a:pPr>
            <a:r>
              <a:rPr lang="en-US" altLang="zh-CN" sz="1400" b="1" smtClean="0">
                <a:solidFill>
                  <a:schemeClr val="bg1">
                    <a:lumMod val="75000"/>
                  </a:schemeClr>
                </a:solidFill>
                <a:latin typeface="华文新魏" pitchFamily="2" charset="-122"/>
                <a:ea typeface="华文新魏" pitchFamily="2" charset="-122"/>
              </a:rPr>
              <a:t>1</a:t>
            </a:r>
            <a:r>
              <a:rPr lang="zh-CN" altLang="en-US" sz="1400" b="1" smtClean="0">
                <a:solidFill>
                  <a:schemeClr val="bg1">
                    <a:lumMod val="75000"/>
                  </a:schemeClr>
                </a:solidFill>
                <a:latin typeface="华文新魏" pitchFamily="2" charset="-122"/>
                <a:ea typeface="华文新魏" pitchFamily="2" charset="-122"/>
              </a:rPr>
              <a:t>、啥是优化？</a:t>
            </a:r>
            <a:endParaRPr lang="en-US" altLang="zh-CN" sz="1400" b="1" smtClean="0">
              <a:solidFill>
                <a:schemeClr val="bg1">
                  <a:lumMod val="75000"/>
                </a:schemeClr>
              </a:solidFill>
              <a:latin typeface="华文新魏" pitchFamily="2" charset="-122"/>
              <a:ea typeface="华文新魏" pitchFamily="2" charset="-122"/>
            </a:endParaRPr>
          </a:p>
          <a:p>
            <a:pPr algn="ctr" fontAlgn="base">
              <a:spcBef>
                <a:spcPct val="0"/>
              </a:spcBef>
              <a:spcAft>
                <a:spcPct val="0"/>
              </a:spcAft>
              <a:defRPr/>
            </a:pPr>
            <a:r>
              <a:rPr lang="en-US" altLang="zh-CN" sz="1400" b="1" smtClean="0">
                <a:solidFill>
                  <a:schemeClr val="bg1">
                    <a:lumMod val="75000"/>
                  </a:schemeClr>
                </a:solidFill>
                <a:latin typeface="华文新魏" pitchFamily="2" charset="-122"/>
                <a:ea typeface="华文新魏" pitchFamily="2" charset="-122"/>
              </a:rPr>
              <a:t>2</a:t>
            </a:r>
            <a:r>
              <a:rPr lang="zh-CN" altLang="en-US" sz="1400" b="1" smtClean="0">
                <a:solidFill>
                  <a:schemeClr val="bg1">
                    <a:lumMod val="75000"/>
                  </a:schemeClr>
                </a:solidFill>
                <a:latin typeface="华文新魏" pitchFamily="2" charset="-122"/>
                <a:ea typeface="华文新魏" pitchFamily="2" charset="-122"/>
              </a:rPr>
              <a:t>、黑帽与白帽</a:t>
            </a:r>
            <a:endParaRPr lang="zh-CN" altLang="en-US" sz="1400" b="1" dirty="0">
              <a:solidFill>
                <a:schemeClr val="bg1">
                  <a:lumMod val="75000"/>
                </a:schemeClr>
              </a:solidFill>
              <a:latin typeface="华文新魏" pitchFamily="2" charset="-122"/>
              <a:ea typeface="华文新魏" pitchFamily="2" charset="-122"/>
            </a:endParaRPr>
          </a:p>
        </p:txBody>
      </p:sp>
    </p:spTree>
    <p:extLst>
      <p:ext uri="{BB962C8B-B14F-4D97-AF65-F5344CB8AC3E}">
        <p14:creationId xmlns:p14="http://schemas.microsoft.com/office/powerpoint/2010/main" xmlns="" val="218887946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2000" fill="hold"/>
                                        <p:tgtEl>
                                          <p:spTgt spid="49154"/>
                                        </p:tgtEl>
                                        <p:attrNameLst>
                                          <p:attrName>ppt_w</p:attrName>
                                        </p:attrNameLst>
                                      </p:cBhvr>
                                      <p:tavLst>
                                        <p:tav tm="0">
                                          <p:val>
                                            <p:fltVal val="0"/>
                                          </p:val>
                                        </p:tav>
                                        <p:tav tm="100000">
                                          <p:val>
                                            <p:strVal val="#ppt_w"/>
                                          </p:val>
                                        </p:tav>
                                      </p:tavLst>
                                    </p:anim>
                                    <p:anim calcmode="lin" valueType="num">
                                      <p:cBhvr>
                                        <p:cTn id="8" dur="2000" fill="hold"/>
                                        <p:tgtEl>
                                          <p:spTgt spid="49154"/>
                                        </p:tgtEl>
                                        <p:attrNameLst>
                                          <p:attrName>ppt_h</p:attrName>
                                        </p:attrNameLst>
                                      </p:cBhvr>
                                      <p:tavLst>
                                        <p:tav tm="0">
                                          <p:val>
                                            <p:fltVal val="0"/>
                                          </p:val>
                                        </p:tav>
                                        <p:tav tm="100000">
                                          <p:val>
                                            <p:strVal val="#ppt_h"/>
                                          </p:val>
                                        </p:tav>
                                      </p:tavLst>
                                    </p:anim>
                                    <p:animEffect transition="in" filter="fade">
                                      <p:cBhvr>
                                        <p:cTn id="9" dur="2000"/>
                                        <p:tgtEl>
                                          <p:spTgt spid="49154"/>
                                        </p:tgtEl>
                                      </p:cBhvr>
                                    </p:animEffect>
                                  </p:childTnLst>
                                </p:cTn>
                              </p:par>
                              <p:par>
                                <p:cTn id="10" presetID="32" presetClass="emph" presetSubtype="0" repeatCount="4000" fill="hold" nodeType="withEffect">
                                  <p:stCondLst>
                                    <p:cond delay="0"/>
                                  </p:stCondLst>
                                  <p:childTnLst>
                                    <p:animRot by="120000">
                                      <p:cBhvr>
                                        <p:cTn id="11" dur="50" fill="hold">
                                          <p:stCondLst>
                                            <p:cond delay="0"/>
                                          </p:stCondLst>
                                        </p:cTn>
                                        <p:tgtEl>
                                          <p:spTgt spid="49154"/>
                                        </p:tgtEl>
                                        <p:attrNameLst>
                                          <p:attrName>r</p:attrName>
                                        </p:attrNameLst>
                                      </p:cBhvr>
                                    </p:animRot>
                                    <p:animRot by="-240000">
                                      <p:cBhvr>
                                        <p:cTn id="12" dur="100" fill="hold">
                                          <p:stCondLst>
                                            <p:cond delay="100"/>
                                          </p:stCondLst>
                                        </p:cTn>
                                        <p:tgtEl>
                                          <p:spTgt spid="49154"/>
                                        </p:tgtEl>
                                        <p:attrNameLst>
                                          <p:attrName>r</p:attrName>
                                        </p:attrNameLst>
                                      </p:cBhvr>
                                    </p:animRot>
                                    <p:animRot by="240000">
                                      <p:cBhvr>
                                        <p:cTn id="13" dur="100" fill="hold">
                                          <p:stCondLst>
                                            <p:cond delay="200"/>
                                          </p:stCondLst>
                                        </p:cTn>
                                        <p:tgtEl>
                                          <p:spTgt spid="49154"/>
                                        </p:tgtEl>
                                        <p:attrNameLst>
                                          <p:attrName>r</p:attrName>
                                        </p:attrNameLst>
                                      </p:cBhvr>
                                    </p:animRot>
                                    <p:animRot by="-240000">
                                      <p:cBhvr>
                                        <p:cTn id="14" dur="100" fill="hold">
                                          <p:stCondLst>
                                            <p:cond delay="300"/>
                                          </p:stCondLst>
                                        </p:cTn>
                                        <p:tgtEl>
                                          <p:spTgt spid="49154"/>
                                        </p:tgtEl>
                                        <p:attrNameLst>
                                          <p:attrName>r</p:attrName>
                                        </p:attrNameLst>
                                      </p:cBhvr>
                                    </p:animRot>
                                    <p:animRot by="120000">
                                      <p:cBhvr>
                                        <p:cTn id="15" dur="100" fill="hold">
                                          <p:stCondLst>
                                            <p:cond delay="400"/>
                                          </p:stCondLst>
                                        </p:cTn>
                                        <p:tgtEl>
                                          <p:spTgt spid="49154"/>
                                        </p:tgtEl>
                                        <p:attrNameLst>
                                          <p:attrName>r</p:attrName>
                                        </p:attrNameLst>
                                      </p:cBhvr>
                                    </p:animRot>
                                  </p:childTnLst>
                                </p:cTn>
                              </p:par>
                              <p:par>
                                <p:cTn id="16" presetID="64" presetClass="path" presetSubtype="0" accel="50000" decel="50000" fill="hold" nodeType="withEffect">
                                  <p:stCondLst>
                                    <p:cond delay="0"/>
                                  </p:stCondLst>
                                  <p:childTnLst>
                                    <p:animMotion origin="layout" path="M -8.33333E-7 0.09267 L -0.00104 -0.01017 " pathEditMode="fixed" rAng="0" ptsTypes="AA">
                                      <p:cBhvr>
                                        <p:cTn id="17" dur="2000" fill="hold"/>
                                        <p:tgtEl>
                                          <p:spTgt spid="49154"/>
                                        </p:tgtEl>
                                        <p:attrNameLst>
                                          <p:attrName>ppt_x</p:attrName>
                                          <p:attrName>ppt_y</p:attrName>
                                        </p:attrNameLst>
                                      </p:cBhvr>
                                      <p:rCtr x="-52" y="-5154"/>
                                    </p:animMotion>
                                  </p:childTnLst>
                                </p:cTn>
                              </p:par>
                            </p:childTnLst>
                          </p:cTn>
                        </p:par>
                        <p:par>
                          <p:cTn id="18" fill="hold">
                            <p:stCondLst>
                              <p:cond delay="2000"/>
                            </p:stCondLst>
                            <p:childTnLst>
                              <p:par>
                                <p:cTn id="19" presetID="10" presetClass="entr" presetSubtype="0" fill="hold" grpId="0" nodeType="afterEffect">
                                  <p:stCondLst>
                                    <p:cond delay="0"/>
                                  </p:stCondLst>
                                  <p:iterate type="lt">
                                    <p:tmPct val="50000"/>
                                  </p:iterate>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49" presetClass="entr" presetSubtype="0" decel="100000" fill="hold" nodeType="withEffect">
                                  <p:stCondLst>
                                    <p:cond delay="50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 calcmode="lin" valueType="num">
                                      <p:cBhvr>
                                        <p:cTn id="26" dur="500" fill="hold"/>
                                        <p:tgtEl>
                                          <p:spTgt spid="3"/>
                                        </p:tgtEl>
                                        <p:attrNameLst>
                                          <p:attrName>style.rotation</p:attrName>
                                        </p:attrNameLst>
                                      </p:cBhvr>
                                      <p:tavLst>
                                        <p:tav tm="0">
                                          <p:val>
                                            <p:fltVal val="360"/>
                                          </p:val>
                                        </p:tav>
                                        <p:tav tm="100000">
                                          <p:val>
                                            <p:fltVal val="0"/>
                                          </p:val>
                                        </p:tav>
                                      </p:tavLst>
                                    </p:anim>
                                    <p:animEffect transition="in" filter="fade">
                                      <p:cBhvr>
                                        <p:cTn id="27" dur="500"/>
                                        <p:tgtEl>
                                          <p:spTgt spid="3"/>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 calcmode="lin" valueType="num">
                                      <p:cBhvr>
                                        <p:cTn id="36" dur="500" fill="hold"/>
                                        <p:tgtEl>
                                          <p:spTgt spid="19"/>
                                        </p:tgtEl>
                                        <p:attrNameLst>
                                          <p:attrName>style.rotation</p:attrName>
                                        </p:attrNameLst>
                                      </p:cBhvr>
                                      <p:tavLst>
                                        <p:tav tm="0">
                                          <p:val>
                                            <p:fltVal val="90"/>
                                          </p:val>
                                        </p:tav>
                                        <p:tav tm="100000">
                                          <p:val>
                                            <p:fltVal val="0"/>
                                          </p:val>
                                        </p:tav>
                                      </p:tavLst>
                                    </p:anim>
                                    <p:animEffect transition="in" filter="fade">
                                      <p:cBhvr>
                                        <p:cTn id="37" dur="500"/>
                                        <p:tgtEl>
                                          <p:spTgt spid="19"/>
                                        </p:tgtEl>
                                      </p:cBhvr>
                                    </p:animEffect>
                                  </p:childTnLst>
                                </p:cTn>
                              </p:par>
                              <p:par>
                                <p:cTn id="38" presetID="22" presetClass="entr" presetSubtype="1" fill="hold" grpId="0" nodeType="withEffect">
                                  <p:stCondLst>
                                    <p:cond delay="300"/>
                                  </p:stCondLst>
                                  <p:childTnLst>
                                    <p:set>
                                      <p:cBhvr>
                                        <p:cTn id="39" dur="1" fill="hold">
                                          <p:stCondLst>
                                            <p:cond delay="0"/>
                                          </p:stCondLst>
                                        </p:cTn>
                                        <p:tgtEl>
                                          <p:spTgt spid="49155"/>
                                        </p:tgtEl>
                                        <p:attrNameLst>
                                          <p:attrName>style.visibility</p:attrName>
                                        </p:attrNameLst>
                                      </p:cBhvr>
                                      <p:to>
                                        <p:strVal val="visible"/>
                                      </p:to>
                                    </p:set>
                                    <p:animEffect transition="in" filter="wipe(up)">
                                      <p:cBhvr>
                                        <p:cTn id="40" dur="500"/>
                                        <p:tgtEl>
                                          <p:spTgt spid="49155"/>
                                        </p:tgtEl>
                                      </p:cBhvr>
                                    </p:animEffect>
                                  </p:childTnLst>
                                </p:cTn>
                              </p:par>
                              <p:par>
                                <p:cTn id="41" presetID="22" presetClass="entr" presetSubtype="1" fill="hold" grpId="0" nodeType="withEffect">
                                  <p:stCondLst>
                                    <p:cond delay="75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500"/>
                                        <p:tgtEl>
                                          <p:spTgt spid="8"/>
                                        </p:tgtEl>
                                      </p:cBhvr>
                                    </p:animEffect>
                                  </p:childTnLst>
                                </p:cTn>
                              </p:par>
                              <p:par>
                                <p:cTn id="44" presetID="31" presetClass="entr" presetSubtype="0" fill="hold" grpId="0" nodeType="withEffect">
                                  <p:stCondLst>
                                    <p:cond delay="75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 calcmode="lin" valueType="num">
                                      <p:cBhvr>
                                        <p:cTn id="48" dur="500" fill="hold"/>
                                        <p:tgtEl>
                                          <p:spTgt spid="25"/>
                                        </p:tgtEl>
                                        <p:attrNameLst>
                                          <p:attrName>style.rotation</p:attrName>
                                        </p:attrNameLst>
                                      </p:cBhvr>
                                      <p:tavLst>
                                        <p:tav tm="0">
                                          <p:val>
                                            <p:fltVal val="90"/>
                                          </p:val>
                                        </p:tav>
                                        <p:tav tm="100000">
                                          <p:val>
                                            <p:fltVal val="0"/>
                                          </p:val>
                                        </p:tav>
                                      </p:tavLst>
                                    </p:anim>
                                    <p:animEffect transition="in" filter="fade">
                                      <p:cBhvr>
                                        <p:cTn id="49" dur="500"/>
                                        <p:tgtEl>
                                          <p:spTgt spid="25"/>
                                        </p:tgtEl>
                                      </p:cBhvr>
                                    </p:animEffect>
                                  </p:childTnLst>
                                </p:cTn>
                              </p:par>
                              <p:par>
                                <p:cTn id="50" presetID="22" presetClass="entr" presetSubtype="4" fill="hold" grpId="0" nodeType="withEffect">
                                  <p:stCondLst>
                                    <p:cond delay="1250"/>
                                  </p:stCondLst>
                                  <p:childTnLst>
                                    <p:set>
                                      <p:cBhvr>
                                        <p:cTn id="51" dur="1" fill="hold">
                                          <p:stCondLst>
                                            <p:cond delay="0"/>
                                          </p:stCondLst>
                                        </p:cTn>
                                        <p:tgtEl>
                                          <p:spTgt spid="49157"/>
                                        </p:tgtEl>
                                        <p:attrNameLst>
                                          <p:attrName>style.visibility</p:attrName>
                                        </p:attrNameLst>
                                      </p:cBhvr>
                                      <p:to>
                                        <p:strVal val="visible"/>
                                      </p:to>
                                    </p:set>
                                    <p:animEffect transition="in" filter="wipe(down)">
                                      <p:cBhvr>
                                        <p:cTn id="52" dur="500"/>
                                        <p:tgtEl>
                                          <p:spTgt spid="49157"/>
                                        </p:tgtEl>
                                      </p:cBhvr>
                                    </p:animEffect>
                                  </p:childTnLst>
                                </p:cTn>
                              </p:par>
                              <p:par>
                                <p:cTn id="53" presetID="22" presetClass="entr" presetSubtype="4" fill="hold" grpId="0" nodeType="withEffect">
                                  <p:stCondLst>
                                    <p:cond delay="175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par>
                                <p:cTn id="56" presetID="31" presetClass="entr" presetSubtype="0" fill="hold" grpId="0" nodeType="withEffect">
                                  <p:stCondLst>
                                    <p:cond delay="17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90"/>
                                          </p:val>
                                        </p:tav>
                                        <p:tav tm="100000">
                                          <p:val>
                                            <p:fltVal val="0"/>
                                          </p:val>
                                        </p:tav>
                                      </p:tavLst>
                                    </p:anim>
                                    <p:animEffect transition="in" filter="fade">
                                      <p:cBhvr>
                                        <p:cTn id="61" dur="500"/>
                                        <p:tgtEl>
                                          <p:spTgt spid="26"/>
                                        </p:tgtEl>
                                      </p:cBhvr>
                                    </p:animEffect>
                                  </p:childTnLst>
                                </p:cTn>
                              </p:par>
                              <p:par>
                                <p:cTn id="62" presetID="22" presetClass="entr" presetSubtype="4" fill="hold" grpId="0" nodeType="withEffect">
                                  <p:stCondLst>
                                    <p:cond delay="2250"/>
                                  </p:stCondLst>
                                  <p:childTnLst>
                                    <p:set>
                                      <p:cBhvr>
                                        <p:cTn id="63" dur="1" fill="hold">
                                          <p:stCondLst>
                                            <p:cond delay="0"/>
                                          </p:stCondLst>
                                        </p:cTn>
                                        <p:tgtEl>
                                          <p:spTgt spid="49159"/>
                                        </p:tgtEl>
                                        <p:attrNameLst>
                                          <p:attrName>style.visibility</p:attrName>
                                        </p:attrNameLst>
                                      </p:cBhvr>
                                      <p:to>
                                        <p:strVal val="visible"/>
                                      </p:to>
                                    </p:set>
                                    <p:animEffect transition="in" filter="wipe(down)">
                                      <p:cBhvr>
                                        <p:cTn id="64"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8" grpId="0" animBg="1"/>
      <p:bldP spid="49157" grpId="0" animBg="1"/>
      <p:bldP spid="10" grpId="0" animBg="1"/>
      <p:bldP spid="49159" grpId="0" animBg="1"/>
      <p:bldP spid="12" grpId="0" animBg="1"/>
      <p:bldP spid="13" grpId="0"/>
      <p:bldP spid="19"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3673" y="410814"/>
            <a:ext cx="4698723" cy="1446550"/>
          </a:xfrm>
          <a:prstGeom prst="rect">
            <a:avLst/>
          </a:prstGeom>
          <a:noFill/>
        </p:spPr>
        <p:txBody>
          <a:bodyPr wrap="none" rtlCol="0">
            <a:spAutoFit/>
          </a:bodyPr>
          <a:lstStyle/>
          <a:p>
            <a:pPr algn="ctr" fontAlgn="base">
              <a:spcBef>
                <a:spcPct val="0"/>
              </a:spcBef>
              <a:spcAft>
                <a:spcPct val="0"/>
              </a:spcAft>
            </a:pPr>
            <a:r>
              <a:rPr lang="zh-CN" altLang="en-US" sz="8800" smtClean="0">
                <a:solidFill>
                  <a:prstClr val="white"/>
                </a:solidFill>
                <a:latin typeface="华文彩云" pitchFamily="2" charset="-122"/>
                <a:ea typeface="华文彩云" pitchFamily="2" charset="-122"/>
              </a:rPr>
              <a:t>写在最后</a:t>
            </a:r>
            <a:endParaRPr lang="zh-CN" altLang="en-US" sz="8800" dirty="0">
              <a:solidFill>
                <a:prstClr val="white"/>
              </a:solidFill>
              <a:latin typeface="华文彩云" pitchFamily="2" charset="-122"/>
              <a:ea typeface="华文彩云" pitchFamily="2" charset="-122"/>
            </a:endParaRPr>
          </a:p>
        </p:txBody>
      </p:sp>
      <p:sp>
        <p:nvSpPr>
          <p:cNvPr id="50179" name="矩形 3"/>
          <p:cNvSpPr>
            <a:spLocks noChangeArrowheads="1"/>
          </p:cNvSpPr>
          <p:nvPr/>
        </p:nvSpPr>
        <p:spPr bwMode="auto">
          <a:xfrm>
            <a:off x="1214414" y="2071678"/>
            <a:ext cx="6765583"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pPr>
            <a:r>
              <a:rPr lang="zh-CN" altLang="en-US" sz="2400" smtClean="0">
                <a:solidFill>
                  <a:schemeClr val="bg1"/>
                </a:solidFill>
                <a:latin typeface="微软雅黑" pitchFamily="34" charset="-122"/>
                <a:ea typeface="微软雅黑" pitchFamily="34" charset="-122"/>
              </a:rPr>
              <a:t>      任</a:t>
            </a:r>
            <a:r>
              <a:rPr lang="zh-CN" altLang="en-US" sz="2400" smtClean="0">
                <a:solidFill>
                  <a:schemeClr val="bg1"/>
                </a:solidFill>
                <a:latin typeface="微软雅黑" pitchFamily="34" charset="-122"/>
                <a:ea typeface="微软雅黑" pitchFamily="34" charset="-122"/>
              </a:rPr>
              <a:t>何一个页面都需要符合</a:t>
            </a:r>
            <a:r>
              <a:rPr lang="en-US" altLang="zh-CN" sz="2400" smtClean="0">
                <a:solidFill>
                  <a:schemeClr val="bg1"/>
                </a:solidFill>
                <a:latin typeface="微软雅黑" pitchFamily="34" charset="-122"/>
                <a:ea typeface="微软雅黑" pitchFamily="34" charset="-122"/>
              </a:rPr>
              <a:t>SEO</a:t>
            </a:r>
            <a:r>
              <a:rPr lang="zh-CN" altLang="en-US" sz="2400" smtClean="0">
                <a:solidFill>
                  <a:schemeClr val="bg1"/>
                </a:solidFill>
                <a:latin typeface="微软雅黑" pitchFamily="34" charset="-122"/>
                <a:ea typeface="微软雅黑" pitchFamily="34" charset="-122"/>
              </a:rPr>
              <a:t>标</a:t>
            </a:r>
            <a:r>
              <a:rPr lang="zh-CN" altLang="en-US" sz="2400" smtClean="0">
                <a:solidFill>
                  <a:schemeClr val="bg1"/>
                </a:solidFill>
                <a:latin typeface="微软雅黑" pitchFamily="34" charset="-122"/>
                <a:ea typeface="微软雅黑" pitchFamily="34" charset="-122"/>
              </a:rPr>
              <a:t>准</a:t>
            </a:r>
            <a:r>
              <a:rPr lang="zh-CN" altLang="en-US" sz="2400" smtClean="0">
                <a:solidFill>
                  <a:schemeClr val="bg1"/>
                </a:solidFill>
                <a:latin typeface="微软雅黑" pitchFamily="34" charset="-122"/>
                <a:ea typeface="微软雅黑" pitchFamily="34" charset="-122"/>
              </a:rPr>
              <a:t>，</a:t>
            </a:r>
            <a:r>
              <a:rPr lang="zh-CN" altLang="en-US" sz="2400" smtClean="0">
                <a:solidFill>
                  <a:schemeClr val="bg1"/>
                </a:solidFill>
                <a:latin typeface="微软雅黑" pitchFamily="34" charset="-122"/>
                <a:ea typeface="微软雅黑" pitchFamily="34" charset="-122"/>
              </a:rPr>
              <a:t>坚</a:t>
            </a:r>
            <a:r>
              <a:rPr lang="zh-CN" altLang="en-US" sz="2400" smtClean="0">
                <a:solidFill>
                  <a:schemeClr val="bg1"/>
                </a:solidFill>
                <a:latin typeface="微软雅黑" pitchFamily="34" charset="-122"/>
                <a:ea typeface="微软雅黑" pitchFamily="34" charset="-122"/>
              </a:rPr>
              <a:t>持优化，习</a:t>
            </a:r>
            <a:r>
              <a:rPr lang="zh-CN" altLang="en-US" sz="2400" smtClean="0">
                <a:solidFill>
                  <a:schemeClr val="bg1"/>
                </a:solidFill>
                <a:latin typeface="微软雅黑" pitchFamily="34" charset="-122"/>
                <a:ea typeface="微软雅黑" pitchFamily="34" charset="-122"/>
              </a:rPr>
              <a:t>惯方能成自</a:t>
            </a:r>
            <a:r>
              <a:rPr lang="zh-CN" altLang="en-US" sz="2400" smtClean="0">
                <a:solidFill>
                  <a:schemeClr val="bg1"/>
                </a:solidFill>
                <a:latin typeface="微软雅黑" pitchFamily="34" charset="-122"/>
                <a:ea typeface="微软雅黑" pitchFamily="34" charset="-122"/>
              </a:rPr>
              <a:t>然</a:t>
            </a:r>
            <a:r>
              <a:rPr lang="zh-CN" altLang="en-US" sz="2400" smtClean="0">
                <a:solidFill>
                  <a:schemeClr val="bg1"/>
                </a:solidFill>
                <a:latin typeface="微软雅黑" pitchFamily="34" charset="-122"/>
                <a:ea typeface="微软雅黑" pitchFamily="34" charset="-122"/>
              </a:rPr>
              <a:t>。</a:t>
            </a:r>
            <a:endParaRPr lang="en-US" altLang="zh-CN" sz="2400" smtClean="0">
              <a:solidFill>
                <a:schemeClr val="bg1"/>
              </a:solidFill>
              <a:latin typeface="微软雅黑" pitchFamily="34" charset="-122"/>
              <a:ea typeface="微软雅黑" pitchFamily="34" charset="-122"/>
            </a:endParaRPr>
          </a:p>
          <a:p>
            <a:pPr fontAlgn="base">
              <a:lnSpc>
                <a:spcPct val="150000"/>
              </a:lnSpc>
              <a:spcBef>
                <a:spcPct val="0"/>
              </a:spcBef>
              <a:spcAft>
                <a:spcPct val="0"/>
              </a:spcAft>
            </a:pPr>
            <a:r>
              <a:rPr lang="en-US" altLang="zh-CN" sz="2400" smtClean="0">
                <a:solidFill>
                  <a:schemeClr val="bg1"/>
                </a:solidFill>
                <a:latin typeface="微软雅黑" pitchFamily="34" charset="-122"/>
                <a:ea typeface="微软雅黑" pitchFamily="34" charset="-122"/>
              </a:rPr>
              <a:t> </a:t>
            </a:r>
            <a:r>
              <a:rPr lang="en-US" altLang="zh-CN" sz="2400" smtClean="0">
                <a:solidFill>
                  <a:schemeClr val="bg1"/>
                </a:solidFill>
                <a:latin typeface="微软雅黑" pitchFamily="34" charset="-122"/>
                <a:ea typeface="微软雅黑" pitchFamily="34" charset="-122"/>
              </a:rPr>
              <a:t>     SEO</a:t>
            </a:r>
            <a:r>
              <a:rPr lang="zh-CN" altLang="en-US" sz="2400" smtClean="0">
                <a:solidFill>
                  <a:schemeClr val="bg1"/>
                </a:solidFill>
                <a:latin typeface="微软雅黑" pitchFamily="34" charset="-122"/>
                <a:ea typeface="微软雅黑" pitchFamily="34" charset="-122"/>
              </a:rPr>
              <a:t>是个长期而稳定的优化过程，当整个网站</a:t>
            </a:r>
            <a:r>
              <a:rPr lang="zh-CN" altLang="en-US" sz="2400" smtClean="0">
                <a:solidFill>
                  <a:schemeClr val="bg1"/>
                </a:solidFill>
                <a:latin typeface="微软雅黑" pitchFamily="34" charset="-122"/>
                <a:ea typeface="微软雅黑" pitchFamily="34" charset="-122"/>
              </a:rPr>
              <a:t>的</a:t>
            </a:r>
            <a:r>
              <a:rPr lang="en-US" altLang="zh-CN" sz="2400" smtClean="0">
                <a:solidFill>
                  <a:schemeClr val="bg1"/>
                </a:solidFill>
                <a:latin typeface="微软雅黑" pitchFamily="34" charset="-122"/>
                <a:ea typeface="微软雅黑" pitchFamily="34" charset="-122"/>
              </a:rPr>
              <a:t>SEO</a:t>
            </a:r>
            <a:r>
              <a:rPr lang="zh-CN" altLang="en-US" sz="2400" smtClean="0">
                <a:solidFill>
                  <a:schemeClr val="bg1"/>
                </a:solidFill>
                <a:latin typeface="微软雅黑" pitchFamily="34" charset="-122"/>
                <a:ea typeface="微软雅黑" pitchFamily="34" charset="-122"/>
              </a:rPr>
              <a:t>都已规</a:t>
            </a:r>
            <a:r>
              <a:rPr lang="zh-CN" altLang="en-US" sz="2400" smtClean="0">
                <a:solidFill>
                  <a:schemeClr val="bg1"/>
                </a:solidFill>
                <a:latin typeface="微软雅黑" pitchFamily="34" charset="-122"/>
                <a:ea typeface="微软雅黑" pitchFamily="34" charset="-122"/>
              </a:rPr>
              <a:t>范</a:t>
            </a:r>
            <a:r>
              <a:rPr lang="zh-CN" altLang="en-US" sz="2400" smtClean="0">
                <a:solidFill>
                  <a:schemeClr val="bg1"/>
                </a:solidFill>
                <a:latin typeface="微软雅黑" pitchFamily="34" charset="-122"/>
                <a:ea typeface="微软雅黑" pitchFamily="34" charset="-122"/>
              </a:rPr>
              <a:t>，久</a:t>
            </a:r>
            <a:r>
              <a:rPr lang="zh-CN" altLang="en-US" sz="2400" smtClean="0">
                <a:solidFill>
                  <a:schemeClr val="bg1"/>
                </a:solidFill>
                <a:latin typeface="微软雅黑" pitchFamily="34" charset="-122"/>
                <a:ea typeface="微软雅黑" pitchFamily="34" charset="-122"/>
              </a:rPr>
              <a:t>而久之权重升高，在引擎中的地位再难撼动，无论排名、曝光量、用户数、流量等各项综合指标都会保持稳定的</a:t>
            </a:r>
            <a:r>
              <a:rPr lang="zh-CN" altLang="en-US" sz="2400" smtClean="0">
                <a:solidFill>
                  <a:schemeClr val="bg1"/>
                </a:solidFill>
                <a:latin typeface="微软雅黑" pitchFamily="34" charset="-122"/>
                <a:ea typeface="微软雅黑" pitchFamily="34" charset="-122"/>
              </a:rPr>
              <a:t>上</a:t>
            </a:r>
            <a:r>
              <a:rPr lang="zh-CN" altLang="en-US" sz="2400" smtClean="0">
                <a:solidFill>
                  <a:schemeClr val="bg1"/>
                </a:solidFill>
                <a:latin typeface="微软雅黑" pitchFamily="34" charset="-122"/>
                <a:ea typeface="微软雅黑" pitchFamily="34" charset="-122"/>
              </a:rPr>
              <a:t>升</a:t>
            </a:r>
            <a:endParaRPr lang="en-US" altLang="zh-CN" sz="2400" smtClean="0">
              <a:solidFill>
                <a:schemeClr val="bg1"/>
              </a:solidFill>
              <a:latin typeface="微软雅黑" pitchFamily="34" charset="-122"/>
              <a:ea typeface="微软雅黑" pitchFamily="34" charset="-122"/>
            </a:endParaRPr>
          </a:p>
          <a:p>
            <a:pPr fontAlgn="base">
              <a:lnSpc>
                <a:spcPct val="150000"/>
              </a:lnSpc>
              <a:spcBef>
                <a:spcPct val="0"/>
              </a:spcBef>
              <a:spcAft>
                <a:spcPct val="0"/>
              </a:spcAft>
            </a:pPr>
            <a:r>
              <a:rPr lang="zh-CN" altLang="en-US" sz="2400" smtClean="0">
                <a:solidFill>
                  <a:schemeClr val="bg1"/>
                </a:solidFill>
                <a:latin typeface="微软雅黑" pitchFamily="34" charset="-122"/>
                <a:ea typeface="微软雅黑" pitchFamily="34" charset="-122"/>
              </a:rPr>
              <a:t>      当然，</a:t>
            </a:r>
            <a:r>
              <a:rPr lang="en-US" altLang="zh-CN" sz="2400" smtClean="0">
                <a:solidFill>
                  <a:schemeClr val="bg1"/>
                </a:solidFill>
                <a:latin typeface="微软雅黑" pitchFamily="34" charset="-122"/>
                <a:ea typeface="微软雅黑" pitchFamily="34" charset="-122"/>
              </a:rPr>
              <a:t>SEO</a:t>
            </a:r>
            <a:r>
              <a:rPr lang="zh-CN" altLang="en-US" sz="2400" smtClean="0">
                <a:solidFill>
                  <a:schemeClr val="bg1"/>
                </a:solidFill>
                <a:latin typeface="微软雅黑" pitchFamily="34" charset="-122"/>
                <a:ea typeface="微软雅黑" pitchFamily="34" charset="-122"/>
              </a:rPr>
              <a:t>离不开的是我们团队的配合</a:t>
            </a:r>
            <a:endParaRPr lang="en-US" altLang="zh-CN" sz="2400" smtClean="0">
              <a:solidFill>
                <a:schemeClr val="bg1"/>
              </a:solidFill>
              <a:latin typeface="微软雅黑" pitchFamily="34" charset="-122"/>
              <a:ea typeface="微软雅黑" pitchFamily="34" charset="-122"/>
            </a:endParaRPr>
          </a:p>
        </p:txBody>
      </p:sp>
      <p:sp>
        <p:nvSpPr>
          <p:cNvPr id="15" name="直角三角形 14"/>
          <p:cNvSpPr/>
          <p:nvPr/>
        </p:nvSpPr>
        <p:spPr>
          <a:xfrm rot="10800000">
            <a:off x="7415736" y="-2"/>
            <a:ext cx="1728264" cy="1792223"/>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rot="2719955">
            <a:off x="7818330" y="414540"/>
            <a:ext cx="1415772" cy="461665"/>
          </a:xfrm>
          <a:prstGeom prst="rect">
            <a:avLst/>
          </a:prstGeom>
          <a:noFill/>
        </p:spPr>
        <p:txBody>
          <a:bodyPr wrap="none" rtlCol="0">
            <a:spAutoFit/>
          </a:bodyPr>
          <a:lstStyle/>
          <a:p>
            <a:r>
              <a:rPr lang="zh-CN" altLang="en-US" sz="2400" b="1" dirty="0" smtClean="0"/>
              <a:t>心法总结</a:t>
            </a:r>
            <a:endParaRPr lang="zh-CN" altLang="en-US" sz="2400" b="1" dirty="0"/>
          </a:p>
        </p:txBody>
      </p:sp>
      <p:sp>
        <p:nvSpPr>
          <p:cNvPr id="17" name="AutoShape 15"/>
          <p:cNvSpPr>
            <a:spLocks noChangeArrowheads="1"/>
          </p:cNvSpPr>
          <p:nvPr/>
        </p:nvSpPr>
        <p:spPr bwMode="gray">
          <a:xfrm flipH="1">
            <a:off x="2285984" y="1125194"/>
            <a:ext cx="217488" cy="360000"/>
          </a:xfrm>
          <a:prstGeom prst="moon">
            <a:avLst>
              <a:gd name="adj" fmla="val 50000"/>
            </a:avLst>
          </a:prstGeom>
          <a:solidFill>
            <a:schemeClr val="bg1">
              <a:lumMod val="85000"/>
            </a:schemeClr>
          </a:solidFill>
          <a:ln>
            <a:noFill/>
          </a:ln>
        </p:spPr>
        <p:txBody>
          <a:bodyPr wrap="none" anchor="ctr"/>
          <a:lstStyle/>
          <a:p>
            <a:endParaRPr lang="zh-CN" altLang="en-US"/>
          </a:p>
        </p:txBody>
      </p:sp>
      <p:sp>
        <p:nvSpPr>
          <p:cNvPr id="18" name="AutoShape 16"/>
          <p:cNvSpPr>
            <a:spLocks noChangeArrowheads="1"/>
          </p:cNvSpPr>
          <p:nvPr/>
        </p:nvSpPr>
        <p:spPr bwMode="gray">
          <a:xfrm flipH="1">
            <a:off x="2500299" y="1125194"/>
            <a:ext cx="217487" cy="360000"/>
          </a:xfrm>
          <a:prstGeom prst="moon">
            <a:avLst>
              <a:gd name="adj" fmla="val 50000"/>
            </a:avLst>
          </a:prstGeom>
          <a:solidFill>
            <a:schemeClr val="bg1"/>
          </a:solidFill>
          <a:ln>
            <a:noFill/>
          </a:ln>
        </p:spPr>
        <p:txBody>
          <a:bodyPr wrap="none" anchor="ctr"/>
          <a:lstStyle/>
          <a:p>
            <a:endParaRPr lang="zh-CN" altLang="en-US"/>
          </a:p>
        </p:txBody>
      </p:sp>
      <p:pic>
        <p:nvPicPr>
          <p:cNvPr id="19" name="图片 2"/>
          <p:cNvPicPr>
            <a:picLocks noChangeAspect="1"/>
          </p:cNvPicPr>
          <p:nvPr/>
        </p:nvPicPr>
        <p:blipFill>
          <a:blip r:embed="rId2" cstate="print"/>
          <a:stretch>
            <a:fillRect/>
          </a:stretch>
        </p:blipFill>
        <p:spPr bwMode="auto">
          <a:xfrm>
            <a:off x="1071538" y="910880"/>
            <a:ext cx="984716" cy="783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63389994"/>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par>
                                <p:cTn id="11" presetID="26" presetClass="emph" presetSubtype="0" repeatCount="10000" fill="hold" grpId="1" nodeType="withEffect">
                                  <p:stCondLst>
                                    <p:cond delay="750"/>
                                  </p:stCondLst>
                                  <p:childTnLst>
                                    <p:animEffect transition="out" filter="fade">
                                      <p:cBhvr>
                                        <p:cTn id="12" dur="250" tmFilter="0, 0; .2, .5; .8, .5; 1, 0"/>
                                        <p:tgtEl>
                                          <p:spTgt spid="18"/>
                                        </p:tgtEl>
                                      </p:cBhvr>
                                    </p:animEffect>
                                    <p:animScale>
                                      <p:cBhvr>
                                        <p:cTn id="13" dur="125" autoRev="1" fill="hold"/>
                                        <p:tgtEl>
                                          <p:spTgt spid="18"/>
                                        </p:tgtEl>
                                      </p:cBhvr>
                                      <p:by x="105000" y="105000"/>
                                    </p:animScale>
                                  </p:childTnLst>
                                </p:cTn>
                              </p:par>
                              <p:par>
                                <p:cTn id="14" presetID="26" presetClass="emph" presetSubtype="0" repeatCount="10000" fill="hold" grpId="1" nodeType="withEffect">
                                  <p:stCondLst>
                                    <p:cond delay="750"/>
                                  </p:stCondLst>
                                  <p:childTnLst>
                                    <p:animEffect transition="out" filter="fade">
                                      <p:cBhvr>
                                        <p:cTn id="15" dur="250" tmFilter="0, 0; .2, .5; .8, .5; 1, 0"/>
                                        <p:tgtEl>
                                          <p:spTgt spid="17"/>
                                        </p:tgtEl>
                                      </p:cBhvr>
                                    </p:animEffect>
                                    <p:animScale>
                                      <p:cBhvr>
                                        <p:cTn id="16" dur="125" autoRev="1" fill="hold"/>
                                        <p:tgtEl>
                                          <p:spTgt spid="17"/>
                                        </p:tgtEl>
                                      </p:cBhvr>
                                      <p:by x="105000" y="105000"/>
                                    </p:animScale>
                                  </p:childTnLst>
                                </p:cTn>
                              </p:par>
                              <p:par>
                                <p:cTn id="17" presetID="10" presetClass="entr" presetSubtype="0" fill="hold" grpId="0" nodeType="withEffect">
                                  <p:stCondLst>
                                    <p:cond delay="900"/>
                                  </p:stCondLst>
                                  <p:iterate type="wd">
                                    <p:tmPct val="50000"/>
                                  </p:iterate>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1400"/>
                                  </p:stCondLst>
                                  <p:iterate type="lt">
                                    <p:tmPct val="10000"/>
                                  </p:iterate>
                                  <p:childTnLst>
                                    <p:set>
                                      <p:cBhvr>
                                        <p:cTn id="21" dur="1" fill="hold">
                                          <p:stCondLst>
                                            <p:cond delay="0"/>
                                          </p:stCondLst>
                                        </p:cTn>
                                        <p:tgtEl>
                                          <p:spTgt spid="50179"/>
                                        </p:tgtEl>
                                        <p:attrNameLst>
                                          <p:attrName>style.visibility</p:attrName>
                                        </p:attrNameLst>
                                      </p:cBhvr>
                                      <p:to>
                                        <p:strVal val="visible"/>
                                      </p:to>
                                    </p:set>
                                    <p:animEffect transition="in" filter="fade">
                                      <p:cBhvr>
                                        <p:cTn id="22"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179" grpId="0"/>
      <p:bldP spid="17" grpId="0" animBg="1"/>
      <p:bldP spid="17" grpId="1" animBg="1"/>
      <p:bldP spid="18" grpId="0" animBg="1"/>
      <p:bldP spid="1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bwMode="auto">
          <a:xfrm>
            <a:off x="1214414" y="571480"/>
            <a:ext cx="5589806" cy="4447100"/>
          </a:xfrm>
          <a:prstGeom prst="rect">
            <a:avLst/>
          </a:prstGeom>
          <a:noFill/>
          <a:ln>
            <a:noFill/>
          </a:ln>
          <a:effectLst>
            <a:outerShdw blurRad="76200" dist="762000" dir="15000000" sy="23000" kx="-1200000" algn="bl" rotWithShape="0">
              <a:prstClr val="black">
                <a:alpha val="2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Box 9"/>
          <p:cNvSpPr txBox="1"/>
          <p:nvPr/>
        </p:nvSpPr>
        <p:spPr>
          <a:xfrm>
            <a:off x="2428860" y="5000636"/>
            <a:ext cx="4375360" cy="646331"/>
          </a:xfrm>
          <a:prstGeom prst="rect">
            <a:avLst/>
          </a:prstGeom>
          <a:noFill/>
        </p:spPr>
        <p:txBody>
          <a:bodyPr wrap="square" rtlCol="0">
            <a:spAutoFit/>
          </a:bodyPr>
          <a:lstStyle/>
          <a:p>
            <a:r>
              <a:rPr lang="en-US" altLang="zh-CN" sz="3600" b="1" smtClean="0">
                <a:solidFill>
                  <a:schemeClr val="bg1"/>
                </a:solidFill>
                <a:latin typeface="微软雅黑" pitchFamily="34" charset="-122"/>
                <a:ea typeface="微软雅黑" pitchFamily="34" charset="-122"/>
              </a:rPr>
              <a:t>Everyone </a:t>
            </a:r>
            <a:r>
              <a:rPr lang="en-US" altLang="zh-CN" sz="3600" b="1" smtClean="0">
                <a:solidFill>
                  <a:schemeClr val="bg1"/>
                </a:solidFill>
                <a:latin typeface="微软雅黑" pitchFamily="34" charset="-122"/>
                <a:ea typeface="微软雅黑" pitchFamily="34" charset="-122"/>
              </a:rPr>
              <a:t>is </a:t>
            </a:r>
            <a:r>
              <a:rPr lang="en-US" altLang="zh-CN" sz="3600" b="1" smtClean="0">
                <a:solidFill>
                  <a:schemeClr val="bg1"/>
                </a:solidFill>
                <a:latin typeface="微软雅黑" pitchFamily="34" charset="-122"/>
                <a:ea typeface="微软雅黑" pitchFamily="34" charset="-122"/>
              </a:rPr>
              <a:t>Seoer</a:t>
            </a:r>
            <a:endParaRPr lang="zh-CN" altLang="en-US" sz="3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337789154"/>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470472" y="4413742"/>
            <a:ext cx="1673528" cy="12298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3" name="矩形 2"/>
          <p:cNvSpPr/>
          <p:nvPr/>
        </p:nvSpPr>
        <p:spPr>
          <a:xfrm rot="2991552">
            <a:off x="7244474" y="910230"/>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方正舒体" pitchFamily="2" charset="-122"/>
                <a:ea typeface="方正舒体" pitchFamily="2" charset="-122"/>
              </a:rPr>
              <a:t>引擎不是瞎子</a:t>
            </a:r>
            <a:endParaRPr lang="zh-CN" altLang="en-US" sz="2400" b="1" dirty="0">
              <a:solidFill>
                <a:schemeClr val="bg1"/>
              </a:solidFill>
              <a:latin typeface="方正舒体" pitchFamily="2" charset="-122"/>
              <a:ea typeface="方正舒体" pitchFamily="2" charset="-122"/>
            </a:endParaRPr>
          </a:p>
        </p:txBody>
      </p:sp>
      <p:sp>
        <p:nvSpPr>
          <p:cNvPr id="4" name="TextBox 3"/>
          <p:cNvSpPr txBox="1"/>
          <p:nvPr/>
        </p:nvSpPr>
        <p:spPr>
          <a:xfrm>
            <a:off x="7470472" y="1208946"/>
            <a:ext cx="413896"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a:solidFill>
                  <a:schemeClr val="bg1"/>
                </a:solidFill>
              </a:rPr>
              <a:t>1</a:t>
            </a:r>
            <a:endParaRPr lang="zh-CN" altLang="en-US" b="1" dirty="0">
              <a:solidFill>
                <a:schemeClr val="bg1"/>
              </a:solidFill>
            </a:endParaRPr>
          </a:p>
        </p:txBody>
      </p:sp>
      <p:sp>
        <p:nvSpPr>
          <p:cNvPr id="5" name="TextBox 4"/>
          <p:cNvSpPr txBox="1"/>
          <p:nvPr/>
        </p:nvSpPr>
        <p:spPr>
          <a:xfrm>
            <a:off x="1229178" y="2224153"/>
            <a:ext cx="7240318" cy="2062103"/>
          </a:xfrm>
          <a:prstGeom prst="rect">
            <a:avLst/>
          </a:prstGeom>
          <a:noFill/>
        </p:spPr>
        <p:txBody>
          <a:bodyPr wrap="square" rtlCol="0">
            <a:spAutoFit/>
          </a:bodyPr>
          <a:lstStyle/>
          <a:p>
            <a:r>
              <a:rPr lang="en-US" altLang="zh-CN" sz="1600" smtClean="0">
                <a:solidFill>
                  <a:schemeClr val="bg1"/>
                </a:solidFill>
                <a:latin typeface="华文新魏" pitchFamily="2" charset="-122"/>
                <a:ea typeface="华文新魏" pitchFamily="2" charset="-122"/>
              </a:rPr>
              <a:t>SEO= secrch engine optimization</a:t>
            </a:r>
            <a:r>
              <a:rPr lang="zh-CN" altLang="en-US" sz="1600" smtClean="0">
                <a:solidFill>
                  <a:schemeClr val="bg1"/>
                </a:solidFill>
                <a:latin typeface="华文新魏" pitchFamily="2" charset="-122"/>
                <a:ea typeface="华文新魏" pitchFamily="2" charset="-122"/>
              </a:rPr>
              <a:t>是指搜索引擎优化</a:t>
            </a:r>
            <a:endParaRPr lang="en-US" altLang="zh-CN" sz="1600" smtClean="0">
              <a:solidFill>
                <a:schemeClr val="bg1"/>
              </a:solidFill>
              <a:latin typeface="华文新魏" pitchFamily="2" charset="-122"/>
              <a:ea typeface="华文新魏" pitchFamily="2" charset="-122"/>
            </a:endParaRPr>
          </a:p>
          <a:p>
            <a:endParaRPr lang="en-US" altLang="zh-CN" sz="1600" smtClean="0">
              <a:solidFill>
                <a:schemeClr val="bg1"/>
              </a:solidFill>
              <a:latin typeface="华文新魏" pitchFamily="2" charset="-122"/>
              <a:ea typeface="华文新魏" pitchFamily="2" charset="-122"/>
            </a:endParaRPr>
          </a:p>
          <a:p>
            <a:r>
              <a:rPr lang="en-US" altLang="zh-CN" sz="1600" smtClean="0">
                <a:solidFill>
                  <a:schemeClr val="bg1"/>
                </a:solidFill>
                <a:latin typeface="华文新魏" pitchFamily="2" charset="-122"/>
                <a:ea typeface="华文新魏" pitchFamily="2" charset="-122"/>
              </a:rPr>
              <a:t>SEO</a:t>
            </a:r>
            <a:r>
              <a:rPr lang="zh-CN" altLang="en-US" sz="1600" smtClean="0">
                <a:solidFill>
                  <a:schemeClr val="bg1"/>
                </a:solidFill>
                <a:latin typeface="华文新魏" pitchFamily="2" charset="-122"/>
                <a:ea typeface="华文新魏" pitchFamily="2" charset="-122"/>
              </a:rPr>
              <a:t>不是技术，不是方法，更不仅仅是关键词的排名。</a:t>
            </a:r>
            <a:r>
              <a:rPr lang="en-US" altLang="zh-CN" sz="1600" smtClean="0">
                <a:solidFill>
                  <a:schemeClr val="bg1"/>
                </a:solidFill>
                <a:latin typeface="华文新魏" pitchFamily="2" charset="-122"/>
                <a:ea typeface="华文新魏" pitchFamily="2" charset="-122"/>
              </a:rPr>
              <a:t>SEO</a:t>
            </a:r>
            <a:r>
              <a:rPr lang="zh-CN" altLang="en-US" sz="1600" smtClean="0">
                <a:solidFill>
                  <a:schemeClr val="bg1"/>
                </a:solidFill>
                <a:latin typeface="华文新魏" pitchFamily="2" charset="-122"/>
                <a:ea typeface="华文新魏" pitchFamily="2" charset="-122"/>
              </a:rPr>
              <a:t>是一种理念，一种习惯，也是一种对用户和引擎友好的规范</a:t>
            </a:r>
            <a:endParaRPr lang="en-US" altLang="zh-CN" sz="1600" smtClean="0">
              <a:solidFill>
                <a:schemeClr val="bg1"/>
              </a:solidFill>
              <a:latin typeface="华文新魏" pitchFamily="2" charset="-122"/>
              <a:ea typeface="华文新魏" pitchFamily="2" charset="-122"/>
            </a:endParaRPr>
          </a:p>
          <a:p>
            <a:endParaRPr lang="en-US" altLang="zh-CN" sz="1600" smtClean="0">
              <a:solidFill>
                <a:schemeClr val="bg1"/>
              </a:solidFill>
              <a:latin typeface="华文新魏" pitchFamily="2" charset="-122"/>
              <a:ea typeface="华文新魏" pitchFamily="2" charset="-122"/>
            </a:endParaRPr>
          </a:p>
          <a:p>
            <a:r>
              <a:rPr lang="en-US" altLang="zh-CN" sz="1600" smtClean="0">
                <a:solidFill>
                  <a:schemeClr val="bg1"/>
                </a:solidFill>
                <a:latin typeface="华文新魏" pitchFamily="2" charset="-122"/>
                <a:ea typeface="华文新魏" pitchFamily="2" charset="-122"/>
              </a:rPr>
              <a:t>Seo</a:t>
            </a:r>
            <a:r>
              <a:rPr lang="zh-CN" altLang="en-US" sz="1600" smtClean="0">
                <a:solidFill>
                  <a:schemeClr val="bg1"/>
                </a:solidFill>
                <a:latin typeface="华文新魏" pitchFamily="2" charset="-122"/>
                <a:ea typeface="华文新魏" pitchFamily="2" charset="-122"/>
              </a:rPr>
              <a:t>是在了解搜索引擎排名算法的基础上对网站进行站内和站外的优化，对网站存在的弊端加以更正，让网站更加符合对用户和引擎的友好，获得更多的流量与转化率。</a:t>
            </a:r>
            <a:endParaRPr lang="zh-CN" altLang="en-US" sz="1600" dirty="0" smtClean="0">
              <a:solidFill>
                <a:schemeClr val="bg1"/>
              </a:solidFill>
              <a:latin typeface="华文新魏" pitchFamily="2" charset="-122"/>
              <a:ea typeface="华文新魏" pitchFamily="2" charset="-122"/>
            </a:endParaRPr>
          </a:p>
        </p:txBody>
      </p:sp>
      <p:sp>
        <p:nvSpPr>
          <p:cNvPr id="6" name="TextBox 5"/>
          <p:cNvSpPr txBox="1"/>
          <p:nvPr/>
        </p:nvSpPr>
        <p:spPr>
          <a:xfrm>
            <a:off x="1357290" y="4413742"/>
            <a:ext cx="6455071" cy="1229836"/>
          </a:xfrm>
          <a:prstGeom prst="rect">
            <a:avLst/>
          </a:prstGeom>
          <a:solidFill>
            <a:schemeClr val="bg1">
              <a:lumMod val="95000"/>
            </a:schemeClr>
          </a:solidFill>
        </p:spPr>
        <p:txBody>
          <a:bodyPr wrap="none" rtlCol="0">
            <a:noAutofit/>
          </a:bodyPr>
          <a:lstStyle/>
          <a:p>
            <a:endParaRPr lang="en-US" altLang="zh-CN" sz="2000" dirty="0" smtClean="0"/>
          </a:p>
          <a:p>
            <a:endParaRPr lang="zh-CN" altLang="en-US" sz="2400" b="1" dirty="0"/>
          </a:p>
        </p:txBody>
      </p:sp>
      <p:pic>
        <p:nvPicPr>
          <p:cNvPr id="8" name="图片 2"/>
          <p:cNvPicPr>
            <a:picLocks noChangeAspect="1"/>
          </p:cNvPicPr>
          <p:nvPr/>
        </p:nvPicPr>
        <p:blipFill>
          <a:blip r:embed="rId2" cstate="print"/>
          <a:stretch>
            <a:fillRect/>
          </a:stretch>
        </p:blipFill>
        <p:spPr bwMode="auto">
          <a:xfrm>
            <a:off x="-71470" y="5572140"/>
            <a:ext cx="1526476" cy="12144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714348" y="1281548"/>
            <a:ext cx="2611612" cy="584775"/>
          </a:xfrm>
          <a:prstGeom prst="rect">
            <a:avLst/>
          </a:prstGeom>
          <a:noFill/>
        </p:spPr>
        <p:txBody>
          <a:bodyPr wrap="none" rtlCol="0">
            <a:spAutoFit/>
          </a:bodyPr>
          <a:lstStyle/>
          <a:p>
            <a:r>
              <a:rPr lang="zh-CN" altLang="en-US" sz="3200" b="1" spc="600" smtClean="0">
                <a:solidFill>
                  <a:schemeClr val="bg1"/>
                </a:solidFill>
                <a:latin typeface="华文新魏" pitchFamily="2" charset="-122"/>
                <a:ea typeface="华文新魏" pitchFamily="2" charset="-122"/>
              </a:rPr>
              <a:t>什么是</a:t>
            </a:r>
            <a:r>
              <a:rPr lang="en-US" altLang="zh-CN" sz="3200" b="1" spc="600" smtClean="0">
                <a:solidFill>
                  <a:schemeClr val="bg1"/>
                </a:solidFill>
                <a:latin typeface="华文新魏" pitchFamily="2" charset="-122"/>
                <a:ea typeface="华文新魏" pitchFamily="2" charset="-122"/>
              </a:rPr>
              <a:t>SEO</a:t>
            </a:r>
            <a:endParaRPr lang="zh-CN" altLang="en-US" sz="3200" b="1" spc="600" dirty="0">
              <a:solidFill>
                <a:schemeClr val="bg1"/>
              </a:solidFill>
              <a:latin typeface="华文新魏" pitchFamily="2" charset="-122"/>
              <a:ea typeface="华文新魏" pitchFamily="2" charset="-122"/>
            </a:endParaRPr>
          </a:p>
        </p:txBody>
      </p:sp>
      <p:sp>
        <p:nvSpPr>
          <p:cNvPr id="13" name="矩形 12"/>
          <p:cNvSpPr/>
          <p:nvPr/>
        </p:nvSpPr>
        <p:spPr>
          <a:xfrm>
            <a:off x="2627784" y="4698763"/>
            <a:ext cx="3427541" cy="646331"/>
          </a:xfrm>
          <a:prstGeom prst="rect">
            <a:avLst/>
          </a:prstGeom>
        </p:spPr>
        <p:txBody>
          <a:bodyPr wrap="none">
            <a:spAutoFit/>
          </a:bodyPr>
          <a:lstStyle/>
          <a:p>
            <a:pPr lvl="0"/>
            <a:r>
              <a:rPr lang="zh-CN" altLang="en-US" sz="3600" b="1" smtClean="0">
                <a:solidFill>
                  <a:schemeClr val="bg1">
                    <a:lumMod val="50000"/>
                  </a:schemeClr>
                </a:solidFill>
                <a:latin typeface="华文新魏" pitchFamily="2" charset="-122"/>
                <a:ea typeface="华文新魏" pitchFamily="2" charset="-122"/>
              </a:rPr>
              <a:t>引擎不是</a:t>
            </a:r>
            <a:r>
              <a:rPr lang="zh-CN" altLang="en-US" sz="3600" b="1" dirty="0" smtClean="0">
                <a:solidFill>
                  <a:schemeClr val="bg1">
                    <a:lumMod val="50000"/>
                  </a:schemeClr>
                </a:solidFill>
                <a:latin typeface="华文新魏" pitchFamily="2" charset="-122"/>
                <a:ea typeface="华文新魏" pitchFamily="2" charset="-122"/>
              </a:rPr>
              <a:t>瞎子</a:t>
            </a:r>
            <a:r>
              <a:rPr lang="en-US" altLang="zh-CN" sz="3600" b="1" dirty="0" smtClean="0">
                <a:solidFill>
                  <a:schemeClr val="bg1">
                    <a:lumMod val="50000"/>
                  </a:schemeClr>
                </a:solidFill>
                <a:latin typeface="华文新魏" pitchFamily="2" charset="-122"/>
                <a:ea typeface="华文新魏" pitchFamily="2" charset="-122"/>
              </a:rPr>
              <a:t>…</a:t>
            </a:r>
            <a:endParaRPr lang="zh-CN" altLang="en-US" sz="3600" b="1" dirty="0">
              <a:solidFill>
                <a:schemeClr val="bg1">
                  <a:lumMod val="50000"/>
                </a:schemeClr>
              </a:solidFill>
              <a:latin typeface="华文新魏" pitchFamily="2" charset="-122"/>
              <a:ea typeface="华文新魏" pitchFamily="2" charset="-122"/>
            </a:endParaRPr>
          </a:p>
        </p:txBody>
      </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xmlns="">
                  <a14:imgLayer r:embed="rId4">
                    <a14:imgEffect>
                      <a14:backgroundRemoval t="0" b="99029" l="0" r="88889">
                        <a14:foregroundMark x1="15686" y1="37864" x2="15686" y2="37864"/>
                        <a14:backgroundMark x1="11111" y1="51456" x2="11111" y2="51456"/>
                        <a14:backgroundMark x1="30065" y1="52427" x2="30065" y2="52427"/>
                        <a14:backgroundMark x1="26144" y1="44660" x2="26144" y2="44660"/>
                        <a14:backgroundMark x1="26144" y1="58252" x2="26144" y2="58252"/>
                        <a14:backgroundMark x1="13725" y1="45631" x2="13725" y2="45631"/>
                        <a14:backgroundMark x1="13725" y1="57282" x2="13725" y2="57282"/>
                        <a14:backgroundMark x1="8497" y1="63107" x2="8497" y2="63107"/>
                        <a14:backgroundMark x1="10458" y1="65049" x2="10458" y2="65049"/>
                        <a14:backgroundMark x1="11765" y1="67961" x2="11765" y2="67961"/>
                        <a14:backgroundMark x1="13072" y1="68932" x2="13072" y2="68932"/>
                        <a14:backgroundMark x1="15033" y1="69903" x2="15033" y2="69903"/>
                        <a14:backgroundMark x1="16340" y1="70874" x2="16340" y2="70874"/>
                        <a14:backgroundMark x1="18954" y1="71845" x2="18954" y2="71845"/>
                        <a14:backgroundMark x1="19608" y1="71845" x2="19608" y2="71845"/>
                        <a14:backgroundMark x1="20915" y1="70874" x2="20915" y2="70874"/>
                        <a14:backgroundMark x1="22876" y1="70874" x2="22876" y2="70874"/>
                        <a14:backgroundMark x1="24183" y1="69903" x2="24183" y2="69903"/>
                        <a14:backgroundMark x1="25490" y1="69903" x2="25490" y2="69903"/>
                        <a14:backgroundMark x1="26797" y1="68932" x2="26797" y2="68932"/>
                      </a14:backgroundRemoval>
                    </a14:imgEffect>
                    <a14:imgEffect>
                      <a14:saturation sat="0"/>
                    </a14:imgEffect>
                    <a14:imgEffect>
                      <a14:brightnessContrast bright="-40000"/>
                    </a14:imgEffect>
                  </a14:imgLayer>
                </a14:imgProps>
              </a:ext>
              <a:ext uri="{28A0092B-C50C-407E-A947-70E740481C1C}">
                <a14:useLocalDpi xmlns:a14="http://schemas.microsoft.com/office/drawing/2010/main" xmlns="" val="0"/>
              </a:ext>
            </a:extLst>
          </a:blip>
          <a:srcRect t="24452" r="57732"/>
          <a:stretch/>
        </p:blipFill>
        <p:spPr bwMode="auto">
          <a:xfrm>
            <a:off x="6353869" y="4321857"/>
            <a:ext cx="1098451" cy="1321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肘形连接符 15"/>
          <p:cNvCxnSpPr>
            <a:stCxn id="7" idx="3"/>
            <a:endCxn id="5" idx="0"/>
          </p:cNvCxnSpPr>
          <p:nvPr/>
        </p:nvCxnSpPr>
        <p:spPr>
          <a:xfrm>
            <a:off x="3325960" y="1573936"/>
            <a:ext cx="1523377" cy="650217"/>
          </a:xfrm>
          <a:prstGeom prst="bentConnector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半闭框 18"/>
          <p:cNvSpPr/>
          <p:nvPr/>
        </p:nvSpPr>
        <p:spPr>
          <a:xfrm>
            <a:off x="2278044" y="1214422"/>
            <a:ext cx="180000" cy="144000"/>
          </a:xfrm>
          <a:prstGeom prst="halfFram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半闭框 19"/>
          <p:cNvSpPr/>
          <p:nvPr/>
        </p:nvSpPr>
        <p:spPr>
          <a:xfrm flipH="1" flipV="1">
            <a:off x="3106116" y="1637614"/>
            <a:ext cx="180000" cy="144000"/>
          </a:xfrm>
          <a:prstGeom prst="halfFram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xmlns="" val="910111661"/>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19"/>
                                        </p:tgtEl>
                                        <p:attrNameLst>
                                          <p:attrName>style.visibility</p:attrName>
                                        </p:attrNameLst>
                                      </p:cBhvr>
                                      <p:to>
                                        <p:strVal val="visible"/>
                                      </p:to>
                                    </p:set>
                                    <p:anim calcmode="lin" valueType="num">
                                      <p:cBhvr>
                                        <p:cTn id="10" dur="250" fill="hold"/>
                                        <p:tgtEl>
                                          <p:spTgt spid="19"/>
                                        </p:tgtEl>
                                        <p:attrNameLst>
                                          <p:attrName>ppt_w</p:attrName>
                                        </p:attrNameLst>
                                      </p:cBhvr>
                                      <p:tavLst>
                                        <p:tav tm="0">
                                          <p:val>
                                            <p:fltVal val="0"/>
                                          </p:val>
                                        </p:tav>
                                        <p:tav tm="100000">
                                          <p:val>
                                            <p:strVal val="#ppt_w"/>
                                          </p:val>
                                        </p:tav>
                                      </p:tavLst>
                                    </p:anim>
                                    <p:anim calcmode="lin" valueType="num">
                                      <p:cBhvr>
                                        <p:cTn id="11" dur="250" fill="hold"/>
                                        <p:tgtEl>
                                          <p:spTgt spid="19"/>
                                        </p:tgtEl>
                                        <p:attrNameLst>
                                          <p:attrName>ppt_h</p:attrName>
                                        </p:attrNameLst>
                                      </p:cBhvr>
                                      <p:tavLst>
                                        <p:tav tm="0">
                                          <p:val>
                                            <p:fltVal val="0"/>
                                          </p:val>
                                        </p:tav>
                                        <p:tav tm="100000">
                                          <p:val>
                                            <p:strVal val="#ppt_h"/>
                                          </p:val>
                                        </p:tav>
                                      </p:tavLst>
                                    </p:anim>
                                    <p:anim calcmode="lin" valueType="num">
                                      <p:cBhvr>
                                        <p:cTn id="12" dur="250" fill="hold"/>
                                        <p:tgtEl>
                                          <p:spTgt spid="19"/>
                                        </p:tgtEl>
                                        <p:attrNameLst>
                                          <p:attrName>style.rotation</p:attrName>
                                        </p:attrNameLst>
                                      </p:cBhvr>
                                      <p:tavLst>
                                        <p:tav tm="0">
                                          <p:val>
                                            <p:fltVal val="90"/>
                                          </p:val>
                                        </p:tav>
                                        <p:tav tm="100000">
                                          <p:val>
                                            <p:fltVal val="0"/>
                                          </p:val>
                                        </p:tav>
                                      </p:tavLst>
                                    </p:anim>
                                    <p:animEffect transition="in" filter="fade">
                                      <p:cBhvr>
                                        <p:cTn id="13" dur="250"/>
                                        <p:tgtEl>
                                          <p:spTgt spid="19"/>
                                        </p:tgtEl>
                                      </p:cBhvr>
                                    </p:animEffect>
                                  </p:childTnLst>
                                </p:cTn>
                              </p:par>
                              <p:par>
                                <p:cTn id="14" presetID="31"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 calcmode="lin" valueType="num">
                                      <p:cBhvr>
                                        <p:cTn id="16" dur="250" fill="hold"/>
                                        <p:tgtEl>
                                          <p:spTgt spid="20"/>
                                        </p:tgtEl>
                                        <p:attrNameLst>
                                          <p:attrName>ppt_w</p:attrName>
                                        </p:attrNameLst>
                                      </p:cBhvr>
                                      <p:tavLst>
                                        <p:tav tm="0">
                                          <p:val>
                                            <p:fltVal val="0"/>
                                          </p:val>
                                        </p:tav>
                                        <p:tav tm="100000">
                                          <p:val>
                                            <p:strVal val="#ppt_w"/>
                                          </p:val>
                                        </p:tav>
                                      </p:tavLst>
                                    </p:anim>
                                    <p:anim calcmode="lin" valueType="num">
                                      <p:cBhvr>
                                        <p:cTn id="17" dur="250" fill="hold"/>
                                        <p:tgtEl>
                                          <p:spTgt spid="20"/>
                                        </p:tgtEl>
                                        <p:attrNameLst>
                                          <p:attrName>ppt_h</p:attrName>
                                        </p:attrNameLst>
                                      </p:cBhvr>
                                      <p:tavLst>
                                        <p:tav tm="0">
                                          <p:val>
                                            <p:fltVal val="0"/>
                                          </p:val>
                                        </p:tav>
                                        <p:tav tm="100000">
                                          <p:val>
                                            <p:strVal val="#ppt_h"/>
                                          </p:val>
                                        </p:tav>
                                      </p:tavLst>
                                    </p:anim>
                                    <p:anim calcmode="lin" valueType="num">
                                      <p:cBhvr>
                                        <p:cTn id="18" dur="250" fill="hold"/>
                                        <p:tgtEl>
                                          <p:spTgt spid="20"/>
                                        </p:tgtEl>
                                        <p:attrNameLst>
                                          <p:attrName>style.rotation</p:attrName>
                                        </p:attrNameLst>
                                      </p:cBhvr>
                                      <p:tavLst>
                                        <p:tav tm="0">
                                          <p:val>
                                            <p:fltVal val="90"/>
                                          </p:val>
                                        </p:tav>
                                        <p:tav tm="100000">
                                          <p:val>
                                            <p:fltVal val="0"/>
                                          </p:val>
                                        </p:tav>
                                      </p:tavLst>
                                    </p:anim>
                                    <p:animEffect transition="in" filter="fade">
                                      <p:cBhvr>
                                        <p:cTn id="19" dur="250"/>
                                        <p:tgtEl>
                                          <p:spTgt spid="20"/>
                                        </p:tgtEl>
                                      </p:cBhvr>
                                    </p:animEffect>
                                  </p:childTnLst>
                                </p:cTn>
                              </p:par>
                              <p:par>
                                <p:cTn id="20" presetID="22" presetClass="entr" presetSubtype="8" fill="hold" nodeType="withEffect">
                                  <p:stCondLst>
                                    <p:cond delay="70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12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par>
                                <p:cTn id="29" presetID="55" presetClass="entr" presetSubtype="0" fill="hold" grpId="0" nodeType="withEffect">
                                  <p:stCondLst>
                                    <p:cond delay="7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3" presetClass="entr" presetSubtype="16" fill="hold" grpId="0" nodeType="withEffect">
                                  <p:stCondLst>
                                    <p:cond delay="1200"/>
                                  </p:stCondLst>
                                  <p:iterate type="lt">
                                    <p:tmPct val="10000"/>
                                  </p:iterate>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49" presetClass="entr" presetSubtype="0" decel="100000" fill="hold" nodeType="withEffect">
                                  <p:stCondLst>
                                    <p:cond delay="1600"/>
                                  </p:stCondLst>
                                  <p:childTnLst>
                                    <p:set>
                                      <p:cBhvr>
                                        <p:cTn id="39" dur="1" fill="hold">
                                          <p:stCondLst>
                                            <p:cond delay="0"/>
                                          </p:stCondLst>
                                        </p:cTn>
                                        <p:tgtEl>
                                          <p:spTgt spid="1026"/>
                                        </p:tgtEl>
                                        <p:attrNameLst>
                                          <p:attrName>style.visibility</p:attrName>
                                        </p:attrNameLst>
                                      </p:cBhvr>
                                      <p:to>
                                        <p:strVal val="visible"/>
                                      </p:to>
                                    </p:set>
                                    <p:anim calcmode="lin" valueType="num">
                                      <p:cBhvr>
                                        <p:cTn id="40" dur="500" fill="hold"/>
                                        <p:tgtEl>
                                          <p:spTgt spid="1026"/>
                                        </p:tgtEl>
                                        <p:attrNameLst>
                                          <p:attrName>ppt_w</p:attrName>
                                        </p:attrNameLst>
                                      </p:cBhvr>
                                      <p:tavLst>
                                        <p:tav tm="0">
                                          <p:val>
                                            <p:fltVal val="0"/>
                                          </p:val>
                                        </p:tav>
                                        <p:tav tm="100000">
                                          <p:val>
                                            <p:strVal val="#ppt_w"/>
                                          </p:val>
                                        </p:tav>
                                      </p:tavLst>
                                    </p:anim>
                                    <p:anim calcmode="lin" valueType="num">
                                      <p:cBhvr>
                                        <p:cTn id="41" dur="500" fill="hold"/>
                                        <p:tgtEl>
                                          <p:spTgt spid="1026"/>
                                        </p:tgtEl>
                                        <p:attrNameLst>
                                          <p:attrName>ppt_h</p:attrName>
                                        </p:attrNameLst>
                                      </p:cBhvr>
                                      <p:tavLst>
                                        <p:tav tm="0">
                                          <p:val>
                                            <p:fltVal val="0"/>
                                          </p:val>
                                        </p:tav>
                                        <p:tav tm="100000">
                                          <p:val>
                                            <p:strVal val="#ppt_h"/>
                                          </p:val>
                                        </p:tav>
                                      </p:tavLst>
                                    </p:anim>
                                    <p:anim calcmode="lin" valueType="num">
                                      <p:cBhvr>
                                        <p:cTn id="42" dur="500" fill="hold"/>
                                        <p:tgtEl>
                                          <p:spTgt spid="1026"/>
                                        </p:tgtEl>
                                        <p:attrNameLst>
                                          <p:attrName>style.rotation</p:attrName>
                                        </p:attrNameLst>
                                      </p:cBhvr>
                                      <p:tavLst>
                                        <p:tav tm="0">
                                          <p:val>
                                            <p:fltVal val="360"/>
                                          </p:val>
                                        </p:tav>
                                        <p:tav tm="100000">
                                          <p:val>
                                            <p:fltVal val="0"/>
                                          </p:val>
                                        </p:tav>
                                      </p:tavLst>
                                    </p:anim>
                                    <p:animEffect transition="in" filter="fade">
                                      <p:cBhvr>
                                        <p:cTn id="43" dur="500"/>
                                        <p:tgtEl>
                                          <p:spTgt spid="1026"/>
                                        </p:tgtEl>
                                      </p:cBhvr>
                                    </p:animEffect>
                                  </p:childTnLst>
                                </p:cTn>
                              </p:par>
                            </p:childTnLst>
                          </p:cTn>
                        </p:par>
                        <p:par>
                          <p:cTn id="44" fill="hold">
                            <p:stCondLst>
                              <p:cond delay="3350"/>
                            </p:stCondLst>
                            <p:childTnLst>
                              <p:par>
                                <p:cTn id="45" presetID="12" presetClass="entr" presetSubtype="8"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p:tgtEl>
                                          <p:spTgt spid="14"/>
                                        </p:tgtEl>
                                        <p:attrNameLst>
                                          <p:attrName>ppt_x</p:attrName>
                                        </p:attrNameLst>
                                      </p:cBhvr>
                                      <p:tavLst>
                                        <p:tav tm="0">
                                          <p:val>
                                            <p:strVal val="#ppt_x-#ppt_w*1.125000"/>
                                          </p:val>
                                        </p:tav>
                                        <p:tav tm="100000">
                                          <p:val>
                                            <p:strVal val="#ppt_x"/>
                                          </p:val>
                                        </p:tav>
                                      </p:tavLst>
                                    </p:anim>
                                    <p:animEffect transition="in" filter="wipe(righ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6" grpId="0" animBg="1"/>
      <p:bldP spid="7" grpId="0"/>
      <p:bldP spid="13"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5852" y="1857364"/>
            <a:ext cx="6408440" cy="1631216"/>
          </a:xfrm>
          <a:prstGeom prst="rect">
            <a:avLst/>
          </a:prstGeom>
        </p:spPr>
        <p:txBody>
          <a:bodyPr wrap="square">
            <a:spAutoFit/>
          </a:bodyPr>
          <a:lstStyle/>
          <a:p>
            <a:r>
              <a:rPr lang="zh-CN" altLang="en-US" b="1" smtClean="0">
                <a:solidFill>
                  <a:schemeClr val="bg1"/>
                </a:solidFill>
                <a:latin typeface="华文新魏" pitchFamily="2" charset="-122"/>
                <a:ea typeface="华文新魏" pitchFamily="2" charset="-122"/>
              </a:rPr>
              <a:t>站内优化：</a:t>
            </a:r>
            <a:r>
              <a:rPr lang="zh-CN" altLang="en-US" smtClean="0">
                <a:solidFill>
                  <a:schemeClr val="bg1"/>
                </a:solidFill>
                <a:latin typeface="华文新魏" pitchFamily="2" charset="-122"/>
                <a:ea typeface="华文新魏" pitchFamily="2" charset="-122"/>
              </a:rPr>
              <a:t>关键词选取，网站布局，</a:t>
            </a:r>
            <a:r>
              <a:rPr lang="en-US" altLang="zh-CN" smtClean="0">
                <a:solidFill>
                  <a:schemeClr val="bg1"/>
                </a:solidFill>
                <a:latin typeface="华文新魏" pitchFamily="2" charset="-122"/>
                <a:ea typeface="华文新魏" pitchFamily="2" charset="-122"/>
              </a:rPr>
              <a:t>html</a:t>
            </a:r>
            <a:r>
              <a:rPr lang="zh-CN" altLang="en-US" smtClean="0">
                <a:solidFill>
                  <a:schemeClr val="bg1"/>
                </a:solidFill>
                <a:latin typeface="华文新魏" pitchFamily="2" charset="-122"/>
                <a:ea typeface="华文新魏" pitchFamily="2" charset="-122"/>
              </a:rPr>
              <a:t>代码，页面加载速度，标签运用、内链优化等等。</a:t>
            </a:r>
            <a:endParaRPr lang="en-US" altLang="zh-CN" smtClean="0">
              <a:solidFill>
                <a:schemeClr val="bg1"/>
              </a:solidFill>
              <a:latin typeface="华文新魏" pitchFamily="2" charset="-122"/>
              <a:ea typeface="华文新魏" pitchFamily="2" charset="-122"/>
            </a:endParaRPr>
          </a:p>
          <a:p>
            <a:r>
              <a:rPr lang="zh-CN" altLang="en-US" sz="1400" b="1" smtClean="0">
                <a:solidFill>
                  <a:schemeClr val="bg1">
                    <a:lumMod val="75000"/>
                  </a:schemeClr>
                </a:solidFill>
                <a:latin typeface="华文新魏" pitchFamily="2" charset="-122"/>
                <a:ea typeface="华文新魏" pitchFamily="2" charset="-122"/>
              </a:rPr>
              <a:t>何为内链：</a:t>
            </a:r>
            <a:r>
              <a:rPr lang="zh-CN" altLang="en-US" sz="1400" smtClean="0">
                <a:solidFill>
                  <a:schemeClr val="bg1">
                    <a:lumMod val="75000"/>
                  </a:schemeClr>
                </a:solidFill>
                <a:latin typeface="华文新魏" pitchFamily="2" charset="-122"/>
                <a:ea typeface="华文新魏" pitchFamily="2" charset="-122"/>
              </a:rPr>
              <a:t>网站内部的超链接，如最近发布</a:t>
            </a:r>
            <a:r>
              <a:rPr lang="en-US" altLang="zh-CN" sz="1400" smtClean="0">
                <a:solidFill>
                  <a:schemeClr val="bg1">
                    <a:lumMod val="75000"/>
                  </a:schemeClr>
                </a:solidFill>
                <a:latin typeface="华文新魏" pitchFamily="2" charset="-122"/>
                <a:ea typeface="华文新魏" pitchFamily="2" charset="-122"/>
              </a:rPr>
              <a:t>xxx</a:t>
            </a:r>
            <a:r>
              <a:rPr lang="zh-CN" altLang="en-US" sz="1400" smtClean="0">
                <a:solidFill>
                  <a:schemeClr val="bg1">
                    <a:lumMod val="75000"/>
                  </a:schemeClr>
                </a:solidFill>
                <a:latin typeface="华文新魏" pitchFamily="2" charset="-122"/>
                <a:ea typeface="华文新魏" pitchFamily="2" charset="-122"/>
              </a:rPr>
              <a:t>、上一篇下一篇、面包屑、锚文本、随机内容，等等合理的内链分部有助于权重的传递和集中。</a:t>
            </a:r>
          </a:p>
          <a:p>
            <a:endParaRPr lang="en-US" altLang="zh-CN" smtClean="0">
              <a:solidFill>
                <a:schemeClr val="bg1"/>
              </a:solidFill>
              <a:latin typeface="华文新魏" pitchFamily="2" charset="-122"/>
              <a:ea typeface="华文新魏" pitchFamily="2" charset="-122"/>
            </a:endParaRPr>
          </a:p>
          <a:p>
            <a:r>
              <a:rPr lang="zh-CN" altLang="en-US" b="1" smtClean="0">
                <a:solidFill>
                  <a:schemeClr val="bg1"/>
                </a:solidFill>
                <a:latin typeface="华文新魏" pitchFamily="2" charset="-122"/>
                <a:ea typeface="华文新魏" pitchFamily="2" charset="-122"/>
              </a:rPr>
              <a:t>站外优化：</a:t>
            </a:r>
            <a:r>
              <a:rPr lang="zh-CN" altLang="en-US" smtClean="0">
                <a:solidFill>
                  <a:schemeClr val="bg1"/>
                </a:solidFill>
                <a:latin typeface="华文新魏" pitchFamily="2" charset="-122"/>
                <a:ea typeface="华文新魏" pitchFamily="2" charset="-122"/>
              </a:rPr>
              <a:t>外部链接，关键词、长尾词曝光</a:t>
            </a:r>
            <a:endParaRPr lang="zh-CN" altLang="en-US" dirty="0">
              <a:solidFill>
                <a:schemeClr val="bg1"/>
              </a:solidFill>
              <a:latin typeface="华文新魏" pitchFamily="2" charset="-122"/>
              <a:ea typeface="华文新魏" pitchFamily="2" charset="-122"/>
            </a:endParaRPr>
          </a:p>
        </p:txBody>
      </p:sp>
      <p:sp>
        <p:nvSpPr>
          <p:cNvPr id="7" name="TextBox 6"/>
          <p:cNvSpPr txBox="1"/>
          <p:nvPr/>
        </p:nvSpPr>
        <p:spPr>
          <a:xfrm>
            <a:off x="1214414" y="928670"/>
            <a:ext cx="3480440"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哎哟，啥是优化？</a:t>
            </a:r>
            <a:endParaRPr lang="zh-CN" altLang="en-US" sz="3200" b="1" dirty="0">
              <a:solidFill>
                <a:schemeClr val="bg1"/>
              </a:solidFill>
              <a:latin typeface="华文新魏" pitchFamily="2" charset="-122"/>
              <a:ea typeface="华文新魏" pitchFamily="2" charset="-122"/>
            </a:endParaRPr>
          </a:p>
        </p:txBody>
      </p:sp>
      <p:sp>
        <p:nvSpPr>
          <p:cNvPr id="15"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16" name="矩形 15"/>
          <p:cNvSpPr/>
          <p:nvPr/>
        </p:nvSpPr>
        <p:spPr>
          <a:xfrm rot="2991552">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哎哟啥是优化</a:t>
            </a:r>
            <a:endParaRPr lang="zh-CN" altLang="en-US" sz="2400" b="1" dirty="0">
              <a:solidFill>
                <a:schemeClr val="bg1"/>
              </a:solidFill>
              <a:latin typeface="华文新魏" pitchFamily="2" charset="-122"/>
              <a:ea typeface="华文新魏" pitchFamily="2" charset="-122"/>
            </a:endParaRPr>
          </a:p>
        </p:txBody>
      </p:sp>
      <p:sp>
        <p:nvSpPr>
          <p:cNvPr id="17" name="TextBox 16"/>
          <p:cNvSpPr txBox="1"/>
          <p:nvPr/>
        </p:nvSpPr>
        <p:spPr>
          <a:xfrm>
            <a:off x="7470472" y="1208946"/>
            <a:ext cx="413896"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a:solidFill>
                  <a:schemeClr val="bg1"/>
                </a:solidFill>
              </a:rPr>
              <a:t>1</a:t>
            </a:r>
            <a:endParaRPr lang="zh-CN" altLang="en-US" b="1" dirty="0">
              <a:solidFill>
                <a:schemeClr val="bg1"/>
              </a:solidFill>
            </a:endParaRPr>
          </a:p>
        </p:txBody>
      </p:sp>
      <p:sp>
        <p:nvSpPr>
          <p:cNvPr id="13" name="矩形 12"/>
          <p:cNvSpPr/>
          <p:nvPr/>
        </p:nvSpPr>
        <p:spPr>
          <a:xfrm>
            <a:off x="0" y="3571875"/>
            <a:ext cx="303211" cy="12722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372200" y="4581128"/>
            <a:ext cx="1440160" cy="2276871"/>
          </a:xfrm>
          <a:prstGeom prst="rect">
            <a:avLst/>
          </a:prstGeom>
          <a:solidFill>
            <a:schemeClr val="bg1">
              <a:lumMod val="95000"/>
            </a:schemeClr>
          </a:solidFill>
        </p:spPr>
        <p:txBody>
          <a:bodyPr wrap="none" rtlCol="0">
            <a:noAutofit/>
          </a:bodyPr>
          <a:lstStyle/>
          <a:p>
            <a:endParaRPr lang="en-US" altLang="zh-CN" sz="2000" dirty="0" smtClean="0"/>
          </a:p>
        </p:txBody>
      </p:sp>
      <p:sp>
        <p:nvSpPr>
          <p:cNvPr id="24" name="矩形 23"/>
          <p:cNvSpPr/>
          <p:nvPr/>
        </p:nvSpPr>
        <p:spPr>
          <a:xfrm>
            <a:off x="5148064" y="3571876"/>
            <a:ext cx="2664024" cy="1285884"/>
          </a:xfrm>
          <a:prstGeom prst="rect">
            <a:avLst/>
          </a:prstGeom>
          <a:solidFill>
            <a:schemeClr val="bg1">
              <a:lumMod val="95000"/>
            </a:schemeClr>
          </a:solidFill>
        </p:spPr>
        <p:txBody>
          <a:bodyPr wrap="none" rtlCol="0">
            <a:noAutofit/>
          </a:bodyPr>
          <a:lstStyle/>
          <a:p>
            <a:endParaRPr lang="zh-CN" altLang="en-US" sz="2000">
              <a:solidFill>
                <a:schemeClr val="tx1"/>
              </a:solidFill>
            </a:endParaRPr>
          </a:p>
        </p:txBody>
      </p:sp>
      <p:sp>
        <p:nvSpPr>
          <p:cNvPr id="23" name="矩形 22"/>
          <p:cNvSpPr/>
          <p:nvPr/>
        </p:nvSpPr>
        <p:spPr>
          <a:xfrm>
            <a:off x="5206905" y="3718773"/>
            <a:ext cx="1980029" cy="1015663"/>
          </a:xfrm>
          <a:prstGeom prst="rect">
            <a:avLst/>
          </a:prstGeom>
        </p:spPr>
        <p:txBody>
          <a:bodyPr wrap="none">
            <a:spAutoFit/>
          </a:bodyPr>
          <a:lstStyle/>
          <a:p>
            <a:r>
              <a:rPr lang="zh-CN" altLang="en-US" sz="2000" smtClean="0">
                <a:solidFill>
                  <a:schemeClr val="bg1">
                    <a:lumMod val="50000"/>
                  </a:schemeClr>
                </a:solidFill>
                <a:latin typeface="华文新魏" pitchFamily="2" charset="-122"/>
                <a:ea typeface="华文新魏" pitchFamily="2" charset="-122"/>
              </a:rPr>
              <a:t>对用户优化</a:t>
            </a:r>
            <a:r>
              <a:rPr lang="en-US" altLang="zh-CN" sz="2000" smtClean="0">
                <a:solidFill>
                  <a:schemeClr val="bg1">
                    <a:lumMod val="50000"/>
                  </a:schemeClr>
                </a:solidFill>
                <a:latin typeface="华文新魏" pitchFamily="2" charset="-122"/>
                <a:ea typeface="华文新魏" pitchFamily="2" charset="-122"/>
              </a:rPr>
              <a:t/>
            </a:r>
            <a:br>
              <a:rPr lang="en-US" altLang="zh-CN" sz="2000" smtClean="0">
                <a:solidFill>
                  <a:schemeClr val="bg1">
                    <a:lumMod val="50000"/>
                  </a:schemeClr>
                </a:solidFill>
                <a:latin typeface="华文新魏" pitchFamily="2" charset="-122"/>
                <a:ea typeface="华文新魏" pitchFamily="2" charset="-122"/>
              </a:rPr>
            </a:br>
            <a:r>
              <a:rPr lang="zh-CN" altLang="en-US" sz="2000" smtClean="0">
                <a:solidFill>
                  <a:schemeClr val="bg1">
                    <a:lumMod val="50000"/>
                  </a:schemeClr>
                </a:solidFill>
                <a:latin typeface="华文新魏" pitchFamily="2" charset="-122"/>
                <a:ea typeface="华文新魏" pitchFamily="2" charset="-122"/>
              </a:rPr>
              <a:t>对引擎优化</a:t>
            </a:r>
            <a:r>
              <a:rPr lang="en-US" altLang="zh-CN" sz="2000" smtClean="0">
                <a:solidFill>
                  <a:schemeClr val="bg1">
                    <a:lumMod val="50000"/>
                  </a:schemeClr>
                </a:solidFill>
                <a:latin typeface="华文新魏" pitchFamily="2" charset="-122"/>
                <a:ea typeface="华文新魏" pitchFamily="2" charset="-122"/>
              </a:rPr>
              <a:t/>
            </a:r>
            <a:br>
              <a:rPr lang="en-US" altLang="zh-CN" sz="2000" smtClean="0">
                <a:solidFill>
                  <a:schemeClr val="bg1">
                    <a:lumMod val="50000"/>
                  </a:schemeClr>
                </a:solidFill>
                <a:latin typeface="华文新魏" pitchFamily="2" charset="-122"/>
                <a:ea typeface="华文新魏" pitchFamily="2" charset="-122"/>
              </a:rPr>
            </a:br>
            <a:r>
              <a:rPr lang="zh-CN" altLang="en-US" sz="2000" smtClean="0">
                <a:solidFill>
                  <a:schemeClr val="bg1">
                    <a:lumMod val="50000"/>
                  </a:schemeClr>
                </a:solidFill>
                <a:latin typeface="华文新魏" pitchFamily="2" charset="-122"/>
                <a:ea typeface="华文新魏" pitchFamily="2" charset="-122"/>
              </a:rPr>
              <a:t>对网站运营优化</a:t>
            </a:r>
            <a:endParaRPr lang="zh-CN" altLang="en-US" sz="2000" dirty="0">
              <a:solidFill>
                <a:schemeClr val="bg1">
                  <a:lumMod val="50000"/>
                </a:schemeClr>
              </a:solidFill>
              <a:latin typeface="华文新魏" pitchFamily="2" charset="-122"/>
              <a:ea typeface="华文新魏" pitchFamily="2" charset="-122"/>
            </a:endParaRPr>
          </a:p>
        </p:txBody>
      </p:sp>
      <p:pic>
        <p:nvPicPr>
          <p:cNvPr id="19" name="图片 18"/>
          <p:cNvPicPr>
            <a:picLocks noChangeAspect="1"/>
          </p:cNvPicPr>
          <p:nvPr/>
        </p:nvPicPr>
        <p:blipFill>
          <a:blip r:embed="rId2" cstate="print">
            <a:extLst>
              <a:ext uri="{BEBA8EAE-BF5A-486C-A8C5-ECC9F3942E4B}">
                <a14:imgProps xmlns:a14="http://schemas.microsoft.com/office/drawing/2010/main" xmlns="">
                  <a14:imgLayer r:embed="rId3">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6690843" y="4844104"/>
            <a:ext cx="833485" cy="1321200"/>
          </a:xfrm>
          <a:prstGeom prst="rect">
            <a:avLst/>
          </a:prstGeom>
        </p:spPr>
      </p:pic>
      <p:sp>
        <p:nvSpPr>
          <p:cNvPr id="22" name="矩形 21"/>
          <p:cNvSpPr/>
          <p:nvPr/>
        </p:nvSpPr>
        <p:spPr>
          <a:xfrm>
            <a:off x="1907704" y="4654877"/>
            <a:ext cx="3055645" cy="646331"/>
          </a:xfrm>
          <a:prstGeom prst="rect">
            <a:avLst/>
          </a:prstGeom>
        </p:spPr>
        <p:txBody>
          <a:bodyPr wrap="none">
            <a:spAutoFit/>
          </a:bodyPr>
          <a:lstStyle/>
          <a:p>
            <a:r>
              <a:rPr lang="zh-CN" altLang="en-US" sz="3600" b="1" smtClean="0">
                <a:solidFill>
                  <a:schemeClr val="bg1"/>
                </a:solidFill>
                <a:latin typeface="华文新魏" pitchFamily="2" charset="-122"/>
                <a:ea typeface="华文新魏" pitchFamily="2" charset="-122"/>
              </a:rPr>
              <a:t>优         的含义</a:t>
            </a:r>
            <a:endParaRPr lang="zh-CN" altLang="en-US" sz="3600" b="1" dirty="0">
              <a:solidFill>
                <a:schemeClr val="bg1"/>
              </a:solidFill>
              <a:latin typeface="华文新魏" pitchFamily="2" charset="-122"/>
              <a:ea typeface="华文新魏" pitchFamily="2" charset="-122"/>
            </a:endParaRPr>
          </a:p>
        </p:txBody>
      </p:sp>
      <p:sp>
        <p:nvSpPr>
          <p:cNvPr id="4" name="矩形 3"/>
          <p:cNvSpPr/>
          <p:nvPr/>
        </p:nvSpPr>
        <p:spPr>
          <a:xfrm>
            <a:off x="2399848" y="4357553"/>
            <a:ext cx="957313" cy="1015663"/>
          </a:xfrm>
          <a:prstGeom prst="rect">
            <a:avLst/>
          </a:prstGeom>
        </p:spPr>
        <p:txBody>
          <a:bodyPr wrap="none">
            <a:spAutoFit/>
          </a:bodyPr>
          <a:lstStyle/>
          <a:p>
            <a:r>
              <a:rPr lang="zh-CN" altLang="en-US" sz="6000" b="1" smtClean="0">
                <a:solidFill>
                  <a:prstClr val="white"/>
                </a:solidFill>
                <a:latin typeface="华文新魏" pitchFamily="2" charset="-122"/>
                <a:ea typeface="华文新魏" pitchFamily="2" charset="-122"/>
              </a:rPr>
              <a:t>化</a:t>
            </a:r>
            <a:endParaRPr lang="zh-CN" altLang="en-US" dirty="0">
              <a:latin typeface="华文新魏" pitchFamily="2" charset="-122"/>
              <a:ea typeface="华文新魏" pitchFamily="2" charset="-122"/>
            </a:endParaRPr>
          </a:p>
        </p:txBody>
      </p:sp>
      <p:cxnSp>
        <p:nvCxnSpPr>
          <p:cNvPr id="5" name="直接连接符 4"/>
          <p:cNvCxnSpPr>
            <a:stCxn id="7" idx="3"/>
            <a:endCxn id="17" idx="1"/>
          </p:cNvCxnSpPr>
          <p:nvPr/>
        </p:nvCxnSpPr>
        <p:spPr>
          <a:xfrm>
            <a:off x="4694854" y="1221058"/>
            <a:ext cx="2775618" cy="341831"/>
          </a:xfrm>
          <a:prstGeom prst="bentConnector3">
            <a:avLst>
              <a:gd name="adj1" fmla="val 50000"/>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483768" y="4865385"/>
            <a:ext cx="804000" cy="435824"/>
            <a:chOff x="2471856" y="4865385"/>
            <a:chExt cx="804000" cy="435824"/>
          </a:xfrm>
        </p:grpSpPr>
        <p:cxnSp>
          <p:nvCxnSpPr>
            <p:cNvPr id="12" name="肘形连接符 11"/>
            <p:cNvCxnSpPr/>
            <p:nvPr/>
          </p:nvCxnSpPr>
          <p:spPr>
            <a:xfrm flipV="1">
              <a:off x="2471856" y="4865386"/>
              <a:ext cx="804000" cy="435822"/>
            </a:xfrm>
            <a:prstGeom prst="bentConnector3">
              <a:avLst>
                <a:gd name="adj1" fmla="val 100547"/>
              </a:avLst>
            </a:prstGeom>
            <a:ln>
              <a:solidFill>
                <a:schemeClr val="bg1">
                  <a:lumMod val="95000"/>
                </a:schemeClr>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471856" y="4865385"/>
              <a:ext cx="0" cy="435824"/>
            </a:xfrm>
            <a:prstGeom prst="line">
              <a:avLst/>
            </a:prstGeom>
            <a:ln>
              <a:solidFill>
                <a:schemeClr val="bg1">
                  <a:lumMod val="95000"/>
                </a:schemeClr>
              </a:solidFill>
              <a:prstDash val="sysDash"/>
              <a:tailEnd type="diamo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420264708"/>
      </p:ext>
    </p:extLst>
  </p:cSld>
  <p:clrMapOvr>
    <a:masterClrMapping/>
  </p:clrMapOvr>
  <mc:AlternateContent xmlns:mc="http://schemas.openxmlformats.org/markup-compatibility/2006">
    <mc:Choice xmlns:p14="http://schemas.microsoft.com/office/powerpoint/2010/main" xmlns=""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2" presetClass="entr" presetSubtype="8" fill="hold"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2250"/>
                            </p:stCondLst>
                            <p:childTnLst>
                              <p:par>
                                <p:cTn id="12" presetID="4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par>
                          <p:cTn id="19" fill="hold">
                            <p:stCondLst>
                              <p:cond delay="2750"/>
                            </p:stCondLst>
                            <p:childTnLst>
                              <p:par>
                                <p:cTn id="20" presetID="22" presetClass="entr" presetSubtype="8" fill="hold" grpId="0" nodeType="afterEffect">
                                  <p:stCondLst>
                                    <p:cond delay="80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1" fill="hold" grpId="0" nodeType="withEffect">
                                  <p:stCondLst>
                                    <p:cond delay="110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par>
                                <p:cTn id="31" presetID="22" presetClass="entr" presetSubtype="4" fill="hold" nodeType="withEffect">
                                  <p:stCondLst>
                                    <p:cond delay="150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par>
                                <p:cTn id="34" presetID="10" presetClass="entr" presetSubtype="0" fill="hold" grpId="0" nodeType="withEffect">
                                  <p:stCondLst>
                                    <p:cond delay="0"/>
                                  </p:stCondLst>
                                  <p:iterate type="lt">
                                    <p:tmPct val="50000"/>
                                  </p:iterate>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49" presetClass="entr" presetSubtype="0" decel="100000" fill="hold" grpId="0" nodeType="withEffect">
                                  <p:stCondLst>
                                    <p:cond delay="70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par>
                                <p:cTn id="43" presetID="21" presetClass="entr" presetSubtype="1" fill="hold" nodeType="withEffect">
                                  <p:stCondLst>
                                    <p:cond delay="700"/>
                                  </p:stCondLst>
                                  <p:childTnLst>
                                    <p:set>
                                      <p:cBhvr>
                                        <p:cTn id="44" dur="1" fill="hold">
                                          <p:stCondLst>
                                            <p:cond delay="0"/>
                                          </p:stCondLst>
                                        </p:cTn>
                                        <p:tgtEl>
                                          <p:spTgt spid="33"/>
                                        </p:tgtEl>
                                        <p:attrNameLst>
                                          <p:attrName>style.visibility</p:attrName>
                                        </p:attrNameLst>
                                      </p:cBhvr>
                                      <p:to>
                                        <p:strVal val="visible"/>
                                      </p:to>
                                    </p:set>
                                    <p:animEffect transition="in" filter="wheel(1)">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21" grpId="0" animBg="1"/>
      <p:bldP spid="24" grpId="0" animBg="1"/>
      <p:bldP spid="23" grpId="0"/>
      <p:bldP spid="2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flipH="1">
            <a:off x="-47328" y="84100"/>
            <a:ext cx="1883024" cy="2005658"/>
            <a:chOff x="7308304" y="84100"/>
            <a:chExt cx="1883024" cy="2005658"/>
          </a:xfrm>
        </p:grpSpPr>
        <p:sp>
          <p:nvSpPr>
            <p:cNvPr id="2"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3" name="矩形 2"/>
            <p:cNvSpPr/>
            <p:nvPr/>
          </p:nvSpPr>
          <p:spPr>
            <a:xfrm rot="13912707" flipV="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黑帽确实很黑</a:t>
              </a:r>
              <a:endParaRPr lang="zh-CN" altLang="en-US" sz="2400" b="1" dirty="0">
                <a:solidFill>
                  <a:schemeClr val="bg1"/>
                </a:solidFill>
                <a:latin typeface="华文新魏" pitchFamily="2" charset="-122"/>
                <a:ea typeface="华文新魏" pitchFamily="2" charset="-122"/>
              </a:endParaRPr>
            </a:p>
          </p:txBody>
        </p:sp>
        <p:sp>
          <p:nvSpPr>
            <p:cNvPr id="4" name="TextBox 3"/>
            <p:cNvSpPr txBox="1"/>
            <p:nvPr/>
          </p:nvSpPr>
          <p:spPr>
            <a:xfrm>
              <a:off x="7478488" y="1208946"/>
              <a:ext cx="415498"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smtClean="0">
                  <a:solidFill>
                    <a:schemeClr val="bg1"/>
                  </a:solidFill>
                </a:rPr>
                <a:t>1</a:t>
              </a:r>
              <a:endParaRPr lang="zh-CN" altLang="en-US" b="1" dirty="0">
                <a:solidFill>
                  <a:schemeClr val="bg1"/>
                </a:solidFill>
              </a:endParaRPr>
            </a:p>
          </p:txBody>
        </p:sp>
      </p:grpSp>
      <p:sp>
        <p:nvSpPr>
          <p:cNvPr id="11" name="TextBox 10"/>
          <p:cNvSpPr txBox="1"/>
          <p:nvPr/>
        </p:nvSpPr>
        <p:spPr>
          <a:xfrm>
            <a:off x="6372200" y="-357214"/>
            <a:ext cx="1440160" cy="6858000"/>
          </a:xfrm>
          <a:prstGeom prst="rect">
            <a:avLst/>
          </a:prstGeom>
          <a:solidFill>
            <a:schemeClr val="bg1">
              <a:lumMod val="95000"/>
            </a:schemeClr>
          </a:solidFill>
        </p:spPr>
        <p:txBody>
          <a:bodyPr wrap="none" rtlCol="0">
            <a:noAutofit/>
          </a:bodyPr>
          <a:lstStyle/>
          <a:p>
            <a:endParaRPr lang="en-US" altLang="zh-CN" sz="2000" dirty="0" smtClean="0"/>
          </a:p>
        </p:txBody>
      </p:sp>
      <p:sp>
        <p:nvSpPr>
          <p:cNvPr id="12" name="TextBox 11"/>
          <p:cNvSpPr txBox="1"/>
          <p:nvPr/>
        </p:nvSpPr>
        <p:spPr>
          <a:xfrm>
            <a:off x="5436096" y="857232"/>
            <a:ext cx="2414444" cy="646331"/>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其实 </a:t>
            </a:r>
            <a:r>
              <a:rPr lang="zh-CN" altLang="en-US" sz="2200" b="1" smtClean="0">
                <a:latin typeface="华文新魏" pitchFamily="2" charset="-122"/>
                <a:ea typeface="华文新魏" pitchFamily="2" charset="-122"/>
              </a:rPr>
              <a:t>我是</a:t>
            </a:r>
            <a:r>
              <a:rPr lang="zh-CN" altLang="en-US" sz="3600" b="1" smtClean="0">
                <a:solidFill>
                  <a:schemeClr val="bg1">
                    <a:lumMod val="50000"/>
                  </a:schemeClr>
                </a:solidFill>
                <a:latin typeface="华文新魏" pitchFamily="2" charset="-122"/>
                <a:ea typeface="华文新魏" pitchFamily="2" charset="-122"/>
              </a:rPr>
              <a:t>白</a:t>
            </a:r>
            <a:r>
              <a:rPr lang="zh-CN" altLang="en-US" sz="2200" b="1" smtClean="0">
                <a:latin typeface="华文新魏" pitchFamily="2" charset="-122"/>
                <a:ea typeface="华文新魏" pitchFamily="2" charset="-122"/>
              </a:rPr>
              <a:t>帽</a:t>
            </a:r>
            <a:endParaRPr lang="zh-CN" altLang="en-US" sz="2200" b="1" dirty="0">
              <a:latin typeface="华文新魏" pitchFamily="2" charset="-122"/>
              <a:ea typeface="华文新魏" pitchFamily="2" charset="-122"/>
            </a:endParaRPr>
          </a:p>
        </p:txBody>
      </p:sp>
      <p:sp>
        <p:nvSpPr>
          <p:cNvPr id="14" name="矩形 13"/>
          <p:cNvSpPr/>
          <p:nvPr/>
        </p:nvSpPr>
        <p:spPr>
          <a:xfrm>
            <a:off x="1928794" y="4260843"/>
            <a:ext cx="2892138" cy="584775"/>
          </a:xfrm>
          <a:prstGeom prst="rect">
            <a:avLst/>
          </a:prstGeom>
        </p:spPr>
        <p:txBody>
          <a:bodyPr wrap="none">
            <a:spAutoFit/>
          </a:bodyPr>
          <a:lstStyle/>
          <a:p>
            <a:r>
              <a:rPr lang="zh-CN" altLang="en-US" sz="2400" smtClean="0">
                <a:solidFill>
                  <a:schemeClr val="bg1"/>
                </a:solidFill>
                <a:latin typeface="华文新魏" pitchFamily="2" charset="-122"/>
                <a:ea typeface="华文新魏" pitchFamily="2" charset="-122"/>
              </a:rPr>
              <a:t>      </a:t>
            </a:r>
            <a:r>
              <a:rPr lang="zh-CN" altLang="en-US" sz="3200" b="1" u="sng" smtClean="0">
                <a:solidFill>
                  <a:schemeClr val="bg1"/>
                </a:solidFill>
                <a:uFill>
                  <a:solidFill>
                    <a:schemeClr val="bg1">
                      <a:lumMod val="95000"/>
                    </a:schemeClr>
                  </a:solidFill>
                </a:uFill>
                <a:latin typeface="华文新魏" pitchFamily="2" charset="-122"/>
                <a:ea typeface="华文新魏" pitchFamily="2" charset="-122"/>
              </a:rPr>
              <a:t>没帽子</a:t>
            </a:r>
            <a:r>
              <a:rPr lang="zh-CN" altLang="en-US" sz="2400" smtClean="0">
                <a:solidFill>
                  <a:schemeClr val="bg1"/>
                </a:solidFill>
                <a:latin typeface="华文新魏" pitchFamily="2" charset="-122"/>
                <a:ea typeface="华文新魏" pitchFamily="2" charset="-122"/>
              </a:rPr>
              <a:t>的呢？</a:t>
            </a:r>
            <a:endParaRPr lang="zh-CN" altLang="en-US" sz="2400" dirty="0">
              <a:solidFill>
                <a:schemeClr val="bg1"/>
              </a:solidFill>
              <a:latin typeface="华文新魏" pitchFamily="2" charset="-122"/>
              <a:ea typeface="华文新魏" pitchFamily="2" charset="-122"/>
            </a:endParaRPr>
          </a:p>
        </p:txBody>
      </p:sp>
      <p:sp>
        <p:nvSpPr>
          <p:cNvPr id="16" name="矩形 15"/>
          <p:cNvSpPr/>
          <p:nvPr/>
        </p:nvSpPr>
        <p:spPr>
          <a:xfrm>
            <a:off x="6520947" y="4005064"/>
            <a:ext cx="697627" cy="1569660"/>
          </a:xfrm>
          <a:prstGeom prst="rect">
            <a:avLst/>
          </a:prstGeom>
          <a:ln>
            <a:solidFill>
              <a:schemeClr val="tx1"/>
            </a:solidFill>
          </a:ln>
        </p:spPr>
        <p:txBody>
          <a:bodyPr wrap="none">
            <a:spAutoFit/>
          </a:bodyPr>
          <a:lstStyle/>
          <a:p>
            <a:r>
              <a:rPr lang="zh-CN" altLang="en-US" sz="2000" b="1" smtClean="0">
                <a:latin typeface="华文新魏" pitchFamily="2" charset="-122"/>
                <a:ea typeface="华文新魏" pitchFamily="2" charset="-122"/>
              </a:rPr>
              <a:t>你丫</a:t>
            </a:r>
            <a:endParaRPr lang="en-US" altLang="zh-CN" sz="2000" b="1" smtClean="0">
              <a:latin typeface="华文新魏" pitchFamily="2" charset="-122"/>
              <a:ea typeface="华文新魏" pitchFamily="2" charset="-122"/>
            </a:endParaRPr>
          </a:p>
          <a:p>
            <a:r>
              <a:rPr lang="zh-CN" altLang="en-US" sz="2000" b="1" smtClean="0">
                <a:latin typeface="华文新魏" pitchFamily="2" charset="-122"/>
                <a:ea typeface="华文新魏" pitchFamily="2" charset="-122"/>
              </a:rPr>
              <a:t>果然</a:t>
            </a:r>
            <a:endParaRPr lang="en-US" altLang="zh-CN" sz="2000" b="1" smtClean="0">
              <a:latin typeface="华文新魏" pitchFamily="2" charset="-122"/>
              <a:ea typeface="华文新魏" pitchFamily="2" charset="-122"/>
            </a:endParaRPr>
          </a:p>
          <a:p>
            <a:r>
              <a:rPr lang="zh-CN" altLang="en-US" sz="3600" b="1" smtClean="0">
                <a:latin typeface="华文新魏" pitchFamily="2" charset="-122"/>
                <a:ea typeface="华文新魏" pitchFamily="2" charset="-122"/>
              </a:rPr>
              <a:t>是</a:t>
            </a:r>
            <a:endParaRPr lang="en-US" altLang="zh-CN" sz="3600" b="1" smtClean="0">
              <a:latin typeface="华文新魏" pitchFamily="2" charset="-122"/>
              <a:ea typeface="华文新魏" pitchFamily="2" charset="-122"/>
            </a:endParaRPr>
          </a:p>
          <a:p>
            <a:r>
              <a:rPr lang="zh-CN" altLang="en-US" sz="2000" b="1" smtClean="0">
                <a:latin typeface="华文新魏" pitchFamily="2" charset="-122"/>
                <a:ea typeface="华文新魏" pitchFamily="2" charset="-122"/>
              </a:rPr>
              <a:t>黑帽</a:t>
            </a:r>
            <a:endParaRPr lang="zh-CN" altLang="en-US" sz="2000" b="1" dirty="0">
              <a:latin typeface="华文新魏" pitchFamily="2" charset="-122"/>
              <a:ea typeface="华文新魏" pitchFamily="2" charset="-122"/>
            </a:endParaRPr>
          </a:p>
        </p:txBody>
      </p:sp>
      <p:sp useBgFill="1">
        <p:nvSpPr>
          <p:cNvPr id="20" name="矩形 19"/>
          <p:cNvSpPr/>
          <p:nvPr/>
        </p:nvSpPr>
        <p:spPr>
          <a:xfrm>
            <a:off x="6354864" y="1714488"/>
            <a:ext cx="1457521" cy="20717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03648" y="1817550"/>
            <a:ext cx="6408738" cy="2031325"/>
          </a:xfrm>
          <a:prstGeom prst="rect">
            <a:avLst/>
          </a:prstGeom>
        </p:spPr>
        <p:txBody>
          <a:bodyPr wrap="square">
            <a:spAutoFit/>
          </a:bodyPr>
          <a:lstStyle/>
          <a:p>
            <a:r>
              <a:rPr lang="zh-CN" altLang="en-US" b="1" smtClean="0">
                <a:solidFill>
                  <a:schemeClr val="bg1"/>
                </a:solidFill>
                <a:latin typeface="华文新魏" pitchFamily="2" charset="-122"/>
                <a:ea typeface="华文新魏" pitchFamily="2" charset="-122"/>
              </a:rPr>
              <a:t>白帽：</a:t>
            </a:r>
            <a:r>
              <a:rPr lang="zh-CN" altLang="en-US" smtClean="0">
                <a:solidFill>
                  <a:schemeClr val="bg1">
                    <a:lumMod val="85000"/>
                  </a:schemeClr>
                </a:solidFill>
                <a:latin typeface="华文新魏" pitchFamily="2" charset="-122"/>
                <a:ea typeface="华文新魏" pitchFamily="2" charset="-122"/>
              </a:rPr>
              <a:t>使用正规且符合搜索引擎规范的优化手段及方式在引擎中获得良好的展现与发展。</a:t>
            </a:r>
            <a:endParaRPr lang="en-US" altLang="zh-CN" smtClean="0">
              <a:solidFill>
                <a:schemeClr val="bg1">
                  <a:lumMod val="85000"/>
                </a:schemeClr>
              </a:solidFill>
              <a:latin typeface="华文新魏" pitchFamily="2" charset="-122"/>
              <a:ea typeface="华文新魏" pitchFamily="2" charset="-122"/>
            </a:endParaRPr>
          </a:p>
          <a:p>
            <a:endParaRPr lang="en-US" altLang="zh-CN" smtClean="0">
              <a:solidFill>
                <a:schemeClr val="bg1"/>
              </a:solidFill>
              <a:latin typeface="华文新魏" pitchFamily="2" charset="-122"/>
              <a:ea typeface="华文新魏" pitchFamily="2" charset="-122"/>
            </a:endParaRPr>
          </a:p>
          <a:p>
            <a:r>
              <a:rPr lang="zh-CN" altLang="en-US" b="1" smtClean="0">
                <a:solidFill>
                  <a:schemeClr val="bg1"/>
                </a:solidFill>
                <a:latin typeface="华文新魏" pitchFamily="2" charset="-122"/>
                <a:ea typeface="华文新魏" pitchFamily="2" charset="-122"/>
              </a:rPr>
              <a:t>黑帽：</a:t>
            </a:r>
            <a:r>
              <a:rPr lang="zh-CN" altLang="en-US" smtClean="0">
                <a:solidFill>
                  <a:schemeClr val="bg1">
                    <a:lumMod val="85000"/>
                  </a:schemeClr>
                </a:solidFill>
                <a:latin typeface="华文新魏" pitchFamily="2" charset="-122"/>
                <a:ea typeface="华文新魏" pitchFamily="2" charset="-122"/>
              </a:rPr>
              <a:t>是指为短期利益，利用不正常手段或工具违背用户体验及搜索引擎规则的作弊优化方法。作弊方法千千万，一代更比一代强，各种垃圾站全都死在沙滩上，其中细节博大精深，在此不做细说，有兴趣的，可以详谈。</a:t>
            </a:r>
            <a:endParaRPr lang="zh-CN" altLang="en-US" dirty="0">
              <a:solidFill>
                <a:schemeClr val="bg1">
                  <a:lumMod val="85000"/>
                </a:schemeClr>
              </a:solidFill>
              <a:latin typeface="华文新魏" pitchFamily="2" charset="-122"/>
              <a:ea typeface="华文新魏" pitchFamily="2" charset="-122"/>
            </a:endParaRPr>
          </a:p>
        </p:txBody>
      </p:sp>
      <p:sp>
        <p:nvSpPr>
          <p:cNvPr id="21" name="矩形 20"/>
          <p:cNvSpPr/>
          <p:nvPr/>
        </p:nvSpPr>
        <p:spPr>
          <a:xfrm>
            <a:off x="0" y="5618858"/>
            <a:ext cx="6372200" cy="12391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2"/>
          <p:cNvPicPr>
            <a:picLocks noChangeAspect="1"/>
          </p:cNvPicPr>
          <p:nvPr/>
        </p:nvPicPr>
        <p:blipFill>
          <a:blip r:embed="rId3" cstate="print"/>
          <a:stretch>
            <a:fillRect/>
          </a:stretch>
        </p:blipFill>
        <p:spPr bwMode="auto">
          <a:xfrm>
            <a:off x="6036077" y="5650374"/>
            <a:ext cx="1607757" cy="127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6"/>
          <p:cNvPicPr>
            <a:picLocks noChangeAspect="1"/>
          </p:cNvPicPr>
          <p:nvPr/>
        </p:nvPicPr>
        <p:blipFill>
          <a:blip r:embed="rId4" cstate="print"/>
          <a:stretch>
            <a:fillRect/>
          </a:stretch>
        </p:blipFill>
        <p:spPr bwMode="auto">
          <a:xfrm>
            <a:off x="71406" y="5937672"/>
            <a:ext cx="968711" cy="770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3"/>
          <p:cNvPicPr>
            <a:picLocks noChangeAspect="1"/>
          </p:cNvPicPr>
          <p:nvPr/>
        </p:nvPicPr>
        <p:blipFill>
          <a:blip r:embed="rId4" cstate="print"/>
          <a:stretch>
            <a:fillRect/>
          </a:stretch>
        </p:blipFill>
        <p:spPr bwMode="auto">
          <a:xfrm>
            <a:off x="3143240" y="5937672"/>
            <a:ext cx="968711" cy="770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4"/>
          <p:cNvPicPr>
            <a:picLocks noChangeAspect="1"/>
          </p:cNvPicPr>
          <p:nvPr/>
        </p:nvPicPr>
        <p:blipFill>
          <a:blip r:embed="rId4" cstate="print"/>
          <a:stretch>
            <a:fillRect/>
          </a:stretch>
        </p:blipFill>
        <p:spPr bwMode="auto">
          <a:xfrm>
            <a:off x="2143108" y="5937672"/>
            <a:ext cx="968711" cy="770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5"/>
          <p:cNvPicPr>
            <a:picLocks noChangeAspect="1"/>
          </p:cNvPicPr>
          <p:nvPr/>
        </p:nvPicPr>
        <p:blipFill>
          <a:blip r:embed="rId4" cstate="print"/>
          <a:stretch>
            <a:fillRect/>
          </a:stretch>
        </p:blipFill>
        <p:spPr bwMode="auto">
          <a:xfrm>
            <a:off x="1071538" y="5937672"/>
            <a:ext cx="968711" cy="770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2"/>
          <p:cNvPicPr>
            <a:picLocks noChangeAspect="1"/>
          </p:cNvPicPr>
          <p:nvPr/>
        </p:nvPicPr>
        <p:blipFill>
          <a:blip r:embed="rId4" cstate="print"/>
          <a:stretch>
            <a:fillRect/>
          </a:stretch>
        </p:blipFill>
        <p:spPr bwMode="auto">
          <a:xfrm>
            <a:off x="4214810" y="5937672"/>
            <a:ext cx="968711" cy="770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1"/>
          <p:cNvPicPr>
            <a:picLocks noChangeAspect="1"/>
          </p:cNvPicPr>
          <p:nvPr/>
        </p:nvPicPr>
        <p:blipFill>
          <a:blip r:embed="rId4" cstate="print"/>
          <a:stretch>
            <a:fillRect/>
          </a:stretch>
        </p:blipFill>
        <p:spPr bwMode="auto">
          <a:xfrm>
            <a:off x="5286380" y="5937672"/>
            <a:ext cx="968711" cy="770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useBgFill="1">
        <p:nvSpPr>
          <p:cNvPr id="29" name="等腰三角形 28"/>
          <p:cNvSpPr/>
          <p:nvPr/>
        </p:nvSpPr>
        <p:spPr>
          <a:xfrm>
            <a:off x="6683088" y="1485888"/>
            <a:ext cx="265176" cy="2286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335037" y="2433464"/>
            <a:ext cx="0" cy="995536"/>
          </a:xfrm>
          <a:prstGeom prst="line">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流程图: 摘录 18"/>
          <p:cNvSpPr/>
          <p:nvPr/>
        </p:nvSpPr>
        <p:spPr>
          <a:xfrm>
            <a:off x="2928926" y="4773610"/>
            <a:ext cx="252000" cy="252000"/>
          </a:xfrm>
          <a:prstGeom prst="flowChartExtra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173088" y="4845618"/>
            <a:ext cx="1939127" cy="461665"/>
          </a:xfrm>
          <a:prstGeom prst="rect">
            <a:avLst/>
          </a:prstGeom>
        </p:spPr>
        <p:txBody>
          <a:bodyPr wrap="square">
            <a:spAutoFit/>
          </a:bodyPr>
          <a:lstStyle/>
          <a:p>
            <a:r>
              <a:rPr lang="zh-CN" altLang="en-US" sz="2400" smtClean="0">
                <a:solidFill>
                  <a:schemeClr val="bg1"/>
                </a:solidFill>
                <a:latin typeface="华文新魏" pitchFamily="2" charset="-122"/>
                <a:ea typeface="华文新魏" pitchFamily="2" charset="-122"/>
              </a:rPr>
              <a:t>大哥</a:t>
            </a:r>
            <a:r>
              <a:rPr lang="zh-CN" altLang="en-US" smtClean="0">
                <a:solidFill>
                  <a:schemeClr val="bg1"/>
                </a:solidFill>
                <a:latin typeface="华文新魏" pitchFamily="2" charset="-122"/>
                <a:ea typeface="华文新魏" pitchFamily="2" charset="-122"/>
              </a:rPr>
              <a:t>，别逗了</a:t>
            </a:r>
            <a:endParaRPr lang="zh-CN" altLang="en-US" dirty="0">
              <a:solidFill>
                <a:schemeClr val="bg1"/>
              </a:solidFill>
              <a:latin typeface="华文新魏" pitchFamily="2" charset="-122"/>
              <a:ea typeface="华文新魏" pitchFamily="2" charset="-122"/>
            </a:endParaRPr>
          </a:p>
        </p:txBody>
      </p:sp>
    </p:spTree>
    <p:extLst>
      <p:ext uri="{BB962C8B-B14F-4D97-AF65-F5344CB8AC3E}">
        <p14:creationId xmlns:p14="http://schemas.microsoft.com/office/powerpoint/2010/main" xmlns="" val="3873884171"/>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2" presetClass="entr" presetSubtype="1" fill="hold" nodeType="withEffect">
                                  <p:stCondLst>
                                    <p:cond delay="6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4" fill="hold" grpId="0" nodeType="withEffect">
                                  <p:stCondLst>
                                    <p:cond delay="80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35" presetClass="entr" presetSubtype="0" fill="hold" grpId="0" nodeType="withEffect">
                                  <p:stCondLst>
                                    <p:cond delay="1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style.rotation</p:attrName>
                                        </p:attrNameLst>
                                      </p:cBhvr>
                                      <p:tavLst>
                                        <p:tav tm="0">
                                          <p:val>
                                            <p:fltVal val="720"/>
                                          </p:val>
                                        </p:tav>
                                        <p:tav tm="100000">
                                          <p:val>
                                            <p:fltVal val="0"/>
                                          </p:val>
                                        </p:tav>
                                      </p:tavLst>
                                    </p:anim>
                                    <p:anim calcmode="lin" valueType="num">
                                      <p:cBhvr>
                                        <p:cTn id="18" dur="750" fill="hold"/>
                                        <p:tgtEl>
                                          <p:spTgt spid="5"/>
                                        </p:tgtEl>
                                        <p:attrNameLst>
                                          <p:attrName>ppt_h</p:attrName>
                                        </p:attrNameLst>
                                      </p:cBhvr>
                                      <p:tavLst>
                                        <p:tav tm="0">
                                          <p:val>
                                            <p:fltVal val="0"/>
                                          </p:val>
                                        </p:tav>
                                        <p:tav tm="100000">
                                          <p:val>
                                            <p:strVal val="#ppt_h"/>
                                          </p:val>
                                        </p:tav>
                                      </p:tavLst>
                                    </p:anim>
                                    <p:anim calcmode="lin" valueType="num">
                                      <p:cBhvr>
                                        <p:cTn id="19" dur="750" fill="hold"/>
                                        <p:tgtEl>
                                          <p:spTgt spid="5"/>
                                        </p:tgtEl>
                                        <p:attrNameLst>
                                          <p:attrName>ppt_w</p:attrName>
                                        </p:attrNameLst>
                                      </p:cBhvr>
                                      <p:tavLst>
                                        <p:tav tm="0">
                                          <p:val>
                                            <p:fltVal val="0"/>
                                          </p:val>
                                        </p:tav>
                                        <p:tav tm="100000">
                                          <p:val>
                                            <p:strVal val="#ppt_w"/>
                                          </p:val>
                                        </p:tav>
                                      </p:tavLst>
                                    </p:anim>
                                  </p:childTnLst>
                                </p:cTn>
                              </p:par>
                              <p:par>
                                <p:cTn id="20" presetID="41" presetClass="entr" presetSubtype="0" fill="hold" grpId="0" nodeType="withEffect">
                                  <p:stCondLst>
                                    <p:cond delay="1600"/>
                                  </p:stCondLst>
                                  <p:iterate type="lt">
                                    <p:tmPct val="10000"/>
                                  </p:iterate>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anim calcmode="lin" valueType="num">
                                      <p:cBhvr>
                                        <p:cTn id="24"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4"/>
                                        </p:tgtEl>
                                      </p:cBhvr>
                                    </p:animEffect>
                                  </p:childTnLst>
                                </p:cTn>
                              </p:par>
                              <p:par>
                                <p:cTn id="27" presetID="22" presetClass="entr" presetSubtype="4" fill="hold" grpId="0" nodeType="withEffect">
                                  <p:stCondLst>
                                    <p:cond delay="220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3" presetClass="entr" presetSubtype="32" fill="hold" grpId="0" nodeType="withEffect">
                                  <p:stCondLst>
                                    <p:cond delay="260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strVal val="4*#ppt_w"/>
                                          </p:val>
                                        </p:tav>
                                        <p:tav tm="100000">
                                          <p:val>
                                            <p:strVal val="#ppt_w"/>
                                          </p:val>
                                        </p:tav>
                                      </p:tavLst>
                                    </p:anim>
                                    <p:anim calcmode="lin" valueType="num">
                                      <p:cBhvr>
                                        <p:cTn id="33" dur="5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xit" presetSubtype="0" fill="hold" nodeType="withEffect">
                                  <p:stCondLst>
                                    <p:cond delay="100"/>
                                  </p:stCondLst>
                                  <p:childTnLst>
                                    <p:animEffect transition="out" filter="fade">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par>
                                <p:cTn id="45" presetID="10" presetClass="entr" presetSubtype="0" fill="hold" nodeType="withEffect">
                                  <p:stCondLst>
                                    <p:cond delay="1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xit" presetSubtype="0" fill="hold" nodeType="withEffect">
                                  <p:stCondLst>
                                    <p:cond delay="20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ntr" presetSubtype="0" fill="hold" nodeType="withEffect">
                                  <p:stCondLst>
                                    <p:cond delay="20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xit" presetSubtype="0" fill="hold" nodeType="withEffect">
                                  <p:stCondLst>
                                    <p:cond delay="30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par>
                                <p:cTn id="57" presetID="10" presetClass="entr" presetSubtype="0" fill="hold" nodeType="withEffect">
                                  <p:stCondLst>
                                    <p:cond delay="3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xit" presetSubtype="0" fill="hold" nodeType="withEffect">
                                  <p:stCondLst>
                                    <p:cond delay="400"/>
                                  </p:stCondLst>
                                  <p:childTnLst>
                                    <p:animEffect transition="out" filter="fade">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par>
                                <p:cTn id="63" presetID="10" presetClass="entr" presetSubtype="0" fill="hold" nodeType="withEffect">
                                  <p:stCondLst>
                                    <p:cond delay="40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xit" presetSubtype="0" fill="hold" nodeType="withEffect">
                                  <p:stCondLst>
                                    <p:cond delay="500"/>
                                  </p:stCondLst>
                                  <p:childTnLst>
                                    <p:animEffect transition="out" filter="fade">
                                      <p:cBhvr>
                                        <p:cTn id="67" dur="500"/>
                                        <p:tgtEl>
                                          <p:spTgt spid="25"/>
                                        </p:tgtEl>
                                      </p:cBhvr>
                                    </p:animEffect>
                                    <p:set>
                                      <p:cBhvr>
                                        <p:cTn id="68" dur="1" fill="hold">
                                          <p:stCondLst>
                                            <p:cond delay="499"/>
                                          </p:stCondLst>
                                        </p:cTn>
                                        <p:tgtEl>
                                          <p:spTgt spid="25"/>
                                        </p:tgtEl>
                                        <p:attrNameLst>
                                          <p:attrName>style.visibility</p:attrName>
                                        </p:attrNameLst>
                                      </p:cBhvr>
                                      <p:to>
                                        <p:strVal val="hidden"/>
                                      </p:to>
                                    </p:set>
                                  </p:childTnLst>
                                </p:cTn>
                              </p:par>
                              <p:par>
                                <p:cTn id="69" presetID="10" presetClass="entr" presetSubtype="0" fill="hold" nodeType="withEffect">
                                  <p:stCondLst>
                                    <p:cond delay="50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2" presetClass="entr" presetSubtype="2" fill="hold" grpId="1" nodeType="withEffect">
                                  <p:stCondLst>
                                    <p:cond delay="50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p:tgtEl>
                                          <p:spTgt spid="21"/>
                                        </p:tgtEl>
                                        <p:attrNameLst>
                                          <p:attrName>ppt_x</p:attrName>
                                        </p:attrNameLst>
                                      </p:cBhvr>
                                      <p:tavLst>
                                        <p:tav tm="0">
                                          <p:val>
                                            <p:strVal val="#ppt_x+#ppt_w*1.125000"/>
                                          </p:val>
                                        </p:tav>
                                        <p:tav tm="100000">
                                          <p:val>
                                            <p:strVal val="#ppt_x"/>
                                          </p:val>
                                        </p:tav>
                                      </p:tavLst>
                                    </p:anim>
                                    <p:animEffect transition="in" filter="wipe(left)">
                                      <p:cBhvr>
                                        <p:cTn id="75" dur="500"/>
                                        <p:tgtEl>
                                          <p:spTgt spid="21"/>
                                        </p:tgtEl>
                                      </p:cBhvr>
                                    </p:animEffect>
                                  </p:childTnLst>
                                </p:cTn>
                              </p:par>
                              <p:par>
                                <p:cTn id="76" presetID="35" presetClass="entr" presetSubtype="0" fill="hold" grpId="0" nodeType="withEffect">
                                  <p:stCondLst>
                                    <p:cond delay="110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750"/>
                                        <p:tgtEl>
                                          <p:spTgt spid="28"/>
                                        </p:tgtEl>
                                      </p:cBhvr>
                                    </p:animEffect>
                                    <p:anim calcmode="lin" valueType="num">
                                      <p:cBhvr>
                                        <p:cTn id="79" dur="750" fill="hold"/>
                                        <p:tgtEl>
                                          <p:spTgt spid="28"/>
                                        </p:tgtEl>
                                        <p:attrNameLst>
                                          <p:attrName>style.rotation</p:attrName>
                                        </p:attrNameLst>
                                      </p:cBhvr>
                                      <p:tavLst>
                                        <p:tav tm="0">
                                          <p:val>
                                            <p:fltVal val="720"/>
                                          </p:val>
                                        </p:tav>
                                        <p:tav tm="100000">
                                          <p:val>
                                            <p:fltVal val="0"/>
                                          </p:val>
                                        </p:tav>
                                      </p:tavLst>
                                    </p:anim>
                                    <p:anim calcmode="lin" valueType="num">
                                      <p:cBhvr>
                                        <p:cTn id="80" dur="750" fill="hold"/>
                                        <p:tgtEl>
                                          <p:spTgt spid="28"/>
                                        </p:tgtEl>
                                        <p:attrNameLst>
                                          <p:attrName>ppt_h</p:attrName>
                                        </p:attrNameLst>
                                      </p:cBhvr>
                                      <p:tavLst>
                                        <p:tav tm="0">
                                          <p:val>
                                            <p:fltVal val="0"/>
                                          </p:val>
                                        </p:tav>
                                        <p:tav tm="100000">
                                          <p:val>
                                            <p:strVal val="#ppt_h"/>
                                          </p:val>
                                        </p:tav>
                                      </p:tavLst>
                                    </p:anim>
                                    <p:anim calcmode="lin" valueType="num">
                                      <p:cBhvr>
                                        <p:cTn id="81" dur="750" fill="hold"/>
                                        <p:tgtEl>
                                          <p:spTgt spid="2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animBg="1"/>
      <p:bldP spid="5" grpId="0"/>
      <p:bldP spid="21" grpId="1" animBg="1"/>
      <p:bldP spid="29" grpId="0" animBg="1"/>
      <p:bldP spid="19"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77153" y="-1"/>
            <a:ext cx="1512167" cy="2801567"/>
          </a:xfrm>
          <a:custGeom>
            <a:avLst/>
            <a:gdLst/>
            <a:ahLst/>
            <a:cxnLst/>
            <a:rect l="l" t="t" r="r" b="b"/>
            <a:pathLst>
              <a:path w="1512167" h="2801567">
                <a:moveTo>
                  <a:pt x="0" y="0"/>
                </a:moveTo>
                <a:lnTo>
                  <a:pt x="1512167" y="0"/>
                </a:lnTo>
                <a:lnTo>
                  <a:pt x="1512167" y="2801567"/>
                </a:lnTo>
                <a:lnTo>
                  <a:pt x="1480244" y="2801567"/>
                </a:lnTo>
                <a:lnTo>
                  <a:pt x="1397937" y="2636953"/>
                </a:lnTo>
                <a:lnTo>
                  <a:pt x="1315630" y="2801567"/>
                </a:lnTo>
                <a:lnTo>
                  <a:pt x="1263876" y="2801567"/>
                </a:lnTo>
                <a:lnTo>
                  <a:pt x="1181569" y="2636953"/>
                </a:lnTo>
                <a:lnTo>
                  <a:pt x="1099262" y="2801567"/>
                </a:lnTo>
                <a:lnTo>
                  <a:pt x="1047507" y="2801567"/>
                </a:lnTo>
                <a:lnTo>
                  <a:pt x="965200" y="2636953"/>
                </a:lnTo>
                <a:lnTo>
                  <a:pt x="882893" y="2801567"/>
                </a:lnTo>
                <a:lnTo>
                  <a:pt x="831138" y="2801567"/>
                </a:lnTo>
                <a:lnTo>
                  <a:pt x="748831" y="2636953"/>
                </a:lnTo>
                <a:lnTo>
                  <a:pt x="666524" y="2801567"/>
                </a:lnTo>
                <a:lnTo>
                  <a:pt x="614769" y="2801567"/>
                </a:lnTo>
                <a:lnTo>
                  <a:pt x="532462" y="2636953"/>
                </a:lnTo>
                <a:lnTo>
                  <a:pt x="450155" y="2801567"/>
                </a:lnTo>
                <a:lnTo>
                  <a:pt x="398400" y="2801567"/>
                </a:lnTo>
                <a:lnTo>
                  <a:pt x="316093" y="2636953"/>
                </a:lnTo>
                <a:lnTo>
                  <a:pt x="233786" y="2801567"/>
                </a:lnTo>
                <a:lnTo>
                  <a:pt x="182031" y="2801567"/>
                </a:lnTo>
                <a:lnTo>
                  <a:pt x="99724" y="2636953"/>
                </a:lnTo>
                <a:lnTo>
                  <a:pt x="17417" y="2801567"/>
                </a:lnTo>
                <a:lnTo>
                  <a:pt x="0" y="280156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flipH="1">
            <a:off x="-47328" y="84100"/>
            <a:ext cx="1883024" cy="1976748"/>
            <a:chOff x="7308304" y="84100"/>
            <a:chExt cx="1883024" cy="1976748"/>
          </a:xfrm>
        </p:grpSpPr>
        <p:sp>
          <p:nvSpPr>
            <p:cNvPr id="5"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6" name="矩形 5"/>
            <p:cNvSpPr/>
            <p:nvPr/>
          </p:nvSpPr>
          <p:spPr>
            <a:xfrm rot="13912707" flipV="1">
              <a:off x="7190646" y="860394"/>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做不做？做！</a:t>
              </a:r>
              <a:endParaRPr lang="zh-CN" altLang="en-US" sz="2400" b="1" dirty="0">
                <a:solidFill>
                  <a:schemeClr val="bg1"/>
                </a:solidFill>
                <a:latin typeface="华文新魏" pitchFamily="2" charset="-122"/>
                <a:ea typeface="华文新魏" pitchFamily="2" charset="-122"/>
              </a:endParaRPr>
            </a:p>
          </p:txBody>
        </p:sp>
        <p:sp>
          <p:nvSpPr>
            <p:cNvPr id="7" name="TextBox 6"/>
            <p:cNvSpPr txBox="1"/>
            <p:nvPr/>
          </p:nvSpPr>
          <p:spPr>
            <a:xfrm>
              <a:off x="7470472" y="1208946"/>
              <a:ext cx="42351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2</a:t>
              </a:r>
              <a:endParaRPr lang="zh-CN" altLang="en-US" b="1" dirty="0">
                <a:solidFill>
                  <a:schemeClr val="bg1"/>
                </a:solidFill>
              </a:endParaRPr>
            </a:p>
          </p:txBody>
        </p:sp>
      </p:grpSp>
      <p:sp>
        <p:nvSpPr>
          <p:cNvPr id="8" name="矩形 7"/>
          <p:cNvSpPr/>
          <p:nvPr/>
        </p:nvSpPr>
        <p:spPr>
          <a:xfrm>
            <a:off x="8839201" y="5618858"/>
            <a:ext cx="304798" cy="12391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857620" y="3184754"/>
            <a:ext cx="4572032" cy="3046988"/>
          </a:xfrm>
          <a:prstGeom prst="rect">
            <a:avLst/>
          </a:prstGeom>
        </p:spPr>
        <p:txBody>
          <a:bodyPr wrap="square">
            <a:spAutoFit/>
          </a:bodyPr>
          <a:lstStyle/>
          <a:p>
            <a:r>
              <a:rPr lang="en-US" altLang="zh-CN" sz="2000" smtClean="0">
                <a:solidFill>
                  <a:schemeClr val="bg1"/>
                </a:solidFill>
                <a:latin typeface="华文新魏" pitchFamily="2" charset="-122"/>
                <a:ea typeface="华文新魏" pitchFamily="2" charset="-122"/>
              </a:rPr>
              <a:t>SEO</a:t>
            </a:r>
            <a:r>
              <a:rPr lang="zh-CN" altLang="en-US" sz="2000" smtClean="0">
                <a:solidFill>
                  <a:schemeClr val="bg1"/>
                </a:solidFill>
                <a:latin typeface="华文新魏" pitchFamily="2" charset="-122"/>
                <a:ea typeface="华文新魏" pitchFamily="2" charset="-122"/>
              </a:rPr>
              <a:t>能为内容</a:t>
            </a:r>
            <a:r>
              <a:rPr lang="zh-CN" altLang="en-US" sz="2000" smtClean="0">
                <a:solidFill>
                  <a:schemeClr val="bg1">
                    <a:lumMod val="75000"/>
                  </a:schemeClr>
                </a:solidFill>
                <a:latin typeface="华文新魏" pitchFamily="2" charset="-122"/>
                <a:ea typeface="华文新魏" pitchFamily="2" charset="-122"/>
              </a:rPr>
              <a:t>（提供用户想要的内容）</a:t>
            </a:r>
            <a:endParaRPr lang="en-US" altLang="zh-CN" sz="2000" smtClean="0">
              <a:solidFill>
                <a:schemeClr val="bg1">
                  <a:lumMod val="75000"/>
                </a:schemeClr>
              </a:solidFill>
              <a:latin typeface="华文新魏" pitchFamily="2" charset="-122"/>
              <a:ea typeface="华文新魏" pitchFamily="2" charset="-122"/>
            </a:endParaRPr>
          </a:p>
          <a:p>
            <a:r>
              <a:rPr lang="zh-CN" altLang="en-US" sz="2000" smtClean="0">
                <a:solidFill>
                  <a:schemeClr val="bg1"/>
                </a:solidFill>
                <a:latin typeface="华文新魏" pitchFamily="2" charset="-122"/>
                <a:ea typeface="华文新魏" pitchFamily="2" charset="-122"/>
              </a:rPr>
              <a:t>品牌</a:t>
            </a:r>
            <a:r>
              <a:rPr lang="zh-CN" altLang="en-US" sz="2000" smtClean="0">
                <a:solidFill>
                  <a:schemeClr val="bg1">
                    <a:lumMod val="75000"/>
                  </a:schemeClr>
                </a:solidFill>
                <a:latin typeface="华文新魏" pitchFamily="2" charset="-122"/>
                <a:ea typeface="华文新魏" pitchFamily="2" charset="-122"/>
              </a:rPr>
              <a:t>（提升品牌曝光度，形成良性口碑）</a:t>
            </a:r>
            <a:endParaRPr lang="en-US" altLang="zh-CN" sz="2000" smtClean="0">
              <a:solidFill>
                <a:schemeClr val="bg1">
                  <a:lumMod val="75000"/>
                </a:schemeClr>
              </a:solidFill>
              <a:latin typeface="华文新魏" pitchFamily="2" charset="-122"/>
              <a:ea typeface="华文新魏" pitchFamily="2" charset="-122"/>
            </a:endParaRPr>
          </a:p>
          <a:p>
            <a:r>
              <a:rPr lang="zh-CN" altLang="en-US" sz="2000" smtClean="0">
                <a:solidFill>
                  <a:schemeClr val="bg1"/>
                </a:solidFill>
                <a:latin typeface="华文新魏" pitchFamily="2" charset="-122"/>
                <a:ea typeface="华文新魏" pitchFamily="2" charset="-122"/>
              </a:rPr>
              <a:t>推广</a:t>
            </a:r>
            <a:r>
              <a:rPr lang="zh-CN" altLang="en-US" sz="2000" smtClean="0">
                <a:solidFill>
                  <a:schemeClr val="bg1">
                    <a:lumMod val="75000"/>
                  </a:schemeClr>
                </a:solidFill>
                <a:latin typeface="华文新魏" pitchFamily="2" charset="-122"/>
                <a:ea typeface="华文新魏" pitchFamily="2" charset="-122"/>
              </a:rPr>
              <a:t>（通过引擎带来用户和流量）</a:t>
            </a:r>
            <a:endParaRPr lang="en-US" altLang="zh-CN" sz="2000" smtClean="0">
              <a:solidFill>
                <a:schemeClr val="bg1">
                  <a:lumMod val="75000"/>
                </a:schemeClr>
              </a:solidFill>
              <a:latin typeface="华文新魏" pitchFamily="2" charset="-122"/>
              <a:ea typeface="华文新魏" pitchFamily="2" charset="-122"/>
            </a:endParaRPr>
          </a:p>
          <a:p>
            <a:r>
              <a:rPr lang="zh-CN" altLang="en-US" sz="2000" smtClean="0">
                <a:solidFill>
                  <a:schemeClr val="bg1"/>
                </a:solidFill>
                <a:latin typeface="华文新魏" pitchFamily="2" charset="-122"/>
                <a:ea typeface="华文新魏" pitchFamily="2" charset="-122"/>
              </a:rPr>
              <a:t>体验</a:t>
            </a:r>
            <a:r>
              <a:rPr lang="zh-CN" altLang="en-US" sz="2000" smtClean="0">
                <a:solidFill>
                  <a:schemeClr val="bg1">
                    <a:lumMod val="75000"/>
                  </a:schemeClr>
                </a:solidFill>
                <a:latin typeface="华文新魏" pitchFamily="2" charset="-122"/>
                <a:ea typeface="华文新魏" pitchFamily="2" charset="-122"/>
              </a:rPr>
              <a:t>（通阿过引擎带来用户和流量）</a:t>
            </a:r>
            <a:endParaRPr lang="en-US" altLang="zh-CN" sz="2000" smtClean="0">
              <a:solidFill>
                <a:schemeClr val="bg1">
                  <a:lumMod val="75000"/>
                </a:schemeClr>
              </a:solidFill>
              <a:latin typeface="华文新魏" pitchFamily="2" charset="-122"/>
              <a:ea typeface="华文新魏" pitchFamily="2" charset="-122"/>
            </a:endParaRPr>
          </a:p>
          <a:p>
            <a:endParaRPr lang="en-US" altLang="zh-CN" sz="2000" smtClean="0">
              <a:solidFill>
                <a:schemeClr val="bg1">
                  <a:lumMod val="75000"/>
                </a:schemeClr>
              </a:solidFill>
              <a:latin typeface="华文新魏" pitchFamily="2" charset="-122"/>
              <a:ea typeface="华文新魏" pitchFamily="2" charset="-122"/>
            </a:endParaRPr>
          </a:p>
          <a:p>
            <a:r>
              <a:rPr lang="zh-CN" altLang="en-US" sz="2000" smtClean="0">
                <a:solidFill>
                  <a:schemeClr val="bg1">
                    <a:lumMod val="75000"/>
                  </a:schemeClr>
                </a:solidFill>
                <a:latin typeface="华文新魏" pitchFamily="2" charset="-122"/>
                <a:ea typeface="华文新魏" pitchFamily="2" charset="-122"/>
              </a:rPr>
              <a:t>无论网站为何种形式，商城、单页、专题、站群、论坛等等都可以做</a:t>
            </a:r>
            <a:r>
              <a:rPr lang="en-US" altLang="zh-CN" sz="2000" smtClean="0">
                <a:solidFill>
                  <a:schemeClr val="bg1">
                    <a:lumMod val="75000"/>
                  </a:schemeClr>
                </a:solidFill>
                <a:latin typeface="华文新魏" pitchFamily="2" charset="-122"/>
                <a:ea typeface="华文新魏" pitchFamily="2" charset="-122"/>
              </a:rPr>
              <a:t>SEO</a:t>
            </a:r>
            <a:r>
              <a:rPr lang="zh-CN" altLang="en-US" sz="2000" smtClean="0">
                <a:solidFill>
                  <a:schemeClr val="bg1">
                    <a:lumMod val="75000"/>
                  </a:schemeClr>
                </a:solidFill>
                <a:latin typeface="华文新魏" pitchFamily="2" charset="-122"/>
                <a:ea typeface="华文新魏" pitchFamily="2" charset="-122"/>
              </a:rPr>
              <a:t>，都必须做</a:t>
            </a:r>
            <a:r>
              <a:rPr lang="en-US" altLang="zh-CN" sz="2000" smtClean="0">
                <a:solidFill>
                  <a:schemeClr val="bg1">
                    <a:lumMod val="75000"/>
                  </a:schemeClr>
                </a:solidFill>
                <a:latin typeface="华文新魏" pitchFamily="2" charset="-122"/>
                <a:ea typeface="华文新魏" pitchFamily="2" charset="-122"/>
              </a:rPr>
              <a:t>SEO</a:t>
            </a:r>
          </a:p>
          <a:p>
            <a:pPr algn="ctr"/>
            <a:r>
              <a:rPr lang="zh-CN" altLang="en-US" sz="3200" smtClean="0">
                <a:solidFill>
                  <a:schemeClr val="bg1"/>
                </a:solidFill>
                <a:latin typeface="华文新魏" pitchFamily="2" charset="-122"/>
                <a:ea typeface="华文新魏" pitchFamily="2" charset="-122"/>
              </a:rPr>
              <a:t>加分  </a:t>
            </a:r>
            <a:r>
              <a:rPr lang="en-US" altLang="zh-CN" sz="3200" smtClean="0">
                <a:solidFill>
                  <a:schemeClr val="bg1"/>
                </a:solidFill>
                <a:ea typeface="华文新魏" pitchFamily="2" charset="-122"/>
              </a:rPr>
              <a:t>+1</a:t>
            </a:r>
            <a:endParaRPr lang="zh-CN" altLang="en-US" sz="3200" dirty="0" smtClean="0">
              <a:solidFill>
                <a:schemeClr val="bg1"/>
              </a:solidFill>
              <a:ea typeface="华文新魏" pitchFamily="2" charset="-122"/>
            </a:endParaRPr>
          </a:p>
        </p:txBody>
      </p:sp>
      <p:sp>
        <p:nvSpPr>
          <p:cNvPr id="10" name="矩形 9"/>
          <p:cNvSpPr/>
          <p:nvPr/>
        </p:nvSpPr>
        <p:spPr>
          <a:xfrm>
            <a:off x="1432264" y="2060848"/>
            <a:ext cx="1782414" cy="36915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useBgFill="1">
        <p:nvSpPr>
          <p:cNvPr id="11" name="等腰三角形 10"/>
          <p:cNvSpPr/>
          <p:nvPr/>
        </p:nvSpPr>
        <p:spPr>
          <a:xfrm rot="5400000" flipV="1">
            <a:off x="3160636" y="478774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3286116" y="1916832"/>
            <a:ext cx="4465381" cy="646331"/>
          </a:xfrm>
          <a:prstGeom prst="rect">
            <a:avLst/>
          </a:prstGeom>
          <a:noFill/>
        </p:spPr>
        <p:txBody>
          <a:bodyPr wrap="square" rtlCol="0">
            <a:spAutoFit/>
          </a:bodyPr>
          <a:lstStyle/>
          <a:p>
            <a:r>
              <a:rPr lang="zh-CN" altLang="en-US" sz="3600" b="1" smtClean="0">
                <a:solidFill>
                  <a:schemeClr val="bg1"/>
                </a:solidFill>
                <a:latin typeface="迷你简卡通" pitchFamily="65" charset="-122"/>
                <a:ea typeface="迷你简卡通" pitchFamily="65" charset="-122"/>
              </a:rPr>
              <a:t>为何 要做</a:t>
            </a:r>
            <a:endParaRPr lang="zh-CN" altLang="en-US" sz="3600" b="1" dirty="0">
              <a:solidFill>
                <a:schemeClr val="bg1"/>
              </a:solidFill>
              <a:latin typeface="迷你简卡通" pitchFamily="65" charset="-122"/>
              <a:ea typeface="迷你简卡通" pitchFamily="65" charset="-122"/>
            </a:endParaRPr>
          </a:p>
        </p:txBody>
      </p:sp>
      <p:pic>
        <p:nvPicPr>
          <p:cNvPr id="9" name="图片 8"/>
          <p:cNvPicPr>
            <a:picLocks noChangeAspect="1"/>
          </p:cNvPicPr>
          <p:nvPr/>
        </p:nvPicPr>
        <p:blipFill>
          <a:blip r:embed="rId2" cstate="print"/>
          <a:stretch>
            <a:fillRect/>
          </a:stretch>
        </p:blipFill>
        <p:spPr>
          <a:xfrm>
            <a:off x="1141738" y="2336725"/>
            <a:ext cx="2001502" cy="1592341"/>
          </a:xfrm>
          <a:prstGeom prst="rect">
            <a:avLst/>
          </a:prstGeom>
        </p:spPr>
      </p:pic>
      <p:sp>
        <p:nvSpPr>
          <p:cNvPr id="20" name="TextBox 19"/>
          <p:cNvSpPr txBox="1"/>
          <p:nvPr/>
        </p:nvSpPr>
        <p:spPr>
          <a:xfrm>
            <a:off x="1857356" y="4357694"/>
            <a:ext cx="1443807" cy="1200329"/>
          </a:xfrm>
          <a:prstGeom prst="rect">
            <a:avLst/>
          </a:prstGeom>
          <a:noFill/>
        </p:spPr>
        <p:txBody>
          <a:bodyPr wrap="square" rtlCol="0">
            <a:spAutoFit/>
          </a:bodyPr>
          <a:lstStyle/>
          <a:p>
            <a:r>
              <a:rPr lang="zh-CN" altLang="en-US" sz="2000" smtClean="0">
                <a:latin typeface="华文新魏" pitchFamily="2" charset="-122"/>
                <a:ea typeface="华文新魏" pitchFamily="2" charset="-122"/>
              </a:rPr>
              <a:t>做一做</a:t>
            </a:r>
            <a:endParaRPr lang="en-US" altLang="zh-CN" sz="2000" smtClean="0">
              <a:latin typeface="华文新魏" pitchFamily="2" charset="-122"/>
              <a:ea typeface="华文新魏" pitchFamily="2" charset="-122"/>
            </a:endParaRPr>
          </a:p>
          <a:p>
            <a:r>
              <a:rPr lang="zh-CN" altLang="en-US" sz="3200" smtClean="0">
                <a:latin typeface="华文新魏" pitchFamily="2" charset="-122"/>
                <a:ea typeface="华文新魏" pitchFamily="2" charset="-122"/>
              </a:rPr>
              <a:t>网站</a:t>
            </a:r>
            <a:endParaRPr lang="en-US" altLang="zh-CN" sz="3200" smtClean="0">
              <a:latin typeface="华文新魏" pitchFamily="2" charset="-122"/>
              <a:ea typeface="华文新魏" pitchFamily="2" charset="-122"/>
            </a:endParaRPr>
          </a:p>
          <a:p>
            <a:r>
              <a:rPr lang="zh-CN" altLang="en-US" sz="2000" smtClean="0">
                <a:latin typeface="华文新魏" pitchFamily="2" charset="-122"/>
                <a:ea typeface="华文新魏" pitchFamily="2" charset="-122"/>
              </a:rPr>
              <a:t>更健康</a:t>
            </a:r>
            <a:endParaRPr lang="zh-CN" altLang="en-US" sz="2000" dirty="0">
              <a:latin typeface="华文新魏" pitchFamily="2" charset="-122"/>
              <a:ea typeface="华文新魏" pitchFamily="2" charset="-122"/>
            </a:endParaRPr>
          </a:p>
        </p:txBody>
      </p:sp>
      <p:sp>
        <p:nvSpPr>
          <p:cNvPr id="12" name="矩形 11"/>
          <p:cNvSpPr/>
          <p:nvPr/>
        </p:nvSpPr>
        <p:spPr>
          <a:xfrm>
            <a:off x="5322227" y="1700808"/>
            <a:ext cx="1678665" cy="1015663"/>
          </a:xfrm>
          <a:prstGeom prst="rect">
            <a:avLst/>
          </a:prstGeom>
        </p:spPr>
        <p:txBody>
          <a:bodyPr wrap="none">
            <a:spAutoFit/>
          </a:bodyPr>
          <a:lstStyle/>
          <a:p>
            <a:r>
              <a:rPr lang="en-US" altLang="zh-CN" sz="6000" smtClean="0"/>
              <a:t>SEO</a:t>
            </a:r>
            <a:endParaRPr lang="zh-CN" altLang="en-US" sz="6000" dirty="0"/>
          </a:p>
        </p:txBody>
      </p:sp>
      <p:cxnSp>
        <p:nvCxnSpPr>
          <p:cNvPr id="13" name="肘形连接符 12"/>
          <p:cNvCxnSpPr>
            <a:stCxn id="2" idx="3"/>
            <a:endCxn id="2" idx="1"/>
          </p:cNvCxnSpPr>
          <p:nvPr/>
        </p:nvCxnSpPr>
        <p:spPr>
          <a:xfrm flipH="1">
            <a:off x="3857620" y="4708248"/>
            <a:ext cx="4572032" cy="1588"/>
          </a:xfrm>
          <a:prstGeom prst="bentConnector5">
            <a:avLst>
              <a:gd name="adj1" fmla="val -5000"/>
              <a:gd name="adj2" fmla="val 110333375"/>
              <a:gd name="adj3" fmla="val 105000"/>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17" name="等腰三角形 16"/>
          <p:cNvSpPr/>
          <p:nvPr/>
        </p:nvSpPr>
        <p:spPr>
          <a:xfrm rot="16200000" flipH="1" flipV="1">
            <a:off x="1312684" y="396980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23562965"/>
      </p:ext>
    </p:extLst>
  </p:cSld>
  <p:clrMapOvr>
    <a:masterClrMapping/>
  </p:clrMapOvr>
  <mc:AlternateContent xmlns:mc="http://schemas.openxmlformats.org/markup-compatibility/2006">
    <mc:Choice xmlns:p14="http://schemas.microsoft.com/office/powerpoint/2010/main" xmlns=""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9" presetClass="entr" presetSubtype="0" decel="100000" fill="hold" grpId="0" nodeType="withEffect">
                                  <p:stCondLst>
                                    <p:cond delay="20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 calcmode="lin" valueType="num">
                                      <p:cBhvr>
                                        <p:cTn id="12" dur="500" fill="hold"/>
                                        <p:tgtEl>
                                          <p:spTgt spid="12"/>
                                        </p:tgtEl>
                                        <p:attrNameLst>
                                          <p:attrName>style.rotation</p:attrName>
                                        </p:attrNameLst>
                                      </p:cBhvr>
                                      <p:tavLst>
                                        <p:tav tm="0">
                                          <p:val>
                                            <p:fltVal val="360"/>
                                          </p:val>
                                        </p:tav>
                                        <p:tav tm="100000">
                                          <p:val>
                                            <p:fltVal val="0"/>
                                          </p:val>
                                        </p:tav>
                                      </p:tavLst>
                                    </p:anim>
                                    <p:animEffect transition="in" filter="fade">
                                      <p:cBhvr>
                                        <p:cTn id="13" dur="500"/>
                                        <p:tgtEl>
                                          <p:spTgt spid="12"/>
                                        </p:tgtEl>
                                      </p:cBhvr>
                                    </p:animEffect>
                                  </p:childTnLst>
                                </p:cTn>
                              </p:par>
                            </p:childTnLst>
                          </p:cTn>
                        </p:par>
                        <p:par>
                          <p:cTn id="14" fill="hold">
                            <p:stCondLst>
                              <p:cond delay="125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750"/>
                                        <p:tgtEl>
                                          <p:spTgt spid="2"/>
                                        </p:tgtEl>
                                        <p:attrNameLst>
                                          <p:attrName>ppt_y</p:attrName>
                                        </p:attrNameLst>
                                      </p:cBhvr>
                                      <p:tavLst>
                                        <p:tav tm="0">
                                          <p:val>
                                            <p:strVal val="#ppt_y-#ppt_h*1.125000"/>
                                          </p:val>
                                        </p:tav>
                                        <p:tav tm="100000">
                                          <p:val>
                                            <p:strVal val="#ppt_y"/>
                                          </p:val>
                                        </p:tav>
                                      </p:tavLst>
                                    </p:anim>
                                    <p:animEffect transition="in" filter="wipe(down)">
                                      <p:cBhvr>
                                        <p:cTn id="18" dur="750"/>
                                        <p:tgtEl>
                                          <p:spTgt spid="2"/>
                                        </p:tgtEl>
                                      </p:cBhvr>
                                    </p:animEffect>
                                  </p:childTnLst>
                                </p:cTn>
                              </p:par>
                              <p:par>
                                <p:cTn id="19" presetID="22"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31" presetClass="entr" presetSubtype="0" fill="hold" grpId="0" nodeType="withEffect">
                                  <p:stCondLst>
                                    <p:cond delay="4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90"/>
                                          </p:val>
                                        </p:tav>
                                        <p:tav tm="100000">
                                          <p:val>
                                            <p:fltVal val="0"/>
                                          </p:val>
                                        </p:tav>
                                      </p:tavLst>
                                    </p:anim>
                                    <p:animEffect transition="in" filter="fade">
                                      <p:cBhvr>
                                        <p:cTn id="27" dur="500"/>
                                        <p:tgtEl>
                                          <p:spTgt spid="10"/>
                                        </p:tgtEl>
                                      </p:cBhvr>
                                    </p:animEffect>
                                  </p:childTnLst>
                                </p:cTn>
                              </p:par>
                              <p:par>
                                <p:cTn id="28" presetID="22" presetClass="entr" presetSubtype="2" fill="hold" grpId="0" nodeType="withEffect">
                                  <p:stCondLst>
                                    <p:cond delay="90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par>
                                <p:cTn id="31" presetID="22" presetClass="entr" presetSubtype="2" fill="hold" grpId="0" nodeType="withEffect">
                                  <p:stCondLst>
                                    <p:cond delay="90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par>
                                <p:cTn id="34" presetID="37" presetClass="entr" presetSubtype="0" fill="hold" nodeType="withEffect">
                                  <p:stCondLst>
                                    <p:cond delay="90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900" decel="100000" fill="hold"/>
                                        <p:tgtEl>
                                          <p:spTgt spid="9"/>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40" presetID="23" presetClass="entr" presetSubtype="32" fill="hold" grpId="0" nodeType="withEffect">
                                  <p:stCondLst>
                                    <p:cond delay="170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strVal val="4*#ppt_w"/>
                                          </p:val>
                                        </p:tav>
                                        <p:tav tm="100000">
                                          <p:val>
                                            <p:strVal val="#ppt_w"/>
                                          </p:val>
                                        </p:tav>
                                      </p:tavLst>
                                    </p:anim>
                                    <p:anim calcmode="lin" valueType="num">
                                      <p:cBhvr>
                                        <p:cTn id="43" dur="500" fill="hold"/>
                                        <p:tgtEl>
                                          <p:spTgt spid="20"/>
                                        </p:tgtEl>
                                        <p:attrNameLst>
                                          <p:attrName>ppt_h</p:attrName>
                                        </p:attrNameLst>
                                      </p:cBhvr>
                                      <p:tavLst>
                                        <p:tav tm="0">
                                          <p:val>
                                            <p:strVal val="4*#ppt_h"/>
                                          </p:val>
                                        </p:tav>
                                        <p:tav tm="100000">
                                          <p:val>
                                            <p:strVal val="#ppt_h"/>
                                          </p:val>
                                        </p:tav>
                                      </p:tavLst>
                                    </p:anim>
                                  </p:childTnLst>
                                </p:cTn>
                              </p:par>
                            </p:childTnLst>
                          </p:cTn>
                        </p:par>
                        <p:par>
                          <p:cTn id="44" fill="hold">
                            <p:stCondLst>
                              <p:cond delay="3450"/>
                            </p:stCondLst>
                            <p:childTnLst>
                              <p:par>
                                <p:cTn id="45" presetID="22" presetClass="entr" presetSubtype="4"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P spid="10" grpId="0" animBg="1"/>
      <p:bldP spid="11" grpId="0" animBg="1"/>
      <p:bldP spid="15" grpId="0"/>
      <p:bldP spid="20" grpId="0"/>
      <p:bldP spid="12"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3" name="矩形 2"/>
          <p:cNvSpPr/>
          <p:nvPr/>
        </p:nvSpPr>
        <p:spPr>
          <a:xfrm rot="2991552">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4" name="TextBox 3"/>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sp>
        <p:nvSpPr>
          <p:cNvPr id="13" name="矩形 12"/>
          <p:cNvSpPr/>
          <p:nvPr/>
        </p:nvSpPr>
        <p:spPr>
          <a:xfrm>
            <a:off x="5166000" y="6525344"/>
            <a:ext cx="1512167"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331640" y="1357298"/>
            <a:ext cx="4196983"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如何做好</a:t>
            </a:r>
            <a:r>
              <a:rPr lang="en-US" altLang="zh-CN" sz="3200" b="1" smtClean="0">
                <a:solidFill>
                  <a:schemeClr val="bg1"/>
                </a:solidFill>
                <a:latin typeface="华文新魏" pitchFamily="2" charset="-122"/>
                <a:ea typeface="华文新魏" pitchFamily="2" charset="-122"/>
              </a:rPr>
              <a:t>[SEO]</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sp>
        <p:nvSpPr>
          <p:cNvPr id="9" name="Freeform 3"/>
          <p:cNvSpPr>
            <a:spLocks/>
          </p:cNvSpPr>
          <p:nvPr/>
        </p:nvSpPr>
        <p:spPr bwMode="auto">
          <a:xfrm>
            <a:off x="1488962" y="2159715"/>
            <a:ext cx="3746120" cy="2196839"/>
          </a:xfrm>
          <a:custGeom>
            <a:avLst/>
            <a:gdLst>
              <a:gd name="T0" fmla="*/ 0 w 2314"/>
              <a:gd name="T1" fmla="*/ 2147483647 h 1357"/>
              <a:gd name="T2" fmla="*/ 0 w 2314"/>
              <a:gd name="T3" fmla="*/ 0 h 1357"/>
              <a:gd name="T4" fmla="*/ 2147483647 w 2314"/>
              <a:gd name="T5" fmla="*/ 0 h 1357"/>
              <a:gd name="T6" fmla="*/ 2147483647 w 2314"/>
              <a:gd name="T7" fmla="*/ 2147483647 h 1357"/>
              <a:gd name="T8" fmla="*/ 2147483647 w 2314"/>
              <a:gd name="T9" fmla="*/ 2147483647 h 1357"/>
              <a:gd name="T10" fmla="*/ 2147483647 w 2314"/>
              <a:gd name="T11" fmla="*/ 2147483647 h 1357"/>
              <a:gd name="T12" fmla="*/ 2147483647 w 2314"/>
              <a:gd name="T13" fmla="*/ 2147483647 h 1357"/>
              <a:gd name="T14" fmla="*/ 2147483647 w 2314"/>
              <a:gd name="T15" fmla="*/ 2147483647 h 1357"/>
              <a:gd name="T16" fmla="*/ 2147483647 w 2314"/>
              <a:gd name="T17" fmla="*/ 2147483647 h 1357"/>
              <a:gd name="T18" fmla="*/ 2147483647 w 2314"/>
              <a:gd name="T19" fmla="*/ 2147483647 h 1357"/>
              <a:gd name="T20" fmla="*/ 2147483647 w 2314"/>
              <a:gd name="T21" fmla="*/ 2147483647 h 1357"/>
              <a:gd name="T22" fmla="*/ 2147483647 w 2314"/>
              <a:gd name="T23" fmla="*/ 2147483647 h 1357"/>
              <a:gd name="T24" fmla="*/ 2147483647 w 2314"/>
              <a:gd name="T25" fmla="*/ 2147483647 h 1357"/>
              <a:gd name="T26" fmla="*/ 2147483647 w 2314"/>
              <a:gd name="T27" fmla="*/ 2147483647 h 1357"/>
              <a:gd name="T28" fmla="*/ 2147483647 w 2314"/>
              <a:gd name="T29" fmla="*/ 2147483647 h 1357"/>
              <a:gd name="T30" fmla="*/ 2147483647 w 2314"/>
              <a:gd name="T31" fmla="*/ 2147483647 h 1357"/>
              <a:gd name="T32" fmla="*/ 2147483647 w 2314"/>
              <a:gd name="T33" fmla="*/ 2147483647 h 1357"/>
              <a:gd name="T34" fmla="*/ 2147483647 w 2314"/>
              <a:gd name="T35" fmla="*/ 2147483647 h 1357"/>
              <a:gd name="T36" fmla="*/ 2147483647 w 2314"/>
              <a:gd name="T37" fmla="*/ 2147483647 h 1357"/>
              <a:gd name="T38" fmla="*/ 2147483647 w 2314"/>
              <a:gd name="T39" fmla="*/ 2147483647 h 1357"/>
              <a:gd name="T40" fmla="*/ 2147483647 w 2314"/>
              <a:gd name="T41" fmla="*/ 2147483647 h 1357"/>
              <a:gd name="T42" fmla="*/ 2147483647 w 2314"/>
              <a:gd name="T43" fmla="*/ 2147483647 h 1357"/>
              <a:gd name="T44" fmla="*/ 2147483647 w 2314"/>
              <a:gd name="T45" fmla="*/ 2147483647 h 1357"/>
              <a:gd name="T46" fmla="*/ 2147483647 w 2314"/>
              <a:gd name="T47" fmla="*/ 2147483647 h 1357"/>
              <a:gd name="T48" fmla="*/ 2147483647 w 2314"/>
              <a:gd name="T49" fmla="*/ 2147483647 h 1357"/>
              <a:gd name="T50" fmla="*/ 2147483647 w 2314"/>
              <a:gd name="T51" fmla="*/ 2147483647 h 1357"/>
              <a:gd name="T52" fmla="*/ 2147483647 w 2314"/>
              <a:gd name="T53" fmla="*/ 2147483647 h 1357"/>
              <a:gd name="T54" fmla="*/ 2147483647 w 2314"/>
              <a:gd name="T55" fmla="*/ 2147483647 h 1357"/>
              <a:gd name="T56" fmla="*/ 2147483647 w 2314"/>
              <a:gd name="T57" fmla="*/ 2147483647 h 1357"/>
              <a:gd name="T58" fmla="*/ 2147483647 w 2314"/>
              <a:gd name="T59" fmla="*/ 2147483647 h 1357"/>
              <a:gd name="T60" fmla="*/ 2147483647 w 2314"/>
              <a:gd name="T61" fmla="*/ 2147483647 h 1357"/>
              <a:gd name="T62" fmla="*/ 2147483647 w 2314"/>
              <a:gd name="T63" fmla="*/ 2147483647 h 1357"/>
              <a:gd name="T64" fmla="*/ 2147483647 w 2314"/>
              <a:gd name="T65" fmla="*/ 2147483647 h 1357"/>
              <a:gd name="T66" fmla="*/ 2147483647 w 2314"/>
              <a:gd name="T67" fmla="*/ 2147483647 h 1357"/>
              <a:gd name="T68" fmla="*/ 2147483647 w 2314"/>
              <a:gd name="T69" fmla="*/ 2147483647 h 1357"/>
              <a:gd name="T70" fmla="*/ 2147483647 w 2314"/>
              <a:gd name="T71" fmla="*/ 2147483647 h 1357"/>
              <a:gd name="T72" fmla="*/ 2147483647 w 2314"/>
              <a:gd name="T73" fmla="*/ 2147483647 h 1357"/>
              <a:gd name="T74" fmla="*/ 0 w 2314"/>
              <a:gd name="T75" fmla="*/ 2147483647 h 13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4"/>
              <a:gd name="T115" fmla="*/ 0 h 1357"/>
              <a:gd name="T116" fmla="*/ 2314 w 2314"/>
              <a:gd name="T117" fmla="*/ 1357 h 13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4" h="1357">
                <a:moveTo>
                  <a:pt x="0" y="1356"/>
                </a:moveTo>
                <a:lnTo>
                  <a:pt x="0" y="0"/>
                </a:lnTo>
                <a:lnTo>
                  <a:pt x="1968" y="0"/>
                </a:lnTo>
                <a:lnTo>
                  <a:pt x="1962" y="22"/>
                </a:lnTo>
                <a:lnTo>
                  <a:pt x="1955" y="43"/>
                </a:lnTo>
                <a:lnTo>
                  <a:pt x="1948" y="71"/>
                </a:lnTo>
                <a:lnTo>
                  <a:pt x="1906" y="229"/>
                </a:lnTo>
                <a:lnTo>
                  <a:pt x="1899" y="315"/>
                </a:lnTo>
                <a:lnTo>
                  <a:pt x="1901" y="380"/>
                </a:lnTo>
                <a:lnTo>
                  <a:pt x="1928" y="403"/>
                </a:lnTo>
                <a:lnTo>
                  <a:pt x="1955" y="405"/>
                </a:lnTo>
                <a:lnTo>
                  <a:pt x="1972" y="398"/>
                </a:lnTo>
                <a:lnTo>
                  <a:pt x="2007" y="369"/>
                </a:lnTo>
                <a:lnTo>
                  <a:pt x="2047" y="329"/>
                </a:lnTo>
                <a:lnTo>
                  <a:pt x="2074" y="307"/>
                </a:lnTo>
                <a:lnTo>
                  <a:pt x="2132" y="300"/>
                </a:lnTo>
                <a:lnTo>
                  <a:pt x="2175" y="311"/>
                </a:lnTo>
                <a:lnTo>
                  <a:pt x="2220" y="359"/>
                </a:lnTo>
                <a:lnTo>
                  <a:pt x="2276" y="449"/>
                </a:lnTo>
                <a:lnTo>
                  <a:pt x="2306" y="573"/>
                </a:lnTo>
                <a:lnTo>
                  <a:pt x="2313" y="669"/>
                </a:lnTo>
                <a:lnTo>
                  <a:pt x="2291" y="767"/>
                </a:lnTo>
                <a:lnTo>
                  <a:pt x="2264" y="854"/>
                </a:lnTo>
                <a:lnTo>
                  <a:pt x="2223" y="925"/>
                </a:lnTo>
                <a:lnTo>
                  <a:pt x="2153" y="968"/>
                </a:lnTo>
                <a:lnTo>
                  <a:pt x="2133" y="975"/>
                </a:lnTo>
                <a:lnTo>
                  <a:pt x="2106" y="961"/>
                </a:lnTo>
                <a:lnTo>
                  <a:pt x="2064" y="906"/>
                </a:lnTo>
                <a:lnTo>
                  <a:pt x="2013" y="858"/>
                </a:lnTo>
                <a:lnTo>
                  <a:pt x="1968" y="839"/>
                </a:lnTo>
                <a:lnTo>
                  <a:pt x="1928" y="889"/>
                </a:lnTo>
                <a:lnTo>
                  <a:pt x="1906" y="968"/>
                </a:lnTo>
                <a:lnTo>
                  <a:pt x="1914" y="1053"/>
                </a:lnTo>
                <a:lnTo>
                  <a:pt x="1985" y="1219"/>
                </a:lnTo>
                <a:lnTo>
                  <a:pt x="2003" y="1290"/>
                </a:lnTo>
                <a:lnTo>
                  <a:pt x="2023" y="1342"/>
                </a:lnTo>
                <a:lnTo>
                  <a:pt x="2030" y="1356"/>
                </a:lnTo>
                <a:lnTo>
                  <a:pt x="0" y="1356"/>
                </a:lnTo>
              </a:path>
            </a:pathLst>
          </a:custGeom>
          <a:solidFill>
            <a:schemeClr val="bg1">
              <a:lumMod val="95000"/>
            </a:scheme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10" name="Freeform 4"/>
          <p:cNvSpPr>
            <a:spLocks/>
          </p:cNvSpPr>
          <p:nvPr/>
        </p:nvSpPr>
        <p:spPr bwMode="auto">
          <a:xfrm>
            <a:off x="4100237" y="3819082"/>
            <a:ext cx="3712123" cy="2166079"/>
          </a:xfrm>
          <a:custGeom>
            <a:avLst/>
            <a:gdLst>
              <a:gd name="T0" fmla="*/ 2147483647 w 2293"/>
              <a:gd name="T1" fmla="*/ 0 h 1338"/>
              <a:gd name="T2" fmla="*/ 2147483647 w 2293"/>
              <a:gd name="T3" fmla="*/ 2147483647 h 1338"/>
              <a:gd name="T4" fmla="*/ 2147483647 w 2293"/>
              <a:gd name="T5" fmla="*/ 2147483647 h 1338"/>
              <a:gd name="T6" fmla="*/ 2147483647 w 2293"/>
              <a:gd name="T7" fmla="*/ 2147483647 h 1338"/>
              <a:gd name="T8" fmla="*/ 2147483647 w 2293"/>
              <a:gd name="T9" fmla="*/ 2147483647 h 1338"/>
              <a:gd name="T10" fmla="*/ 2147483647 w 2293"/>
              <a:gd name="T11" fmla="*/ 2147483647 h 1338"/>
              <a:gd name="T12" fmla="*/ 2147483647 w 2293"/>
              <a:gd name="T13" fmla="*/ 2147483647 h 1338"/>
              <a:gd name="T14" fmla="*/ 2147483647 w 2293"/>
              <a:gd name="T15" fmla="*/ 2147483647 h 1338"/>
              <a:gd name="T16" fmla="*/ 2147483647 w 2293"/>
              <a:gd name="T17" fmla="*/ 2147483647 h 1338"/>
              <a:gd name="T18" fmla="*/ 2147483647 w 2293"/>
              <a:gd name="T19" fmla="*/ 2147483647 h 1338"/>
              <a:gd name="T20" fmla="*/ 2147483647 w 2293"/>
              <a:gd name="T21" fmla="*/ 2147483647 h 1338"/>
              <a:gd name="T22" fmla="*/ 2147483647 w 2293"/>
              <a:gd name="T23" fmla="*/ 2147483647 h 1338"/>
              <a:gd name="T24" fmla="*/ 2147483647 w 2293"/>
              <a:gd name="T25" fmla="*/ 2147483647 h 1338"/>
              <a:gd name="T26" fmla="*/ 2147483647 w 2293"/>
              <a:gd name="T27" fmla="*/ 2147483647 h 1338"/>
              <a:gd name="T28" fmla="*/ 2147483647 w 2293"/>
              <a:gd name="T29" fmla="*/ 2147483647 h 1338"/>
              <a:gd name="T30" fmla="*/ 2147483647 w 2293"/>
              <a:gd name="T31" fmla="*/ 2147483647 h 1338"/>
              <a:gd name="T32" fmla="*/ 2147483647 w 2293"/>
              <a:gd name="T33" fmla="*/ 2147483647 h 1338"/>
              <a:gd name="T34" fmla="*/ 2147483647 w 2293"/>
              <a:gd name="T35" fmla="*/ 2147483647 h 1338"/>
              <a:gd name="T36" fmla="*/ 0 w 2293"/>
              <a:gd name="T37" fmla="*/ 2147483647 h 1338"/>
              <a:gd name="T38" fmla="*/ 2147483647 w 2293"/>
              <a:gd name="T39" fmla="*/ 2147483647 h 1338"/>
              <a:gd name="T40" fmla="*/ 2147483647 w 2293"/>
              <a:gd name="T41" fmla="*/ 2147483647 h 1338"/>
              <a:gd name="T42" fmla="*/ 2147483647 w 2293"/>
              <a:gd name="T43" fmla="*/ 2147483647 h 1338"/>
              <a:gd name="T44" fmla="*/ 2147483647 w 2293"/>
              <a:gd name="T45" fmla="*/ 2147483647 h 1338"/>
              <a:gd name="T46" fmla="*/ 2147483647 w 2293"/>
              <a:gd name="T47" fmla="*/ 2147483647 h 1338"/>
              <a:gd name="T48" fmla="*/ 2147483647 w 2293"/>
              <a:gd name="T49" fmla="*/ 2147483647 h 1338"/>
              <a:gd name="T50" fmla="*/ 2147483647 w 2293"/>
              <a:gd name="T51" fmla="*/ 2147483647 h 1338"/>
              <a:gd name="T52" fmla="*/ 2147483647 w 2293"/>
              <a:gd name="T53" fmla="*/ 2147483647 h 1338"/>
              <a:gd name="T54" fmla="*/ 2147483647 w 2293"/>
              <a:gd name="T55" fmla="*/ 2147483647 h 1338"/>
              <a:gd name="T56" fmla="*/ 2147483647 w 2293"/>
              <a:gd name="T57" fmla="*/ 2147483647 h 1338"/>
              <a:gd name="T58" fmla="*/ 2147483647 w 2293"/>
              <a:gd name="T59" fmla="*/ 2147483647 h 1338"/>
              <a:gd name="T60" fmla="*/ 2147483647 w 2293"/>
              <a:gd name="T61" fmla="*/ 2147483647 h 1338"/>
              <a:gd name="T62" fmla="*/ 2147483647 w 2293"/>
              <a:gd name="T63" fmla="*/ 2147483647 h 1338"/>
              <a:gd name="T64" fmla="*/ 2147483647 w 2293"/>
              <a:gd name="T65" fmla="*/ 2147483647 h 1338"/>
              <a:gd name="T66" fmla="*/ 2147483647 w 2293"/>
              <a:gd name="T67" fmla="*/ 2147483647 h 1338"/>
              <a:gd name="T68" fmla="*/ 2147483647 w 2293"/>
              <a:gd name="T69" fmla="*/ 2147483647 h 1338"/>
              <a:gd name="T70" fmla="*/ 2147483647 w 2293"/>
              <a:gd name="T71" fmla="*/ 0 h 1338"/>
              <a:gd name="T72" fmla="*/ 2147483647 w 2293"/>
              <a:gd name="T73" fmla="*/ 0 h 13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93"/>
              <a:gd name="T112" fmla="*/ 0 h 1338"/>
              <a:gd name="T113" fmla="*/ 2293 w 2293"/>
              <a:gd name="T114" fmla="*/ 1338 h 13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93" h="1338">
                <a:moveTo>
                  <a:pt x="2292" y="0"/>
                </a:moveTo>
                <a:lnTo>
                  <a:pt x="2292" y="1337"/>
                </a:lnTo>
                <a:lnTo>
                  <a:pt x="332" y="1337"/>
                </a:lnTo>
                <a:lnTo>
                  <a:pt x="339" y="1315"/>
                </a:lnTo>
                <a:lnTo>
                  <a:pt x="346" y="1294"/>
                </a:lnTo>
                <a:lnTo>
                  <a:pt x="353" y="1266"/>
                </a:lnTo>
                <a:lnTo>
                  <a:pt x="395" y="1110"/>
                </a:lnTo>
                <a:lnTo>
                  <a:pt x="401" y="1025"/>
                </a:lnTo>
                <a:lnTo>
                  <a:pt x="399" y="944"/>
                </a:lnTo>
                <a:lnTo>
                  <a:pt x="361" y="881"/>
                </a:lnTo>
                <a:lnTo>
                  <a:pt x="317" y="853"/>
                </a:lnTo>
                <a:lnTo>
                  <a:pt x="293" y="856"/>
                </a:lnTo>
                <a:lnTo>
                  <a:pt x="273" y="865"/>
                </a:lnTo>
                <a:lnTo>
                  <a:pt x="239" y="903"/>
                </a:lnTo>
                <a:lnTo>
                  <a:pt x="190" y="970"/>
                </a:lnTo>
                <a:lnTo>
                  <a:pt x="143" y="970"/>
                </a:lnTo>
                <a:lnTo>
                  <a:pt x="79" y="922"/>
                </a:lnTo>
                <a:lnTo>
                  <a:pt x="33" y="841"/>
                </a:lnTo>
                <a:lnTo>
                  <a:pt x="0" y="751"/>
                </a:lnTo>
                <a:lnTo>
                  <a:pt x="5" y="664"/>
                </a:lnTo>
                <a:lnTo>
                  <a:pt x="12" y="580"/>
                </a:lnTo>
                <a:lnTo>
                  <a:pt x="39" y="494"/>
                </a:lnTo>
                <a:lnTo>
                  <a:pt x="79" y="424"/>
                </a:lnTo>
                <a:lnTo>
                  <a:pt x="148" y="381"/>
                </a:lnTo>
                <a:lnTo>
                  <a:pt x="169" y="374"/>
                </a:lnTo>
                <a:lnTo>
                  <a:pt x="196" y="388"/>
                </a:lnTo>
                <a:lnTo>
                  <a:pt x="236" y="446"/>
                </a:lnTo>
                <a:lnTo>
                  <a:pt x="278" y="502"/>
                </a:lnTo>
                <a:lnTo>
                  <a:pt x="332" y="509"/>
                </a:lnTo>
                <a:lnTo>
                  <a:pt x="373" y="459"/>
                </a:lnTo>
                <a:lnTo>
                  <a:pt x="395" y="381"/>
                </a:lnTo>
                <a:lnTo>
                  <a:pt x="389" y="303"/>
                </a:lnTo>
                <a:lnTo>
                  <a:pt x="350" y="232"/>
                </a:lnTo>
                <a:lnTo>
                  <a:pt x="266" y="79"/>
                </a:lnTo>
                <a:lnTo>
                  <a:pt x="265" y="23"/>
                </a:lnTo>
                <a:lnTo>
                  <a:pt x="271" y="0"/>
                </a:lnTo>
                <a:lnTo>
                  <a:pt x="2292" y="0"/>
                </a:lnTo>
              </a:path>
            </a:pathLst>
          </a:custGeom>
          <a:solidFill>
            <a:schemeClr val="bg1">
              <a:lumMod val="75000"/>
            </a:scheme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Freeform 5"/>
          <p:cNvSpPr>
            <a:spLocks/>
          </p:cNvSpPr>
          <p:nvPr/>
        </p:nvSpPr>
        <p:spPr bwMode="auto">
          <a:xfrm>
            <a:off x="1485724" y="3594055"/>
            <a:ext cx="3372155" cy="2391106"/>
          </a:xfrm>
          <a:custGeom>
            <a:avLst/>
            <a:gdLst>
              <a:gd name="T0" fmla="*/ 0 w 2083"/>
              <a:gd name="T1" fmla="*/ 2147483647 h 1477"/>
              <a:gd name="T2" fmla="*/ 2147483647 w 2083"/>
              <a:gd name="T3" fmla="*/ 2147483647 h 1477"/>
              <a:gd name="T4" fmla="*/ 2147483647 w 2083"/>
              <a:gd name="T5" fmla="*/ 2147483647 h 1477"/>
              <a:gd name="T6" fmla="*/ 2147483647 w 2083"/>
              <a:gd name="T7" fmla="*/ 2147483647 h 1477"/>
              <a:gd name="T8" fmla="*/ 2147483647 w 2083"/>
              <a:gd name="T9" fmla="*/ 2147483647 h 1477"/>
              <a:gd name="T10" fmla="*/ 2147483647 w 2083"/>
              <a:gd name="T11" fmla="*/ 2147483647 h 1477"/>
              <a:gd name="T12" fmla="*/ 2147483647 w 2083"/>
              <a:gd name="T13" fmla="*/ 2147483647 h 1477"/>
              <a:gd name="T14" fmla="*/ 2147483647 w 2083"/>
              <a:gd name="T15" fmla="*/ 2147483647 h 1477"/>
              <a:gd name="T16" fmla="*/ 2147483647 w 2083"/>
              <a:gd name="T17" fmla="*/ 2147483647 h 1477"/>
              <a:gd name="T18" fmla="*/ 2147483647 w 2083"/>
              <a:gd name="T19" fmla="*/ 0 h 1477"/>
              <a:gd name="T20" fmla="*/ 2147483647 w 2083"/>
              <a:gd name="T21" fmla="*/ 2147483647 h 1477"/>
              <a:gd name="T22" fmla="*/ 2147483647 w 2083"/>
              <a:gd name="T23" fmla="*/ 2147483647 h 1477"/>
              <a:gd name="T24" fmla="*/ 2147483647 w 2083"/>
              <a:gd name="T25" fmla="*/ 2147483647 h 1477"/>
              <a:gd name="T26" fmla="*/ 2147483647 w 2083"/>
              <a:gd name="T27" fmla="*/ 2147483647 h 1477"/>
              <a:gd name="T28" fmla="*/ 2147483647 w 2083"/>
              <a:gd name="T29" fmla="*/ 2147483647 h 1477"/>
              <a:gd name="T30" fmla="*/ 2147483647 w 2083"/>
              <a:gd name="T31" fmla="*/ 2147483647 h 1477"/>
              <a:gd name="T32" fmla="*/ 2147483647 w 2083"/>
              <a:gd name="T33" fmla="*/ 2147483647 h 1477"/>
              <a:gd name="T34" fmla="*/ 2147483647 w 2083"/>
              <a:gd name="T35" fmla="*/ 2147483647 h 1477"/>
              <a:gd name="T36" fmla="*/ 2147483647 w 2083"/>
              <a:gd name="T37" fmla="*/ 2147483647 h 1477"/>
              <a:gd name="T38" fmla="*/ 2147483647 w 2083"/>
              <a:gd name="T39" fmla="*/ 2147483647 h 1477"/>
              <a:gd name="T40" fmla="*/ 2147483647 w 2083"/>
              <a:gd name="T41" fmla="*/ 2147483647 h 1477"/>
              <a:gd name="T42" fmla="*/ 2147483647 w 2083"/>
              <a:gd name="T43" fmla="*/ 2147483647 h 1477"/>
              <a:gd name="T44" fmla="*/ 2147483647 w 2083"/>
              <a:gd name="T45" fmla="*/ 2147483647 h 1477"/>
              <a:gd name="T46" fmla="*/ 2147483647 w 2083"/>
              <a:gd name="T47" fmla="*/ 2147483647 h 1477"/>
              <a:gd name="T48" fmla="*/ 2147483647 w 2083"/>
              <a:gd name="T49" fmla="*/ 2147483647 h 1477"/>
              <a:gd name="T50" fmla="*/ 2147483647 w 2083"/>
              <a:gd name="T51" fmla="*/ 2147483647 h 1477"/>
              <a:gd name="T52" fmla="*/ 2147483647 w 2083"/>
              <a:gd name="T53" fmla="*/ 2147483647 h 1477"/>
              <a:gd name="T54" fmla="*/ 2147483647 w 2083"/>
              <a:gd name="T55" fmla="*/ 2147483647 h 1477"/>
              <a:gd name="T56" fmla="*/ 2147483647 w 2083"/>
              <a:gd name="T57" fmla="*/ 2147483647 h 1477"/>
              <a:gd name="T58" fmla="*/ 2147483647 w 2083"/>
              <a:gd name="T59" fmla="*/ 2147483647 h 1477"/>
              <a:gd name="T60" fmla="*/ 2147483647 w 2083"/>
              <a:gd name="T61" fmla="*/ 2147483647 h 1477"/>
              <a:gd name="T62" fmla="*/ 2147483647 w 2083"/>
              <a:gd name="T63" fmla="*/ 2147483647 h 1477"/>
              <a:gd name="T64" fmla="*/ 2147483647 w 2083"/>
              <a:gd name="T65" fmla="*/ 2147483647 h 1477"/>
              <a:gd name="T66" fmla="*/ 2147483647 w 2083"/>
              <a:gd name="T67" fmla="*/ 2147483647 h 1477"/>
              <a:gd name="T68" fmla="*/ 2147483647 w 2083"/>
              <a:gd name="T69" fmla="*/ 2147483647 h 1477"/>
              <a:gd name="T70" fmla="*/ 2147483647 w 2083"/>
              <a:gd name="T71" fmla="*/ 2147483647 h 1477"/>
              <a:gd name="T72" fmla="*/ 2147483647 w 2083"/>
              <a:gd name="T73" fmla="*/ 2147483647 h 1477"/>
              <a:gd name="T74" fmla="*/ 2147483647 w 2083"/>
              <a:gd name="T75" fmla="*/ 2147483647 h 1477"/>
              <a:gd name="T76" fmla="*/ 2147483647 w 2083"/>
              <a:gd name="T77" fmla="*/ 2147483647 h 147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83"/>
              <a:gd name="T118" fmla="*/ 0 h 1477"/>
              <a:gd name="T119" fmla="*/ 2083 w 2083"/>
              <a:gd name="T120" fmla="*/ 1477 h 147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83" h="1477">
                <a:moveTo>
                  <a:pt x="1965" y="1476"/>
                </a:moveTo>
                <a:lnTo>
                  <a:pt x="0" y="1476"/>
                </a:lnTo>
                <a:lnTo>
                  <a:pt x="0" y="329"/>
                </a:lnTo>
                <a:lnTo>
                  <a:pt x="6" y="329"/>
                </a:lnTo>
                <a:lnTo>
                  <a:pt x="26" y="335"/>
                </a:lnTo>
                <a:lnTo>
                  <a:pt x="88" y="361"/>
                </a:lnTo>
                <a:lnTo>
                  <a:pt x="178" y="389"/>
                </a:lnTo>
                <a:lnTo>
                  <a:pt x="273" y="408"/>
                </a:lnTo>
                <a:lnTo>
                  <a:pt x="477" y="422"/>
                </a:lnTo>
                <a:lnTo>
                  <a:pt x="565" y="389"/>
                </a:lnTo>
                <a:lnTo>
                  <a:pt x="614" y="329"/>
                </a:lnTo>
                <a:lnTo>
                  <a:pt x="621" y="308"/>
                </a:lnTo>
                <a:lnTo>
                  <a:pt x="607" y="288"/>
                </a:lnTo>
                <a:lnTo>
                  <a:pt x="559" y="253"/>
                </a:lnTo>
                <a:lnTo>
                  <a:pt x="504" y="213"/>
                </a:lnTo>
                <a:lnTo>
                  <a:pt x="491" y="195"/>
                </a:lnTo>
                <a:lnTo>
                  <a:pt x="491" y="167"/>
                </a:lnTo>
                <a:lnTo>
                  <a:pt x="559" y="93"/>
                </a:lnTo>
                <a:lnTo>
                  <a:pt x="634" y="40"/>
                </a:lnTo>
                <a:lnTo>
                  <a:pt x="825" y="0"/>
                </a:lnTo>
                <a:lnTo>
                  <a:pt x="927" y="12"/>
                </a:lnTo>
                <a:lnTo>
                  <a:pt x="1024" y="46"/>
                </a:lnTo>
                <a:lnTo>
                  <a:pt x="1112" y="93"/>
                </a:lnTo>
                <a:lnTo>
                  <a:pt x="1167" y="167"/>
                </a:lnTo>
                <a:lnTo>
                  <a:pt x="1173" y="207"/>
                </a:lnTo>
                <a:lnTo>
                  <a:pt x="1167" y="234"/>
                </a:lnTo>
                <a:lnTo>
                  <a:pt x="1112" y="281"/>
                </a:lnTo>
                <a:lnTo>
                  <a:pt x="1050" y="335"/>
                </a:lnTo>
                <a:lnTo>
                  <a:pt x="1043" y="389"/>
                </a:lnTo>
                <a:lnTo>
                  <a:pt x="1085" y="442"/>
                </a:lnTo>
                <a:lnTo>
                  <a:pt x="1146" y="469"/>
                </a:lnTo>
                <a:lnTo>
                  <a:pt x="1203" y="463"/>
                </a:lnTo>
                <a:lnTo>
                  <a:pt x="1277" y="465"/>
                </a:lnTo>
                <a:lnTo>
                  <a:pt x="1409" y="468"/>
                </a:lnTo>
                <a:lnTo>
                  <a:pt x="1564" y="468"/>
                </a:lnTo>
                <a:lnTo>
                  <a:pt x="1705" y="429"/>
                </a:lnTo>
                <a:lnTo>
                  <a:pt x="1822" y="381"/>
                </a:lnTo>
                <a:lnTo>
                  <a:pt x="1903" y="347"/>
                </a:lnTo>
                <a:lnTo>
                  <a:pt x="1941" y="336"/>
                </a:lnTo>
                <a:lnTo>
                  <a:pt x="1942" y="326"/>
                </a:lnTo>
                <a:lnTo>
                  <a:pt x="1989" y="406"/>
                </a:lnTo>
                <a:lnTo>
                  <a:pt x="1989" y="394"/>
                </a:lnTo>
                <a:lnTo>
                  <a:pt x="2046" y="536"/>
                </a:lnTo>
                <a:lnTo>
                  <a:pt x="2075" y="617"/>
                </a:lnTo>
                <a:lnTo>
                  <a:pt x="2082" y="697"/>
                </a:lnTo>
                <a:lnTo>
                  <a:pt x="2068" y="764"/>
                </a:lnTo>
                <a:lnTo>
                  <a:pt x="2026" y="812"/>
                </a:lnTo>
                <a:lnTo>
                  <a:pt x="2007" y="825"/>
                </a:lnTo>
                <a:lnTo>
                  <a:pt x="1985" y="825"/>
                </a:lnTo>
                <a:lnTo>
                  <a:pt x="1952" y="812"/>
                </a:lnTo>
                <a:lnTo>
                  <a:pt x="1890" y="731"/>
                </a:lnTo>
                <a:lnTo>
                  <a:pt x="1857" y="684"/>
                </a:lnTo>
                <a:lnTo>
                  <a:pt x="1822" y="643"/>
                </a:lnTo>
                <a:lnTo>
                  <a:pt x="1781" y="630"/>
                </a:lnTo>
                <a:lnTo>
                  <a:pt x="1734" y="630"/>
                </a:lnTo>
                <a:lnTo>
                  <a:pt x="1678" y="676"/>
                </a:lnTo>
                <a:lnTo>
                  <a:pt x="1639" y="744"/>
                </a:lnTo>
                <a:lnTo>
                  <a:pt x="1623" y="816"/>
                </a:lnTo>
                <a:lnTo>
                  <a:pt x="1614" y="886"/>
                </a:lnTo>
                <a:lnTo>
                  <a:pt x="1647" y="970"/>
                </a:lnTo>
                <a:lnTo>
                  <a:pt x="1700" y="1054"/>
                </a:lnTo>
                <a:lnTo>
                  <a:pt x="1758" y="1103"/>
                </a:lnTo>
                <a:lnTo>
                  <a:pt x="1769" y="1110"/>
                </a:lnTo>
                <a:lnTo>
                  <a:pt x="1767" y="1107"/>
                </a:lnTo>
                <a:lnTo>
                  <a:pt x="1763" y="1108"/>
                </a:lnTo>
                <a:lnTo>
                  <a:pt x="1773" y="1110"/>
                </a:lnTo>
                <a:lnTo>
                  <a:pt x="1808" y="1095"/>
                </a:lnTo>
                <a:lnTo>
                  <a:pt x="1846" y="1047"/>
                </a:lnTo>
                <a:lnTo>
                  <a:pt x="1876" y="1010"/>
                </a:lnTo>
                <a:lnTo>
                  <a:pt x="1914" y="985"/>
                </a:lnTo>
                <a:lnTo>
                  <a:pt x="1949" y="994"/>
                </a:lnTo>
                <a:lnTo>
                  <a:pt x="1975" y="1014"/>
                </a:lnTo>
                <a:lnTo>
                  <a:pt x="2033" y="1108"/>
                </a:lnTo>
                <a:lnTo>
                  <a:pt x="2053" y="1159"/>
                </a:lnTo>
                <a:lnTo>
                  <a:pt x="2061" y="1214"/>
                </a:lnTo>
                <a:lnTo>
                  <a:pt x="2040" y="1327"/>
                </a:lnTo>
                <a:lnTo>
                  <a:pt x="1993" y="1429"/>
                </a:lnTo>
                <a:lnTo>
                  <a:pt x="1972" y="1463"/>
                </a:lnTo>
                <a:lnTo>
                  <a:pt x="1965" y="1476"/>
                </a:lnTo>
              </a:path>
            </a:pathLst>
          </a:custGeom>
          <a:solidFill>
            <a:schemeClr val="bg1">
              <a:lumMod val="65000"/>
            </a:scheme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Freeform 6"/>
          <p:cNvSpPr>
            <a:spLocks/>
          </p:cNvSpPr>
          <p:nvPr/>
        </p:nvSpPr>
        <p:spPr bwMode="auto">
          <a:xfrm>
            <a:off x="4378686" y="2158097"/>
            <a:ext cx="3433674" cy="2570803"/>
          </a:xfrm>
          <a:custGeom>
            <a:avLst/>
            <a:gdLst>
              <a:gd name="T0" fmla="*/ 2147483647 w 2121"/>
              <a:gd name="T1" fmla="*/ 0 h 1588"/>
              <a:gd name="T2" fmla="*/ 2147483647 w 2121"/>
              <a:gd name="T3" fmla="*/ 2147483647 h 1588"/>
              <a:gd name="T4" fmla="*/ 2147483647 w 2121"/>
              <a:gd name="T5" fmla="*/ 2147483647 h 1588"/>
              <a:gd name="T6" fmla="*/ 2147483647 w 2121"/>
              <a:gd name="T7" fmla="*/ 2147483647 h 1588"/>
              <a:gd name="T8" fmla="*/ 2147483647 w 2121"/>
              <a:gd name="T9" fmla="*/ 2147483647 h 1588"/>
              <a:gd name="T10" fmla="*/ 2147483647 w 2121"/>
              <a:gd name="T11" fmla="*/ 2147483647 h 1588"/>
              <a:gd name="T12" fmla="*/ 2147483647 w 2121"/>
              <a:gd name="T13" fmla="*/ 2147483647 h 1588"/>
              <a:gd name="T14" fmla="*/ 2147483647 w 2121"/>
              <a:gd name="T15" fmla="*/ 2147483647 h 1588"/>
              <a:gd name="T16" fmla="*/ 2147483647 w 2121"/>
              <a:gd name="T17" fmla="*/ 2147483647 h 1588"/>
              <a:gd name="T18" fmla="*/ 2147483647 w 2121"/>
              <a:gd name="T19" fmla="*/ 2147483647 h 1588"/>
              <a:gd name="T20" fmla="*/ 2147483647 w 2121"/>
              <a:gd name="T21" fmla="*/ 2147483647 h 1588"/>
              <a:gd name="T22" fmla="*/ 2147483647 w 2121"/>
              <a:gd name="T23" fmla="*/ 2147483647 h 1588"/>
              <a:gd name="T24" fmla="*/ 2147483647 w 2121"/>
              <a:gd name="T25" fmla="*/ 2147483647 h 1588"/>
              <a:gd name="T26" fmla="*/ 2147483647 w 2121"/>
              <a:gd name="T27" fmla="*/ 2147483647 h 1588"/>
              <a:gd name="T28" fmla="*/ 2147483647 w 2121"/>
              <a:gd name="T29" fmla="*/ 2147483647 h 1588"/>
              <a:gd name="T30" fmla="*/ 2147483647 w 2121"/>
              <a:gd name="T31" fmla="*/ 2147483647 h 1588"/>
              <a:gd name="T32" fmla="*/ 2147483647 w 2121"/>
              <a:gd name="T33" fmla="*/ 2147483647 h 1588"/>
              <a:gd name="T34" fmla="*/ 2147483647 w 2121"/>
              <a:gd name="T35" fmla="*/ 2147483647 h 1588"/>
              <a:gd name="T36" fmla="*/ 2147483647 w 2121"/>
              <a:gd name="T37" fmla="*/ 2147483647 h 1588"/>
              <a:gd name="T38" fmla="*/ 2147483647 w 2121"/>
              <a:gd name="T39" fmla="*/ 2147483647 h 1588"/>
              <a:gd name="T40" fmla="*/ 2147483647 w 2121"/>
              <a:gd name="T41" fmla="*/ 2147483647 h 1588"/>
              <a:gd name="T42" fmla="*/ 2147483647 w 2121"/>
              <a:gd name="T43" fmla="*/ 2147483647 h 1588"/>
              <a:gd name="T44" fmla="*/ 2147483647 w 2121"/>
              <a:gd name="T45" fmla="*/ 2147483647 h 1588"/>
              <a:gd name="T46" fmla="*/ 2147483647 w 2121"/>
              <a:gd name="T47" fmla="*/ 2147483647 h 1588"/>
              <a:gd name="T48" fmla="*/ 2147483647 w 2121"/>
              <a:gd name="T49" fmla="*/ 2147483647 h 1588"/>
              <a:gd name="T50" fmla="*/ 2147483647 w 2121"/>
              <a:gd name="T51" fmla="*/ 2147483647 h 1588"/>
              <a:gd name="T52" fmla="*/ 2147483647 w 2121"/>
              <a:gd name="T53" fmla="*/ 2147483647 h 1588"/>
              <a:gd name="T54" fmla="*/ 2147483647 w 2121"/>
              <a:gd name="T55" fmla="*/ 2147483647 h 1588"/>
              <a:gd name="T56" fmla="*/ 2147483647 w 2121"/>
              <a:gd name="T57" fmla="*/ 2147483647 h 1588"/>
              <a:gd name="T58" fmla="*/ 2147483647 w 2121"/>
              <a:gd name="T59" fmla="*/ 2147483647 h 1588"/>
              <a:gd name="T60" fmla="*/ 2147483647 w 2121"/>
              <a:gd name="T61" fmla="*/ 2147483647 h 1588"/>
              <a:gd name="T62" fmla="*/ 2147483647 w 2121"/>
              <a:gd name="T63" fmla="*/ 2147483647 h 1588"/>
              <a:gd name="T64" fmla="*/ 2147483647 w 2121"/>
              <a:gd name="T65" fmla="*/ 2147483647 h 1588"/>
              <a:gd name="T66" fmla="*/ 2147483647 w 2121"/>
              <a:gd name="T67" fmla="*/ 2147483647 h 1588"/>
              <a:gd name="T68" fmla="*/ 2147483647 w 2121"/>
              <a:gd name="T69" fmla="*/ 2147483647 h 1588"/>
              <a:gd name="T70" fmla="*/ 2147483647 w 2121"/>
              <a:gd name="T71" fmla="*/ 2147483647 h 1588"/>
              <a:gd name="T72" fmla="*/ 2147483647 w 2121"/>
              <a:gd name="T73" fmla="*/ 2147483647 h 1588"/>
              <a:gd name="T74" fmla="*/ 2147483647 w 2121"/>
              <a:gd name="T75" fmla="*/ 0 h 15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21"/>
              <a:gd name="T115" fmla="*/ 0 h 1588"/>
              <a:gd name="T116" fmla="*/ 2121 w 2121"/>
              <a:gd name="T117" fmla="*/ 1588 h 15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21" h="1588">
                <a:moveTo>
                  <a:pt x="118" y="0"/>
                </a:moveTo>
                <a:lnTo>
                  <a:pt x="2120" y="0"/>
                </a:lnTo>
                <a:lnTo>
                  <a:pt x="2120" y="1233"/>
                </a:lnTo>
                <a:lnTo>
                  <a:pt x="2113" y="1233"/>
                </a:lnTo>
                <a:lnTo>
                  <a:pt x="2092" y="1227"/>
                </a:lnTo>
                <a:lnTo>
                  <a:pt x="2030" y="1197"/>
                </a:lnTo>
                <a:lnTo>
                  <a:pt x="1938" y="1168"/>
                </a:lnTo>
                <a:lnTo>
                  <a:pt x="1841" y="1147"/>
                </a:lnTo>
                <a:lnTo>
                  <a:pt x="1633" y="1132"/>
                </a:lnTo>
                <a:lnTo>
                  <a:pt x="1543" y="1168"/>
                </a:lnTo>
                <a:lnTo>
                  <a:pt x="1494" y="1233"/>
                </a:lnTo>
                <a:lnTo>
                  <a:pt x="1487" y="1255"/>
                </a:lnTo>
                <a:lnTo>
                  <a:pt x="1501" y="1276"/>
                </a:lnTo>
                <a:lnTo>
                  <a:pt x="1550" y="1314"/>
                </a:lnTo>
                <a:lnTo>
                  <a:pt x="1605" y="1357"/>
                </a:lnTo>
                <a:lnTo>
                  <a:pt x="1616" y="1382"/>
                </a:lnTo>
                <a:lnTo>
                  <a:pt x="1612" y="1412"/>
                </a:lnTo>
                <a:lnTo>
                  <a:pt x="1550" y="1486"/>
                </a:lnTo>
                <a:lnTo>
                  <a:pt x="1473" y="1543"/>
                </a:lnTo>
                <a:lnTo>
                  <a:pt x="1279" y="1587"/>
                </a:lnTo>
                <a:lnTo>
                  <a:pt x="1175" y="1573"/>
                </a:lnTo>
                <a:lnTo>
                  <a:pt x="1076" y="1536"/>
                </a:lnTo>
                <a:lnTo>
                  <a:pt x="986" y="1486"/>
                </a:lnTo>
                <a:lnTo>
                  <a:pt x="931" y="1406"/>
                </a:lnTo>
                <a:lnTo>
                  <a:pt x="924" y="1364"/>
                </a:lnTo>
                <a:lnTo>
                  <a:pt x="931" y="1334"/>
                </a:lnTo>
                <a:lnTo>
                  <a:pt x="986" y="1284"/>
                </a:lnTo>
                <a:lnTo>
                  <a:pt x="1050" y="1227"/>
                </a:lnTo>
                <a:lnTo>
                  <a:pt x="1057" y="1168"/>
                </a:lnTo>
                <a:lnTo>
                  <a:pt x="1014" y="1111"/>
                </a:lnTo>
                <a:lnTo>
                  <a:pt x="959" y="1076"/>
                </a:lnTo>
                <a:lnTo>
                  <a:pt x="897" y="1053"/>
                </a:lnTo>
                <a:lnTo>
                  <a:pt x="827" y="1046"/>
                </a:lnTo>
                <a:lnTo>
                  <a:pt x="682" y="1053"/>
                </a:lnTo>
                <a:lnTo>
                  <a:pt x="529" y="1082"/>
                </a:lnTo>
                <a:lnTo>
                  <a:pt x="383" y="1125"/>
                </a:lnTo>
                <a:lnTo>
                  <a:pt x="264" y="1176"/>
                </a:lnTo>
                <a:lnTo>
                  <a:pt x="158" y="1225"/>
                </a:lnTo>
                <a:lnTo>
                  <a:pt x="110" y="1158"/>
                </a:lnTo>
                <a:lnTo>
                  <a:pt x="107" y="1160"/>
                </a:lnTo>
                <a:lnTo>
                  <a:pt x="110" y="1158"/>
                </a:lnTo>
                <a:lnTo>
                  <a:pt x="108" y="1161"/>
                </a:lnTo>
                <a:lnTo>
                  <a:pt x="35" y="1010"/>
                </a:lnTo>
                <a:lnTo>
                  <a:pt x="6" y="923"/>
                </a:lnTo>
                <a:lnTo>
                  <a:pt x="0" y="836"/>
                </a:lnTo>
                <a:lnTo>
                  <a:pt x="13" y="765"/>
                </a:lnTo>
                <a:lnTo>
                  <a:pt x="56" y="713"/>
                </a:lnTo>
                <a:lnTo>
                  <a:pt x="75" y="699"/>
                </a:lnTo>
                <a:lnTo>
                  <a:pt x="97" y="699"/>
                </a:lnTo>
                <a:lnTo>
                  <a:pt x="132" y="713"/>
                </a:lnTo>
                <a:lnTo>
                  <a:pt x="194" y="800"/>
                </a:lnTo>
                <a:lnTo>
                  <a:pt x="234" y="853"/>
                </a:lnTo>
                <a:lnTo>
                  <a:pt x="265" y="894"/>
                </a:lnTo>
                <a:lnTo>
                  <a:pt x="305" y="909"/>
                </a:lnTo>
                <a:lnTo>
                  <a:pt x="354" y="909"/>
                </a:lnTo>
                <a:lnTo>
                  <a:pt x="410" y="859"/>
                </a:lnTo>
                <a:lnTo>
                  <a:pt x="450" y="786"/>
                </a:lnTo>
                <a:lnTo>
                  <a:pt x="479" y="713"/>
                </a:lnTo>
                <a:lnTo>
                  <a:pt x="486" y="628"/>
                </a:lnTo>
                <a:lnTo>
                  <a:pt x="450" y="454"/>
                </a:lnTo>
                <a:lnTo>
                  <a:pt x="410" y="382"/>
                </a:lnTo>
                <a:lnTo>
                  <a:pt x="354" y="324"/>
                </a:lnTo>
                <a:lnTo>
                  <a:pt x="333" y="310"/>
                </a:lnTo>
                <a:lnTo>
                  <a:pt x="313" y="310"/>
                </a:lnTo>
                <a:lnTo>
                  <a:pt x="285" y="317"/>
                </a:lnTo>
                <a:lnTo>
                  <a:pt x="222" y="375"/>
                </a:lnTo>
                <a:lnTo>
                  <a:pt x="187" y="404"/>
                </a:lnTo>
                <a:lnTo>
                  <a:pt x="152" y="418"/>
                </a:lnTo>
                <a:lnTo>
                  <a:pt x="104" y="411"/>
                </a:lnTo>
                <a:lnTo>
                  <a:pt x="56" y="389"/>
                </a:lnTo>
                <a:lnTo>
                  <a:pt x="28" y="339"/>
                </a:lnTo>
                <a:lnTo>
                  <a:pt x="20" y="281"/>
                </a:lnTo>
                <a:lnTo>
                  <a:pt x="42" y="159"/>
                </a:lnTo>
                <a:lnTo>
                  <a:pt x="89" y="50"/>
                </a:lnTo>
                <a:lnTo>
                  <a:pt x="111" y="13"/>
                </a:lnTo>
                <a:lnTo>
                  <a:pt x="118" y="0"/>
                </a:lnTo>
              </a:path>
            </a:pathLst>
          </a:custGeom>
          <a:solidFill>
            <a:schemeClr val="bg1">
              <a:lumMod val="85000"/>
            </a:schemeClr>
          </a:solidFill>
          <a:ln>
            <a:noFill/>
          </a:ln>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 name="矩形 4"/>
          <p:cNvSpPr/>
          <p:nvPr/>
        </p:nvSpPr>
        <p:spPr>
          <a:xfrm>
            <a:off x="2285984" y="2776551"/>
            <a:ext cx="5109091" cy="830997"/>
          </a:xfrm>
          <a:prstGeom prst="rect">
            <a:avLst/>
          </a:prstGeom>
        </p:spPr>
        <p:txBody>
          <a:bodyPr wrap="none">
            <a:spAutoFit/>
          </a:bodyPr>
          <a:lstStyle/>
          <a:p>
            <a:r>
              <a:rPr lang="zh-CN" altLang="en-US" sz="2400" b="1" smtClean="0">
                <a:latin typeface="华文新魏" pitchFamily="2" charset="-122"/>
                <a:ea typeface="华文新魏" pitchFamily="2" charset="-122"/>
              </a:rPr>
              <a:t>站在用户的立场，兼顾引擎的规则。</a:t>
            </a:r>
            <a:endParaRPr lang="en-US" altLang="zh-CN" sz="2400" b="1" smtClean="0">
              <a:latin typeface="华文新魏" pitchFamily="2" charset="-122"/>
              <a:ea typeface="华文新魏" pitchFamily="2" charset="-122"/>
            </a:endParaRPr>
          </a:p>
          <a:p>
            <a:r>
              <a:rPr lang="zh-CN" altLang="en-US" sz="2400" b="1" smtClean="0">
                <a:latin typeface="华文新魏" pitchFamily="2" charset="-122"/>
                <a:ea typeface="华文新魏" pitchFamily="2" charset="-122"/>
              </a:rPr>
              <a:t>良好的用户体验，也是</a:t>
            </a:r>
            <a:r>
              <a:rPr lang="en-US" altLang="zh-CN" sz="2400" b="1" smtClean="0">
                <a:latin typeface="华文新魏" pitchFamily="2" charset="-122"/>
                <a:ea typeface="华文新魏" pitchFamily="2" charset="-122"/>
              </a:rPr>
              <a:t>SEO</a:t>
            </a:r>
            <a:r>
              <a:rPr lang="zh-CN" altLang="en-US" sz="2400" b="1" smtClean="0">
                <a:latin typeface="华文新魏" pitchFamily="2" charset="-122"/>
                <a:ea typeface="华文新魏" pitchFamily="2" charset="-122"/>
              </a:rPr>
              <a:t>的另一面</a:t>
            </a:r>
            <a:endParaRPr lang="en-US" altLang="zh-CN" sz="2400" b="1" smtClean="0">
              <a:latin typeface="华文新魏" pitchFamily="2" charset="-122"/>
              <a:ea typeface="华文新魏" pitchFamily="2" charset="-122"/>
            </a:endParaRPr>
          </a:p>
        </p:txBody>
      </p:sp>
      <p:grpSp>
        <p:nvGrpSpPr>
          <p:cNvPr id="22" name="组合 21"/>
          <p:cNvGrpSpPr/>
          <p:nvPr/>
        </p:nvGrpSpPr>
        <p:grpSpPr>
          <a:xfrm>
            <a:off x="4795338" y="4610409"/>
            <a:ext cx="3089030" cy="1292662"/>
            <a:chOff x="1619672" y="4801192"/>
            <a:chExt cx="3089030" cy="1292662"/>
          </a:xfrm>
        </p:grpSpPr>
        <p:sp>
          <p:nvSpPr>
            <p:cNvPr id="16" name="矩形 15"/>
            <p:cNvSpPr/>
            <p:nvPr/>
          </p:nvSpPr>
          <p:spPr>
            <a:xfrm>
              <a:off x="2374259" y="4801192"/>
              <a:ext cx="950901" cy="461665"/>
            </a:xfrm>
            <a:prstGeom prst="rect">
              <a:avLst/>
            </a:prstGeom>
          </p:spPr>
          <p:txBody>
            <a:bodyPr wrap="none">
              <a:spAutoFit/>
            </a:bodyPr>
            <a:lstStyle/>
            <a:p>
              <a:r>
                <a:rPr lang="zh-CN" altLang="en-US" sz="2400" b="1" smtClean="0">
                  <a:latin typeface="华文新魏" pitchFamily="2" charset="-122"/>
                  <a:ea typeface="华文新魏" pitchFamily="2" charset="-122"/>
                </a:rPr>
                <a:t> 当 然</a:t>
              </a:r>
              <a:endParaRPr lang="zh-CN" altLang="en-US" sz="2400" b="1" dirty="0">
                <a:latin typeface="华文新魏" pitchFamily="2" charset="-122"/>
                <a:ea typeface="华文新魏" pitchFamily="2" charset="-122"/>
              </a:endParaRPr>
            </a:p>
          </p:txBody>
        </p:sp>
        <p:sp>
          <p:nvSpPr>
            <p:cNvPr id="21" name="矩形 20"/>
            <p:cNvSpPr/>
            <p:nvPr/>
          </p:nvSpPr>
          <p:spPr>
            <a:xfrm>
              <a:off x="1619672" y="5262857"/>
              <a:ext cx="3089030" cy="830997"/>
            </a:xfrm>
            <a:prstGeom prst="rect">
              <a:avLst/>
            </a:prstGeom>
          </p:spPr>
          <p:txBody>
            <a:bodyPr wrap="square">
              <a:spAutoFit/>
            </a:bodyPr>
            <a:lstStyle/>
            <a:p>
              <a:r>
                <a:rPr lang="zh-CN" altLang="en-US" sz="1600" smtClean="0">
                  <a:latin typeface="华文新魏" pitchFamily="2" charset="-122"/>
                  <a:ea typeface="华文新魏" pitchFamily="2" charset="-122"/>
                </a:rPr>
                <a:t>让用户更加方便和快捷的找到对其有价值与可读性的文章或其他内容总是没错的</a:t>
              </a:r>
              <a:endParaRPr lang="zh-CN" altLang="en-US" sz="1600" dirty="0">
                <a:latin typeface="华文新魏" pitchFamily="2" charset="-122"/>
                <a:ea typeface="华文新魏" pitchFamily="2" charset="-122"/>
              </a:endParaRPr>
            </a:p>
          </p:txBody>
        </p:sp>
      </p:grpSp>
      <p:pic>
        <p:nvPicPr>
          <p:cNvPr id="23" name="图片 22"/>
          <p:cNvPicPr>
            <a:picLocks noChangeAspect="1"/>
          </p:cNvPicPr>
          <p:nvPr/>
        </p:nvPicPr>
        <p:blipFill>
          <a:blip r:embed="rId2">
            <a:extLst>
              <a:ext uri="{BEBA8EAE-BF5A-486C-A8C5-ECC9F3942E4B}">
                <a14:imgProps xmlns:a14="http://schemas.microsoft.com/office/drawing/2010/main" xmlns="">
                  <a14:imgLayer r:embed="rId3">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1643042" y="2521119"/>
            <a:ext cx="606018" cy="839919"/>
          </a:xfrm>
          <a:prstGeom prst="rect">
            <a:avLst/>
          </a:prstGeom>
        </p:spPr>
      </p:pic>
      <p:pic>
        <p:nvPicPr>
          <p:cNvPr id="27" name="图片 26"/>
          <p:cNvPicPr>
            <a:picLocks noChangeAspect="1"/>
          </p:cNvPicPr>
          <p:nvPr/>
        </p:nvPicPr>
        <p:blipFill>
          <a:blip r:embed="rId4">
            <a:extLst>
              <a:ext uri="{BEBA8EAE-BF5A-486C-A8C5-ECC9F3942E4B}">
                <a14:imgProps xmlns:a14="http://schemas.microsoft.com/office/drawing/2010/main" xmlns="">
                  <a14:imgLayer r:embed="rId7">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7064644" y="4390425"/>
            <a:ext cx="531692" cy="720000"/>
          </a:xfrm>
          <a:prstGeom prst="rect">
            <a:avLst/>
          </a:prstGeom>
        </p:spPr>
      </p:pic>
      <p:pic>
        <p:nvPicPr>
          <p:cNvPr id="26" name="图片 25"/>
          <p:cNvPicPr>
            <a:picLocks noChangeAspect="1"/>
          </p:cNvPicPr>
          <p:nvPr/>
        </p:nvPicPr>
        <p:blipFill>
          <a:blip r:embed="rId8" cstate="print"/>
          <a:stretch>
            <a:fillRect/>
          </a:stretch>
        </p:blipFill>
        <p:spPr>
          <a:xfrm>
            <a:off x="1488962" y="4503496"/>
            <a:ext cx="1163650" cy="925768"/>
          </a:xfrm>
          <a:prstGeom prst="rect">
            <a:avLst/>
          </a:prstGeom>
        </p:spPr>
      </p:pic>
      <p:sp>
        <p:nvSpPr>
          <p:cNvPr id="28" name="矩形 27"/>
          <p:cNvSpPr/>
          <p:nvPr/>
        </p:nvSpPr>
        <p:spPr>
          <a:xfrm>
            <a:off x="2584724" y="4786322"/>
            <a:ext cx="1415772" cy="461665"/>
          </a:xfrm>
          <a:prstGeom prst="rect">
            <a:avLst/>
          </a:prstGeom>
        </p:spPr>
        <p:txBody>
          <a:bodyPr wrap="none">
            <a:spAutoFit/>
          </a:bodyPr>
          <a:lstStyle/>
          <a:p>
            <a:r>
              <a:rPr lang="zh-CN" altLang="en-US" sz="2400" b="1" smtClean="0">
                <a:latin typeface="华文新魏" pitchFamily="2" charset="-122"/>
                <a:ea typeface="华文新魏" pitchFamily="2" charset="-122"/>
              </a:rPr>
              <a:t>不明觉厉</a:t>
            </a:r>
            <a:endParaRPr lang="en-US" altLang="zh-CN" sz="2400" b="1" smtClean="0">
              <a:latin typeface="华文新魏" pitchFamily="2" charset="-122"/>
              <a:ea typeface="华文新魏" pitchFamily="2" charset="-122"/>
            </a:endParaRPr>
          </a:p>
        </p:txBody>
      </p:sp>
    </p:spTree>
    <p:extLst>
      <p:ext uri="{BB962C8B-B14F-4D97-AF65-F5344CB8AC3E}">
        <p14:creationId xmlns:p14="http://schemas.microsoft.com/office/powerpoint/2010/main" xmlns="" val="3861757645"/>
      </p:ext>
    </p:extLst>
  </p:cSld>
  <p:clrMapOvr>
    <a:masterClrMapping/>
  </p:clrMapOvr>
  <mc:AlternateContent xmlns:mc="http://schemas.openxmlformats.org/markup-compatibility/2006">
    <mc:Choice xmlns:p14="http://schemas.microsoft.com/office/powerpoint/2010/main" xmlns="" Requires="p14">
      <p:transition spd="slow" p14:dur="1300">
        <p14:pan di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2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1200"/>
                            </p:stCondLst>
                            <p:childTnLst>
                              <p:par>
                                <p:cTn id="9" presetID="1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down)">
                                      <p:cBhvr>
                                        <p:cTn id="12" dur="500"/>
                                        <p:tgtEl>
                                          <p:spTgt spid="9"/>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ppt_x</p:attrName>
                                        </p:attrNameLst>
                                      </p:cBhvr>
                                      <p:tavLst>
                                        <p:tav tm="0">
                                          <p:val>
                                            <p:strVal val="#ppt_x+#ppt_w*1.125000"/>
                                          </p:val>
                                        </p:tav>
                                        <p:tav tm="100000">
                                          <p:val>
                                            <p:strVal val="#ppt_x"/>
                                          </p:val>
                                        </p:tav>
                                      </p:tavLst>
                                    </p:anim>
                                    <p:animEffect transition="in" filter="wipe(left)">
                                      <p:cBhvr>
                                        <p:cTn id="16" dur="500"/>
                                        <p:tgtEl>
                                          <p:spTgt spid="1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ppt_x</p:attrName>
                                        </p:attrNameLst>
                                      </p:cBhvr>
                                      <p:tavLst>
                                        <p:tav tm="0">
                                          <p:val>
                                            <p:strVal val="#ppt_x-#ppt_w*1.125000"/>
                                          </p:val>
                                        </p:tav>
                                        <p:tav tm="100000">
                                          <p:val>
                                            <p:strVal val="#ppt_x"/>
                                          </p:val>
                                        </p:tav>
                                      </p:tavLst>
                                    </p:anim>
                                    <p:animEffect transition="in" filter="wipe(right)">
                                      <p:cBhvr>
                                        <p:cTn id="24" dur="500"/>
                                        <p:tgtEl>
                                          <p:spTgt spid="11"/>
                                        </p:tgtEl>
                                      </p:cBhvr>
                                    </p:animEffect>
                                  </p:childTnLst>
                                </p:cTn>
                              </p:par>
                              <p:par>
                                <p:cTn id="25" presetID="47" presetClass="entr" presetSubtype="0" fill="hold" nodeType="with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anim calcmode="lin" valueType="num">
                                      <p:cBhvr>
                                        <p:cTn id="28" dur="500" fill="hold"/>
                                        <p:tgtEl>
                                          <p:spTgt spid="23"/>
                                        </p:tgtEl>
                                        <p:attrNameLst>
                                          <p:attrName>ppt_x</p:attrName>
                                        </p:attrNameLst>
                                      </p:cBhvr>
                                      <p:tavLst>
                                        <p:tav tm="0">
                                          <p:val>
                                            <p:strVal val="#ppt_x"/>
                                          </p:val>
                                        </p:tav>
                                        <p:tav tm="100000">
                                          <p:val>
                                            <p:strVal val="#ppt_x"/>
                                          </p:val>
                                        </p:tav>
                                      </p:tavLst>
                                    </p:anim>
                                    <p:anim calcmode="lin" valueType="num">
                                      <p:cBhvr>
                                        <p:cTn id="29" dur="500" fill="hold"/>
                                        <p:tgtEl>
                                          <p:spTgt spid="23"/>
                                        </p:tgtEl>
                                        <p:attrNameLst>
                                          <p:attrName>ppt_y</p:attrName>
                                        </p:attrNameLst>
                                      </p:cBhvr>
                                      <p:tavLst>
                                        <p:tav tm="0">
                                          <p:val>
                                            <p:strVal val="#ppt_y-.1"/>
                                          </p:val>
                                        </p:tav>
                                        <p:tav tm="100000">
                                          <p:val>
                                            <p:strVal val="#ppt_y"/>
                                          </p:val>
                                        </p:tav>
                                      </p:tavLst>
                                    </p:anim>
                                  </p:childTnLst>
                                </p:cTn>
                              </p:par>
                            </p:childTnLst>
                          </p:cTn>
                        </p:par>
                        <p:par>
                          <p:cTn id="30" fill="hold">
                            <p:stCondLst>
                              <p:cond delay="2200"/>
                            </p:stCondLst>
                            <p:childTnLst>
                              <p:par>
                                <p:cTn id="31" presetID="42" presetClass="entr" presetSubtype="0"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anim calcmode="lin" valueType="num">
                                      <p:cBhvr>
                                        <p:cTn id="34" dur="500" fill="hold"/>
                                        <p:tgtEl>
                                          <p:spTgt spid="22"/>
                                        </p:tgtEl>
                                        <p:attrNameLst>
                                          <p:attrName>ppt_x</p:attrName>
                                        </p:attrNameLst>
                                      </p:cBhvr>
                                      <p:tavLst>
                                        <p:tav tm="0">
                                          <p:val>
                                            <p:strVal val="#ppt_x"/>
                                          </p:val>
                                        </p:tav>
                                        <p:tav tm="100000">
                                          <p:val>
                                            <p:strVal val="#ppt_x"/>
                                          </p:val>
                                        </p:tav>
                                      </p:tavLst>
                                    </p:anim>
                                    <p:anim calcmode="lin" valueType="num">
                                      <p:cBhvr>
                                        <p:cTn id="35" dur="500" fill="hold"/>
                                        <p:tgtEl>
                                          <p:spTgt spid="2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anim calcmode="lin" valueType="num">
                                      <p:cBhvr>
                                        <p:cTn id="39" dur="500" fill="hold"/>
                                        <p:tgtEl>
                                          <p:spTgt spid="27"/>
                                        </p:tgtEl>
                                        <p:attrNameLst>
                                          <p:attrName>ppt_x</p:attrName>
                                        </p:attrNameLst>
                                      </p:cBhvr>
                                      <p:tavLst>
                                        <p:tav tm="0">
                                          <p:val>
                                            <p:strVal val="#ppt_x"/>
                                          </p:val>
                                        </p:tav>
                                        <p:tav tm="100000">
                                          <p:val>
                                            <p:strVal val="#ppt_x"/>
                                          </p:val>
                                        </p:tav>
                                      </p:tavLst>
                                    </p:anim>
                                    <p:anim calcmode="lin" valueType="num">
                                      <p:cBhvr>
                                        <p:cTn id="40" dur="500" fill="hold"/>
                                        <p:tgtEl>
                                          <p:spTgt spid="27"/>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anim calcmode="lin" valueType="num">
                                      <p:cBhvr>
                                        <p:cTn id="44" dur="500" fill="hold"/>
                                        <p:tgtEl>
                                          <p:spTgt spid="26"/>
                                        </p:tgtEl>
                                        <p:attrNameLst>
                                          <p:attrName>ppt_x</p:attrName>
                                        </p:attrNameLst>
                                      </p:cBhvr>
                                      <p:tavLst>
                                        <p:tav tm="0">
                                          <p:val>
                                            <p:strVal val="#ppt_x"/>
                                          </p:val>
                                        </p:tav>
                                        <p:tav tm="100000">
                                          <p:val>
                                            <p:strVal val="#ppt_x"/>
                                          </p:val>
                                        </p:tav>
                                      </p:tavLst>
                                    </p:anim>
                                    <p:anim calcmode="lin" valueType="num">
                                      <p:cBhvr>
                                        <p:cTn id="45"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30155"/>
            <a:ext cx="6383338" cy="923330"/>
          </a:xfrm>
          <a:prstGeom prst="rect">
            <a:avLst/>
          </a:prstGeom>
        </p:spPr>
        <p:txBody>
          <a:bodyPr wrap="square">
            <a:spAutoFit/>
          </a:bodyPr>
          <a:lstStyle/>
          <a:p>
            <a:r>
              <a:rPr lang="zh-CN" altLang="en-US" smtClean="0">
                <a:solidFill>
                  <a:schemeClr val="bg1"/>
                </a:solidFill>
                <a:latin typeface="华文新魏" pitchFamily="2" charset="-122"/>
                <a:ea typeface="华文新魏" pitchFamily="2" charset="-122"/>
              </a:rPr>
              <a:t>做网站如同建房子，好的结构设计和规划以及各个细节的完善</a:t>
            </a:r>
            <a:endParaRPr lang="en-US" altLang="zh-CN" smtClean="0">
              <a:solidFill>
                <a:schemeClr val="bg1"/>
              </a:solidFill>
              <a:latin typeface="华文新魏" pitchFamily="2" charset="-122"/>
              <a:ea typeface="华文新魏" pitchFamily="2" charset="-122"/>
            </a:endParaRPr>
          </a:p>
          <a:p>
            <a:r>
              <a:rPr lang="zh-CN" altLang="en-US" smtClean="0">
                <a:solidFill>
                  <a:schemeClr val="bg1"/>
                </a:solidFill>
                <a:latin typeface="华文新魏" pitchFamily="2" charset="-122"/>
                <a:ea typeface="华文新魏" pitchFamily="2" charset="-122"/>
              </a:rPr>
              <a:t>可以让你的房子经得起天灾，扛得住人祸，抢的了一加，灭的了某米。</a:t>
            </a:r>
            <a:endParaRPr lang="zh-CN" altLang="en-US" dirty="0">
              <a:solidFill>
                <a:schemeClr val="bg1"/>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3214686"/>
            <a:ext cx="6302375" cy="2643206"/>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914072"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大神们制作网站时需注意的问题（</a:t>
            </a:r>
            <a:r>
              <a:rPr lang="en-US" altLang="zh-CN" sz="3200" b="1" smtClean="0">
                <a:solidFill>
                  <a:schemeClr val="bg1"/>
                </a:solidFill>
                <a:latin typeface="华文新魏" pitchFamily="2" charset="-122"/>
                <a:ea typeface="华文新魏" pitchFamily="2" charset="-122"/>
              </a:rPr>
              <a:t>1</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pic>
        <p:nvPicPr>
          <p:cNvPr id="12" name="图片 11"/>
          <p:cNvPicPr>
            <a:picLocks noChangeAspect="1"/>
          </p:cNvPicPr>
          <p:nvPr/>
        </p:nvPicPr>
        <p:blipFill>
          <a:blip r:embed="rId4">
            <a:extLst>
              <a:ext uri="{BEBA8EAE-BF5A-486C-A8C5-ECC9F3942E4B}">
                <a14:imgProps xmlns:a14="http://schemas.microsoft.com/office/drawing/2010/main" xmlns="">
                  <a14:imgLayer r:embed="rId5">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2051720" y="3605188"/>
            <a:ext cx="1363992" cy="1681200"/>
          </a:xfrm>
          <a:prstGeom prst="rect">
            <a:avLst/>
          </a:prstGeom>
        </p:spPr>
      </p:pic>
      <p:sp>
        <p:nvSpPr>
          <p:cNvPr id="15" name="TextBox 14"/>
          <p:cNvSpPr txBox="1"/>
          <p:nvPr/>
        </p:nvSpPr>
        <p:spPr>
          <a:xfrm>
            <a:off x="3851920" y="3256357"/>
            <a:ext cx="2880917"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忌：</a:t>
            </a:r>
            <a:r>
              <a:rPr lang="zh-CN" altLang="en-US" smtClean="0">
                <a:latin typeface="华文新魏" pitchFamily="2" charset="-122"/>
                <a:ea typeface="华文新魏" pitchFamily="2" charset="-122"/>
              </a:rPr>
              <a:t>频繁改版或更换首页</a:t>
            </a:r>
            <a:endParaRPr lang="zh-CN" altLang="en-US" dirty="0">
              <a:latin typeface="华文新魏" pitchFamily="2" charset="-122"/>
              <a:ea typeface="华文新魏" pitchFamily="2" charset="-122"/>
            </a:endParaRPr>
          </a:p>
        </p:txBody>
      </p:sp>
      <p:sp>
        <p:nvSpPr>
          <p:cNvPr id="16" name="TextBox 15"/>
          <p:cNvSpPr txBox="1"/>
          <p:nvPr/>
        </p:nvSpPr>
        <p:spPr>
          <a:xfrm>
            <a:off x="3851920" y="3688645"/>
            <a:ext cx="3804247"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忌：</a:t>
            </a:r>
            <a:r>
              <a:rPr lang="zh-CN" altLang="en-US" smtClean="0">
                <a:latin typeface="华文新魏" pitchFamily="2" charset="-122"/>
                <a:ea typeface="华文新魏" pitchFamily="2" charset="-122"/>
              </a:rPr>
              <a:t>频繁修改标题、描述、关键词</a:t>
            </a:r>
            <a:endParaRPr lang="zh-CN" altLang="en-US" dirty="0">
              <a:latin typeface="华文新魏" pitchFamily="2" charset="-122"/>
              <a:ea typeface="华文新魏" pitchFamily="2" charset="-122"/>
            </a:endParaRPr>
          </a:p>
        </p:txBody>
      </p:sp>
      <p:sp>
        <p:nvSpPr>
          <p:cNvPr id="17" name="TextBox 16"/>
          <p:cNvSpPr txBox="1"/>
          <p:nvPr/>
        </p:nvSpPr>
        <p:spPr>
          <a:xfrm>
            <a:off x="3851920" y="4120933"/>
            <a:ext cx="2964273"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不要大量使用</a:t>
            </a:r>
            <a:r>
              <a:rPr lang="en-US" altLang="zh-CN" smtClean="0">
                <a:latin typeface="华文新魏" pitchFamily="2" charset="-122"/>
                <a:ea typeface="华文新魏" pitchFamily="2" charset="-122"/>
              </a:rPr>
              <a:t>js</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ajax</a:t>
            </a:r>
            <a:endParaRPr lang="zh-CN" altLang="en-US" dirty="0">
              <a:latin typeface="华文新魏" pitchFamily="2" charset="-122"/>
              <a:ea typeface="华文新魏" pitchFamily="2" charset="-122"/>
            </a:endParaRPr>
          </a:p>
        </p:txBody>
      </p:sp>
      <p:sp>
        <p:nvSpPr>
          <p:cNvPr id="18" name="TextBox 17"/>
          <p:cNvSpPr txBox="1"/>
          <p:nvPr/>
        </p:nvSpPr>
        <p:spPr>
          <a:xfrm>
            <a:off x="3857620" y="4538971"/>
            <a:ext cx="2348720"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尽量合并</a:t>
            </a:r>
            <a:r>
              <a:rPr lang="en-US" altLang="zh-CN" smtClean="0">
                <a:latin typeface="华文新魏" pitchFamily="2" charset="-122"/>
                <a:ea typeface="华文新魏" pitchFamily="2" charset="-122"/>
              </a:rPr>
              <a:t>js</a:t>
            </a:r>
            <a:r>
              <a:rPr lang="zh-CN" altLang="en-US" smtClean="0">
                <a:latin typeface="华文新魏" pitchFamily="2" charset="-122"/>
                <a:ea typeface="华文新魏" pitchFamily="2" charset="-122"/>
              </a:rPr>
              <a:t>、</a:t>
            </a:r>
            <a:r>
              <a:rPr lang="en-US" altLang="zh-CN" smtClean="0">
                <a:latin typeface="华文新魏" pitchFamily="2" charset="-122"/>
                <a:ea typeface="华文新魏" pitchFamily="2" charset="-122"/>
              </a:rPr>
              <a:t>css</a:t>
            </a:r>
            <a:endParaRPr lang="zh-CN" altLang="en-US" dirty="0">
              <a:latin typeface="华文新魏" pitchFamily="2" charset="-122"/>
              <a:ea typeface="华文新魏" pitchFamily="2" charset="-122"/>
            </a:endParaRPr>
          </a:p>
        </p:txBody>
      </p:sp>
      <p:sp useBgFill="1">
        <p:nvSpPr>
          <p:cNvPr id="19" name="等腰三角形 18"/>
          <p:cNvSpPr/>
          <p:nvPr/>
        </p:nvSpPr>
        <p:spPr>
          <a:xfrm rot="16200000" flipH="1" flipV="1">
            <a:off x="1215026" y="389779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6"/>
            <a:ext cx="5668980" cy="1042134"/>
          </a:xfrm>
          <a:prstGeom prst="bentConnector5">
            <a:avLst>
              <a:gd name="adj1" fmla="val -4032"/>
              <a:gd name="adj2" fmla="val 41878"/>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418798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857620" y="4929198"/>
            <a:ext cx="3108543"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尽量给重点图片加注释</a:t>
            </a:r>
            <a:endParaRPr lang="zh-CN" altLang="en-US" dirty="0">
              <a:latin typeface="华文新魏" pitchFamily="2" charset="-122"/>
              <a:ea typeface="华文新魏" pitchFamily="2" charset="-122"/>
            </a:endParaRPr>
          </a:p>
        </p:txBody>
      </p:sp>
      <p:sp>
        <p:nvSpPr>
          <p:cNvPr id="24" name="TextBox 23"/>
          <p:cNvSpPr txBox="1"/>
          <p:nvPr/>
        </p:nvSpPr>
        <p:spPr>
          <a:xfrm>
            <a:off x="3857620" y="5324789"/>
            <a:ext cx="3435556"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en-US" altLang="zh-CN" smtClean="0">
                <a:latin typeface="华文新魏" pitchFamily="2" charset="-122"/>
                <a:ea typeface="华文新魏" pitchFamily="2" charset="-122"/>
              </a:rPr>
              <a:t>Flash</a:t>
            </a:r>
            <a:r>
              <a:rPr lang="zh-CN" altLang="en-US" smtClean="0">
                <a:latin typeface="华文新魏" pitchFamily="2" charset="-122"/>
                <a:ea typeface="华文新魏" pitchFamily="2" charset="-122"/>
              </a:rPr>
              <a:t>这货，能不用就不用</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450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500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750"/>
                            </p:stCondLst>
                            <p:childTnLst>
                              <p:par>
                                <p:cTn id="33" presetID="22" presetClass="entr" presetSubtype="4"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625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675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725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xit" presetSubtype="4" fill="hold" grpId="0"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775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825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5" grpId="0"/>
      <p:bldP spid="16" grpId="0"/>
      <p:bldP spid="17" grpId="0"/>
      <p:bldP spid="18" grpId="0"/>
      <p:bldP spid="19" grpId="0" animBg="1"/>
      <p:bldP spid="20" grpId="0" animBg="1"/>
      <p:bldP spid="22" grpId="0" animBg="1"/>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28750" y="2230155"/>
            <a:ext cx="6383338" cy="923330"/>
          </a:xfrm>
          <a:prstGeom prst="rect">
            <a:avLst/>
          </a:prstGeom>
        </p:spPr>
        <p:txBody>
          <a:bodyPr wrap="square">
            <a:spAutoFit/>
          </a:bodyPr>
          <a:lstStyle/>
          <a:p>
            <a:r>
              <a:rPr lang="zh-CN" altLang="en-US" smtClean="0">
                <a:solidFill>
                  <a:schemeClr val="bg1"/>
                </a:solidFill>
                <a:latin typeface="华文新魏" pitchFamily="2" charset="-122"/>
                <a:ea typeface="华文新魏" pitchFamily="2" charset="-122"/>
              </a:rPr>
              <a:t>做网站如同建房子，好的结构设计和规划以及各个细节的完善</a:t>
            </a:r>
            <a:endParaRPr lang="en-US" altLang="zh-CN" smtClean="0">
              <a:solidFill>
                <a:schemeClr val="bg1"/>
              </a:solidFill>
              <a:latin typeface="华文新魏" pitchFamily="2" charset="-122"/>
              <a:ea typeface="华文新魏" pitchFamily="2" charset="-122"/>
            </a:endParaRPr>
          </a:p>
          <a:p>
            <a:r>
              <a:rPr lang="zh-CN" altLang="en-US" smtClean="0">
                <a:solidFill>
                  <a:schemeClr val="bg1"/>
                </a:solidFill>
                <a:latin typeface="华文新魏" pitchFamily="2" charset="-122"/>
                <a:ea typeface="华文新魏" pitchFamily="2" charset="-122"/>
              </a:rPr>
              <a:t>可以让你的房子经得起天灾，扛得住人祸，抢的了一加，灭的了某米。</a:t>
            </a:r>
            <a:endParaRPr lang="zh-CN" altLang="en-US" dirty="0">
              <a:solidFill>
                <a:schemeClr val="bg1"/>
              </a:solidFill>
              <a:latin typeface="华文新魏" pitchFamily="2" charset="-122"/>
              <a:ea typeface="华文新魏" pitchFamily="2" charset="-122"/>
            </a:endParaRPr>
          </a:p>
        </p:txBody>
      </p:sp>
      <p:grpSp>
        <p:nvGrpSpPr>
          <p:cNvPr id="2" name="组合 1"/>
          <p:cNvGrpSpPr/>
          <p:nvPr/>
        </p:nvGrpSpPr>
        <p:grpSpPr>
          <a:xfrm flipH="1">
            <a:off x="-36512" y="84100"/>
            <a:ext cx="1883024" cy="2005658"/>
            <a:chOff x="7308304" y="84100"/>
            <a:chExt cx="1883024" cy="2005658"/>
          </a:xfrm>
        </p:grpSpPr>
        <p:sp>
          <p:nvSpPr>
            <p:cNvPr id="6" name="Freeform 6"/>
            <p:cNvSpPr>
              <a:spLocks/>
            </p:cNvSpPr>
            <p:nvPr/>
          </p:nvSpPr>
          <p:spPr bwMode="auto">
            <a:xfrm>
              <a:off x="7308304" y="84100"/>
              <a:ext cx="1883024" cy="1976748"/>
            </a:xfrm>
            <a:custGeom>
              <a:avLst/>
              <a:gdLst>
                <a:gd name="T0" fmla="*/ 2984554 w 8287"/>
                <a:gd name="T1" fmla="*/ 3314700 h 8700"/>
                <a:gd name="T2" fmla="*/ 313582 w 8287"/>
                <a:gd name="T3" fmla="*/ 16383 h 8700"/>
                <a:gd name="T4" fmla="*/ 0 w 8287"/>
                <a:gd name="T5" fmla="*/ 0 h 8700"/>
                <a:gd name="T6" fmla="*/ 0 w 8287"/>
                <a:gd name="T7" fmla="*/ 1500378 h 8700"/>
                <a:gd name="T8" fmla="*/ 1500469 w 8287"/>
                <a:gd name="T9" fmla="*/ 3001137 h 8700"/>
                <a:gd name="T10" fmla="*/ 1492086 w 8287"/>
                <a:gd name="T11" fmla="*/ 3157728 h 8700"/>
                <a:gd name="T12" fmla="*/ 2984554 w 8287"/>
                <a:gd name="T13" fmla="*/ 3314700 h 87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87" h="8700">
                  <a:moveTo>
                    <a:pt x="7833" y="8700"/>
                  </a:moveTo>
                  <a:cubicBezTo>
                    <a:pt x="8287" y="4374"/>
                    <a:pt x="5149" y="498"/>
                    <a:pt x="823" y="43"/>
                  </a:cubicBezTo>
                  <a:cubicBezTo>
                    <a:pt x="549" y="15"/>
                    <a:pt x="275" y="0"/>
                    <a:pt x="0" y="0"/>
                  </a:cubicBezTo>
                  <a:lnTo>
                    <a:pt x="0" y="3938"/>
                  </a:lnTo>
                  <a:cubicBezTo>
                    <a:pt x="2175" y="3938"/>
                    <a:pt x="3938" y="5702"/>
                    <a:pt x="3938" y="7877"/>
                  </a:cubicBezTo>
                  <a:cubicBezTo>
                    <a:pt x="3938" y="8014"/>
                    <a:pt x="3931" y="8151"/>
                    <a:pt x="3916" y="8288"/>
                  </a:cubicBezTo>
                  <a:lnTo>
                    <a:pt x="7833" y="8700"/>
                  </a:lnTo>
                  <a:close/>
                </a:path>
              </a:pathLst>
            </a:custGeom>
            <a:noFill/>
            <a:ln w="28575">
              <a:solidFill>
                <a:schemeClr val="bg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pPr>
              <a:endParaRPr lang="zh-CN" altLang="en-US">
                <a:solidFill>
                  <a:prstClr val="black"/>
                </a:solidFill>
                <a:latin typeface="Arial" pitchFamily="34" charset="0"/>
                <a:ea typeface="宋体" pitchFamily="2" charset="-122"/>
              </a:endParaRPr>
            </a:p>
          </p:txBody>
        </p:sp>
        <p:sp>
          <p:nvSpPr>
            <p:cNvPr id="8" name="矩形 7"/>
            <p:cNvSpPr/>
            <p:nvPr/>
          </p:nvSpPr>
          <p:spPr>
            <a:xfrm rot="3221335" flipH="1">
              <a:off x="7204706" y="967438"/>
              <a:ext cx="1717404" cy="527236"/>
            </a:xfrm>
            <a:prstGeom prst="rect">
              <a:avLst/>
            </a:prstGeom>
          </p:spPr>
          <p:txBody>
            <a:bodyPr wrap="none">
              <a:prstTxWarp prst="textArchUp">
                <a:avLst>
                  <a:gd name="adj" fmla="val 10377498"/>
                </a:avLst>
              </a:prstTxWarp>
              <a:spAutoFit/>
            </a:bodyPr>
            <a:lstStyle/>
            <a:p>
              <a:pPr algn="ctr" fontAlgn="base">
                <a:spcBef>
                  <a:spcPct val="0"/>
                </a:spcBef>
                <a:spcAft>
                  <a:spcPct val="0"/>
                </a:spcAft>
                <a:defRPr/>
              </a:pPr>
              <a:r>
                <a:rPr lang="zh-CN" altLang="en-US" sz="2400" b="1" smtClean="0">
                  <a:solidFill>
                    <a:schemeClr val="bg1"/>
                  </a:solidFill>
                  <a:latin typeface="华文新魏" pitchFamily="2" charset="-122"/>
                  <a:ea typeface="华文新魏" pitchFamily="2" charset="-122"/>
                </a:rPr>
                <a:t>干货来啦</a:t>
              </a:r>
              <a:r>
                <a:rPr lang="en-US" altLang="zh-CN" sz="2400" b="1" smtClean="0">
                  <a:solidFill>
                    <a:schemeClr val="bg1"/>
                  </a:solidFill>
                  <a:latin typeface="华文新魏" pitchFamily="2" charset="-122"/>
                  <a:ea typeface="华文新魏" pitchFamily="2" charset="-122"/>
                </a:rPr>
                <a:t>~</a:t>
              </a:r>
              <a:endParaRPr lang="zh-CN" altLang="en-US" sz="2400" b="1" dirty="0">
                <a:solidFill>
                  <a:schemeClr val="bg1"/>
                </a:solidFill>
                <a:latin typeface="华文新魏" pitchFamily="2" charset="-122"/>
                <a:ea typeface="华文新魏" pitchFamily="2" charset="-122"/>
              </a:endParaRPr>
            </a:p>
          </p:txBody>
        </p:sp>
        <p:sp>
          <p:nvSpPr>
            <p:cNvPr id="9" name="TextBox 8"/>
            <p:cNvSpPr txBox="1"/>
            <p:nvPr/>
          </p:nvSpPr>
          <p:spPr>
            <a:xfrm>
              <a:off x="7470472" y="1208946"/>
              <a:ext cx="418704" cy="707886"/>
            </a:xfrm>
            <a:prstGeom prst="rect">
              <a:avLst/>
            </a:prstGeom>
            <a:noFill/>
          </p:spPr>
          <p:txBody>
            <a:bodyPr wrap="none">
              <a:spAutoFit/>
            </a:bodyPr>
            <a:lstStyle>
              <a:defPPr>
                <a:defRPr lang="zh-CN"/>
              </a:defPPr>
              <a:lvl1pPr fontAlgn="base">
                <a:spcBef>
                  <a:spcPct val="0"/>
                </a:spcBef>
                <a:spcAft>
                  <a:spcPct val="0"/>
                </a:spcAft>
                <a:defRPr sz="4000">
                  <a:solidFill>
                    <a:prstClr val="black">
                      <a:lumMod val="75000"/>
                      <a:lumOff val="25000"/>
                    </a:prstClr>
                  </a:solidFill>
                  <a:latin typeface="方正卡通简体" pitchFamily="65" charset="-122"/>
                  <a:ea typeface="方正卡通简体" pitchFamily="65" charset="-122"/>
                </a:defRPr>
              </a:lvl1pPr>
            </a:lstStyle>
            <a:p>
              <a:r>
                <a:rPr lang="en-US" altLang="zh-CN" b="1" dirty="0" smtClean="0">
                  <a:solidFill>
                    <a:schemeClr val="bg1"/>
                  </a:solidFill>
                </a:rPr>
                <a:t>3</a:t>
              </a:r>
              <a:endParaRPr lang="zh-CN" altLang="en-US" b="1" dirty="0">
                <a:solidFill>
                  <a:schemeClr val="bg1"/>
                </a:solidFill>
              </a:endParaRPr>
            </a:p>
          </p:txBody>
        </p:sp>
      </p:grpSp>
      <p:sp>
        <p:nvSpPr>
          <p:cNvPr id="10" name="矩形 9"/>
          <p:cNvSpPr/>
          <p:nvPr/>
        </p:nvSpPr>
        <p:spPr>
          <a:xfrm>
            <a:off x="5167313" y="-27384"/>
            <a:ext cx="1510854"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2"/>
          <p:cNvPicPr>
            <a:picLocks noChangeAspect="1"/>
          </p:cNvPicPr>
          <p:nvPr/>
        </p:nvPicPr>
        <p:blipFill>
          <a:blip r:embed="rId2" cstate="print"/>
          <a:stretch>
            <a:fillRect/>
          </a:stretch>
        </p:blipFill>
        <p:spPr bwMode="auto">
          <a:xfrm>
            <a:off x="7656167" y="5638047"/>
            <a:ext cx="1164305" cy="926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hidden="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23928" y="1772816"/>
            <a:ext cx="1226396" cy="6858000"/>
          </a:xfrm>
          <a:prstGeom prst="rect">
            <a:avLst/>
          </a:prstGeom>
        </p:spPr>
      </p:pic>
      <p:sp>
        <p:nvSpPr>
          <p:cNvPr id="13" name="TextBox 12"/>
          <p:cNvSpPr txBox="1"/>
          <p:nvPr/>
        </p:nvSpPr>
        <p:spPr>
          <a:xfrm>
            <a:off x="1509713" y="3214686"/>
            <a:ext cx="6302375" cy="2643206"/>
          </a:xfrm>
          <a:prstGeom prst="rect">
            <a:avLst/>
          </a:prstGeom>
          <a:solidFill>
            <a:schemeClr val="bg1">
              <a:lumMod val="95000"/>
            </a:schemeClr>
          </a:solidFill>
        </p:spPr>
        <p:txBody>
          <a:bodyPr wrap="none" rtlCol="0">
            <a:noAutofit/>
          </a:bodyPr>
          <a:lstStyle/>
          <a:p>
            <a:endParaRPr lang="en-US" altLang="zh-CN" sz="2000" dirty="0" smtClean="0"/>
          </a:p>
        </p:txBody>
      </p:sp>
      <p:sp>
        <p:nvSpPr>
          <p:cNvPr id="14" name="TextBox 13"/>
          <p:cNvSpPr txBox="1"/>
          <p:nvPr/>
        </p:nvSpPr>
        <p:spPr>
          <a:xfrm>
            <a:off x="2143108" y="1357298"/>
            <a:ext cx="6984604" cy="584775"/>
          </a:xfrm>
          <a:prstGeom prst="rect">
            <a:avLst/>
          </a:prstGeom>
          <a:noFill/>
        </p:spPr>
        <p:txBody>
          <a:bodyPr wrap="none" rtlCol="0">
            <a:spAutoFit/>
          </a:bodyPr>
          <a:lstStyle/>
          <a:p>
            <a:r>
              <a:rPr lang="zh-CN" altLang="en-US" sz="3200" b="1" smtClean="0">
                <a:solidFill>
                  <a:schemeClr val="bg1"/>
                </a:solidFill>
                <a:latin typeface="华文新魏" pitchFamily="2" charset="-122"/>
                <a:ea typeface="华文新魏" pitchFamily="2" charset="-122"/>
              </a:rPr>
              <a:t>大神们制作网站时需注意的问题（</a:t>
            </a:r>
            <a:r>
              <a:rPr lang="en-US" altLang="zh-CN" sz="3200" b="1" smtClean="0">
                <a:solidFill>
                  <a:schemeClr val="bg1"/>
                </a:solidFill>
                <a:latin typeface="华文新魏" pitchFamily="2" charset="-122"/>
                <a:ea typeface="华文新魏" pitchFamily="2" charset="-122"/>
              </a:rPr>
              <a:t>2</a:t>
            </a:r>
            <a:r>
              <a:rPr lang="zh-CN" altLang="en-US" sz="3200" b="1" smtClean="0">
                <a:solidFill>
                  <a:schemeClr val="bg1"/>
                </a:solidFill>
                <a:latin typeface="华文新魏" pitchFamily="2" charset="-122"/>
                <a:ea typeface="华文新魏" pitchFamily="2" charset="-122"/>
              </a:rPr>
              <a:t>）</a:t>
            </a:r>
            <a:endParaRPr lang="zh-CN" altLang="en-US" sz="3200" b="1" dirty="0">
              <a:solidFill>
                <a:schemeClr val="bg1"/>
              </a:solidFill>
              <a:latin typeface="华文新魏" pitchFamily="2" charset="-122"/>
              <a:ea typeface="华文新魏" pitchFamily="2" charset="-122"/>
            </a:endParaRPr>
          </a:p>
        </p:txBody>
      </p:sp>
      <p:pic>
        <p:nvPicPr>
          <p:cNvPr id="12" name="图片 11"/>
          <p:cNvPicPr>
            <a:picLocks noChangeAspect="1"/>
          </p:cNvPicPr>
          <p:nvPr/>
        </p:nvPicPr>
        <p:blipFill>
          <a:blip r:embed="rId4">
            <a:extLst>
              <a:ext uri="{BEBA8EAE-BF5A-486C-A8C5-ECC9F3942E4B}">
                <a14:imgProps xmlns:a14="http://schemas.microsoft.com/office/drawing/2010/main" xmlns="">
                  <a14:imgLayer r:embed="rId5">
                    <a14:imgEffect>
                      <a14:saturation sat="0"/>
                    </a14:imgEffect>
                    <a14:imgEffect>
                      <a14:brightnessContrast bright="-40000"/>
                    </a14:imgEffect>
                  </a14:imgLayer>
                </a14:imgProps>
              </a:ext>
              <a:ext uri="{28A0092B-C50C-407E-A947-70E740481C1C}">
                <a14:useLocalDpi xmlns:a14="http://schemas.microsoft.com/office/drawing/2010/main" xmlns="" val="0"/>
              </a:ext>
            </a:extLst>
          </a:blip>
          <a:stretch>
            <a:fillRect/>
          </a:stretch>
        </p:blipFill>
        <p:spPr>
          <a:xfrm>
            <a:off x="2051720" y="3605188"/>
            <a:ext cx="1363992" cy="1681200"/>
          </a:xfrm>
          <a:prstGeom prst="rect">
            <a:avLst/>
          </a:prstGeom>
        </p:spPr>
      </p:pic>
      <p:sp>
        <p:nvSpPr>
          <p:cNvPr id="15" name="TextBox 14"/>
          <p:cNvSpPr txBox="1"/>
          <p:nvPr/>
        </p:nvSpPr>
        <p:spPr>
          <a:xfrm>
            <a:off x="3851920" y="3256357"/>
            <a:ext cx="294183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尽量不生产</a:t>
            </a:r>
            <a:r>
              <a:rPr lang="en-US" altLang="zh-CN" smtClean="0">
                <a:latin typeface="华文新魏" pitchFamily="2" charset="-122"/>
                <a:ea typeface="华文新魏" pitchFamily="2" charset="-122"/>
              </a:rPr>
              <a:t>Session ID</a:t>
            </a:r>
            <a:endParaRPr lang="zh-CN" altLang="en-US" dirty="0">
              <a:latin typeface="华文新魏" pitchFamily="2" charset="-122"/>
              <a:ea typeface="华文新魏" pitchFamily="2" charset="-122"/>
            </a:endParaRPr>
          </a:p>
        </p:txBody>
      </p:sp>
      <p:sp>
        <p:nvSpPr>
          <p:cNvPr id="16" name="TextBox 15"/>
          <p:cNvSpPr txBox="1"/>
          <p:nvPr/>
        </p:nvSpPr>
        <p:spPr>
          <a:xfrm>
            <a:off x="3851920" y="3688645"/>
            <a:ext cx="2693366"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不强制使用</a:t>
            </a:r>
            <a:r>
              <a:rPr lang="en-US" altLang="zh-CN" smtClean="0">
                <a:latin typeface="华文新魏" pitchFamily="2" charset="-122"/>
                <a:ea typeface="华文新魏" pitchFamily="2" charset="-122"/>
              </a:rPr>
              <a:t>cookies</a:t>
            </a:r>
            <a:endParaRPr lang="zh-CN" altLang="en-US" dirty="0">
              <a:latin typeface="华文新魏" pitchFamily="2" charset="-122"/>
              <a:ea typeface="华文新魏" pitchFamily="2" charset="-122"/>
            </a:endParaRPr>
          </a:p>
        </p:txBody>
      </p:sp>
      <p:sp>
        <p:nvSpPr>
          <p:cNvPr id="17" name="TextBox 16"/>
          <p:cNvSpPr txBox="1"/>
          <p:nvPr/>
        </p:nvSpPr>
        <p:spPr>
          <a:xfrm>
            <a:off x="3851920" y="4120933"/>
            <a:ext cx="3637534"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不用</a:t>
            </a:r>
            <a:r>
              <a:rPr lang="en-US" altLang="zh-CN" smtClean="0">
                <a:latin typeface="华文新魏" pitchFamily="2" charset="-122"/>
                <a:ea typeface="华文新魏" pitchFamily="2" charset="-122"/>
              </a:rPr>
              <a:t>frame</a:t>
            </a:r>
            <a:r>
              <a:rPr lang="zh-CN" altLang="en-US" smtClean="0">
                <a:latin typeface="华文新魏" pitchFamily="2" charset="-122"/>
                <a:ea typeface="华文新魏" pitchFamily="2" charset="-122"/>
              </a:rPr>
              <a:t>和</a:t>
            </a:r>
            <a:r>
              <a:rPr lang="en-US" altLang="zh-CN" smtClean="0">
                <a:latin typeface="华文新魏" pitchFamily="2" charset="-122"/>
                <a:ea typeface="华文新魏" pitchFamily="2" charset="-122"/>
              </a:rPr>
              <a:t>iframe</a:t>
            </a:r>
            <a:r>
              <a:rPr lang="zh-CN" altLang="en-US" smtClean="0">
                <a:latin typeface="华文新魏" pitchFamily="2" charset="-122"/>
                <a:ea typeface="华文新魏" pitchFamily="2" charset="-122"/>
              </a:rPr>
              <a:t>框架结构</a:t>
            </a:r>
            <a:endParaRPr lang="zh-CN" altLang="en-US" dirty="0">
              <a:latin typeface="华文新魏" pitchFamily="2" charset="-122"/>
              <a:ea typeface="华文新魏" pitchFamily="2" charset="-122"/>
            </a:endParaRPr>
          </a:p>
        </p:txBody>
      </p:sp>
      <p:sp>
        <p:nvSpPr>
          <p:cNvPr id="18" name="TextBox 17"/>
          <p:cNvSpPr txBox="1"/>
          <p:nvPr/>
        </p:nvSpPr>
        <p:spPr>
          <a:xfrm>
            <a:off x="3857620" y="4538971"/>
            <a:ext cx="380104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公开内容不强制要求登录浏览</a:t>
            </a:r>
            <a:endParaRPr lang="zh-CN" altLang="en-US" dirty="0">
              <a:latin typeface="华文新魏" pitchFamily="2" charset="-122"/>
              <a:ea typeface="华文新魏" pitchFamily="2" charset="-122"/>
            </a:endParaRPr>
          </a:p>
        </p:txBody>
      </p:sp>
      <p:sp useBgFill="1">
        <p:nvSpPr>
          <p:cNvPr id="19" name="等腰三角形 18"/>
          <p:cNvSpPr/>
          <p:nvPr/>
        </p:nvSpPr>
        <p:spPr>
          <a:xfrm rot="16200000" flipH="1" flipV="1">
            <a:off x="1215026" y="3897799"/>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0800000">
            <a:off x="7415736" y="6642000"/>
            <a:ext cx="1728264"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4"/>
          <p:cNvCxnSpPr>
            <a:stCxn id="14" idx="1"/>
            <a:endCxn id="7" idx="3"/>
          </p:cNvCxnSpPr>
          <p:nvPr/>
        </p:nvCxnSpPr>
        <p:spPr>
          <a:xfrm rot="10800000" flipH="1" flipV="1">
            <a:off x="2143108" y="1649686"/>
            <a:ext cx="5668980" cy="1042134"/>
          </a:xfrm>
          <a:prstGeom prst="bentConnector5">
            <a:avLst>
              <a:gd name="adj1" fmla="val -4032"/>
              <a:gd name="adj2" fmla="val 41878"/>
              <a:gd name="adj3" fmla="val 104032"/>
            </a:avLst>
          </a:prstGeom>
          <a:ln>
            <a:solidFill>
              <a:schemeClr val="bg1">
                <a:lumMod val="95000"/>
              </a:schemeClr>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useBgFill="1">
        <p:nvSpPr>
          <p:cNvPr id="22" name="等腰三角形 21"/>
          <p:cNvSpPr/>
          <p:nvPr/>
        </p:nvSpPr>
        <p:spPr>
          <a:xfrm rot="5400000" flipV="1">
            <a:off x="7479721" y="4187987"/>
            <a:ext cx="646808" cy="55759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857620" y="4929198"/>
            <a:ext cx="3801041"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mtClean="0">
                <a:latin typeface="华文新魏" pitchFamily="2" charset="-122"/>
                <a:ea typeface="华文新魏" pitchFamily="2" charset="-122"/>
              </a:rPr>
              <a:t>能用文字的就不要去设计图片</a:t>
            </a:r>
            <a:endParaRPr lang="zh-CN" altLang="en-US" dirty="0">
              <a:latin typeface="华文新魏" pitchFamily="2" charset="-122"/>
              <a:ea typeface="华文新魏" pitchFamily="2" charset="-122"/>
            </a:endParaRPr>
          </a:p>
        </p:txBody>
      </p:sp>
      <p:sp>
        <p:nvSpPr>
          <p:cNvPr id="24" name="TextBox 23"/>
          <p:cNvSpPr txBox="1"/>
          <p:nvPr/>
        </p:nvSpPr>
        <p:spPr>
          <a:xfrm>
            <a:off x="3857620" y="5324789"/>
            <a:ext cx="3794629" cy="461665"/>
          </a:xfrm>
          <a:prstGeom prst="rect">
            <a:avLst/>
          </a:prstGeom>
          <a:noFill/>
        </p:spPr>
        <p:txBody>
          <a:bodyPr wrap="none" rtlCol="0">
            <a:spAutoFit/>
          </a:bodyPr>
          <a:lstStyle/>
          <a:p>
            <a:r>
              <a:rPr lang="zh-CN" altLang="en-US" sz="2400" b="1" smtClean="0">
                <a:latin typeface="华文新魏" pitchFamily="2" charset="-122"/>
                <a:ea typeface="华文新魏" pitchFamily="2" charset="-122"/>
              </a:rPr>
              <a:t>宜</a:t>
            </a:r>
            <a:r>
              <a:rPr lang="zh-CN" altLang="en-US" sz="2400" b="1" smtClean="0">
                <a:latin typeface="华文新魏" pitchFamily="2" charset="-122"/>
                <a:ea typeface="华文新魏" pitchFamily="2" charset="-122"/>
              </a:rPr>
              <a:t>：</a:t>
            </a:r>
            <a:r>
              <a:rPr lang="zh-CN" altLang="en-US" smtClean="0">
                <a:latin typeface="华文新魏" pitchFamily="2" charset="-122"/>
                <a:ea typeface="华文新魏" pitchFamily="2" charset="-122"/>
              </a:rPr>
              <a:t>跪</a:t>
            </a:r>
            <a:r>
              <a:rPr lang="zh-CN" altLang="en-US" smtClean="0">
                <a:latin typeface="华文新魏" pitchFamily="2" charset="-122"/>
                <a:ea typeface="华文新魏" pitchFamily="2" charset="-122"/>
              </a:rPr>
              <a:t>求高大上的</a:t>
            </a:r>
            <a:r>
              <a:rPr lang="en-US" altLang="zh-CN" smtClean="0">
                <a:latin typeface="华文新魏" pitchFamily="2" charset="-122"/>
                <a:ea typeface="华文新魏" pitchFamily="2" charset="-122"/>
              </a:rPr>
              <a:t>404</a:t>
            </a:r>
            <a:r>
              <a:rPr lang="zh-CN" altLang="en-US" smtClean="0">
                <a:latin typeface="华文新魏" pitchFamily="2" charset="-122"/>
                <a:ea typeface="华文新魏" pitchFamily="2" charset="-122"/>
              </a:rPr>
              <a:t>错误提示页</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xmlns="" val="1724544753"/>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5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90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4500"/>
                            </p:stCondLst>
                            <p:childTnLst>
                              <p:par>
                                <p:cTn id="12" presetID="3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decel="100000"/>
                                        <p:tgtEl>
                                          <p:spTgt spid="7"/>
                                        </p:tgtEl>
                                      </p:cBhvr>
                                    </p:animEffect>
                                    <p:anim calcmode="lin" valueType="num">
                                      <p:cBhvr>
                                        <p:cTn id="15" dur="400" decel="100000" fill="hold"/>
                                        <p:tgtEl>
                                          <p:spTgt spid="7"/>
                                        </p:tgtEl>
                                        <p:attrNameLst>
                                          <p:attrName>style.rotation</p:attrName>
                                        </p:attrNameLst>
                                      </p:cBhvr>
                                      <p:tavLst>
                                        <p:tav tm="0">
                                          <p:val>
                                            <p:fltVal val="-90"/>
                                          </p:val>
                                        </p:tav>
                                        <p:tav tm="100000">
                                          <p:val>
                                            <p:fltVal val="0"/>
                                          </p:val>
                                        </p:tav>
                                      </p:tavLst>
                                    </p:anim>
                                    <p:anim calcmode="lin" valueType="num">
                                      <p:cBhvr>
                                        <p:cTn id="16" dur="400" decel="100000" fill="hold"/>
                                        <p:tgtEl>
                                          <p:spTgt spid="7"/>
                                        </p:tgtEl>
                                        <p:attrNameLst>
                                          <p:attrName>ppt_x</p:attrName>
                                        </p:attrNameLst>
                                      </p:cBhvr>
                                      <p:tavLst>
                                        <p:tav tm="0">
                                          <p:val>
                                            <p:strVal val="#ppt_x+0.4"/>
                                          </p:val>
                                        </p:tav>
                                        <p:tav tm="100000">
                                          <p:val>
                                            <p:strVal val="#ppt_x-0.05"/>
                                          </p:val>
                                        </p:tav>
                                      </p:tavLst>
                                    </p:anim>
                                    <p:anim calcmode="lin" valueType="num">
                                      <p:cBhvr>
                                        <p:cTn id="17" dur="400" decel="100000" fill="hold"/>
                                        <p:tgtEl>
                                          <p:spTgt spid="7"/>
                                        </p:tgtEl>
                                        <p:attrNameLst>
                                          <p:attrName>ppt_y</p:attrName>
                                        </p:attrNameLst>
                                      </p:cBhvr>
                                      <p:tavLst>
                                        <p:tav tm="0">
                                          <p:val>
                                            <p:strVal val="#ppt_y-0.4"/>
                                          </p:val>
                                        </p:tav>
                                        <p:tav tm="100000">
                                          <p:val>
                                            <p:strVal val="#ppt_y+0.1"/>
                                          </p:val>
                                        </p:tav>
                                      </p:tavLst>
                                    </p:anim>
                                    <p:anim calcmode="lin" valueType="num">
                                      <p:cBhvr>
                                        <p:cTn id="18" dur="100" accel="100000" fill="hold">
                                          <p:stCondLst>
                                            <p:cond delay="400"/>
                                          </p:stCondLst>
                                        </p:cTn>
                                        <p:tgtEl>
                                          <p:spTgt spid="7"/>
                                        </p:tgtEl>
                                        <p:attrNameLst>
                                          <p:attrName>ppt_x</p:attrName>
                                        </p:attrNameLst>
                                      </p:cBhvr>
                                      <p:tavLst>
                                        <p:tav tm="0">
                                          <p:val>
                                            <p:strVal val="#ppt_x-0.05"/>
                                          </p:val>
                                        </p:tav>
                                        <p:tav tm="100000">
                                          <p:val>
                                            <p:strVal val="#ppt_x"/>
                                          </p:val>
                                        </p:tav>
                                      </p:tavLst>
                                    </p:anim>
                                    <p:anim calcmode="lin" valueType="num">
                                      <p:cBhvr>
                                        <p:cTn id="19" dur="100" accel="100000" fill="hold">
                                          <p:stCondLst>
                                            <p:cond delay="400"/>
                                          </p:stCondLst>
                                        </p:cTn>
                                        <p:tgtEl>
                                          <p:spTgt spid="7"/>
                                        </p:tgtEl>
                                        <p:attrNameLst>
                                          <p:attrName>ppt_y</p:attrName>
                                        </p:attrNameLst>
                                      </p:cBhvr>
                                      <p:tavLst>
                                        <p:tav tm="0">
                                          <p:val>
                                            <p:strVal val="#ppt_y+0.1"/>
                                          </p:val>
                                        </p:tav>
                                        <p:tav tm="100000">
                                          <p:val>
                                            <p:strVal val="#ppt_y"/>
                                          </p:val>
                                        </p:tav>
                                      </p:tavLst>
                                    </p:anim>
                                  </p:childTnLst>
                                </p:cTn>
                              </p:par>
                            </p:childTnLst>
                          </p:cTn>
                        </p:par>
                        <p:par>
                          <p:cTn id="20" fill="hold">
                            <p:stCondLst>
                              <p:cond delay="5000"/>
                            </p:stCondLst>
                            <p:childTnLst>
                              <p:par>
                                <p:cTn id="21" presetID="5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750" fill="hold"/>
                                        <p:tgtEl>
                                          <p:spTgt spid="13"/>
                                        </p:tgtEl>
                                        <p:attrNameLst>
                                          <p:attrName>ppt_w</p:attrName>
                                        </p:attrNameLst>
                                      </p:cBhvr>
                                      <p:tavLst>
                                        <p:tav tm="0">
                                          <p:val>
                                            <p:strVal val="#ppt_w*0.70"/>
                                          </p:val>
                                        </p:tav>
                                        <p:tav tm="100000">
                                          <p:val>
                                            <p:strVal val="#ppt_w"/>
                                          </p:val>
                                        </p:tav>
                                      </p:tavLst>
                                    </p:anim>
                                    <p:anim calcmode="lin" valueType="num">
                                      <p:cBhvr>
                                        <p:cTn id="24" dur="750" fill="hold"/>
                                        <p:tgtEl>
                                          <p:spTgt spid="13"/>
                                        </p:tgtEl>
                                        <p:attrNameLst>
                                          <p:attrName>ppt_h</p:attrName>
                                        </p:attrNameLst>
                                      </p:cBhvr>
                                      <p:tavLst>
                                        <p:tav tm="0">
                                          <p:val>
                                            <p:strVal val="#ppt_h"/>
                                          </p:val>
                                        </p:tav>
                                        <p:tav tm="100000">
                                          <p:val>
                                            <p:strVal val="#ppt_h"/>
                                          </p:val>
                                        </p:tav>
                                      </p:tavLst>
                                    </p:anim>
                                    <p:animEffect transition="in" filter="fade">
                                      <p:cBhvr>
                                        <p:cTn id="25" dur="750"/>
                                        <p:tgtEl>
                                          <p:spTgt spid="13"/>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750"/>
                            </p:stCondLst>
                            <p:childTnLst>
                              <p:par>
                                <p:cTn id="33" presetID="22" presetClass="entr" presetSubtype="4"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6250"/>
                            </p:stCondLst>
                            <p:childTnLst>
                              <p:par>
                                <p:cTn id="40" presetID="22" presetClass="entr" presetSubtype="8"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675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7250"/>
                            </p:stCondLst>
                            <p:childTnLst>
                              <p:par>
                                <p:cTn id="48" presetID="22" presetClass="entr" presetSubtype="8"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xit" presetSubtype="4" fill="hold" grpId="0" nodeType="withEffect">
                                  <p:stCondLst>
                                    <p:cond delay="0"/>
                                  </p:stCondLst>
                                  <p:childTnLst>
                                    <p:animEffect transition="out" filter="wipe(down)">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par>
                                <p:cTn id="54" presetID="22" presetClass="entr" presetSubtype="1"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775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825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4" grpId="0"/>
      <p:bldP spid="15" grpId="0"/>
      <p:bldP spid="16" grpId="0"/>
      <p:bldP spid="17" grpId="0"/>
      <p:bldP spid="18" grpId="0"/>
      <p:bldP spid="19" grpId="0" animBg="1"/>
      <p:bldP spid="20" grpId="0" animBg="1"/>
      <p:bldP spid="22" grpId="0" animBg="1"/>
      <p:bldP spid="23"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卡通">
      <a:majorFont>
        <a:latin typeface="微软雅黑"/>
        <a:ea typeface="迷你简卡通"/>
        <a:cs typeface=""/>
      </a:majorFont>
      <a:minorFont>
        <a:latin typeface="微软雅黑"/>
        <a:ea typeface="迷你简卡通"/>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TotalTime>
  <Words>2627</Words>
  <Application>Microsoft Office PowerPoint</Application>
  <PresentationFormat>全屏显示(4:3)</PresentationFormat>
  <Paragraphs>230</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Calibri</vt:lpstr>
      <vt:lpstr>微软雅黑</vt:lpstr>
      <vt:lpstr>迷你简卡通</vt:lpstr>
      <vt:lpstr>Sakkal Majalla</vt:lpstr>
      <vt:lpstr>华文新魏</vt:lpstr>
      <vt:lpstr>方正卡通简体</vt:lpstr>
      <vt:lpstr>方正舒体</vt:lpstr>
      <vt:lpstr>华文彩云</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泡泡糖</dc:creator>
  <cp:lastModifiedBy>dell990</cp:lastModifiedBy>
  <cp:revision>171</cp:revision>
  <dcterms:created xsi:type="dcterms:W3CDTF">2012-06-27T11:30:02Z</dcterms:created>
  <dcterms:modified xsi:type="dcterms:W3CDTF">2014-05-07T09:13:23Z</dcterms:modified>
</cp:coreProperties>
</file>