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303" r:id="rId5"/>
    <p:sldId id="314" r:id="rId6"/>
    <p:sldId id="304" r:id="rId7"/>
    <p:sldId id="301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5" r:id="rId18"/>
    <p:sldId id="316" r:id="rId19"/>
    <p:sldId id="317" r:id="rId20"/>
    <p:sldId id="318" r:id="rId21"/>
    <p:sldId id="302" r:id="rId22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186D4-F867-4302-9696-6533F7859B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414096B-61A0-4F60-97D1-F9DFD8A4C050}">
      <dgm:prSet phldrT="[Текст]"/>
      <dgm:spPr/>
      <dgm:t>
        <a:bodyPr/>
        <a:lstStyle/>
        <a:p>
          <a:r>
            <a:rPr lang="en-US" dirty="0" err="1"/>
            <a:t>Polindrom</a:t>
          </a:r>
          <a:endParaRPr lang="ru-RU" dirty="0"/>
        </a:p>
      </dgm:t>
    </dgm:pt>
    <dgm:pt modelId="{6895146D-0849-43FA-AA66-D2D51744E320}" type="parTrans" cxnId="{233DDB54-795D-4175-9147-0626D491B829}">
      <dgm:prSet/>
      <dgm:spPr/>
      <dgm:t>
        <a:bodyPr/>
        <a:lstStyle/>
        <a:p>
          <a:endParaRPr lang="ru-RU"/>
        </a:p>
      </dgm:t>
    </dgm:pt>
    <dgm:pt modelId="{9ADB2E0D-7232-4458-9BD4-C420C4E0E762}" type="sibTrans" cxnId="{233DDB54-795D-4175-9147-0626D491B829}">
      <dgm:prSet/>
      <dgm:spPr/>
      <dgm:t>
        <a:bodyPr/>
        <a:lstStyle/>
        <a:p>
          <a:endParaRPr lang="ru-RU"/>
        </a:p>
      </dgm:t>
    </dgm:pt>
    <dgm:pt modelId="{4612DB5F-CF1B-43DB-A209-CD30F00D1798}">
      <dgm:prSet phldrT="[Текст]"/>
      <dgm:spPr/>
      <dgm:t>
        <a:bodyPr/>
        <a:lstStyle/>
        <a:p>
          <a:r>
            <a:rPr lang="en-US" dirty="0"/>
            <a:t>RUS.txt</a:t>
          </a:r>
          <a:endParaRPr lang="ru-RU" dirty="0"/>
        </a:p>
      </dgm:t>
    </dgm:pt>
    <dgm:pt modelId="{1A541C75-E24A-4141-AA26-01D162D1BF6D}" type="parTrans" cxnId="{56939BE8-8208-4E4E-8A45-57CFC409B8DE}">
      <dgm:prSet/>
      <dgm:spPr/>
      <dgm:t>
        <a:bodyPr/>
        <a:lstStyle/>
        <a:p>
          <a:endParaRPr lang="ru-RU"/>
        </a:p>
      </dgm:t>
    </dgm:pt>
    <dgm:pt modelId="{AAD4F182-DC48-4F1E-BEF1-DF3EF2D0D529}" type="sibTrans" cxnId="{56939BE8-8208-4E4E-8A45-57CFC409B8DE}">
      <dgm:prSet/>
      <dgm:spPr/>
      <dgm:t>
        <a:bodyPr/>
        <a:lstStyle/>
        <a:p>
          <a:endParaRPr lang="ru-RU"/>
        </a:p>
      </dgm:t>
    </dgm:pt>
    <dgm:pt modelId="{3E1B7664-833F-4D15-8D45-C551E9407CEE}">
      <dgm:prSet phldrT="[Текст]"/>
      <dgm:spPr/>
      <dgm:t>
        <a:bodyPr/>
        <a:lstStyle/>
        <a:p>
          <a:r>
            <a:rPr lang="en-US" dirty="0"/>
            <a:t>main.py</a:t>
          </a:r>
          <a:endParaRPr lang="ru-RU" dirty="0"/>
        </a:p>
      </dgm:t>
    </dgm:pt>
    <dgm:pt modelId="{0D3F53E1-2BDE-4022-A065-EF1BA4C000F6}" type="parTrans" cxnId="{83304B8E-F8B3-4DAF-B44A-3BA7BFCE159B}">
      <dgm:prSet/>
      <dgm:spPr/>
      <dgm:t>
        <a:bodyPr/>
        <a:lstStyle/>
        <a:p>
          <a:endParaRPr lang="ru-RU"/>
        </a:p>
      </dgm:t>
    </dgm:pt>
    <dgm:pt modelId="{C593F633-218B-4894-99D8-1B4FB1DE8E76}" type="sibTrans" cxnId="{83304B8E-F8B3-4DAF-B44A-3BA7BFCE159B}">
      <dgm:prSet/>
      <dgm:spPr/>
      <dgm:t>
        <a:bodyPr/>
        <a:lstStyle/>
        <a:p>
          <a:endParaRPr lang="ru-RU"/>
        </a:p>
      </dgm:t>
    </dgm:pt>
    <dgm:pt modelId="{C88CEFCF-A1DC-4C5E-A852-7148296D6728}" type="pres">
      <dgm:prSet presAssocID="{938186D4-F867-4302-9696-6533F7859B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055979-7260-4342-8205-2C25A0B06A9D}" type="pres">
      <dgm:prSet presAssocID="{3414096B-61A0-4F60-97D1-F9DFD8A4C050}" presName="hierRoot1" presStyleCnt="0"/>
      <dgm:spPr/>
    </dgm:pt>
    <dgm:pt modelId="{F4DD02DA-50D2-4382-9AD1-D24310C09ADD}" type="pres">
      <dgm:prSet presAssocID="{3414096B-61A0-4F60-97D1-F9DFD8A4C050}" presName="composite" presStyleCnt="0"/>
      <dgm:spPr/>
    </dgm:pt>
    <dgm:pt modelId="{AA6E7CAD-0B2C-4947-8E59-699685234362}" type="pres">
      <dgm:prSet presAssocID="{3414096B-61A0-4F60-97D1-F9DFD8A4C050}" presName="background" presStyleLbl="node0" presStyleIdx="0" presStyleCnt="1"/>
      <dgm:spPr/>
    </dgm:pt>
    <dgm:pt modelId="{777FA583-1136-4F93-AADB-C5185C1D661A}" type="pres">
      <dgm:prSet presAssocID="{3414096B-61A0-4F60-97D1-F9DFD8A4C050}" presName="text" presStyleLbl="fgAcc0" presStyleIdx="0" presStyleCnt="1">
        <dgm:presLayoutVars>
          <dgm:chPref val="3"/>
        </dgm:presLayoutVars>
      </dgm:prSet>
      <dgm:spPr/>
    </dgm:pt>
    <dgm:pt modelId="{F598E5FC-6752-41BD-9BBF-2E302B166054}" type="pres">
      <dgm:prSet presAssocID="{3414096B-61A0-4F60-97D1-F9DFD8A4C050}" presName="hierChild2" presStyleCnt="0"/>
      <dgm:spPr/>
    </dgm:pt>
    <dgm:pt modelId="{85655F43-A53E-424E-8CF1-F8D71CC3B619}" type="pres">
      <dgm:prSet presAssocID="{1A541C75-E24A-4141-AA26-01D162D1BF6D}" presName="Name10" presStyleLbl="parChTrans1D2" presStyleIdx="0" presStyleCnt="2"/>
      <dgm:spPr/>
    </dgm:pt>
    <dgm:pt modelId="{8ED46797-E88C-42E7-B79A-63BB00B54033}" type="pres">
      <dgm:prSet presAssocID="{4612DB5F-CF1B-43DB-A209-CD30F00D1798}" presName="hierRoot2" presStyleCnt="0"/>
      <dgm:spPr/>
    </dgm:pt>
    <dgm:pt modelId="{FC65A020-808B-4A9C-BB64-06E703C30127}" type="pres">
      <dgm:prSet presAssocID="{4612DB5F-CF1B-43DB-A209-CD30F00D1798}" presName="composite2" presStyleCnt="0"/>
      <dgm:spPr/>
    </dgm:pt>
    <dgm:pt modelId="{40344B64-2876-4039-95FC-420D5B87036E}" type="pres">
      <dgm:prSet presAssocID="{4612DB5F-CF1B-43DB-A209-CD30F00D1798}" presName="background2" presStyleLbl="node2" presStyleIdx="0" presStyleCnt="2"/>
      <dgm:spPr/>
    </dgm:pt>
    <dgm:pt modelId="{E8E1BF2F-00B8-4A58-A7E2-7548AA0B7F0C}" type="pres">
      <dgm:prSet presAssocID="{4612DB5F-CF1B-43DB-A209-CD30F00D1798}" presName="text2" presStyleLbl="fgAcc2" presStyleIdx="0" presStyleCnt="2">
        <dgm:presLayoutVars>
          <dgm:chPref val="3"/>
        </dgm:presLayoutVars>
      </dgm:prSet>
      <dgm:spPr/>
    </dgm:pt>
    <dgm:pt modelId="{D18812F0-30D5-46C0-ACD1-1CC0D0BC12C2}" type="pres">
      <dgm:prSet presAssocID="{4612DB5F-CF1B-43DB-A209-CD30F00D1798}" presName="hierChild3" presStyleCnt="0"/>
      <dgm:spPr/>
    </dgm:pt>
    <dgm:pt modelId="{A2ADA24D-6743-438C-83ED-880E4E8AE433}" type="pres">
      <dgm:prSet presAssocID="{0D3F53E1-2BDE-4022-A065-EF1BA4C000F6}" presName="Name10" presStyleLbl="parChTrans1D2" presStyleIdx="1" presStyleCnt="2"/>
      <dgm:spPr/>
    </dgm:pt>
    <dgm:pt modelId="{25B5F6C5-FE86-424B-8DB7-36FE09E229F4}" type="pres">
      <dgm:prSet presAssocID="{3E1B7664-833F-4D15-8D45-C551E9407CEE}" presName="hierRoot2" presStyleCnt="0"/>
      <dgm:spPr/>
    </dgm:pt>
    <dgm:pt modelId="{6596018A-0702-4D67-B0D2-EC08CF01EE89}" type="pres">
      <dgm:prSet presAssocID="{3E1B7664-833F-4D15-8D45-C551E9407CEE}" presName="composite2" presStyleCnt="0"/>
      <dgm:spPr/>
    </dgm:pt>
    <dgm:pt modelId="{61E9BA07-311D-4933-B4CE-0E1718F03593}" type="pres">
      <dgm:prSet presAssocID="{3E1B7664-833F-4D15-8D45-C551E9407CEE}" presName="background2" presStyleLbl="node2" presStyleIdx="1" presStyleCnt="2"/>
      <dgm:spPr/>
    </dgm:pt>
    <dgm:pt modelId="{194C1303-532A-4438-8B19-1C9756E12182}" type="pres">
      <dgm:prSet presAssocID="{3E1B7664-833F-4D15-8D45-C551E9407CEE}" presName="text2" presStyleLbl="fgAcc2" presStyleIdx="1" presStyleCnt="2">
        <dgm:presLayoutVars>
          <dgm:chPref val="3"/>
        </dgm:presLayoutVars>
      </dgm:prSet>
      <dgm:spPr/>
    </dgm:pt>
    <dgm:pt modelId="{2B20F58F-BD9A-400F-8062-67A49287EBF8}" type="pres">
      <dgm:prSet presAssocID="{3E1B7664-833F-4D15-8D45-C551E9407CEE}" presName="hierChild3" presStyleCnt="0"/>
      <dgm:spPr/>
    </dgm:pt>
  </dgm:ptLst>
  <dgm:cxnLst>
    <dgm:cxn modelId="{235CD40C-3EF5-4324-9521-DDD369675F74}" type="presOf" srcId="{3E1B7664-833F-4D15-8D45-C551E9407CEE}" destId="{194C1303-532A-4438-8B19-1C9756E12182}" srcOrd="0" destOrd="0" presId="urn:microsoft.com/office/officeart/2005/8/layout/hierarchy1"/>
    <dgm:cxn modelId="{2F7E740D-E1F6-4386-87D3-673525F6AE54}" type="presOf" srcId="{938186D4-F867-4302-9696-6533F7859BEF}" destId="{C88CEFCF-A1DC-4C5E-A852-7148296D6728}" srcOrd="0" destOrd="0" presId="urn:microsoft.com/office/officeart/2005/8/layout/hierarchy1"/>
    <dgm:cxn modelId="{8906921F-E907-41DB-837E-3CDFC5ABAA99}" type="presOf" srcId="{0D3F53E1-2BDE-4022-A065-EF1BA4C000F6}" destId="{A2ADA24D-6743-438C-83ED-880E4E8AE433}" srcOrd="0" destOrd="0" presId="urn:microsoft.com/office/officeart/2005/8/layout/hierarchy1"/>
    <dgm:cxn modelId="{E9291249-23EE-4BD3-A8D8-04AC7CF93B08}" type="presOf" srcId="{3414096B-61A0-4F60-97D1-F9DFD8A4C050}" destId="{777FA583-1136-4F93-AADB-C5185C1D661A}" srcOrd="0" destOrd="0" presId="urn:microsoft.com/office/officeart/2005/8/layout/hierarchy1"/>
    <dgm:cxn modelId="{233DDB54-795D-4175-9147-0626D491B829}" srcId="{938186D4-F867-4302-9696-6533F7859BEF}" destId="{3414096B-61A0-4F60-97D1-F9DFD8A4C050}" srcOrd="0" destOrd="0" parTransId="{6895146D-0849-43FA-AA66-D2D51744E320}" sibTransId="{9ADB2E0D-7232-4458-9BD4-C420C4E0E762}"/>
    <dgm:cxn modelId="{83304B8E-F8B3-4DAF-B44A-3BA7BFCE159B}" srcId="{3414096B-61A0-4F60-97D1-F9DFD8A4C050}" destId="{3E1B7664-833F-4D15-8D45-C551E9407CEE}" srcOrd="1" destOrd="0" parTransId="{0D3F53E1-2BDE-4022-A065-EF1BA4C000F6}" sibTransId="{C593F633-218B-4894-99D8-1B4FB1DE8E76}"/>
    <dgm:cxn modelId="{9B1CE2AE-8CA7-4309-B008-27888038A246}" type="presOf" srcId="{1A541C75-E24A-4141-AA26-01D162D1BF6D}" destId="{85655F43-A53E-424E-8CF1-F8D71CC3B619}" srcOrd="0" destOrd="0" presId="urn:microsoft.com/office/officeart/2005/8/layout/hierarchy1"/>
    <dgm:cxn modelId="{57EB9CC5-A38D-4B29-A2F1-7D101ABB0C8C}" type="presOf" srcId="{4612DB5F-CF1B-43DB-A209-CD30F00D1798}" destId="{E8E1BF2F-00B8-4A58-A7E2-7548AA0B7F0C}" srcOrd="0" destOrd="0" presId="urn:microsoft.com/office/officeart/2005/8/layout/hierarchy1"/>
    <dgm:cxn modelId="{56939BE8-8208-4E4E-8A45-57CFC409B8DE}" srcId="{3414096B-61A0-4F60-97D1-F9DFD8A4C050}" destId="{4612DB5F-CF1B-43DB-A209-CD30F00D1798}" srcOrd="0" destOrd="0" parTransId="{1A541C75-E24A-4141-AA26-01D162D1BF6D}" sibTransId="{AAD4F182-DC48-4F1E-BEF1-DF3EF2D0D529}"/>
    <dgm:cxn modelId="{99617B0E-AF31-444D-8FF7-1BA4C232B526}" type="presParOf" srcId="{C88CEFCF-A1DC-4C5E-A852-7148296D6728}" destId="{7F055979-7260-4342-8205-2C25A0B06A9D}" srcOrd="0" destOrd="0" presId="urn:microsoft.com/office/officeart/2005/8/layout/hierarchy1"/>
    <dgm:cxn modelId="{27A97ACF-C1E3-4873-ACB6-C86DE95941E1}" type="presParOf" srcId="{7F055979-7260-4342-8205-2C25A0B06A9D}" destId="{F4DD02DA-50D2-4382-9AD1-D24310C09ADD}" srcOrd="0" destOrd="0" presId="urn:microsoft.com/office/officeart/2005/8/layout/hierarchy1"/>
    <dgm:cxn modelId="{C6045110-7BAE-40EB-A782-94E7BBE6646F}" type="presParOf" srcId="{F4DD02DA-50D2-4382-9AD1-D24310C09ADD}" destId="{AA6E7CAD-0B2C-4947-8E59-699685234362}" srcOrd="0" destOrd="0" presId="urn:microsoft.com/office/officeart/2005/8/layout/hierarchy1"/>
    <dgm:cxn modelId="{62D97940-23E5-4834-92D3-9F3B929AE96D}" type="presParOf" srcId="{F4DD02DA-50D2-4382-9AD1-D24310C09ADD}" destId="{777FA583-1136-4F93-AADB-C5185C1D661A}" srcOrd="1" destOrd="0" presId="urn:microsoft.com/office/officeart/2005/8/layout/hierarchy1"/>
    <dgm:cxn modelId="{8E033FAE-EBA1-4352-83FF-4F14123F253E}" type="presParOf" srcId="{7F055979-7260-4342-8205-2C25A0B06A9D}" destId="{F598E5FC-6752-41BD-9BBF-2E302B166054}" srcOrd="1" destOrd="0" presId="urn:microsoft.com/office/officeart/2005/8/layout/hierarchy1"/>
    <dgm:cxn modelId="{67586F72-B631-4901-8C24-06180586873F}" type="presParOf" srcId="{F598E5FC-6752-41BD-9BBF-2E302B166054}" destId="{85655F43-A53E-424E-8CF1-F8D71CC3B619}" srcOrd="0" destOrd="0" presId="urn:microsoft.com/office/officeart/2005/8/layout/hierarchy1"/>
    <dgm:cxn modelId="{7F758C05-EFA9-4C73-A413-EF73084ADA3F}" type="presParOf" srcId="{F598E5FC-6752-41BD-9BBF-2E302B166054}" destId="{8ED46797-E88C-42E7-B79A-63BB00B54033}" srcOrd="1" destOrd="0" presId="urn:microsoft.com/office/officeart/2005/8/layout/hierarchy1"/>
    <dgm:cxn modelId="{42463BEE-EDC7-4B57-AD84-A633AABB8AD4}" type="presParOf" srcId="{8ED46797-E88C-42E7-B79A-63BB00B54033}" destId="{FC65A020-808B-4A9C-BB64-06E703C30127}" srcOrd="0" destOrd="0" presId="urn:microsoft.com/office/officeart/2005/8/layout/hierarchy1"/>
    <dgm:cxn modelId="{2E434C46-8B70-411A-9246-2BD71DA1EF85}" type="presParOf" srcId="{FC65A020-808B-4A9C-BB64-06E703C30127}" destId="{40344B64-2876-4039-95FC-420D5B87036E}" srcOrd="0" destOrd="0" presId="urn:microsoft.com/office/officeart/2005/8/layout/hierarchy1"/>
    <dgm:cxn modelId="{908D79C1-6C18-4CA4-A2D2-84432B2367D9}" type="presParOf" srcId="{FC65A020-808B-4A9C-BB64-06E703C30127}" destId="{E8E1BF2F-00B8-4A58-A7E2-7548AA0B7F0C}" srcOrd="1" destOrd="0" presId="urn:microsoft.com/office/officeart/2005/8/layout/hierarchy1"/>
    <dgm:cxn modelId="{31C3AB8C-3B4A-49D1-A7E9-F2A97AC57B6C}" type="presParOf" srcId="{8ED46797-E88C-42E7-B79A-63BB00B54033}" destId="{D18812F0-30D5-46C0-ACD1-1CC0D0BC12C2}" srcOrd="1" destOrd="0" presId="urn:microsoft.com/office/officeart/2005/8/layout/hierarchy1"/>
    <dgm:cxn modelId="{20DA07C0-F8C7-4B86-BB9E-70BAA3A24EAE}" type="presParOf" srcId="{F598E5FC-6752-41BD-9BBF-2E302B166054}" destId="{A2ADA24D-6743-438C-83ED-880E4E8AE433}" srcOrd="2" destOrd="0" presId="urn:microsoft.com/office/officeart/2005/8/layout/hierarchy1"/>
    <dgm:cxn modelId="{19376A5A-999B-493A-B45C-59E3BC8C452B}" type="presParOf" srcId="{F598E5FC-6752-41BD-9BBF-2E302B166054}" destId="{25B5F6C5-FE86-424B-8DB7-36FE09E229F4}" srcOrd="3" destOrd="0" presId="urn:microsoft.com/office/officeart/2005/8/layout/hierarchy1"/>
    <dgm:cxn modelId="{CD98AEF0-9B5A-4F18-90AB-DB79831AE0D7}" type="presParOf" srcId="{25B5F6C5-FE86-424B-8DB7-36FE09E229F4}" destId="{6596018A-0702-4D67-B0D2-EC08CF01EE89}" srcOrd="0" destOrd="0" presId="urn:microsoft.com/office/officeart/2005/8/layout/hierarchy1"/>
    <dgm:cxn modelId="{2A769BE1-6A6F-432A-9100-BBF324699638}" type="presParOf" srcId="{6596018A-0702-4D67-B0D2-EC08CF01EE89}" destId="{61E9BA07-311D-4933-B4CE-0E1718F03593}" srcOrd="0" destOrd="0" presId="urn:microsoft.com/office/officeart/2005/8/layout/hierarchy1"/>
    <dgm:cxn modelId="{2F67824A-9B52-4B69-8DBA-AE2951C0EC96}" type="presParOf" srcId="{6596018A-0702-4D67-B0D2-EC08CF01EE89}" destId="{194C1303-532A-4438-8B19-1C9756E12182}" srcOrd="1" destOrd="0" presId="urn:microsoft.com/office/officeart/2005/8/layout/hierarchy1"/>
    <dgm:cxn modelId="{61362DBD-1BDD-40BD-B2DB-79DFE682907D}" type="presParOf" srcId="{25B5F6C5-FE86-424B-8DB7-36FE09E229F4}" destId="{2B20F58F-BD9A-400F-8062-67A49287EB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DA24D-6743-438C-83ED-880E4E8AE433}">
      <dsp:nvSpPr>
        <dsp:cNvPr id="0" name=""/>
        <dsp:cNvSpPr/>
      </dsp:nvSpPr>
      <dsp:spPr>
        <a:xfrm>
          <a:off x="2111550" y="1179696"/>
          <a:ext cx="1134825" cy="5400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044"/>
              </a:lnTo>
              <a:lnTo>
                <a:pt x="1134825" y="368044"/>
              </a:lnTo>
              <a:lnTo>
                <a:pt x="1134825" y="5400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655F43-A53E-424E-8CF1-F8D71CC3B619}">
      <dsp:nvSpPr>
        <dsp:cNvPr id="0" name=""/>
        <dsp:cNvSpPr/>
      </dsp:nvSpPr>
      <dsp:spPr>
        <a:xfrm>
          <a:off x="976724" y="1179696"/>
          <a:ext cx="1134825" cy="540073"/>
        </a:xfrm>
        <a:custGeom>
          <a:avLst/>
          <a:gdLst/>
          <a:ahLst/>
          <a:cxnLst/>
          <a:rect l="0" t="0" r="0" b="0"/>
          <a:pathLst>
            <a:path>
              <a:moveTo>
                <a:pt x="1134825" y="0"/>
              </a:moveTo>
              <a:lnTo>
                <a:pt x="1134825" y="368044"/>
              </a:lnTo>
              <a:lnTo>
                <a:pt x="0" y="368044"/>
              </a:lnTo>
              <a:lnTo>
                <a:pt x="0" y="5400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E7CAD-0B2C-4947-8E59-699685234362}">
      <dsp:nvSpPr>
        <dsp:cNvPr id="0" name=""/>
        <dsp:cNvSpPr/>
      </dsp:nvSpPr>
      <dsp:spPr>
        <a:xfrm>
          <a:off x="1183056" y="509"/>
          <a:ext cx="1856987" cy="117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FA583-1136-4F93-AADB-C5185C1D661A}">
      <dsp:nvSpPr>
        <dsp:cNvPr id="0" name=""/>
        <dsp:cNvSpPr/>
      </dsp:nvSpPr>
      <dsp:spPr>
        <a:xfrm>
          <a:off x="1389388" y="196524"/>
          <a:ext cx="1856987" cy="1179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Polindrom</a:t>
          </a:r>
          <a:endParaRPr lang="ru-RU" sz="2700" kern="1200" dirty="0"/>
        </a:p>
      </dsp:txBody>
      <dsp:txXfrm>
        <a:off x="1423925" y="231061"/>
        <a:ext cx="1787913" cy="1110113"/>
      </dsp:txXfrm>
    </dsp:sp>
    <dsp:sp modelId="{40344B64-2876-4039-95FC-420D5B87036E}">
      <dsp:nvSpPr>
        <dsp:cNvPr id="0" name=""/>
        <dsp:cNvSpPr/>
      </dsp:nvSpPr>
      <dsp:spPr>
        <a:xfrm>
          <a:off x="48230" y="1719770"/>
          <a:ext cx="1856987" cy="117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BF2F-00B8-4A58-A7E2-7548AA0B7F0C}">
      <dsp:nvSpPr>
        <dsp:cNvPr id="0" name=""/>
        <dsp:cNvSpPr/>
      </dsp:nvSpPr>
      <dsp:spPr>
        <a:xfrm>
          <a:off x="254562" y="1915785"/>
          <a:ext cx="1856987" cy="1179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RUS.txt</a:t>
          </a:r>
          <a:endParaRPr lang="ru-RU" sz="2700" kern="1200" dirty="0"/>
        </a:p>
      </dsp:txBody>
      <dsp:txXfrm>
        <a:off x="289099" y="1950322"/>
        <a:ext cx="1787913" cy="1110113"/>
      </dsp:txXfrm>
    </dsp:sp>
    <dsp:sp modelId="{61E9BA07-311D-4933-B4CE-0E1718F03593}">
      <dsp:nvSpPr>
        <dsp:cNvPr id="0" name=""/>
        <dsp:cNvSpPr/>
      </dsp:nvSpPr>
      <dsp:spPr>
        <a:xfrm>
          <a:off x="2317881" y="1719770"/>
          <a:ext cx="1856987" cy="1179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C1303-532A-4438-8B19-1C9756E12182}">
      <dsp:nvSpPr>
        <dsp:cNvPr id="0" name=""/>
        <dsp:cNvSpPr/>
      </dsp:nvSpPr>
      <dsp:spPr>
        <a:xfrm>
          <a:off x="2524213" y="1915785"/>
          <a:ext cx="1856987" cy="11791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main.py</a:t>
          </a:r>
          <a:endParaRPr lang="ru-RU" sz="2700" kern="1200" dirty="0"/>
        </a:p>
      </dsp:txBody>
      <dsp:txXfrm>
        <a:off x="2558750" y="1950322"/>
        <a:ext cx="1787913" cy="1110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Рисунок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Рисунок 6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Рисунок 7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m-studio.ru/seo/xrumer/178-baza-russkih-slov-371-000-slov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841680"/>
            <a:ext cx="7771680" cy="12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ru-RU" sz="44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ПОИСК ПОЛИНГРАММНЫХ ЗАКЛИНАНИЙ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770400" y="2849400"/>
            <a:ext cx="6400080" cy="131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vian"/>
                <a:ea typeface="Avian"/>
              </a:rPr>
              <a:t>КУРС РОБОТОТЕХНИКИ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vian"/>
                <a:ea typeface="Avian"/>
              </a:rPr>
              <a:t>КМКВК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78018B-A5EC-45B7-A08A-54A5A3A65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2" t="13920" r="23437" b="8144"/>
          <a:stretch/>
        </p:blipFill>
        <p:spPr bwMode="auto">
          <a:xfrm>
            <a:off x="5647765" y="1557844"/>
            <a:ext cx="3045759" cy="346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ПОИСК </a:t>
            </a:r>
            <a:r>
              <a:rPr lang="ru-RU" sz="2800" cap="all" spc="-1" dirty="0" err="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ПаЛИНДРОМОВ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457200" y="1062360"/>
            <a:ext cx="82288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Внутри логической </a:t>
            </a:r>
            <a:r>
              <a:rPr lang="ru-RU" dirty="0" err="1"/>
              <a:t>функци</a:t>
            </a:r>
            <a:r>
              <a:rPr lang="ru-RU" dirty="0"/>
              <a:t> </a:t>
            </a:r>
            <a:r>
              <a:rPr lang="en-US" b="1" dirty="0" err="1"/>
              <a:t>is_palindrom</a:t>
            </a:r>
            <a:r>
              <a:rPr lang="en-US" b="1" dirty="0"/>
              <a:t> </a:t>
            </a:r>
            <a:r>
              <a:rPr lang="ru-RU" dirty="0"/>
              <a:t>мы проверяем, чтобы длина слова была больше единицы, а также чтобы слово совпадало с его инверсным значением. Также важно, чтобы все слова были записаны с маленькой буквы без пробелов. Но эту проблему мы решили ранее.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26705FF-B0A7-4EAF-A3C2-071380B688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552AC1-F133-4522-8526-9D3238619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831" y="2320175"/>
            <a:ext cx="5673538" cy="23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3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ПОИСК </a:t>
            </a:r>
            <a:r>
              <a:rPr lang="ru-RU" sz="2800" cap="all" spc="-1" dirty="0" err="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палинграмм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457200" y="1062360"/>
            <a:ext cx="8228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До сих пор всё было слишком легко. Теперь давайте займёмся составлением </a:t>
            </a:r>
            <a:r>
              <a:rPr lang="ru-RU" dirty="0" err="1"/>
              <a:t>палинграмм</a:t>
            </a:r>
            <a:r>
              <a:rPr lang="ru-RU" dirty="0"/>
              <a:t>. Например, 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ежу хуже </a:t>
            </a:r>
            <a:r>
              <a:rPr lang="ru-RU" dirty="0"/>
              <a:t>или 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лев осовел</a:t>
            </a:r>
            <a:r>
              <a:rPr lang="ru-RU" dirty="0"/>
              <a:t>.</a:t>
            </a: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A10450A-D563-475D-9660-A01736AB4EA9}"/>
              </a:ext>
            </a:extLst>
          </p:cNvPr>
          <p:cNvGrpSpPr/>
          <p:nvPr/>
        </p:nvGrpSpPr>
        <p:grpSpPr>
          <a:xfrm>
            <a:off x="152400" y="2313927"/>
            <a:ext cx="8991600" cy="1857109"/>
            <a:chOff x="152400" y="2313927"/>
            <a:chExt cx="8991600" cy="18571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B9B713-4D0D-433C-B241-0C5AB852E99D}"/>
                </a:ext>
              </a:extLst>
            </p:cNvPr>
            <p:cNvSpPr txBox="1"/>
            <p:nvPr/>
          </p:nvSpPr>
          <p:spPr>
            <a:xfrm>
              <a:off x="152400" y="2724150"/>
              <a:ext cx="4572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5400" dirty="0">
                  <a:solidFill>
                    <a:srgbClr val="00B0F0"/>
                  </a:solidFill>
                </a:rPr>
                <a:t>ЕЖУ</a:t>
              </a:r>
              <a:r>
                <a:rPr lang="ru-RU" sz="5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ru-RU" sz="5400" dirty="0">
                  <a:solidFill>
                    <a:srgbClr val="0070C0"/>
                  </a:solidFill>
                </a:rPr>
                <a:t>Х</a:t>
              </a:r>
              <a:r>
                <a:rPr lang="ru-RU" sz="5400" dirty="0">
                  <a:solidFill>
                    <a:schemeClr val="accent2">
                      <a:lumMod val="75000"/>
                    </a:schemeClr>
                  </a:solidFill>
                </a:rPr>
                <a:t>УЖЕ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29D68A-7FBA-4953-BEAF-8D72CA83197C}"/>
                </a:ext>
              </a:extLst>
            </p:cNvPr>
            <p:cNvSpPr txBox="1"/>
            <p:nvPr/>
          </p:nvSpPr>
          <p:spPr>
            <a:xfrm>
              <a:off x="4419600" y="2724150"/>
              <a:ext cx="47244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5400" dirty="0">
                  <a:solidFill>
                    <a:srgbClr val="00B0F0"/>
                  </a:solidFill>
                </a:rPr>
                <a:t>ЛЕВ</a:t>
              </a:r>
              <a:r>
                <a:rPr lang="ru-RU" sz="5400" dirty="0"/>
                <a:t> </a:t>
              </a:r>
              <a:r>
                <a:rPr lang="ru-RU" sz="5400" dirty="0">
                  <a:solidFill>
                    <a:srgbClr val="0070C0"/>
                  </a:solidFill>
                </a:rPr>
                <a:t>ОСО</a:t>
              </a:r>
              <a:r>
                <a:rPr lang="ru-RU" sz="5400" dirty="0">
                  <a:solidFill>
                    <a:schemeClr val="accent2">
                      <a:lumMod val="75000"/>
                    </a:schemeClr>
                  </a:solidFill>
                </a:rPr>
                <a:t>ВЕЛ</a:t>
              </a: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2D730D7D-6A2F-4819-8966-9C81124070BD}"/>
                </a:ext>
              </a:extLst>
            </p:cNvPr>
            <p:cNvGrpSpPr/>
            <p:nvPr/>
          </p:nvGrpSpPr>
          <p:grpSpPr>
            <a:xfrm>
              <a:off x="225239" y="2313927"/>
              <a:ext cx="8833597" cy="1857109"/>
              <a:chOff x="225239" y="2313927"/>
              <a:chExt cx="8833597" cy="1857109"/>
            </a:xfrm>
          </p:grpSpPr>
          <p:sp>
            <p:nvSpPr>
              <p:cNvPr id="4" name="AutoShape 4">
                <a:extLst>
                  <a:ext uri="{FF2B5EF4-FFF2-40B4-BE49-F238E27FC236}">
                    <a16:creationId xmlns:a16="http://schemas.microsoft.com/office/drawing/2014/main" id="{E26705FF-B0A7-4EAF-A3C2-071380B688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9600" y="241935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5ACCF038-81B6-4F95-AA94-4F3DDF28D547}"/>
                  </a:ext>
                </a:extLst>
              </p:cNvPr>
              <p:cNvCxnSpPr/>
              <p:nvPr/>
            </p:nvCxnSpPr>
            <p:spPr>
              <a:xfrm>
                <a:off x="1976718" y="2724150"/>
                <a:ext cx="1929653" cy="0"/>
              </a:xfrm>
              <a:prstGeom prst="line">
                <a:avLst/>
              </a:prstGeom>
              <a:ln w="762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1DBF81-E8C3-404F-A8C9-8A677B8BBD7C}"/>
                  </a:ext>
                </a:extLst>
              </p:cNvPr>
              <p:cNvSpPr txBox="1"/>
              <p:nvPr/>
            </p:nvSpPr>
            <p:spPr>
              <a:xfrm>
                <a:off x="1803587" y="2327141"/>
                <a:ext cx="22759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accent2">
                        <a:lumMod val="75000"/>
                      </a:schemeClr>
                    </a:solidFill>
                  </a:rPr>
                  <a:t>Стержневое слово</a:t>
                </a:r>
              </a:p>
            </p:txBody>
          </p:sp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452BBE5E-6C49-492D-AF3C-A22147242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5465" y="3626189"/>
                <a:ext cx="1420906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id="{8609E6EB-2332-4639-B7A0-096EED370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2236" y="3626189"/>
                <a:ext cx="466164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D324E6DB-08D7-484D-97B8-DFE7D553C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12" y="3626189"/>
                <a:ext cx="1405217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E93917-8730-455E-8B95-C56611637E28}"/>
                  </a:ext>
                </a:extLst>
              </p:cNvPr>
              <p:cNvSpPr txBox="1"/>
              <p:nvPr/>
            </p:nvSpPr>
            <p:spPr>
              <a:xfrm>
                <a:off x="225239" y="3647480"/>
                <a:ext cx="1469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B0F0"/>
                    </a:solidFill>
                  </a:rPr>
                  <a:t>Палиндром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8E7A63-7D64-4854-A25E-B0866CE1A707}"/>
                  </a:ext>
                </a:extLst>
              </p:cNvPr>
              <p:cNvSpPr txBox="1"/>
              <p:nvPr/>
            </p:nvSpPr>
            <p:spPr>
              <a:xfrm>
                <a:off x="2438400" y="3647816"/>
                <a:ext cx="14679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rgbClr val="FF0000"/>
                    </a:solidFill>
                  </a:rPr>
                  <a:t>Перевернутое слово</a:t>
                </a:r>
              </a:p>
            </p:txBody>
          </p: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5F48B1B2-B90C-451E-83FC-448D56031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1547" y="3556713"/>
                <a:ext cx="1261783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24AF26AF-8121-4F8C-986F-4D1C12A02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4965" y="3556713"/>
                <a:ext cx="1485900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>
                <a:extLst>
                  <a:ext uri="{FF2B5EF4-FFF2-40B4-BE49-F238E27FC236}">
                    <a16:creationId xmlns:a16="http://schemas.microsoft.com/office/drawing/2014/main" id="{DEDC1714-2F0A-4E32-B0A3-BB95F0DE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2523" y="3556713"/>
                <a:ext cx="1405217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>
                <a:extLst>
                  <a:ext uri="{FF2B5EF4-FFF2-40B4-BE49-F238E27FC236}">
                    <a16:creationId xmlns:a16="http://schemas.microsoft.com/office/drawing/2014/main" id="{37790158-B5FD-414B-9BE2-D03A5F3E2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106" y="2743200"/>
                <a:ext cx="2864224" cy="0"/>
              </a:xfrm>
              <a:prstGeom prst="line">
                <a:avLst/>
              </a:prstGeom>
              <a:ln w="762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738ED3-09C5-4918-8F08-D6281D73B19E}"/>
                  </a:ext>
                </a:extLst>
              </p:cNvPr>
              <p:cNvSpPr txBox="1"/>
              <p:nvPr/>
            </p:nvSpPr>
            <p:spPr>
              <a:xfrm>
                <a:off x="6452908" y="2313927"/>
                <a:ext cx="22759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accent2">
                        <a:lumMod val="75000"/>
                      </a:schemeClr>
                    </a:solidFill>
                  </a:rPr>
                  <a:t>Стержневое слово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46882D-6EBD-41F3-864F-F58845FD4C54}"/>
                  </a:ext>
                </a:extLst>
              </p:cNvPr>
              <p:cNvSpPr txBox="1"/>
              <p:nvPr/>
            </p:nvSpPr>
            <p:spPr>
              <a:xfrm>
                <a:off x="4486275" y="3582948"/>
                <a:ext cx="1469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B0F0"/>
                    </a:solidFill>
                  </a:rPr>
                  <a:t>Палиндром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C94539-E263-44EA-8149-6D60CCB0FEA9}"/>
                  </a:ext>
                </a:extLst>
              </p:cNvPr>
              <p:cNvSpPr txBox="1"/>
              <p:nvPr/>
            </p:nvSpPr>
            <p:spPr>
              <a:xfrm>
                <a:off x="7590865" y="3582948"/>
                <a:ext cx="14679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rgbClr val="FF0000"/>
                    </a:solidFill>
                  </a:rPr>
                  <a:t>Перевернутое слово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0DEBD6-2B12-4552-A53C-F54711225462}"/>
                  </a:ext>
                </a:extLst>
              </p:cNvPr>
              <p:cNvSpPr txBox="1"/>
              <p:nvPr/>
            </p:nvSpPr>
            <p:spPr>
              <a:xfrm>
                <a:off x="6122894" y="3582948"/>
                <a:ext cx="1467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000" dirty="0">
                    <a:solidFill>
                      <a:srgbClr val="0070C0"/>
                    </a:solidFill>
                  </a:rPr>
                  <a:t>Палиндромная последовательность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78583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ПОИСК </a:t>
            </a:r>
            <a:r>
              <a:rPr lang="ru-RU" sz="2800" cap="all" spc="-1" dirty="0" err="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палинграмм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457200" y="1062360"/>
            <a:ext cx="8228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Наша программа будет экзаменовать стержневое слово, о котором можно сделать выводы:</a:t>
            </a:r>
          </a:p>
          <a:p>
            <a:pPr marL="342900" indent="-342900" algn="just">
              <a:buAutoNum type="arabicPeriod"/>
            </a:pPr>
            <a:r>
              <a:rPr lang="ru-RU" sz="1400" dirty="0"/>
              <a:t>Оно может иметь чётное, либо нечётное число букв;</a:t>
            </a:r>
          </a:p>
          <a:p>
            <a:pPr marL="342900" indent="-342900" algn="just">
              <a:buAutoNum type="arabicPeriod"/>
            </a:pPr>
            <a:r>
              <a:rPr lang="ru-RU" sz="1400" dirty="0"/>
              <a:t>Одна смежная часть слова буквально содержит реальное слово, когда читается назад;</a:t>
            </a:r>
          </a:p>
          <a:p>
            <a:pPr marL="342900" indent="-342900" algn="just">
              <a:buAutoNum type="arabicPeriod"/>
            </a:pPr>
            <a:r>
              <a:rPr lang="ru-RU" sz="1400" dirty="0"/>
              <a:t>Эта смежная часть может занимать часть или всё стержневое слово;</a:t>
            </a:r>
          </a:p>
          <a:p>
            <a:pPr marL="342900" indent="-342900" algn="just">
              <a:buAutoNum type="arabicPeriod"/>
            </a:pPr>
            <a:r>
              <a:rPr lang="ru-RU" sz="1400" dirty="0"/>
              <a:t>Другая смежная часть содержит палиндромную последовательность букв;</a:t>
            </a:r>
          </a:p>
          <a:p>
            <a:pPr marL="342900" indent="-342900" algn="just">
              <a:buAutoNum type="arabicPeriod"/>
            </a:pPr>
            <a:r>
              <a:rPr lang="ru-RU" sz="1400" dirty="0"/>
              <a:t>Палиндромная последовательность может занимать часть или всё стержневое слово целиком;</a:t>
            </a:r>
          </a:p>
          <a:p>
            <a:pPr marL="342900" indent="-342900" algn="just">
              <a:buAutoNum type="arabicPeriod"/>
            </a:pPr>
            <a:r>
              <a:rPr lang="ru-RU" sz="1400" dirty="0"/>
              <a:t>Эти две части не могут перекрываться либо использовать буквы совместно;</a:t>
            </a:r>
          </a:p>
          <a:p>
            <a:pPr marL="342900" indent="-342900" algn="just">
              <a:buAutoNum type="arabicPeriod"/>
            </a:pPr>
            <a:r>
              <a:rPr lang="ru-RU" sz="1400" dirty="0"/>
              <a:t>Последовательность обратима;</a:t>
            </a: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3A10450A-D563-475D-9660-A01736AB4EA9}"/>
              </a:ext>
            </a:extLst>
          </p:cNvPr>
          <p:cNvGrpSpPr/>
          <p:nvPr/>
        </p:nvGrpSpPr>
        <p:grpSpPr>
          <a:xfrm>
            <a:off x="75839" y="3286391"/>
            <a:ext cx="8991600" cy="1857109"/>
            <a:chOff x="152400" y="2313927"/>
            <a:chExt cx="8991600" cy="185710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B9B713-4D0D-433C-B241-0C5AB852E99D}"/>
                </a:ext>
              </a:extLst>
            </p:cNvPr>
            <p:cNvSpPr txBox="1"/>
            <p:nvPr/>
          </p:nvSpPr>
          <p:spPr>
            <a:xfrm>
              <a:off x="152400" y="2724150"/>
              <a:ext cx="4572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5400" dirty="0">
                  <a:solidFill>
                    <a:srgbClr val="00B0F0"/>
                  </a:solidFill>
                </a:rPr>
                <a:t>ЕЖУ</a:t>
              </a:r>
              <a:r>
                <a:rPr lang="ru-RU" sz="5400" dirty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ru-RU" sz="5400" dirty="0">
                  <a:solidFill>
                    <a:srgbClr val="0070C0"/>
                  </a:solidFill>
                </a:rPr>
                <a:t>Х</a:t>
              </a:r>
              <a:r>
                <a:rPr lang="ru-RU" sz="5400" dirty="0">
                  <a:solidFill>
                    <a:schemeClr val="accent2">
                      <a:lumMod val="75000"/>
                    </a:schemeClr>
                  </a:solidFill>
                </a:rPr>
                <a:t>УЖЕ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29D68A-7FBA-4953-BEAF-8D72CA83197C}"/>
                </a:ext>
              </a:extLst>
            </p:cNvPr>
            <p:cNvSpPr txBox="1"/>
            <p:nvPr/>
          </p:nvSpPr>
          <p:spPr>
            <a:xfrm>
              <a:off x="4419600" y="2724150"/>
              <a:ext cx="47244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5400" dirty="0">
                  <a:solidFill>
                    <a:srgbClr val="00B0F0"/>
                  </a:solidFill>
                </a:rPr>
                <a:t>ЛЕВ</a:t>
              </a:r>
              <a:r>
                <a:rPr lang="ru-RU" sz="5400" dirty="0"/>
                <a:t> </a:t>
              </a:r>
              <a:r>
                <a:rPr lang="ru-RU" sz="5400" dirty="0">
                  <a:solidFill>
                    <a:srgbClr val="0070C0"/>
                  </a:solidFill>
                </a:rPr>
                <a:t>ОСО</a:t>
              </a:r>
              <a:r>
                <a:rPr lang="ru-RU" sz="5400" dirty="0">
                  <a:solidFill>
                    <a:schemeClr val="accent2">
                      <a:lumMod val="75000"/>
                    </a:schemeClr>
                  </a:solidFill>
                </a:rPr>
                <a:t>ВЕЛ</a:t>
              </a: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2D730D7D-6A2F-4819-8966-9C81124070BD}"/>
                </a:ext>
              </a:extLst>
            </p:cNvPr>
            <p:cNvGrpSpPr/>
            <p:nvPr/>
          </p:nvGrpSpPr>
          <p:grpSpPr>
            <a:xfrm>
              <a:off x="225239" y="2313927"/>
              <a:ext cx="8833597" cy="1857109"/>
              <a:chOff x="225239" y="2313927"/>
              <a:chExt cx="8833597" cy="1857109"/>
            </a:xfrm>
          </p:grpSpPr>
          <p:sp>
            <p:nvSpPr>
              <p:cNvPr id="4" name="AutoShape 4">
                <a:extLst>
                  <a:ext uri="{FF2B5EF4-FFF2-40B4-BE49-F238E27FC236}">
                    <a16:creationId xmlns:a16="http://schemas.microsoft.com/office/drawing/2014/main" id="{E26705FF-B0A7-4EAF-A3C2-071380B688D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19600" y="241935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5ACCF038-81B6-4F95-AA94-4F3DDF28D547}"/>
                  </a:ext>
                </a:extLst>
              </p:cNvPr>
              <p:cNvCxnSpPr/>
              <p:nvPr/>
            </p:nvCxnSpPr>
            <p:spPr>
              <a:xfrm>
                <a:off x="1976718" y="2724150"/>
                <a:ext cx="1929653" cy="0"/>
              </a:xfrm>
              <a:prstGeom prst="line">
                <a:avLst/>
              </a:prstGeom>
              <a:ln w="762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1DBF81-E8C3-404F-A8C9-8A677B8BBD7C}"/>
                  </a:ext>
                </a:extLst>
              </p:cNvPr>
              <p:cNvSpPr txBox="1"/>
              <p:nvPr/>
            </p:nvSpPr>
            <p:spPr>
              <a:xfrm>
                <a:off x="1803587" y="2327141"/>
                <a:ext cx="22759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accent2">
                        <a:lumMod val="75000"/>
                      </a:schemeClr>
                    </a:solidFill>
                  </a:rPr>
                  <a:t>Стержневое слово</a:t>
                </a:r>
              </a:p>
            </p:txBody>
          </p:sp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452BBE5E-6C49-492D-AF3C-A22147242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5465" y="3626189"/>
                <a:ext cx="1420906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>
                <a:extLst>
                  <a:ext uri="{FF2B5EF4-FFF2-40B4-BE49-F238E27FC236}">
                    <a16:creationId xmlns:a16="http://schemas.microsoft.com/office/drawing/2014/main" id="{8609E6EB-2332-4639-B7A0-096EED370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2236" y="3626189"/>
                <a:ext cx="466164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D324E6DB-08D7-484D-97B8-DFE7D553C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112" y="3626189"/>
                <a:ext cx="1405217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E93917-8730-455E-8B95-C56611637E28}"/>
                  </a:ext>
                </a:extLst>
              </p:cNvPr>
              <p:cNvSpPr txBox="1"/>
              <p:nvPr/>
            </p:nvSpPr>
            <p:spPr>
              <a:xfrm>
                <a:off x="225239" y="3647480"/>
                <a:ext cx="1469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B0F0"/>
                    </a:solidFill>
                  </a:rPr>
                  <a:t>Палиндром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8E7A63-7D64-4854-A25E-B0866CE1A707}"/>
                  </a:ext>
                </a:extLst>
              </p:cNvPr>
              <p:cNvSpPr txBox="1"/>
              <p:nvPr/>
            </p:nvSpPr>
            <p:spPr>
              <a:xfrm>
                <a:off x="2438400" y="3647816"/>
                <a:ext cx="14679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rgbClr val="FF0000"/>
                    </a:solidFill>
                  </a:rPr>
                  <a:t>Перевернутое слово</a:t>
                </a:r>
              </a:p>
            </p:txBody>
          </p: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5F48B1B2-B90C-451E-83FC-448D56031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1547" y="3556713"/>
                <a:ext cx="1261783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24AF26AF-8121-4F8C-986F-4D1C12A021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4965" y="3556713"/>
                <a:ext cx="1485900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>
                <a:extLst>
                  <a:ext uri="{FF2B5EF4-FFF2-40B4-BE49-F238E27FC236}">
                    <a16:creationId xmlns:a16="http://schemas.microsoft.com/office/drawing/2014/main" id="{DEDC1714-2F0A-4E32-B0A3-BB95F0DE2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2523" y="3556713"/>
                <a:ext cx="1405217" cy="0"/>
              </a:xfrm>
              <a:prstGeom prst="line">
                <a:avLst/>
              </a:prstGeom>
              <a:ln w="76200">
                <a:solidFill>
                  <a:srgbClr val="00B0F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>
                <a:extLst>
                  <a:ext uri="{FF2B5EF4-FFF2-40B4-BE49-F238E27FC236}">
                    <a16:creationId xmlns:a16="http://schemas.microsoft.com/office/drawing/2014/main" id="{37790158-B5FD-414B-9BE2-D03A5F3E24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9106" y="2743200"/>
                <a:ext cx="2864224" cy="0"/>
              </a:xfrm>
              <a:prstGeom prst="line">
                <a:avLst/>
              </a:prstGeom>
              <a:ln w="762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738ED3-09C5-4918-8F08-D6281D73B19E}"/>
                  </a:ext>
                </a:extLst>
              </p:cNvPr>
              <p:cNvSpPr txBox="1"/>
              <p:nvPr/>
            </p:nvSpPr>
            <p:spPr>
              <a:xfrm>
                <a:off x="6452908" y="2313927"/>
                <a:ext cx="22759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accent2">
                        <a:lumMod val="75000"/>
                      </a:schemeClr>
                    </a:solidFill>
                  </a:rPr>
                  <a:t>Стержневое слово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46882D-6EBD-41F3-864F-F58845FD4C54}"/>
                  </a:ext>
                </a:extLst>
              </p:cNvPr>
              <p:cNvSpPr txBox="1"/>
              <p:nvPr/>
            </p:nvSpPr>
            <p:spPr>
              <a:xfrm>
                <a:off x="4486275" y="3582948"/>
                <a:ext cx="14690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rgbClr val="00B0F0"/>
                    </a:solidFill>
                  </a:rPr>
                  <a:t>Палиндром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3C94539-E263-44EA-8149-6D60CCB0FEA9}"/>
                  </a:ext>
                </a:extLst>
              </p:cNvPr>
              <p:cNvSpPr txBox="1"/>
              <p:nvPr/>
            </p:nvSpPr>
            <p:spPr>
              <a:xfrm>
                <a:off x="7590865" y="3582948"/>
                <a:ext cx="14679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400" dirty="0">
                    <a:solidFill>
                      <a:srgbClr val="FF0000"/>
                    </a:solidFill>
                  </a:rPr>
                  <a:t>Перевернутое слово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0DEBD6-2B12-4552-A53C-F54711225462}"/>
                  </a:ext>
                </a:extLst>
              </p:cNvPr>
              <p:cNvSpPr txBox="1"/>
              <p:nvPr/>
            </p:nvSpPr>
            <p:spPr>
              <a:xfrm>
                <a:off x="6122894" y="3582948"/>
                <a:ext cx="1467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000" dirty="0">
                    <a:solidFill>
                      <a:srgbClr val="0070C0"/>
                    </a:solidFill>
                  </a:rPr>
                  <a:t>Палиндромная последовательность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10483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СЕМОРДНИЛАП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457200" y="1062360"/>
            <a:ext cx="82288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К слову, если перевёрнутое слово занимает все стержневое слово и не является палиндромом, то оно называется </a:t>
            </a:r>
            <a:r>
              <a:rPr lang="ru-RU" sz="1400" dirty="0" err="1"/>
              <a:t>семорднилапом</a:t>
            </a:r>
            <a:r>
              <a:rPr lang="ru-RU" sz="1400" dirty="0"/>
              <a:t>. </a:t>
            </a:r>
            <a:r>
              <a:rPr lang="ru-RU" sz="1400" i="1" dirty="0" err="1">
                <a:solidFill>
                  <a:srgbClr val="0070C0"/>
                </a:solidFill>
              </a:rPr>
              <a:t>Семорднилап</a:t>
            </a:r>
            <a:r>
              <a:rPr lang="ru-RU" sz="1400" dirty="0"/>
              <a:t> похож на палиндром, за исключением одного ключевого отличия: вместо того, чтобы содержать буквально одинаковое слово при чтении назад, он содержит другое слово. Например, </a:t>
            </a:r>
            <a:r>
              <a:rPr lang="ru-RU" sz="1400" i="1" dirty="0">
                <a:solidFill>
                  <a:srgbClr val="0070C0"/>
                </a:solidFill>
              </a:rPr>
              <a:t>код – док</a:t>
            </a:r>
            <a:r>
              <a:rPr lang="ru-RU" sz="1400" dirty="0"/>
              <a:t>. Кстати, </a:t>
            </a:r>
            <a:r>
              <a:rPr lang="ru-RU" sz="1400" dirty="0" err="1"/>
              <a:t>семорднилап</a:t>
            </a:r>
            <a:r>
              <a:rPr lang="ru-RU" sz="1400" dirty="0"/>
              <a:t> – это слово палиндром, прочитанное наоборот (</a:t>
            </a:r>
            <a:r>
              <a:rPr lang="en-US" sz="1400" b="1" dirty="0"/>
              <a:t>palindromes – </a:t>
            </a:r>
            <a:r>
              <a:rPr lang="en-US" sz="1400" b="1" dirty="0" err="1"/>
              <a:t>semordnilap</a:t>
            </a:r>
            <a:r>
              <a:rPr lang="en-US" sz="1400" dirty="0"/>
              <a:t>)</a:t>
            </a:r>
            <a:endParaRPr lang="ru-RU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41D8DB-FEA8-4234-905E-9FFE740E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06" y="2314575"/>
            <a:ext cx="3691218" cy="276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4095300-FAE6-4493-9EFD-44C0BE52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520" y="2297345"/>
            <a:ext cx="3691218" cy="28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5760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 err="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палинграмм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457200" y="1062360"/>
            <a:ext cx="34693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На рисунке показано произвольно слово из шести букв. Крестики представляют собой часть слова, которая может образовывать реальное слово при чтении назад. Нолики – возможную  палиндромную последовательность.</a:t>
            </a:r>
          </a:p>
          <a:p>
            <a:pPr algn="just"/>
            <a:endParaRPr lang="ru-RU" sz="1400" dirty="0"/>
          </a:p>
          <a:p>
            <a:pPr algn="just"/>
            <a:r>
              <a:rPr lang="ru-RU" sz="1400" dirty="0"/>
              <a:t>Верхняя строка в каждом столбце представляет собой </a:t>
            </a:r>
            <a:r>
              <a:rPr lang="ru-RU" sz="1400" dirty="0" err="1"/>
              <a:t>семорднилап</a:t>
            </a:r>
            <a:r>
              <a:rPr lang="ru-RU" sz="1400" dirty="0"/>
              <a:t>. Нижняя строка – палиндром. Они оба являются перевёрнутыми словами, просто разными типами. Общее число вариантов  в данном случае 7, что представляет собой на 1 больше, чем количество букв в слове.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6B9878-2F1A-4136-B8CA-EB3309A2A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2" y="1768331"/>
            <a:ext cx="5267498" cy="27243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9CD6E2-F23A-4FD6-A278-4E2902E6C0ED}"/>
              </a:ext>
            </a:extLst>
          </p:cNvPr>
          <p:cNvSpPr txBox="1"/>
          <p:nvPr/>
        </p:nvSpPr>
        <p:spPr>
          <a:xfrm>
            <a:off x="4094628" y="1474536"/>
            <a:ext cx="4780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     П    А    Л    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    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    -      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    А    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    А    П    У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923A18B-113E-4109-B1D7-2A40697F2DE8}"/>
              </a:ext>
            </a:extLst>
          </p:cNvPr>
          <p:cNvSpPr/>
          <p:nvPr/>
        </p:nvSpPr>
        <p:spPr>
          <a:xfrm>
            <a:off x="4094628" y="2571750"/>
            <a:ext cx="213136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6692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 err="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палинграмм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457200" y="1062360"/>
            <a:ext cx="34693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На рисунке показано произвольно слово из шести букв. Крестики представляют собой часть слова, которая может образовывать реальное слово при чтении назад. Нолики – возможную  палиндромную последовательность.</a:t>
            </a:r>
          </a:p>
          <a:p>
            <a:pPr algn="just"/>
            <a:endParaRPr lang="ru-RU" sz="1400" dirty="0"/>
          </a:p>
          <a:p>
            <a:pPr algn="just"/>
            <a:r>
              <a:rPr lang="ru-RU" sz="1400" dirty="0"/>
              <a:t>Верхняя строка в каждом столбце представляет собой </a:t>
            </a:r>
            <a:r>
              <a:rPr lang="ru-RU" sz="1400" dirty="0" err="1"/>
              <a:t>семорднилап</a:t>
            </a:r>
            <a:r>
              <a:rPr lang="ru-RU" sz="1400" dirty="0"/>
              <a:t>. Нижняя строка – палиндром. Они оба являются перевёрнутыми словами, просто разными типами. Общее число вариантов  в данном случае 7, что представляет собой на 1 больше, чем количество букв в слове.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6B9878-2F1A-4136-B8CA-EB3309A2A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502" y="1768331"/>
            <a:ext cx="5267498" cy="27243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9CD6E2-F23A-4FD6-A278-4E2902E6C0ED}"/>
              </a:ext>
            </a:extLst>
          </p:cNvPr>
          <p:cNvSpPr txBox="1"/>
          <p:nvPr/>
        </p:nvSpPr>
        <p:spPr>
          <a:xfrm>
            <a:off x="4094628" y="1474536"/>
            <a:ext cx="4780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     П    А    Л    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    Н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    -      </a:t>
            </a:r>
            <a:r>
              <a:rPr lang="ru-RU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    А    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    А    П    У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8923A18B-113E-4109-B1D7-2A40697F2DE8}"/>
              </a:ext>
            </a:extLst>
          </p:cNvPr>
          <p:cNvSpPr/>
          <p:nvPr/>
        </p:nvSpPr>
        <p:spPr>
          <a:xfrm>
            <a:off x="4094628" y="2571750"/>
            <a:ext cx="213136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514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 err="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палинграмм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457200" y="1062360"/>
            <a:ext cx="5600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/>
              <a:t>Что же должна делать наша программа? Она будет перебирать буквы в слове, начиная с конечной буквы, и каждую итерацию добавлять одну букву. Для поиска </a:t>
            </a:r>
            <a:r>
              <a:rPr lang="ru-RU" sz="1400" dirty="0" err="1"/>
              <a:t>палинграммы</a:t>
            </a:r>
            <a:r>
              <a:rPr lang="ru-RU" sz="1400" dirty="0"/>
              <a:t> </a:t>
            </a:r>
            <a:r>
              <a:rPr lang="ru-RU" sz="1400" b="1" i="1" dirty="0">
                <a:solidFill>
                  <a:srgbClr val="00B0F0"/>
                </a:solidFill>
              </a:rPr>
              <a:t>ежу хуже</a:t>
            </a:r>
            <a:r>
              <a:rPr lang="ru-RU" sz="1400" dirty="0"/>
              <a:t>, она одновременно будет оценивать слово на наличие </a:t>
            </a:r>
            <a:r>
              <a:rPr lang="ru-RU" sz="1400" dirty="0" err="1"/>
              <a:t>палиндромной</a:t>
            </a:r>
            <a:r>
              <a:rPr lang="ru-RU" sz="1400" dirty="0"/>
              <a:t> последовательности в конце стержневого слова </a:t>
            </a:r>
            <a:r>
              <a:rPr lang="ru-RU" sz="1400" b="1" i="1" dirty="0">
                <a:solidFill>
                  <a:srgbClr val="00B0F0"/>
                </a:solidFill>
              </a:rPr>
              <a:t>хуже</a:t>
            </a:r>
            <a:r>
              <a:rPr lang="ru-RU" sz="1400" dirty="0"/>
              <a:t>, и перевёрнутого слова в начале. Обратите внимание, что всего одна буква является </a:t>
            </a:r>
            <a:r>
              <a:rPr lang="ru-RU" sz="1400" dirty="0" err="1"/>
              <a:t>палиндромной</a:t>
            </a:r>
            <a:r>
              <a:rPr lang="ru-RU" sz="1400" dirty="0"/>
              <a:t> последовательностью, поэтому мы должны добавить его в исключение.</a:t>
            </a:r>
          </a:p>
          <a:p>
            <a:pPr algn="just"/>
            <a:endParaRPr lang="ru-RU" sz="1400" dirty="0"/>
          </a:p>
          <a:p>
            <a:pPr algn="just"/>
            <a:endParaRPr lang="ru-RU" sz="1400" dirty="0"/>
          </a:p>
          <a:p>
            <a:pPr algn="just"/>
            <a:r>
              <a:rPr lang="ru-RU" sz="1400" dirty="0"/>
              <a:t>Кроме того, чтобы уловить поведение «зеркального отражения» мы должны выполнить циклы в обратном порядке, ища </a:t>
            </a:r>
            <a:r>
              <a:rPr lang="ru-RU" sz="1400" dirty="0" err="1"/>
              <a:t>палиндромные</a:t>
            </a:r>
            <a:r>
              <a:rPr lang="ru-RU" sz="1400" dirty="0"/>
              <a:t> последовательности в начале слова и перевернутые слова в конце. Это позволит найти </a:t>
            </a:r>
            <a:r>
              <a:rPr lang="ru-RU" sz="1400" dirty="0" err="1"/>
              <a:t>палинграммы</a:t>
            </a:r>
            <a:r>
              <a:rPr lang="ru-RU" sz="1400" dirty="0"/>
              <a:t>.</a:t>
            </a: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7AE297F4-2BE7-4404-8FEB-8D0A5680E0A4}"/>
              </a:ext>
            </a:extLst>
          </p:cNvPr>
          <p:cNvGrpSpPr/>
          <p:nvPr/>
        </p:nvGrpSpPr>
        <p:grpSpPr>
          <a:xfrm>
            <a:off x="6301806" y="908600"/>
            <a:ext cx="4764044" cy="3262303"/>
            <a:chOff x="5052307" y="1018739"/>
            <a:chExt cx="4764044" cy="3262303"/>
          </a:xfrm>
        </p:grpSpPr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71595B4F-9AE9-4B27-89A4-2966B8B6CB38}"/>
                </a:ext>
              </a:extLst>
            </p:cNvPr>
            <p:cNvGrpSpPr/>
            <p:nvPr/>
          </p:nvGrpSpPr>
          <p:grpSpPr>
            <a:xfrm>
              <a:off x="5052307" y="1204918"/>
              <a:ext cx="4764044" cy="3076124"/>
              <a:chOff x="4158078" y="1325942"/>
              <a:chExt cx="4764044" cy="30761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A1C359-873D-4B9E-9D13-0129A8F150A5}"/>
                  </a:ext>
                </a:extLst>
              </p:cNvPr>
              <p:cNvSpPr txBox="1"/>
              <p:nvPr/>
            </p:nvSpPr>
            <p:spPr>
              <a:xfrm>
                <a:off x="4358728" y="2298120"/>
                <a:ext cx="216982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5400" dirty="0">
                    <a:solidFill>
                      <a:srgbClr val="0070C0"/>
                    </a:solidFill>
                  </a:rPr>
                  <a:t>Х</a:t>
                </a:r>
                <a:r>
                  <a:rPr lang="ru-RU" sz="5400" dirty="0">
                    <a:solidFill>
                      <a:schemeClr val="accent2">
                        <a:lumMod val="75000"/>
                      </a:schemeClr>
                    </a:solidFill>
                  </a:rPr>
                  <a:t>УЖЕ</a:t>
                </a:r>
              </a:p>
            </p:txBody>
          </p: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7CC7BD65-3E01-4C24-911D-66689D12FACE}"/>
                  </a:ext>
                </a:extLst>
              </p:cNvPr>
              <p:cNvGrpSpPr/>
              <p:nvPr/>
            </p:nvGrpSpPr>
            <p:grpSpPr>
              <a:xfrm>
                <a:off x="4358729" y="1993320"/>
                <a:ext cx="4563393" cy="2408746"/>
                <a:chOff x="152402" y="2419350"/>
                <a:chExt cx="4571998" cy="2408746"/>
              </a:xfrm>
            </p:grpSpPr>
            <p:sp>
              <p:nvSpPr>
                <p:cNvPr id="11" name="AutoShape 4">
                  <a:extLst>
                    <a:ext uri="{FF2B5EF4-FFF2-40B4-BE49-F238E27FC236}">
                      <a16:creationId xmlns:a16="http://schemas.microsoft.com/office/drawing/2014/main" id="{5812EA3B-BD7B-4329-8EF4-384954185FA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419600" y="241935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cxnSp>
              <p:nvCxnSpPr>
                <p:cNvPr id="14" name="Прямая соединительная линия 13">
                  <a:extLst>
                    <a:ext uri="{FF2B5EF4-FFF2-40B4-BE49-F238E27FC236}">
                      <a16:creationId xmlns:a16="http://schemas.microsoft.com/office/drawing/2014/main" id="{070D967A-128C-4006-8D11-570F1708B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0471" y="2772301"/>
                  <a:ext cx="441640" cy="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>
                  <a:extLst>
                    <a:ext uri="{FF2B5EF4-FFF2-40B4-BE49-F238E27FC236}">
                      <a16:creationId xmlns:a16="http://schemas.microsoft.com/office/drawing/2014/main" id="{B5CFECC9-56DE-428D-9C45-044451FC6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031" y="3626189"/>
                  <a:ext cx="466164" cy="0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4EF51D8-99E9-4BBA-B891-76C9DFB361BB}"/>
                    </a:ext>
                  </a:extLst>
                </p:cNvPr>
                <p:cNvSpPr txBox="1"/>
                <p:nvPr/>
              </p:nvSpPr>
              <p:spPr>
                <a:xfrm>
                  <a:off x="152402" y="4520319"/>
                  <a:ext cx="217391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400" dirty="0">
                      <a:solidFill>
                        <a:srgbClr val="0070C0"/>
                      </a:solidFill>
                    </a:rPr>
                    <a:t>Перевернутое слово?</a:t>
                  </a:r>
                </a:p>
              </p:txBody>
            </p:sp>
          </p:grp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F48F7C6A-24DB-4708-9AE2-BAB2D5640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191" y="3540817"/>
                <a:ext cx="770268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>
                <a:extLst>
                  <a:ext uri="{FF2B5EF4-FFF2-40B4-BE49-F238E27FC236}">
                    <a16:creationId xmlns:a16="http://schemas.microsoft.com/office/drawing/2014/main" id="{9F0C29E2-F2CC-457C-86FA-08A7316B6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191" y="3794072"/>
                <a:ext cx="1516580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>
                <a:extLst>
                  <a:ext uri="{FF2B5EF4-FFF2-40B4-BE49-F238E27FC236}">
                    <a16:creationId xmlns:a16="http://schemas.microsoft.com/office/drawing/2014/main" id="{89EDAFA6-5AF2-4F29-A62D-F33FFDD7F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191" y="4047325"/>
                <a:ext cx="1957389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0EB694-8D41-4C7F-BD04-32114B6D802B}"/>
                  </a:ext>
                </a:extLst>
              </p:cNvPr>
              <p:cNvSpPr txBox="1"/>
              <p:nvPr/>
            </p:nvSpPr>
            <p:spPr>
              <a:xfrm>
                <a:off x="4158079" y="3052712"/>
                <a:ext cx="40129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ru-RU" dirty="0">
                    <a:solidFill>
                      <a:srgbClr val="0070C0"/>
                    </a:solidFill>
                  </a:rPr>
                  <a:t>2</a:t>
                </a:r>
              </a:p>
              <a:p>
                <a:r>
                  <a:rPr lang="ru-RU" dirty="0">
                    <a:solidFill>
                      <a:srgbClr val="0070C0"/>
                    </a:solidFill>
                  </a:rPr>
                  <a:t>3</a:t>
                </a:r>
              </a:p>
              <a:p>
                <a:r>
                  <a:rPr lang="ru-RU" dirty="0">
                    <a:solidFill>
                      <a:srgbClr val="0070C0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6971F5-F11F-454A-A0BA-64B5C53EE8C4}"/>
                  </a:ext>
                </a:extLst>
              </p:cNvPr>
              <p:cNvSpPr txBox="1"/>
              <p:nvPr/>
            </p:nvSpPr>
            <p:spPr>
              <a:xfrm>
                <a:off x="4158078" y="1325942"/>
                <a:ext cx="40129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solidFill>
                      <a:srgbClr val="FF0000"/>
                    </a:solidFill>
                  </a:rPr>
                  <a:t>4</a:t>
                </a:r>
              </a:p>
              <a:p>
                <a:r>
                  <a:rPr lang="ru-RU" dirty="0">
                    <a:solidFill>
                      <a:srgbClr val="FF0000"/>
                    </a:solidFill>
                  </a:rPr>
                  <a:t>3</a:t>
                </a:r>
              </a:p>
              <a:p>
                <a:r>
                  <a:rPr lang="ru-RU" dirty="0">
                    <a:solidFill>
                      <a:srgbClr val="FF0000"/>
                    </a:solidFill>
                  </a:rPr>
                  <a:t>2</a:t>
                </a:r>
              </a:p>
              <a:p>
                <a:r>
                  <a:rPr lang="ru-RU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cxnSp>
            <p:nvCxnSpPr>
              <p:cNvPr id="38" name="Прямая соединительная линия 37">
                <a:extLst>
                  <a:ext uri="{FF2B5EF4-FFF2-40B4-BE49-F238E27FC236}">
                    <a16:creationId xmlns:a16="http://schemas.microsoft.com/office/drawing/2014/main" id="{49009382-0F1D-4B80-9844-8F91C439E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748" y="2062556"/>
                <a:ext cx="1075832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F69161E9-A252-40FC-B61F-74EA1001D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9638" y="1791374"/>
                <a:ext cx="1474942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>
                <a:extLst>
                  <a:ext uri="{FF2B5EF4-FFF2-40B4-BE49-F238E27FC236}">
                    <a16:creationId xmlns:a16="http://schemas.microsoft.com/office/drawing/2014/main" id="{C224D729-18C4-4643-9605-28B938462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3315" y="1526915"/>
                <a:ext cx="1931265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F2552D-D0EB-4667-B439-07D57EA33F54}"/>
                </a:ext>
              </a:extLst>
            </p:cNvPr>
            <p:cNvSpPr txBox="1"/>
            <p:nvPr/>
          </p:nvSpPr>
          <p:spPr>
            <a:xfrm>
              <a:off x="5354481" y="1018739"/>
              <a:ext cx="19573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>
                  <a:solidFill>
                    <a:srgbClr val="FF0000"/>
                  </a:solidFill>
                </a:rPr>
                <a:t>Палиндромная?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6632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 err="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палинграмм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457200" y="1062360"/>
            <a:ext cx="5600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400" dirty="0"/>
              <a:t>Для слова в списке слов:</a:t>
            </a:r>
          </a:p>
          <a:p>
            <a:pPr marL="800100" lvl="1" indent="-342900" algn="just">
              <a:buAutoNum type="arabicPeriod"/>
            </a:pPr>
            <a:r>
              <a:rPr lang="ru-RU" sz="1400" dirty="0"/>
              <a:t>Получить длину слова</a:t>
            </a:r>
          </a:p>
          <a:p>
            <a:pPr marL="800100" lvl="1" indent="-342900" algn="just">
              <a:buAutoNum type="arabicPeriod"/>
            </a:pPr>
            <a:r>
              <a:rPr lang="ru-RU" sz="1400" dirty="0"/>
              <a:t>Если длина </a:t>
            </a:r>
            <a:r>
              <a:rPr lang="en-US" sz="1400" dirty="0"/>
              <a:t>&gt;</a:t>
            </a:r>
            <a:r>
              <a:rPr lang="ru-RU" sz="1400" dirty="0"/>
              <a:t> 1:</a:t>
            </a:r>
          </a:p>
          <a:p>
            <a:pPr marL="1257300" lvl="2" indent="-342900" algn="just">
              <a:buAutoNum type="arabicPeriod"/>
            </a:pPr>
            <a:r>
              <a:rPr lang="ru-RU" sz="1400" dirty="0"/>
              <a:t>Перебрать буквы в слове:</a:t>
            </a:r>
          </a:p>
          <a:p>
            <a:pPr marL="1257300" lvl="2" indent="-342900" algn="just">
              <a:buAutoNum type="arabicPeriod"/>
            </a:pPr>
            <a:r>
              <a:rPr lang="ru-RU" sz="1400" dirty="0"/>
              <a:t>Если перевернутый фрагмент слова в начале слова находится в списке слов и последующие буквы образуют палиндромную последовательность:</a:t>
            </a:r>
          </a:p>
          <a:p>
            <a:pPr marL="1714500" lvl="3" indent="-342900" algn="just">
              <a:buAutoNum type="arabicPeriod"/>
            </a:pPr>
            <a:r>
              <a:rPr lang="ru-RU" sz="1400" dirty="0"/>
              <a:t>Добавить слово и перевернутое слово в список </a:t>
            </a:r>
            <a:r>
              <a:rPr lang="ru-RU" sz="1400" dirty="0" err="1"/>
              <a:t>палинграмм</a:t>
            </a:r>
            <a:endParaRPr lang="ru-RU" sz="1400" dirty="0"/>
          </a:p>
          <a:p>
            <a:pPr marL="1257300" lvl="2" indent="-342900" algn="just">
              <a:buAutoNum type="arabicPeriod"/>
            </a:pPr>
            <a:r>
              <a:rPr lang="ru-RU" sz="1400" dirty="0"/>
              <a:t>Если фрагмент перевернутого слова в конце слова находится в списке слов и предыдущие буквы формируют палиндромную последовательность:</a:t>
            </a:r>
          </a:p>
          <a:p>
            <a:pPr marL="1714500" lvl="3" indent="-342900" algn="just">
              <a:buAutoNum type="arabicPeriod"/>
            </a:pPr>
            <a:r>
              <a:rPr lang="ru-RU" sz="1400" dirty="0"/>
              <a:t>Добавить перевернутое слово и слово в список </a:t>
            </a:r>
            <a:r>
              <a:rPr lang="ru-RU" sz="1400" dirty="0" err="1"/>
              <a:t>палинграмм</a:t>
            </a:r>
            <a:endParaRPr lang="ru-RU" sz="1400" dirty="0"/>
          </a:p>
          <a:p>
            <a:pPr marL="342900" indent="-342900" algn="just">
              <a:buAutoNum type="arabicPeriod"/>
            </a:pPr>
            <a:r>
              <a:rPr lang="ru-RU" sz="1400" dirty="0"/>
              <a:t>Отсортировать список </a:t>
            </a:r>
            <a:r>
              <a:rPr lang="ru-RU" sz="1400" dirty="0" err="1"/>
              <a:t>палинграмм</a:t>
            </a:r>
            <a:endParaRPr lang="ru-RU" sz="1400" dirty="0"/>
          </a:p>
          <a:p>
            <a:pPr marL="342900" indent="-342900" algn="just">
              <a:buAutoNum type="arabicPeriod"/>
            </a:pPr>
            <a:r>
              <a:rPr lang="ru-RU" sz="1400" dirty="0"/>
              <a:t>Вывести список </a:t>
            </a:r>
            <a:r>
              <a:rPr lang="ru-RU" sz="1400" dirty="0" err="1"/>
              <a:t>палинграмм</a:t>
            </a:r>
            <a:r>
              <a:rPr lang="ru-RU" sz="1400" dirty="0"/>
              <a:t> на экран</a:t>
            </a: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7AE297F4-2BE7-4404-8FEB-8D0A5680E0A4}"/>
              </a:ext>
            </a:extLst>
          </p:cNvPr>
          <p:cNvGrpSpPr/>
          <p:nvPr/>
        </p:nvGrpSpPr>
        <p:grpSpPr>
          <a:xfrm>
            <a:off x="6301806" y="908600"/>
            <a:ext cx="4764044" cy="3262303"/>
            <a:chOff x="5052307" y="1018739"/>
            <a:chExt cx="4764044" cy="3262303"/>
          </a:xfrm>
        </p:grpSpPr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71595B4F-9AE9-4B27-89A4-2966B8B6CB38}"/>
                </a:ext>
              </a:extLst>
            </p:cNvPr>
            <p:cNvGrpSpPr/>
            <p:nvPr/>
          </p:nvGrpSpPr>
          <p:grpSpPr>
            <a:xfrm>
              <a:off x="5052307" y="1204918"/>
              <a:ext cx="4764044" cy="3076124"/>
              <a:chOff x="4158078" y="1325942"/>
              <a:chExt cx="4764044" cy="30761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A1C359-873D-4B9E-9D13-0129A8F150A5}"/>
                  </a:ext>
                </a:extLst>
              </p:cNvPr>
              <p:cNvSpPr txBox="1"/>
              <p:nvPr/>
            </p:nvSpPr>
            <p:spPr>
              <a:xfrm>
                <a:off x="4358728" y="2298120"/>
                <a:ext cx="216982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5400" dirty="0">
                    <a:solidFill>
                      <a:srgbClr val="0070C0"/>
                    </a:solidFill>
                  </a:rPr>
                  <a:t>Х</a:t>
                </a:r>
                <a:r>
                  <a:rPr lang="ru-RU" sz="5400" dirty="0">
                    <a:solidFill>
                      <a:schemeClr val="accent2">
                        <a:lumMod val="75000"/>
                      </a:schemeClr>
                    </a:solidFill>
                  </a:rPr>
                  <a:t>УЖЕ</a:t>
                </a:r>
              </a:p>
            </p:txBody>
          </p: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7CC7BD65-3E01-4C24-911D-66689D12FACE}"/>
                  </a:ext>
                </a:extLst>
              </p:cNvPr>
              <p:cNvGrpSpPr/>
              <p:nvPr/>
            </p:nvGrpSpPr>
            <p:grpSpPr>
              <a:xfrm>
                <a:off x="4358729" y="1993320"/>
                <a:ext cx="4563393" cy="2408746"/>
                <a:chOff x="152402" y="2419350"/>
                <a:chExt cx="4571998" cy="2408746"/>
              </a:xfrm>
            </p:grpSpPr>
            <p:sp>
              <p:nvSpPr>
                <p:cNvPr id="11" name="AutoShape 4">
                  <a:extLst>
                    <a:ext uri="{FF2B5EF4-FFF2-40B4-BE49-F238E27FC236}">
                      <a16:creationId xmlns:a16="http://schemas.microsoft.com/office/drawing/2014/main" id="{5812EA3B-BD7B-4329-8EF4-384954185FA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419600" y="241935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cxnSp>
              <p:nvCxnSpPr>
                <p:cNvPr id="14" name="Прямая соединительная линия 13">
                  <a:extLst>
                    <a:ext uri="{FF2B5EF4-FFF2-40B4-BE49-F238E27FC236}">
                      <a16:creationId xmlns:a16="http://schemas.microsoft.com/office/drawing/2014/main" id="{070D967A-128C-4006-8D11-570F1708B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0471" y="2772301"/>
                  <a:ext cx="441640" cy="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>
                  <a:extLst>
                    <a:ext uri="{FF2B5EF4-FFF2-40B4-BE49-F238E27FC236}">
                      <a16:creationId xmlns:a16="http://schemas.microsoft.com/office/drawing/2014/main" id="{B5CFECC9-56DE-428D-9C45-044451FC6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031" y="3626189"/>
                  <a:ext cx="466164" cy="0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4EF51D8-99E9-4BBA-B891-76C9DFB361BB}"/>
                    </a:ext>
                  </a:extLst>
                </p:cNvPr>
                <p:cNvSpPr txBox="1"/>
                <p:nvPr/>
              </p:nvSpPr>
              <p:spPr>
                <a:xfrm>
                  <a:off x="152402" y="4520319"/>
                  <a:ext cx="217391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400" dirty="0">
                      <a:solidFill>
                        <a:srgbClr val="0070C0"/>
                      </a:solidFill>
                    </a:rPr>
                    <a:t>Перевернутое слово?</a:t>
                  </a:r>
                </a:p>
              </p:txBody>
            </p:sp>
          </p:grp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F48F7C6A-24DB-4708-9AE2-BAB2D5640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191" y="3540817"/>
                <a:ext cx="770268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>
                <a:extLst>
                  <a:ext uri="{FF2B5EF4-FFF2-40B4-BE49-F238E27FC236}">
                    <a16:creationId xmlns:a16="http://schemas.microsoft.com/office/drawing/2014/main" id="{9F0C29E2-F2CC-457C-86FA-08A7316B6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191" y="3794072"/>
                <a:ext cx="1516580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>
                <a:extLst>
                  <a:ext uri="{FF2B5EF4-FFF2-40B4-BE49-F238E27FC236}">
                    <a16:creationId xmlns:a16="http://schemas.microsoft.com/office/drawing/2014/main" id="{89EDAFA6-5AF2-4F29-A62D-F33FFDD7F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191" y="4047325"/>
                <a:ext cx="1957389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0EB694-8D41-4C7F-BD04-32114B6D802B}"/>
                  </a:ext>
                </a:extLst>
              </p:cNvPr>
              <p:cNvSpPr txBox="1"/>
              <p:nvPr/>
            </p:nvSpPr>
            <p:spPr>
              <a:xfrm>
                <a:off x="4158079" y="3052712"/>
                <a:ext cx="40129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ru-RU" dirty="0">
                    <a:solidFill>
                      <a:srgbClr val="0070C0"/>
                    </a:solidFill>
                  </a:rPr>
                  <a:t>2</a:t>
                </a:r>
              </a:p>
              <a:p>
                <a:r>
                  <a:rPr lang="ru-RU" dirty="0">
                    <a:solidFill>
                      <a:srgbClr val="0070C0"/>
                    </a:solidFill>
                  </a:rPr>
                  <a:t>3</a:t>
                </a:r>
              </a:p>
              <a:p>
                <a:r>
                  <a:rPr lang="ru-RU" dirty="0">
                    <a:solidFill>
                      <a:srgbClr val="0070C0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6971F5-F11F-454A-A0BA-64B5C53EE8C4}"/>
                  </a:ext>
                </a:extLst>
              </p:cNvPr>
              <p:cNvSpPr txBox="1"/>
              <p:nvPr/>
            </p:nvSpPr>
            <p:spPr>
              <a:xfrm>
                <a:off x="4158078" y="1325942"/>
                <a:ext cx="40129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solidFill>
                      <a:srgbClr val="FF0000"/>
                    </a:solidFill>
                  </a:rPr>
                  <a:t>4</a:t>
                </a:r>
              </a:p>
              <a:p>
                <a:r>
                  <a:rPr lang="ru-RU" dirty="0">
                    <a:solidFill>
                      <a:srgbClr val="FF0000"/>
                    </a:solidFill>
                  </a:rPr>
                  <a:t>3</a:t>
                </a:r>
              </a:p>
              <a:p>
                <a:r>
                  <a:rPr lang="ru-RU" dirty="0">
                    <a:solidFill>
                      <a:srgbClr val="FF0000"/>
                    </a:solidFill>
                  </a:rPr>
                  <a:t>2</a:t>
                </a:r>
              </a:p>
              <a:p>
                <a:r>
                  <a:rPr lang="ru-RU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cxnSp>
            <p:nvCxnSpPr>
              <p:cNvPr id="38" name="Прямая соединительная линия 37">
                <a:extLst>
                  <a:ext uri="{FF2B5EF4-FFF2-40B4-BE49-F238E27FC236}">
                    <a16:creationId xmlns:a16="http://schemas.microsoft.com/office/drawing/2014/main" id="{49009382-0F1D-4B80-9844-8F91C439E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748" y="2062556"/>
                <a:ext cx="1075832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F69161E9-A252-40FC-B61F-74EA1001D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9638" y="1791374"/>
                <a:ext cx="1474942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>
                <a:extLst>
                  <a:ext uri="{FF2B5EF4-FFF2-40B4-BE49-F238E27FC236}">
                    <a16:creationId xmlns:a16="http://schemas.microsoft.com/office/drawing/2014/main" id="{C224D729-18C4-4643-9605-28B938462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3315" y="1526915"/>
                <a:ext cx="1931265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F2552D-D0EB-4667-B439-07D57EA33F54}"/>
                </a:ext>
              </a:extLst>
            </p:cNvPr>
            <p:cNvSpPr txBox="1"/>
            <p:nvPr/>
          </p:nvSpPr>
          <p:spPr>
            <a:xfrm>
              <a:off x="5354481" y="1018739"/>
              <a:ext cx="19573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>
                  <a:solidFill>
                    <a:srgbClr val="FF0000"/>
                  </a:solidFill>
                </a:rPr>
                <a:t>Палиндромная?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7532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 err="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палинграмм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457200" y="1062360"/>
            <a:ext cx="5600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1400" dirty="0"/>
              <a:t>Для слова в списке слов:</a:t>
            </a:r>
          </a:p>
          <a:p>
            <a:pPr marL="800100" lvl="1" indent="-342900" algn="just">
              <a:buAutoNum type="arabicPeriod"/>
            </a:pPr>
            <a:r>
              <a:rPr lang="ru-RU" sz="1400" dirty="0"/>
              <a:t>Получить длину слова</a:t>
            </a:r>
          </a:p>
          <a:p>
            <a:pPr marL="800100" lvl="1" indent="-342900" algn="just">
              <a:buAutoNum type="arabicPeriod"/>
            </a:pPr>
            <a:r>
              <a:rPr lang="ru-RU" sz="1400" dirty="0"/>
              <a:t>Если длина </a:t>
            </a:r>
            <a:r>
              <a:rPr lang="en-US" sz="1400" dirty="0"/>
              <a:t>&gt;</a:t>
            </a:r>
            <a:r>
              <a:rPr lang="ru-RU" sz="1400" dirty="0"/>
              <a:t> 1:</a:t>
            </a:r>
          </a:p>
          <a:p>
            <a:pPr marL="1257300" lvl="2" indent="-342900" algn="just">
              <a:buAutoNum type="arabicPeriod"/>
            </a:pPr>
            <a:r>
              <a:rPr lang="ru-RU" sz="1400" dirty="0"/>
              <a:t>Перебрать буквы в слове:</a:t>
            </a:r>
          </a:p>
          <a:p>
            <a:pPr marL="1257300" lvl="2" indent="-342900" algn="just">
              <a:buAutoNum type="arabicPeriod"/>
            </a:pPr>
            <a:r>
              <a:rPr lang="ru-RU" sz="1400" dirty="0"/>
              <a:t>Если перевернутый фрагмент слова в начале слова находится в списке слов и последующие буквы образуют палиндромную последовательность:</a:t>
            </a:r>
          </a:p>
          <a:p>
            <a:pPr marL="1714500" lvl="3" indent="-342900" algn="just">
              <a:buAutoNum type="arabicPeriod"/>
            </a:pPr>
            <a:r>
              <a:rPr lang="ru-RU" sz="1400" dirty="0"/>
              <a:t>Добавить слово и перевернутое слово в список </a:t>
            </a:r>
            <a:r>
              <a:rPr lang="ru-RU" sz="1400" dirty="0" err="1"/>
              <a:t>палинграмм</a:t>
            </a:r>
            <a:endParaRPr lang="ru-RU" sz="1400" dirty="0"/>
          </a:p>
          <a:p>
            <a:pPr marL="1257300" lvl="2" indent="-342900" algn="just">
              <a:buAutoNum type="arabicPeriod"/>
            </a:pPr>
            <a:r>
              <a:rPr lang="ru-RU" sz="1400" dirty="0"/>
              <a:t>Если фрагмент перевернутого слова в конце слова находится в списке слов и предыдущие буквы формируют палиндромную последовательность:</a:t>
            </a:r>
          </a:p>
          <a:p>
            <a:pPr marL="1714500" lvl="3" indent="-342900" algn="just">
              <a:buAutoNum type="arabicPeriod"/>
            </a:pPr>
            <a:r>
              <a:rPr lang="ru-RU" sz="1400" dirty="0"/>
              <a:t>Добавить перевернутое слово и слово в список </a:t>
            </a:r>
            <a:r>
              <a:rPr lang="ru-RU" sz="1400" dirty="0" err="1"/>
              <a:t>палинграмм</a:t>
            </a:r>
            <a:endParaRPr lang="ru-RU" sz="1400" dirty="0"/>
          </a:p>
          <a:p>
            <a:pPr marL="342900" indent="-342900" algn="just">
              <a:buAutoNum type="arabicPeriod"/>
            </a:pPr>
            <a:r>
              <a:rPr lang="ru-RU" sz="1400" dirty="0"/>
              <a:t>Отсортировать список </a:t>
            </a:r>
            <a:r>
              <a:rPr lang="ru-RU" sz="1400" dirty="0" err="1"/>
              <a:t>палинграмм</a:t>
            </a:r>
            <a:endParaRPr lang="ru-RU" sz="1400" dirty="0"/>
          </a:p>
          <a:p>
            <a:pPr marL="342900" indent="-342900" algn="just">
              <a:buAutoNum type="arabicPeriod"/>
            </a:pPr>
            <a:r>
              <a:rPr lang="ru-RU" sz="1400" dirty="0"/>
              <a:t>Вывести список </a:t>
            </a:r>
            <a:r>
              <a:rPr lang="ru-RU" sz="1400" dirty="0" err="1"/>
              <a:t>палинграмм</a:t>
            </a:r>
            <a:r>
              <a:rPr lang="ru-RU" sz="1400" dirty="0"/>
              <a:t> на экран</a:t>
            </a: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7AE297F4-2BE7-4404-8FEB-8D0A5680E0A4}"/>
              </a:ext>
            </a:extLst>
          </p:cNvPr>
          <p:cNvGrpSpPr/>
          <p:nvPr/>
        </p:nvGrpSpPr>
        <p:grpSpPr>
          <a:xfrm>
            <a:off x="6301806" y="908600"/>
            <a:ext cx="4764044" cy="3262303"/>
            <a:chOff x="5052307" y="1018739"/>
            <a:chExt cx="4764044" cy="3262303"/>
          </a:xfrm>
        </p:grpSpPr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71595B4F-9AE9-4B27-89A4-2966B8B6CB38}"/>
                </a:ext>
              </a:extLst>
            </p:cNvPr>
            <p:cNvGrpSpPr/>
            <p:nvPr/>
          </p:nvGrpSpPr>
          <p:grpSpPr>
            <a:xfrm>
              <a:off x="5052307" y="1204918"/>
              <a:ext cx="4764044" cy="3076124"/>
              <a:chOff x="4158078" y="1325942"/>
              <a:chExt cx="4764044" cy="30761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A1C359-873D-4B9E-9D13-0129A8F150A5}"/>
                  </a:ext>
                </a:extLst>
              </p:cNvPr>
              <p:cNvSpPr txBox="1"/>
              <p:nvPr/>
            </p:nvSpPr>
            <p:spPr>
              <a:xfrm>
                <a:off x="4358728" y="2298120"/>
                <a:ext cx="216982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5400" dirty="0">
                    <a:solidFill>
                      <a:srgbClr val="0070C0"/>
                    </a:solidFill>
                  </a:rPr>
                  <a:t>Х</a:t>
                </a:r>
                <a:r>
                  <a:rPr lang="ru-RU" sz="5400" dirty="0">
                    <a:solidFill>
                      <a:schemeClr val="accent2">
                        <a:lumMod val="75000"/>
                      </a:schemeClr>
                    </a:solidFill>
                  </a:rPr>
                  <a:t>УЖЕ</a:t>
                </a:r>
              </a:p>
            </p:txBody>
          </p: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7CC7BD65-3E01-4C24-911D-66689D12FACE}"/>
                  </a:ext>
                </a:extLst>
              </p:cNvPr>
              <p:cNvGrpSpPr/>
              <p:nvPr/>
            </p:nvGrpSpPr>
            <p:grpSpPr>
              <a:xfrm>
                <a:off x="4358729" y="1993320"/>
                <a:ext cx="4563393" cy="2408746"/>
                <a:chOff x="152402" y="2419350"/>
                <a:chExt cx="4571998" cy="2408746"/>
              </a:xfrm>
            </p:grpSpPr>
            <p:sp>
              <p:nvSpPr>
                <p:cNvPr id="11" name="AutoShape 4">
                  <a:extLst>
                    <a:ext uri="{FF2B5EF4-FFF2-40B4-BE49-F238E27FC236}">
                      <a16:creationId xmlns:a16="http://schemas.microsoft.com/office/drawing/2014/main" id="{5812EA3B-BD7B-4329-8EF4-384954185FA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419600" y="241935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cxnSp>
              <p:nvCxnSpPr>
                <p:cNvPr id="14" name="Прямая соединительная линия 13">
                  <a:extLst>
                    <a:ext uri="{FF2B5EF4-FFF2-40B4-BE49-F238E27FC236}">
                      <a16:creationId xmlns:a16="http://schemas.microsoft.com/office/drawing/2014/main" id="{070D967A-128C-4006-8D11-570F1708B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0471" y="2772301"/>
                  <a:ext cx="441640" cy="0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единительная линия 14">
                  <a:extLst>
                    <a:ext uri="{FF2B5EF4-FFF2-40B4-BE49-F238E27FC236}">
                      <a16:creationId xmlns:a16="http://schemas.microsoft.com/office/drawing/2014/main" id="{B5CFECC9-56DE-428D-9C45-044451FC6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031" y="3626189"/>
                  <a:ext cx="466164" cy="0"/>
                </a:xfrm>
                <a:prstGeom prst="line">
                  <a:avLst/>
                </a:prstGeom>
                <a:ln w="76200">
                  <a:solidFill>
                    <a:srgbClr val="0070C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4EF51D8-99E9-4BBA-B891-76C9DFB361BB}"/>
                    </a:ext>
                  </a:extLst>
                </p:cNvPr>
                <p:cNvSpPr txBox="1"/>
                <p:nvPr/>
              </p:nvSpPr>
              <p:spPr>
                <a:xfrm>
                  <a:off x="152402" y="4520319"/>
                  <a:ext cx="217391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400" dirty="0">
                      <a:solidFill>
                        <a:srgbClr val="0070C0"/>
                      </a:solidFill>
                    </a:rPr>
                    <a:t>Перевернутое слово?</a:t>
                  </a:r>
                </a:p>
              </p:txBody>
            </p:sp>
          </p:grpSp>
          <p:cxnSp>
            <p:nvCxnSpPr>
              <p:cNvPr id="29" name="Прямая соединительная линия 28">
                <a:extLst>
                  <a:ext uri="{FF2B5EF4-FFF2-40B4-BE49-F238E27FC236}">
                    <a16:creationId xmlns:a16="http://schemas.microsoft.com/office/drawing/2014/main" id="{F48F7C6A-24DB-4708-9AE2-BAB2D5640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191" y="3540817"/>
                <a:ext cx="770268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>
                <a:extLst>
                  <a:ext uri="{FF2B5EF4-FFF2-40B4-BE49-F238E27FC236}">
                    <a16:creationId xmlns:a16="http://schemas.microsoft.com/office/drawing/2014/main" id="{9F0C29E2-F2CC-457C-86FA-08A7316B6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191" y="3794072"/>
                <a:ext cx="1516580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>
                <a:extLst>
                  <a:ext uri="{FF2B5EF4-FFF2-40B4-BE49-F238E27FC236}">
                    <a16:creationId xmlns:a16="http://schemas.microsoft.com/office/drawing/2014/main" id="{89EDAFA6-5AF2-4F29-A62D-F33FFDD7F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191" y="4047325"/>
                <a:ext cx="1957389" cy="0"/>
              </a:xfrm>
              <a:prstGeom prst="line">
                <a:avLst/>
              </a:prstGeom>
              <a:ln w="76200">
                <a:solidFill>
                  <a:srgbClr val="0070C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0EB694-8D41-4C7F-BD04-32114B6D802B}"/>
                  </a:ext>
                </a:extLst>
              </p:cNvPr>
              <p:cNvSpPr txBox="1"/>
              <p:nvPr/>
            </p:nvSpPr>
            <p:spPr>
              <a:xfrm>
                <a:off x="4158079" y="3052712"/>
                <a:ext cx="40129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solidFill>
                      <a:srgbClr val="0070C0"/>
                    </a:solidFill>
                  </a:rPr>
                  <a:t>1</a:t>
                </a:r>
              </a:p>
              <a:p>
                <a:r>
                  <a:rPr lang="ru-RU" dirty="0">
                    <a:solidFill>
                      <a:srgbClr val="0070C0"/>
                    </a:solidFill>
                  </a:rPr>
                  <a:t>2</a:t>
                </a:r>
              </a:p>
              <a:p>
                <a:r>
                  <a:rPr lang="ru-RU" dirty="0">
                    <a:solidFill>
                      <a:srgbClr val="0070C0"/>
                    </a:solidFill>
                  </a:rPr>
                  <a:t>3</a:t>
                </a:r>
              </a:p>
              <a:p>
                <a:r>
                  <a:rPr lang="ru-RU" dirty="0">
                    <a:solidFill>
                      <a:srgbClr val="0070C0"/>
                    </a:solidFill>
                  </a:rPr>
                  <a:t>4</a:t>
                </a:r>
                <a:endParaRPr lang="ru-RU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6971F5-F11F-454A-A0BA-64B5C53EE8C4}"/>
                  </a:ext>
                </a:extLst>
              </p:cNvPr>
              <p:cNvSpPr txBox="1"/>
              <p:nvPr/>
            </p:nvSpPr>
            <p:spPr>
              <a:xfrm>
                <a:off x="4158078" y="1325942"/>
                <a:ext cx="40129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>
                    <a:solidFill>
                      <a:srgbClr val="FF0000"/>
                    </a:solidFill>
                  </a:rPr>
                  <a:t>4</a:t>
                </a:r>
              </a:p>
              <a:p>
                <a:r>
                  <a:rPr lang="ru-RU" dirty="0">
                    <a:solidFill>
                      <a:srgbClr val="FF0000"/>
                    </a:solidFill>
                  </a:rPr>
                  <a:t>3</a:t>
                </a:r>
              </a:p>
              <a:p>
                <a:r>
                  <a:rPr lang="ru-RU" dirty="0">
                    <a:solidFill>
                      <a:srgbClr val="FF0000"/>
                    </a:solidFill>
                  </a:rPr>
                  <a:t>2</a:t>
                </a:r>
              </a:p>
              <a:p>
                <a:r>
                  <a:rPr lang="ru-RU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cxnSp>
            <p:nvCxnSpPr>
              <p:cNvPr id="38" name="Прямая соединительная линия 37">
                <a:extLst>
                  <a:ext uri="{FF2B5EF4-FFF2-40B4-BE49-F238E27FC236}">
                    <a16:creationId xmlns:a16="http://schemas.microsoft.com/office/drawing/2014/main" id="{49009382-0F1D-4B80-9844-8F91C439E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748" y="2062556"/>
                <a:ext cx="1075832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F69161E9-A252-40FC-B61F-74EA1001D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9638" y="1791374"/>
                <a:ext cx="1474942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>
                <a:extLst>
                  <a:ext uri="{FF2B5EF4-FFF2-40B4-BE49-F238E27FC236}">
                    <a16:creationId xmlns:a16="http://schemas.microsoft.com/office/drawing/2014/main" id="{C224D729-18C4-4643-9605-28B938462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3315" y="1526915"/>
                <a:ext cx="1931265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F2552D-D0EB-4667-B439-07D57EA33F54}"/>
                </a:ext>
              </a:extLst>
            </p:cNvPr>
            <p:cNvSpPr txBox="1"/>
            <p:nvPr/>
          </p:nvSpPr>
          <p:spPr>
            <a:xfrm>
              <a:off x="5354481" y="1018739"/>
              <a:ext cx="19573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400" dirty="0">
                  <a:solidFill>
                    <a:srgbClr val="FF0000"/>
                  </a:solidFill>
                </a:rPr>
                <a:t>Палиндромная?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7745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 err="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палинграмм</a:t>
            </a:r>
            <a:endParaRPr lang="ru-RU" sz="2800" cap="all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DCA775-C0E2-4554-886E-AED63986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13" y="1062360"/>
            <a:ext cx="8559053" cy="34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217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НА ЭТОМ УРОКЕ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389964" y="1062360"/>
            <a:ext cx="82961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Радар. Заказ. Ротатор. Комок. </a:t>
            </a:r>
            <a:r>
              <a:rPr lang="ru-RU" dirty="0"/>
              <a:t>Что общего в этих словах? Все они являются </a:t>
            </a:r>
            <a:r>
              <a:rPr lang="ru-RU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палиндромами</a:t>
            </a:r>
            <a:r>
              <a:rPr lang="ru-RU" dirty="0"/>
              <a:t> – словами-перевёртышами, которые читаются одинаково слева направо и справа налево. </a:t>
            </a:r>
          </a:p>
          <a:p>
            <a:pPr algn="just"/>
            <a:endParaRPr lang="ru-RU" dirty="0"/>
          </a:p>
          <a:p>
            <a:pPr algn="just"/>
            <a:r>
              <a:rPr lang="ru-RU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Палинграммы</a:t>
            </a:r>
            <a:r>
              <a:rPr lang="ru-RU" dirty="0"/>
              <a:t> ещё лучше, это целый фразы-палиндромы.  На этом уроке мы напишем программу, которая будет общаться с помощью таких фраз!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26705FF-B0A7-4EAF-A3C2-071380B688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Таким образом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389964" y="1062360"/>
            <a:ext cx="82961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этом уроке мы познакомились с различными интересными словами:</a:t>
            </a:r>
          </a:p>
          <a:p>
            <a:r>
              <a:rPr lang="ru-RU" dirty="0"/>
              <a:t>Палиндромы – слова, которые одинаково читаются в прямом и обратном порядке;</a:t>
            </a:r>
          </a:p>
          <a:p>
            <a:r>
              <a:rPr lang="ru-RU" dirty="0" err="1"/>
              <a:t>Палинграммы</a:t>
            </a:r>
            <a:r>
              <a:rPr lang="ru-RU" dirty="0"/>
              <a:t> – фразы-палиндромы;</a:t>
            </a:r>
          </a:p>
          <a:p>
            <a:r>
              <a:rPr lang="ru-RU" dirty="0" err="1"/>
              <a:t>Семорднилапы</a:t>
            </a:r>
            <a:r>
              <a:rPr lang="ru-RU" dirty="0"/>
              <a:t> – слова, которые при чтении в обратном порядке дают другие по смыслу слова.</a:t>
            </a:r>
          </a:p>
          <a:p>
            <a:endParaRPr lang="ru-RU" dirty="0"/>
          </a:p>
          <a:p>
            <a:r>
              <a:rPr lang="ru-RU" dirty="0"/>
              <a:t>Также мы научились искать эти слова в словаре русского языка, оптимизировали программу, сократив время </a:t>
            </a:r>
            <a:r>
              <a:rPr lang="ru-RU"/>
              <a:t>её работы!</a:t>
            </a:r>
            <a:endParaRPr lang="ru-RU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26705FF-B0A7-4EAF-A3C2-071380B688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02254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ПАЛИНГРАММЫ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389964" y="1062360"/>
            <a:ext cx="66892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Пожалуй, автором самой известной </a:t>
            </a:r>
            <a:r>
              <a:rPr lang="ru-RU" dirty="0" err="1"/>
              <a:t>палинграмы</a:t>
            </a:r>
            <a:r>
              <a:rPr lang="ru-RU" dirty="0"/>
              <a:t> является Наполеон Бонапарт. Когда он впервые увидел Эльбу, он изрёк: </a:t>
            </a:r>
            <a:r>
              <a:rPr lang="ru-RU" b="1" i="1" dirty="0"/>
              <a:t>«</a:t>
            </a:r>
            <a:r>
              <a:rPr lang="en-US" b="1" i="1" dirty="0"/>
              <a:t>Able was I ere I saw Elba</a:t>
            </a:r>
            <a:r>
              <a:rPr lang="ru-RU" b="1" i="1" dirty="0"/>
              <a:t>»</a:t>
            </a:r>
            <a:r>
              <a:rPr lang="ru-RU" dirty="0"/>
              <a:t> , что можно перевести как «Я был в состоянии, прежде чем увидел Эльбу».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3962C7-30E2-41BC-B0E4-AA9E15CF1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36" y="0"/>
            <a:ext cx="3429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B1F3D8C1-5020-4042-B26A-6E663BACE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2659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ПАЛИНГРАММЫ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3550465" y="1062360"/>
            <a:ext cx="52163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Нам больше известна другая </a:t>
            </a:r>
            <a:r>
              <a:rPr lang="ru-RU" dirty="0" err="1"/>
              <a:t>полинграмма</a:t>
            </a:r>
            <a:r>
              <a:rPr lang="ru-RU" dirty="0"/>
              <a:t>, которой Мальвина обучала Буратино:</a:t>
            </a:r>
            <a:endParaRPr lang="ru-RU" b="1" i="1" dirty="0"/>
          </a:p>
          <a:p>
            <a:pPr algn="just"/>
            <a:r>
              <a:rPr lang="ru-RU" b="1" i="1" dirty="0"/>
              <a:t>«А роза упала на лапу </a:t>
            </a:r>
            <a:r>
              <a:rPr lang="ru-RU" b="1" i="1" dirty="0" err="1"/>
              <a:t>Азора</a:t>
            </a:r>
            <a:r>
              <a:rPr lang="ru-RU" b="1" i="1" dirty="0"/>
              <a:t>»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B1F3D8C1-5020-4042-B26A-6E663BACE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034A2B-ECC9-4FD8-923C-CBE89E27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1" y="1062360"/>
            <a:ext cx="3124846" cy="398705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7115699-251A-47FD-8262-5ECC85CC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71945" y="2205360"/>
            <a:ext cx="3583641" cy="284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54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59A6BA-0873-42E2-AC7C-EEE25F30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67" y="1288026"/>
            <a:ext cx="4699333" cy="3855474"/>
          </a:xfrm>
          <a:prstGeom prst="rect">
            <a:avLst/>
          </a:prstGeom>
        </p:spPr>
      </p:pic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b="0" strike="noStrike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ПАЛИНГРАММЫ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389965" y="1062360"/>
            <a:ext cx="41820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2011 году издательство </a:t>
            </a:r>
            <a:r>
              <a:rPr lang="en-US" dirty="0"/>
              <a:t>DC Comics </a:t>
            </a:r>
            <a:r>
              <a:rPr lang="ru-RU" dirty="0"/>
              <a:t>опубликовало интересную историю, которая подняла использование </a:t>
            </a:r>
            <a:r>
              <a:rPr lang="ru-RU" dirty="0" err="1"/>
              <a:t>палинграмм</a:t>
            </a:r>
            <a:r>
              <a:rPr lang="ru-RU" dirty="0"/>
              <a:t> на новый интеллектуальный уровень. Супергероиня </a:t>
            </a:r>
            <a:r>
              <a:rPr lang="ru-RU" dirty="0" err="1"/>
              <a:t>Затанна</a:t>
            </a:r>
            <a:r>
              <a:rPr lang="ru-RU" dirty="0"/>
              <a:t> была проклята и в результате могла произносить заклинания, только говоря палиндромами. Ей удалось придумать столько словосочетаний из двух слов, чтобы победить своего противника. Давайте напишем программу, которая в следующий раз облегчит жизнь </a:t>
            </a:r>
            <a:r>
              <a:rPr lang="ru-RU" dirty="0" err="1"/>
              <a:t>Затанне</a:t>
            </a:r>
            <a:r>
              <a:rPr lang="ru-RU" dirty="0"/>
              <a:t>.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B1F3D8C1-5020-4042-B26A-6E663BACE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9DCE901-2BAD-4A2C-9864-90FF9F271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34" y="1062360"/>
            <a:ext cx="1752405" cy="175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0194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ПОИСКИ И ОТКРЫТИЕ СЛОВАРЯ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389964" y="1062360"/>
            <a:ext cx="8228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Прежде всего, нам требуется большое количество слов для поиска </a:t>
            </a:r>
            <a:r>
              <a:rPr lang="ru-RU" dirty="0" err="1"/>
              <a:t>полиндромов</a:t>
            </a:r>
            <a:r>
              <a:rPr lang="ru-RU" dirty="0"/>
              <a:t>. Такие словари мы будем искать в интернете и сохранять в папку проекта в формате </a:t>
            </a:r>
            <a:r>
              <a:rPr lang="en-US" dirty="0"/>
              <a:t>.txt</a:t>
            </a:r>
          </a:p>
          <a:p>
            <a:endParaRPr lang="en-US" dirty="0"/>
          </a:p>
          <a:p>
            <a:r>
              <a:rPr lang="ru-RU" dirty="0"/>
              <a:t>Я использовал словарь с сайта: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26705FF-B0A7-4EAF-A3C2-071380B688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EA92E0-7DBE-4281-91F2-123616EF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9" y="1761193"/>
            <a:ext cx="4747437" cy="2987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B21A2A-2A77-4834-B8E2-6DB089D6D568}"/>
              </a:ext>
            </a:extLst>
          </p:cNvPr>
          <p:cNvSpPr txBox="1"/>
          <p:nvPr/>
        </p:nvSpPr>
        <p:spPr>
          <a:xfrm>
            <a:off x="457200" y="3059141"/>
            <a:ext cx="3524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https://dim-studio.ru/seo/xrumer/178-baza-russkih-slov-371-000-slov.html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2353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ПОИСКИ И ОТКРЫТИЕ СЛОВАРЯ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389964" y="1062360"/>
            <a:ext cx="4029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Скачанный файл необходимо разместить в папке проекта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26705FF-B0A7-4EAF-A3C2-071380B688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606603F2-3FAF-4E6D-8FE3-03E7418DB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24840"/>
              </p:ext>
            </p:extLst>
          </p:nvPr>
        </p:nvGraphicFramePr>
        <p:xfrm>
          <a:off x="4504404" y="1247026"/>
          <a:ext cx="4429432" cy="3095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7926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ПОИСКИ И ОТКРЫТИЕ СЛОВАРЯ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5960191" y="1062360"/>
            <a:ext cx="27258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Программно</a:t>
            </a:r>
            <a:r>
              <a:rPr lang="ru-RU" dirty="0"/>
              <a:t> считаем файл словаря. Функция </a:t>
            </a:r>
            <a:r>
              <a:rPr lang="en-US" b="1" dirty="0"/>
              <a:t>load</a:t>
            </a:r>
            <a:r>
              <a:rPr lang="ru-RU" dirty="0"/>
              <a:t> принимает файл, в обработке исключения удаляет из слов пробелы и собирает в общий список. В случае ошибки чтения мы выведем ошибку и завершим работу программы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26705FF-B0A7-4EAF-A3C2-071380B688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4898AB-8BE5-4630-AC09-37EAD7B7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2360"/>
            <a:ext cx="5502991" cy="411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300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ru-RU" sz="2800" cap="all" spc="-1" dirty="0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ПОИСК </a:t>
            </a:r>
            <a:r>
              <a:rPr lang="ru-RU" sz="2800" cap="all" spc="-1" dirty="0" err="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Avian"/>
              </a:rPr>
              <a:t>ПаЛИНДРОМОВ</a:t>
            </a:r>
            <a:endParaRPr lang="ru-RU" sz="2800" cap="all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42535B-91CD-489C-B747-0542BD67325C}"/>
              </a:ext>
            </a:extLst>
          </p:cNvPr>
          <p:cNvSpPr/>
          <p:nvPr/>
        </p:nvSpPr>
        <p:spPr>
          <a:xfrm>
            <a:off x="457201" y="1062360"/>
            <a:ext cx="61049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 точки зрения программы палиндром найти легко: необходимо, чтобы слово одинаково читалось в прямом и обратном порядке.</a:t>
            </a:r>
            <a:endParaRPr lang="en-US" dirty="0"/>
          </a:p>
          <a:p>
            <a:pPr algn="just"/>
            <a:r>
              <a:rPr lang="ru-RU" dirty="0"/>
              <a:t>Один из способов вывести строку в обратном порядке является синтаксис: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Здесь в квадратных скобках стоит два двоеточия. Первое определяет срез строки. Так как мы не указали ничего с этим двоеточием, то срез произойдёт с первого до последнего элемента. Минус единица после второго двоеточия говорит о том, что необходимо вывести строку в инверсном порядке.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26705FF-B0A7-4EAF-A3C2-071380B688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723AAF-A4D5-408E-A541-4EA3298A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20" y="1062360"/>
            <a:ext cx="2234287" cy="17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91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1187</Words>
  <Application>Microsoft Office PowerPoint</Application>
  <PresentationFormat>Экран (16:9)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Avian</vt:lpstr>
      <vt:lpstr>Calibri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ОТКРЫТОЕ ЗАНЯТИЕ</dc:title>
  <dc:subject/>
  <dc:creator>Пользователь Windows</dc:creator>
  <dc:description/>
  <cp:lastModifiedBy>home</cp:lastModifiedBy>
  <cp:revision>52</cp:revision>
  <dcterms:created xsi:type="dcterms:W3CDTF">2018-12-11T08:44:14Z</dcterms:created>
  <dcterms:modified xsi:type="dcterms:W3CDTF">2022-05-30T19:53:19Z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SPecialiST RePack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