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70" r:id="rId2"/>
  </p:sldMasterIdLst>
  <p:notesMasterIdLst>
    <p:notesMasterId r:id="rId18"/>
  </p:notesMasterIdLst>
  <p:sldIdLst>
    <p:sldId id="419" r:id="rId3"/>
    <p:sldId id="257" r:id="rId4"/>
    <p:sldId id="410" r:id="rId5"/>
    <p:sldId id="411" r:id="rId6"/>
    <p:sldId id="418" r:id="rId7"/>
    <p:sldId id="417" r:id="rId8"/>
    <p:sldId id="413" r:id="rId9"/>
    <p:sldId id="421" r:id="rId10"/>
    <p:sldId id="422" r:id="rId11"/>
    <p:sldId id="424" r:id="rId12"/>
    <p:sldId id="423" r:id="rId13"/>
    <p:sldId id="412" r:id="rId14"/>
    <p:sldId id="414" r:id="rId15"/>
    <p:sldId id="415" r:id="rId16"/>
    <p:sldId id="420" r:id="rId17"/>
  </p:sldIdLst>
  <p:sldSz cx="9144000" cy="5143500" type="screen16x9"/>
  <p:notesSz cx="6934200" cy="9220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Intro" id="{B39CEE4A-47F0-3F47-906A-6BA1D19CD26C}">
          <p14:sldIdLst>
            <p14:sldId id="419"/>
            <p14:sldId id="257"/>
            <p14:sldId id="410"/>
            <p14:sldId id="411"/>
            <p14:sldId id="418"/>
            <p14:sldId id="417"/>
            <p14:sldId id="413"/>
            <p14:sldId id="421"/>
            <p14:sldId id="422"/>
            <p14:sldId id="424"/>
            <p14:sldId id="423"/>
            <p14:sldId id="412"/>
            <p14:sldId id="414"/>
            <p14:sldId id="415"/>
            <p14:sldId id="42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432354-99FF-4050-AA10-D17503E6D52A}">
  <a:tblStyle styleId="{A3432354-99FF-4050-AA10-D17503E6D5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6E95E715-B6E5-4F76-8883-6BF15BBA00C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E115FD93-B4CA-4BCC-9DA6-6CF3F2D69345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3339ADCA-0A10-46DB-BE8F-ED26F5273DD5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1DCC6B58-15C5-43BF-A6C3-D9FE52DA6E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CC784C25-24C3-4D6A-8369-884B78198059}" styleName="Table_5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/>
    <p:restoredTop sz="88874" autoAdjust="0"/>
  </p:normalViewPr>
  <p:slideViewPr>
    <p:cSldViewPr snapToGrid="0" snapToObjects="1">
      <p:cViewPr>
        <p:scale>
          <a:sx n="114" d="100"/>
          <a:sy n="114" d="100"/>
        </p:scale>
        <p:origin x="-1408" y="-6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1200"/>
              </a:spcBef>
              <a:buClr>
                <a:schemeClr val="dk1"/>
              </a:buClr>
              <a:buFont typeface="Arial"/>
              <a:buNone/>
              <a:defRPr/>
            </a:lvl1pPr>
            <a:lvl2pPr marL="400050" marR="0" indent="-114300" algn="l" rtl="0">
              <a:spcBef>
                <a:spcPts val="600"/>
              </a:spcBef>
              <a:buClr>
                <a:schemeClr val="dk1"/>
              </a:buClr>
              <a:buFont typeface="Noto Symbol"/>
              <a:buChar char="•"/>
              <a:defRPr/>
            </a:lvl2pPr>
            <a:lvl3pPr marL="576263" marR="0" indent="-112712" algn="l" rtl="0">
              <a:spcBef>
                <a:spcPts val="600"/>
              </a:spcBef>
              <a:buClr>
                <a:schemeClr val="dk1"/>
              </a:buClr>
              <a:buFont typeface="Verdana"/>
              <a:buChar char="–"/>
              <a:defRPr/>
            </a:lvl3pPr>
            <a:lvl4pPr marL="801688" marR="0" indent="-109537" algn="l" rtl="0">
              <a:spcBef>
                <a:spcPts val="600"/>
              </a:spcBef>
              <a:buClr>
                <a:schemeClr val="dk1"/>
              </a:buClr>
              <a:buFont typeface="Verdana"/>
              <a:buChar char="▪"/>
              <a:defRPr/>
            </a:lvl4pPr>
            <a:lvl5pPr marL="1027113" marR="0" indent="-157162" algn="l" rtl="0">
              <a:spcBef>
                <a:spcPts val="600"/>
              </a:spcBef>
              <a:buClr>
                <a:schemeClr val="dk1"/>
              </a:buClr>
              <a:buFont typeface="Verdana"/>
              <a:buChar char="—"/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/>
          <p:nvPr/>
        </p:nvSpPr>
        <p:spPr>
          <a:xfrm>
            <a:off x="3313853" y="8953500"/>
            <a:ext cx="360996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/>
              <a:t> </a:t>
            </a:r>
          </a:p>
        </p:txBody>
      </p:sp>
      <p:sp>
        <p:nvSpPr>
          <p:cNvPr id="5" name="Shape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25814067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11"/>
              </a:spcBef>
              <a:buSzPct val="25000"/>
            </a:pPr>
            <a:endParaRPr lang="en-US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5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234" y="691515"/>
            <a:ext cx="6163733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1431" tIns="45716" rIns="91431" bIns="4571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0" y="1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srgbClr val="4D4D4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995595"/>
            <a:ext cx="6048376" cy="1230080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5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041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4629151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800" kern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 flipH="1">
            <a:off x="8553450" y="5021497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kern="1200" smtClean="0">
                <a:solidFill>
                  <a:srgbClr val="FFFFFF">
                    <a:lumMod val="50000"/>
                  </a:srgbClr>
                </a:solidFill>
              </a:rPr>
              <a:pPr algn="r">
                <a:defRPr/>
              </a:pPr>
              <a:t>‹#›</a:t>
            </a:fld>
            <a:endParaRPr lang="en-US" sz="800" kern="12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366715" y="50184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650" kern="1200" dirty="0" smtClean="0">
                <a:solidFill>
                  <a:srgbClr val="FFFFFF">
                    <a:lumMod val="50000"/>
                  </a:srgbClr>
                </a:solidFill>
              </a:rPr>
              <a:t>© Copyright 2015 Pivotal. All rights reserved.</a:t>
            </a:r>
            <a:endParaRPr lang="en-US" sz="650" kern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5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33" y="4713967"/>
            <a:ext cx="957262" cy="2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279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5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6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86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5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6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310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5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03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5" y="785814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5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58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5" y="785814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5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24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6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5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44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6" y="1419226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5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5" y="785814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291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5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6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5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33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354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4629151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800" kern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 flipH="1">
            <a:off x="8553450" y="5021497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kern="1200" smtClean="0">
                <a:solidFill>
                  <a:srgbClr val="FFFFFF">
                    <a:lumMod val="50000"/>
                  </a:srgbClr>
                </a:solidFill>
              </a:rPr>
              <a:pPr algn="r">
                <a:defRPr/>
              </a:pPr>
              <a:t>‹#›</a:t>
            </a:fld>
            <a:endParaRPr lang="en-US" sz="800" kern="12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366715" y="50184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650" kern="1200" dirty="0" smtClean="0">
                <a:solidFill>
                  <a:srgbClr val="FFFFFF">
                    <a:lumMod val="50000"/>
                  </a:srgbClr>
                </a:solidFill>
              </a:rPr>
              <a:t>© Copyright 2015 Pivotal. All rights reserved.</a:t>
            </a:r>
            <a:endParaRPr lang="en-US" sz="650" kern="1200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33" y="4713967"/>
            <a:ext cx="957262" cy="2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73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 kern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800" y="3094038"/>
            <a:ext cx="56896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hangingPunct="1">
              <a:defRPr/>
            </a:pPr>
            <a:r>
              <a:rPr lang="en-US" kern="1200" smtClean="0">
                <a:solidFill>
                  <a:srgbClr val="F27C3A"/>
                </a:solidFill>
                <a:cs typeface="Arial" charset="0"/>
              </a:rPr>
              <a:t>A NEW PLATFORM </a:t>
            </a:r>
            <a:r>
              <a:rPr lang="en-US" kern="1200" smtClean="0">
                <a:solidFill>
                  <a:srgbClr val="3EA7BC"/>
                </a:solidFill>
                <a:cs typeface="Arial" charset="0"/>
              </a:rPr>
              <a:t>FOR A NEW ERA</a:t>
            </a:r>
          </a:p>
        </p:txBody>
      </p:sp>
      <p:pic>
        <p:nvPicPr>
          <p:cNvPr id="10" name="Picture 10" descr="Pivotal_Logo_white.png"/>
          <p:cNvPicPr>
            <a:picLocks noChangeAspect="1"/>
          </p:cNvPicPr>
          <p:nvPr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5" y="1658939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84204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200"/>
            <a:fld id="{E103E7AC-D3BD-7B4F-84F3-CF1D2349A443}" type="datetimeFigureOut">
              <a:rPr lang="en-US" sz="1800" kern="1200" smtClean="0">
                <a:solidFill>
                  <a:srgbClr val="4D4D4D"/>
                </a:solidFill>
              </a:rPr>
              <a:pPr defTabSz="457200"/>
              <a:t>2/29/16</a:t>
            </a:fld>
            <a:endParaRPr lang="en-US" sz="1800" kern="1200">
              <a:solidFill>
                <a:srgbClr val="4D4D4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sz="1800" kern="1200">
              <a:solidFill>
                <a:srgbClr val="4D4D4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200"/>
            <a:fld id="{AEC55B3E-4A83-CF44-BC7E-737ED4AA2800}" type="slidenum">
              <a:rPr lang="en-US" sz="1800" kern="1200" smtClean="0">
                <a:solidFill>
                  <a:srgbClr val="4D4D4D"/>
                </a:solidFill>
              </a:rPr>
              <a:pPr defTabSz="457200"/>
              <a:t>‹#›</a:t>
            </a:fld>
            <a:endParaRPr lang="en-US" sz="1800" kern="120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66713" y="1074737"/>
            <a:ext cx="2073274" cy="338296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50" b="0" i="0" u="none" strike="noStrike" cap="none" baseline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50" b="0" i="0" u="none" strike="noStrike" cap="none" baseline="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2015 </a:t>
            </a:r>
            <a:r>
              <a:rPr lang="en-US" sz="650" b="0" i="0" u="none" strike="noStrike" cap="none" baseline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9" y="1312908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90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2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0" y="4629151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800" kern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 flipH="1">
            <a:off x="8553450" y="5021497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kern="1200" smtClean="0">
                <a:solidFill>
                  <a:srgbClr val="FFFFFF">
                    <a:lumMod val="50000"/>
                  </a:srgbClr>
                </a:solidFill>
              </a:rPr>
              <a:pPr algn="r">
                <a:defRPr/>
              </a:pPr>
              <a:t>‹#›</a:t>
            </a:fld>
            <a:endParaRPr lang="en-US" sz="800" kern="12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66715" y="50184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650" kern="1200" dirty="0" smtClean="0">
                <a:solidFill>
                  <a:srgbClr val="FFFFFF">
                    <a:lumMod val="50000"/>
                  </a:srgbClr>
                </a:solidFill>
              </a:rPr>
              <a:t>© Copyright 2015 Pivotal. All rights reserved.</a:t>
            </a:r>
            <a:endParaRPr lang="en-US" sz="650" kern="1200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33" y="4713967"/>
            <a:ext cx="957262" cy="2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1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4629151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800" kern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 flipH="1">
            <a:off x="8553450" y="5021497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kern="1200" smtClean="0">
                <a:solidFill>
                  <a:srgbClr val="FFFFFF">
                    <a:lumMod val="50000"/>
                  </a:srgbClr>
                </a:solidFill>
              </a:rPr>
              <a:pPr algn="r">
                <a:defRPr/>
              </a:pPr>
              <a:t>‹#›</a:t>
            </a:fld>
            <a:endParaRPr lang="en-US" sz="800" kern="12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366715" y="50184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650" kern="1200" dirty="0" smtClean="0">
                <a:solidFill>
                  <a:srgbClr val="FFFFFF">
                    <a:lumMod val="50000"/>
                  </a:srgbClr>
                </a:solidFill>
              </a:rPr>
              <a:t>© Copyright 2015 Pivotal. All rights reserved.</a:t>
            </a:r>
            <a:endParaRPr lang="en-US" sz="650" kern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1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5" y="2447129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33" y="4713967"/>
            <a:ext cx="957262" cy="2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913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9" name="Shape 9"/>
          <p:cNvSpPr txBox="1"/>
          <p:nvPr/>
        </p:nvSpPr>
        <p:spPr>
          <a:xfrm>
            <a:off x="366712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50" b="0" i="0" u="none" strike="noStrike" cap="none" baseline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50" b="0" i="0" u="none" strike="noStrike" cap="none" baseline="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2015 </a:t>
            </a:r>
            <a:r>
              <a:rPr lang="en-US" sz="650" b="0" i="0" u="none" strike="noStrike" cap="none" baseline="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7" r:id="rId4"/>
    <p:sldLayoutId id="2147483660" r:id="rId5"/>
    <p:sldLayoutId id="2147483661" r:id="rId6"/>
    <p:sldLayoutId id="214748368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1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800" kern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7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kern="1200" smtClean="0">
                <a:solidFill>
                  <a:srgbClr val="FFFFFF">
                    <a:lumMod val="50000"/>
                  </a:srgbClr>
                </a:solidFill>
              </a:rPr>
              <a:pPr algn="r">
                <a:defRPr/>
              </a:pPr>
              <a:t>‹#›</a:t>
            </a:fld>
            <a:endParaRPr lang="en-US" sz="800" kern="12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5" y="50184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650" kern="1200" dirty="0" smtClean="0">
                <a:solidFill>
                  <a:srgbClr val="FFFFFF">
                    <a:lumMod val="50000"/>
                  </a:srgbClr>
                </a:solidFill>
              </a:rPr>
              <a:t>© Copyright 2015 Pivotal. All rights reserved.</a:t>
            </a:r>
            <a:endParaRPr lang="en-US" sz="650" kern="1200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1733" y="4713967"/>
            <a:ext cx="957262" cy="2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An Introduction to Spring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Getting started with </a:t>
            </a: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Factory and the Application Context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Instantiate the </a:t>
            </a:r>
            <a:r>
              <a:rPr lang="en-US" dirty="0" smtClean="0"/>
              <a:t>container</a:t>
            </a:r>
          </a:p>
          <a:p>
            <a:pPr lvl="1"/>
            <a:r>
              <a:rPr lang="en-US" sz="1400" dirty="0" err="1" smtClean="0"/>
              <a:t>ApplicationContext</a:t>
            </a:r>
            <a:r>
              <a:rPr lang="en-US" sz="1400" dirty="0" smtClean="0"/>
              <a:t> context = new </a:t>
            </a:r>
            <a:r>
              <a:rPr lang="en-US" sz="1400" dirty="0" err="1" smtClean="0"/>
              <a:t>ClassPathXmlApplicationContext</a:t>
            </a:r>
            <a:r>
              <a:rPr lang="en-US" sz="1400" dirty="0" smtClean="0"/>
              <a:t>(</a:t>
            </a:r>
            <a:r>
              <a:rPr lang="en-US" sz="1400" dirty="0"/>
              <a:t>"/</a:t>
            </a:r>
            <a:r>
              <a:rPr lang="en-US" sz="1400" dirty="0" err="1"/>
              <a:t>applicationContext.xml</a:t>
            </a:r>
            <a:r>
              <a:rPr lang="en-US" sz="1400" dirty="0"/>
              <a:t>")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 smtClean="0"/>
              <a:t>Instantiating </a:t>
            </a:r>
            <a:r>
              <a:rPr lang="en-US" sz="1400" dirty="0"/>
              <a:t>the container is </a:t>
            </a:r>
            <a:r>
              <a:rPr lang="en-US" sz="1400" dirty="0" smtClean="0"/>
              <a:t>expensive</a:t>
            </a:r>
          </a:p>
          <a:p>
            <a:pPr lvl="1"/>
            <a:r>
              <a:rPr lang="en-US" sz="1400" dirty="0" smtClean="0"/>
              <a:t>Container </a:t>
            </a:r>
            <a:r>
              <a:rPr lang="en-US" sz="1400" dirty="0"/>
              <a:t>should be instantiated once only</a:t>
            </a:r>
          </a:p>
          <a:p>
            <a:r>
              <a:rPr lang="en-US" dirty="0" smtClean="0"/>
              <a:t>Get </a:t>
            </a:r>
            <a:r>
              <a:rPr lang="en-US" dirty="0"/>
              <a:t>instance from the container</a:t>
            </a:r>
          </a:p>
          <a:p>
            <a:pPr lvl="1"/>
            <a:r>
              <a:rPr lang="en-US" sz="1400" dirty="0" err="1"/>
              <a:t>SomeType</a:t>
            </a:r>
            <a:r>
              <a:rPr lang="en-US" sz="1400" dirty="0"/>
              <a:t> </a:t>
            </a:r>
            <a:r>
              <a:rPr lang="en-US" sz="1400" dirty="0" err="1"/>
              <a:t>myBean</a:t>
            </a:r>
            <a:r>
              <a:rPr lang="en-US" sz="1400" dirty="0"/>
              <a:t> </a:t>
            </a:r>
            <a:r>
              <a:rPr lang="en-US" sz="1400" dirty="0" smtClean="0"/>
              <a:t>= (</a:t>
            </a:r>
            <a:r>
              <a:rPr lang="en-US" sz="1400" dirty="0" err="1"/>
              <a:t>SomeType</a:t>
            </a:r>
            <a:r>
              <a:rPr lang="en-US" sz="1400" dirty="0"/>
              <a:t>)</a:t>
            </a:r>
            <a:r>
              <a:rPr lang="en-US" sz="1400" dirty="0" err="1"/>
              <a:t>context.getBean</a:t>
            </a:r>
            <a:r>
              <a:rPr lang="en-US" sz="1400" dirty="0"/>
              <a:t>("bean-name")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 smtClean="0"/>
              <a:t>You </a:t>
            </a:r>
            <a:r>
              <a:rPr lang="en-US" sz="1400" dirty="0"/>
              <a:t>normally treat bean as the abstract </a:t>
            </a:r>
            <a:r>
              <a:rPr lang="en-US" sz="1400" dirty="0" smtClean="0"/>
              <a:t>type</a:t>
            </a:r>
          </a:p>
          <a:p>
            <a:pPr lvl="1"/>
            <a:r>
              <a:rPr lang="en-US" sz="1400" dirty="0" smtClean="0"/>
              <a:t>Instantiating </a:t>
            </a:r>
            <a:r>
              <a:rPr lang="en-US" sz="1400" dirty="0"/>
              <a:t>a bean is </a:t>
            </a:r>
            <a:r>
              <a:rPr lang="en-US" sz="1400" dirty="0" smtClean="0"/>
              <a:t>inexpensive</a:t>
            </a:r>
          </a:p>
          <a:p>
            <a:pPr lvl="1"/>
            <a:r>
              <a:rPr lang="en-US" sz="1400" dirty="0" smtClean="0"/>
              <a:t>You </a:t>
            </a:r>
            <a:r>
              <a:rPr lang="en-US" sz="1400" dirty="0"/>
              <a:t>often instantiate beans many </a:t>
            </a:r>
            <a:r>
              <a:rPr lang="en-US" sz="1400" dirty="0" smtClean="0"/>
              <a:t>times</a:t>
            </a:r>
          </a:p>
          <a:p>
            <a:pPr lvl="1"/>
            <a:r>
              <a:rPr lang="en-US" sz="1400" dirty="0" smtClean="0"/>
              <a:t>By </a:t>
            </a:r>
            <a:r>
              <a:rPr lang="en-US" sz="1400" dirty="0"/>
              <a:t>default, calling </a:t>
            </a:r>
            <a:r>
              <a:rPr lang="en-US" sz="1400" dirty="0" err="1"/>
              <a:t>getBean</a:t>
            </a:r>
            <a:r>
              <a:rPr lang="en-US" sz="1400" dirty="0"/>
              <a:t> on the same name multiple </a:t>
            </a:r>
            <a:r>
              <a:rPr lang="en-US" sz="1400" dirty="0" smtClean="0"/>
              <a:t>times returns </a:t>
            </a:r>
            <a:r>
              <a:rPr lang="en-US" sz="1400" dirty="0"/>
              <a:t>the same instance. </a:t>
            </a:r>
            <a:endParaRPr lang="en-US" sz="1400" dirty="0" smtClean="0"/>
          </a:p>
          <a:p>
            <a:pPr lvl="2"/>
            <a:r>
              <a:rPr lang="en-US" sz="1000" dirty="0" smtClean="0"/>
              <a:t>See </a:t>
            </a:r>
            <a:r>
              <a:rPr lang="en-US" sz="1000" dirty="0"/>
              <a:t>later section on bean scopes.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39930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Factory and the Application Context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&lt;beans </a:t>
            </a:r>
            <a:r>
              <a:rPr lang="en-US" sz="1900" dirty="0" err="1"/>
              <a:t>xmlns</a:t>
            </a:r>
            <a:r>
              <a:rPr lang="en-US" sz="1900" dirty="0"/>
              <a:t>="http://</a:t>
            </a:r>
            <a:r>
              <a:rPr lang="en-US" sz="1900" dirty="0" err="1"/>
              <a:t>www.springframework.org</a:t>
            </a:r>
            <a:r>
              <a:rPr lang="en-US" sz="1900" dirty="0"/>
              <a:t>/schema/beans"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/>
              <a:t>xmlns:xsi</a:t>
            </a:r>
            <a:r>
              <a:rPr lang="en-US" sz="1900" dirty="0"/>
              <a:t>="http://www.w3.org/2001/</a:t>
            </a:r>
            <a:r>
              <a:rPr lang="en-US" sz="1900" dirty="0" err="1"/>
              <a:t>XMLSchema</a:t>
            </a:r>
            <a:r>
              <a:rPr lang="en-US" sz="1900" dirty="0"/>
              <a:t>-instance"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/>
              <a:t>xsi:schemaLocation</a:t>
            </a:r>
            <a:r>
              <a:rPr lang="en-US" sz="1900" dirty="0"/>
              <a:t>="http://</a:t>
            </a:r>
            <a:r>
              <a:rPr lang="en-US" sz="1900" dirty="0" err="1"/>
              <a:t>www.springframework.org</a:t>
            </a:r>
            <a:r>
              <a:rPr lang="en-US" sz="1900" dirty="0"/>
              <a:t>/schema/beans</a:t>
            </a:r>
          </a:p>
          <a:p>
            <a:pPr marL="0" indent="0">
              <a:buNone/>
            </a:pPr>
            <a:r>
              <a:rPr lang="en-US" sz="1900" dirty="0"/>
              <a:t>	http://</a:t>
            </a:r>
            <a:r>
              <a:rPr lang="en-US" sz="1900" dirty="0" err="1"/>
              <a:t>www.springframework.org</a:t>
            </a:r>
            <a:r>
              <a:rPr lang="en-US" sz="1900" dirty="0"/>
              <a:t>/schema/beans/spring-beans-2.5.</a:t>
            </a:r>
            <a:r>
              <a:rPr lang="en-US" sz="1900" dirty="0" smtClean="0"/>
              <a:t>xsd”&gt;</a:t>
            </a:r>
            <a:endParaRPr lang="en-US" sz="1900" dirty="0"/>
          </a:p>
          <a:p>
            <a:pPr marL="0" indent="0">
              <a:buNone/>
            </a:pPr>
            <a:r>
              <a:rPr lang="en-US" dirty="0"/>
              <a:t>	&lt;bean id="</a:t>
            </a:r>
            <a:r>
              <a:rPr lang="en-US" dirty="0" err="1"/>
              <a:t>helloBean</a:t>
            </a:r>
            <a:r>
              <a:rPr lang="en-US" dirty="0"/>
              <a:t>" class="</a:t>
            </a:r>
            <a:r>
              <a:rPr lang="en-US" dirty="0" err="1" smtClean="0"/>
              <a:t>com.nbcu.common.HelloWorld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	&lt;property name="name" value</a:t>
            </a:r>
            <a:r>
              <a:rPr lang="en-US" dirty="0" smtClean="0"/>
              <a:t>=”NBCU" 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	&lt;/bean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sz="1900" dirty="0"/>
              <a:t>&lt;/beans&gt;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80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 Factory and the Application 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package </a:t>
            </a:r>
            <a:r>
              <a:rPr lang="en-US" sz="1800" dirty="0" err="1" smtClean="0"/>
              <a:t>com.nbcu.common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HelloWorld</a:t>
            </a:r>
            <a:r>
              <a:rPr lang="en-US" sz="1800" dirty="0"/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private String name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setName</a:t>
            </a:r>
            <a:r>
              <a:rPr lang="en-US" sz="1800" dirty="0"/>
              <a:t>(String name)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this.name</a:t>
            </a:r>
            <a:r>
              <a:rPr lang="en-US" sz="1800" dirty="0"/>
              <a:t> = name;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public void </a:t>
            </a:r>
            <a:r>
              <a:rPr lang="en-US" sz="1800" dirty="0" err="1"/>
              <a:t>printHello</a:t>
            </a:r>
            <a:r>
              <a:rPr lang="en-US" sz="1800" dirty="0"/>
              <a:t>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("Hello ! " + name);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7716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Factory and the Application Context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bean id</a:t>
            </a:r>
            <a:r>
              <a:rPr lang="en-US" sz="1800" dirty="0" smtClean="0"/>
              <a:t>=”</a:t>
            </a:r>
            <a:r>
              <a:rPr lang="en-US" sz="1800" dirty="0" err="1" smtClean="0"/>
              <a:t>SalesTax</a:t>
            </a:r>
            <a:r>
              <a:rPr lang="en-US" sz="1800" dirty="0" smtClean="0"/>
              <a:t>" </a:t>
            </a:r>
            <a:r>
              <a:rPr lang="en-US" sz="1800" dirty="0"/>
              <a:t>class</a:t>
            </a:r>
            <a:r>
              <a:rPr lang="en-US" sz="1800" dirty="0" smtClean="0"/>
              <a:t>=”</a:t>
            </a:r>
            <a:r>
              <a:rPr lang="en-US" sz="1800" dirty="0" err="1" smtClean="0"/>
              <a:t>salesTax</a:t>
            </a:r>
            <a:r>
              <a:rPr lang="en-US" sz="1800" dirty="0" smtClean="0"/>
              <a:t>"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property name</a:t>
            </a:r>
            <a:r>
              <a:rPr lang="en-US" sz="1800" dirty="0" smtClean="0"/>
              <a:t>=”percentage" </a:t>
            </a:r>
            <a:r>
              <a:rPr lang="en-US" sz="1800" dirty="0"/>
              <a:t>value="10"/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/bean&gt;</a:t>
            </a:r>
          </a:p>
          <a:p>
            <a:pPr marL="0" indent="0">
              <a:buNone/>
            </a:pPr>
            <a:r>
              <a:rPr lang="en-US" sz="1800" dirty="0"/>
              <a:t>&lt;bean id</a:t>
            </a:r>
            <a:r>
              <a:rPr lang="en-US" sz="1800" dirty="0" smtClean="0"/>
              <a:t>=”</a:t>
            </a:r>
            <a:r>
              <a:rPr lang="en-US" sz="1800" dirty="0" err="1" smtClean="0"/>
              <a:t>VatTax</a:t>
            </a:r>
            <a:r>
              <a:rPr lang="en-US" sz="1800" dirty="0" smtClean="0"/>
              <a:t>" </a:t>
            </a:r>
            <a:r>
              <a:rPr lang="en-US" sz="1800" dirty="0"/>
              <a:t>class</a:t>
            </a:r>
            <a:r>
              <a:rPr lang="en-US" sz="1800" dirty="0" smtClean="0"/>
              <a:t>=”</a:t>
            </a:r>
            <a:r>
              <a:rPr lang="en-US" sz="1800" dirty="0" err="1" smtClean="0"/>
              <a:t>vatTax</a:t>
            </a:r>
            <a:r>
              <a:rPr lang="en-US" sz="1800" dirty="0" smtClean="0"/>
              <a:t>"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constructor-</a:t>
            </a:r>
            <a:r>
              <a:rPr lang="en-US" sz="1800" dirty="0" err="1"/>
              <a:t>arg</a:t>
            </a:r>
            <a:r>
              <a:rPr lang="en-US" sz="1800" dirty="0"/>
              <a:t> value</a:t>
            </a:r>
            <a:r>
              <a:rPr lang="en-US" sz="1800" dirty="0" smtClean="0"/>
              <a:t>=”11"</a:t>
            </a:r>
            <a:r>
              <a:rPr lang="en-US" sz="1800" dirty="0"/>
              <a:t>/&gt;</a:t>
            </a:r>
          </a:p>
          <a:p>
            <a:pPr marL="0" indent="0">
              <a:buNone/>
            </a:pPr>
            <a:r>
              <a:rPr lang="en-US" sz="1800" dirty="0"/>
              <a:t>&lt;/bean&gt;</a:t>
            </a:r>
          </a:p>
          <a:p>
            <a:pPr marL="0" indent="0">
              <a:buNone/>
            </a:pPr>
            <a:r>
              <a:rPr lang="en-US" sz="1800" dirty="0"/>
              <a:t>…</a:t>
            </a:r>
          </a:p>
          <a:p>
            <a:pPr marL="0" indent="0">
              <a:buNone/>
            </a:pPr>
            <a:r>
              <a:rPr lang="en-US" sz="1800" dirty="0"/>
              <a:t>&lt;/beans&gt;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20291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so great about that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ShoppingCart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 err="1" smtClean="0"/>
              <a:t>ShoppingCart</a:t>
            </a:r>
            <a:r>
              <a:rPr lang="en-US" dirty="0" smtClean="0"/>
              <a:t>(User user, Address address, Account account)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 err="1" smtClean="0"/>
              <a:t>ArrayList</a:t>
            </a:r>
            <a:r>
              <a:rPr lang="en-US" dirty="0"/>
              <a:t>&lt;</a:t>
            </a:r>
            <a:r>
              <a:rPr lang="en-US" dirty="0" smtClean="0"/>
              <a:t>Item&gt; </a:t>
            </a:r>
            <a:r>
              <a:rPr lang="en-US" dirty="0" err="1" smtClean="0"/>
              <a:t>getItems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    return </a:t>
            </a:r>
            <a:r>
              <a:rPr lang="en-US" dirty="0" err="1" smtClean="0"/>
              <a:t>this.items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void </a:t>
            </a:r>
            <a:r>
              <a:rPr lang="en-US" dirty="0" err="1" smtClean="0"/>
              <a:t>calculateTax</a:t>
            </a:r>
            <a:r>
              <a:rPr lang="en-US" dirty="0" smtClean="0"/>
              <a:t>(Item item){</a:t>
            </a:r>
            <a:br>
              <a:rPr lang="en-US" dirty="0" smtClean="0"/>
            </a:br>
            <a:r>
              <a:rPr lang="en-US" dirty="0" smtClean="0"/>
              <a:t>         Tax tax = </a:t>
            </a:r>
            <a:r>
              <a:rPr lang="en-US" dirty="0" err="1" smtClean="0"/>
              <a:t>context.getBean</a:t>
            </a:r>
            <a:r>
              <a:rPr lang="en-US" dirty="0" smtClean="0"/>
              <a:t>(“</a:t>
            </a:r>
            <a:r>
              <a:rPr lang="en-US" dirty="0" err="1" smtClean="0"/>
              <a:t>salesTax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item.taxAmount</a:t>
            </a:r>
            <a:r>
              <a:rPr lang="en-US" dirty="0" smtClean="0"/>
              <a:t> = </a:t>
            </a:r>
            <a:r>
              <a:rPr lang="en-US" dirty="0" err="1" smtClean="0"/>
              <a:t>tax.calculate</a:t>
            </a:r>
            <a:r>
              <a:rPr lang="en-US" dirty="0" smtClean="0"/>
              <a:t>(</a:t>
            </a:r>
            <a:r>
              <a:rPr lang="en-US" dirty="0" err="1" smtClean="0"/>
              <a:t>item.amount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smtClean="0"/>
              <a:t>/ Now what if we add different currencies? What if we add different Tax types (VAT)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46800" y="1982679"/>
            <a:ext cx="241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“Program to an interface, not an implementation” </a:t>
            </a:r>
          </a:p>
          <a:p>
            <a:endParaRPr lang="en-US" dirty="0"/>
          </a:p>
          <a:p>
            <a:r>
              <a:rPr lang="en-US" dirty="0"/>
              <a:t>“Favor object composition over class </a:t>
            </a:r>
            <a:r>
              <a:rPr lang="en-US" dirty="0" smtClean="0"/>
              <a:t>inheritance”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GOF.</a:t>
            </a:r>
            <a:endParaRPr lang="en-US" dirty="0"/>
          </a:p>
          <a:p>
            <a:pPr algn="ctr"/>
            <a:endParaRPr lang="en-US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127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Lets start with the Why</a:t>
            </a:r>
            <a:endParaRPr lang="en-US" dirty="0" smtClean="0"/>
          </a:p>
          <a:p>
            <a:r>
              <a:rPr lang="en-US" dirty="0" smtClean="0"/>
              <a:t>Introducing Spring</a:t>
            </a:r>
            <a:endParaRPr lang="en-US" dirty="0" smtClean="0"/>
          </a:p>
          <a:p>
            <a:r>
              <a:rPr lang="en-US" dirty="0" smtClean="0"/>
              <a:t>Spring has Sprung</a:t>
            </a:r>
            <a:endParaRPr lang="en-US" dirty="0" smtClean="0"/>
          </a:p>
          <a:p>
            <a:r>
              <a:rPr lang="en-US" dirty="0" smtClean="0"/>
              <a:t>Bean factory and the Application Context</a:t>
            </a:r>
            <a:endParaRPr lang="en-US" dirty="0" smtClean="0"/>
          </a:p>
          <a:p>
            <a:r>
              <a:rPr lang="en-US" dirty="0" smtClean="0"/>
              <a:t>AHA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Spring?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Reminiscing the good old days,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Java Evolves. J2EE</a:t>
            </a:r>
            <a:endParaRPr lang="en-US" dirty="0"/>
          </a:p>
          <a:p>
            <a:r>
              <a:rPr lang="en-US" dirty="0" smtClean="0"/>
              <a:t>EJB</a:t>
            </a:r>
            <a:r>
              <a:rPr lang="en-US" dirty="0" smtClean="0"/>
              <a:t>, </a:t>
            </a:r>
            <a:r>
              <a:rPr lang="en-US" dirty="0" smtClean="0"/>
              <a:t>CORBA, IIOP</a:t>
            </a:r>
            <a:endParaRPr lang="en-US" dirty="0" smtClean="0"/>
          </a:p>
          <a:p>
            <a:r>
              <a:rPr lang="en-US" dirty="0" smtClean="0"/>
              <a:t>PAIN</a:t>
            </a:r>
            <a:endParaRPr lang="en-US" dirty="0" smtClean="0"/>
          </a:p>
          <a:p>
            <a:pPr lvl="1"/>
            <a:r>
              <a:rPr lang="en-US" dirty="0" smtClean="0"/>
              <a:t>Complex programming model</a:t>
            </a:r>
          </a:p>
          <a:p>
            <a:pPr lvl="1"/>
            <a:r>
              <a:rPr lang="en-US" dirty="0" smtClean="0"/>
              <a:t>Hard to maintain or extend</a:t>
            </a:r>
          </a:p>
          <a:p>
            <a:pPr lvl="1"/>
            <a:r>
              <a:rPr lang="en-US" dirty="0" smtClean="0"/>
              <a:t>Hart to test</a:t>
            </a:r>
          </a:p>
          <a:p>
            <a:pPr lvl="1"/>
            <a:r>
              <a:rPr lang="en-US" dirty="0" smtClean="0"/>
              <a:t>Extremely high learning curve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j2ee.jp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420" r="-37420"/>
          <a:stretch>
            <a:fillRect/>
          </a:stretch>
        </p:blipFill>
        <p:spPr>
          <a:xfrm>
            <a:off x="366716" y="111391"/>
            <a:ext cx="8410575" cy="4346309"/>
          </a:xfrm>
        </p:spPr>
      </p:pic>
    </p:spTree>
    <p:extLst>
      <p:ext uri="{BB962C8B-B14F-4D97-AF65-F5344CB8AC3E}">
        <p14:creationId xmlns:p14="http://schemas.microsoft.com/office/powerpoint/2010/main" val="4447716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has Sprung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Spring Framework is a Java platform that provides comprehensive infrastructure support for developing Java applications. </a:t>
            </a:r>
          </a:p>
          <a:p>
            <a:pPr marL="0" indent="0">
              <a:buNone/>
            </a:pPr>
            <a:r>
              <a:rPr lang="en-US" dirty="0"/>
              <a:t>Spring handles the infrastructure so you can focus on your application.</a:t>
            </a:r>
          </a:p>
          <a:p>
            <a:pPr marL="0" indent="0">
              <a:buNone/>
            </a:pPr>
            <a:r>
              <a:rPr lang="en-US" dirty="0"/>
              <a:t>Dependency Injection and Inversion of Control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"</a:t>
            </a:r>
            <a:r>
              <a:rPr lang="en-US" sz="1800" dirty="0">
                <a:solidFill>
                  <a:srgbClr val="660066"/>
                </a:solidFill>
              </a:rPr>
              <a:t>The question is, what aspect of control are [they] inverting?</a:t>
            </a:r>
            <a:r>
              <a:rPr lang="en-US" sz="1800" dirty="0"/>
              <a:t>" Martin Fowler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724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43231" r="-43231"/>
          <a:stretch>
            <a:fillRect/>
          </a:stretch>
        </p:blipFill>
        <p:spPr>
          <a:xfrm>
            <a:off x="366713" y="89112"/>
            <a:ext cx="8410575" cy="4522493"/>
          </a:xfrm>
        </p:spPr>
      </p:pic>
    </p:spTree>
    <p:extLst>
      <p:ext uri="{BB962C8B-B14F-4D97-AF65-F5344CB8AC3E}">
        <p14:creationId xmlns:p14="http://schemas.microsoft.com/office/powerpoint/2010/main" val="29723513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Container</a:t>
            </a:r>
          </a:p>
          <a:p>
            <a:r>
              <a:rPr lang="en-US" dirty="0" smtClean="0"/>
              <a:t>AOP</a:t>
            </a:r>
          </a:p>
          <a:p>
            <a:r>
              <a:rPr lang="en-US" dirty="0" smtClean="0"/>
              <a:t>Messaging</a:t>
            </a:r>
          </a:p>
          <a:p>
            <a:r>
              <a:rPr lang="en-US" dirty="0" smtClean="0"/>
              <a:t>Data Access</a:t>
            </a:r>
          </a:p>
          <a:p>
            <a:r>
              <a:rPr lang="en-US" dirty="0" smtClean="0"/>
              <a:t>Web</a:t>
            </a:r>
          </a:p>
          <a:p>
            <a:r>
              <a:rPr lang="en-US" dirty="0" smtClean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16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BeanFactory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err="1" smtClean="0"/>
              <a:t>ApplicationContext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Whats</a:t>
            </a:r>
            <a:r>
              <a:rPr lang="en-US" dirty="0"/>
              <a:t> a bean? </a:t>
            </a:r>
            <a:br>
              <a:rPr lang="en-US" dirty="0"/>
            </a:br>
            <a:r>
              <a:rPr lang="en-US" dirty="0"/>
              <a:t>A bean is an object that is instantiated, assembled, and otherwise managed by a Spring </a:t>
            </a:r>
            <a:r>
              <a:rPr lang="en-US" dirty="0" smtClean="0"/>
              <a:t>container</a:t>
            </a:r>
          </a:p>
          <a:p>
            <a:r>
              <a:rPr lang="en-US" dirty="0" err="1" smtClean="0"/>
              <a:t>BeanFactory</a:t>
            </a:r>
            <a:r>
              <a:rPr lang="en-US" dirty="0" smtClean="0"/>
              <a:t> </a:t>
            </a:r>
            <a:r>
              <a:rPr lang="en-US" dirty="0"/>
              <a:t>provides the configuration framework and basic </a:t>
            </a:r>
            <a:r>
              <a:rPr lang="en-US" dirty="0" smtClean="0"/>
              <a:t>functionality</a:t>
            </a:r>
            <a:endParaRPr lang="en-US" dirty="0"/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</a:t>
            </a:r>
            <a:r>
              <a:rPr lang="en-US" dirty="0"/>
              <a:t>adds more enterprise-specific functionality. </a:t>
            </a:r>
            <a:endParaRPr lang="en-US" dirty="0" smtClean="0"/>
          </a:p>
          <a:p>
            <a:pPr lvl="1"/>
            <a:r>
              <a:rPr lang="en-US" dirty="0" err="1" smtClean="0"/>
              <a:t>WebApplicationContext</a:t>
            </a:r>
            <a:endParaRPr lang="en-US" dirty="0"/>
          </a:p>
          <a:p>
            <a:pPr lvl="1"/>
            <a:r>
              <a:rPr lang="en-US" dirty="0" err="1" smtClean="0"/>
              <a:t>ClassPathXmlApplicationContext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2004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Factory and the Application Context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Most common: top level of class </a:t>
            </a:r>
            <a:r>
              <a:rPr lang="en-US" dirty="0" smtClean="0"/>
              <a:t>path</a:t>
            </a:r>
          </a:p>
          <a:p>
            <a:pPr lvl="1"/>
            <a:r>
              <a:rPr lang="en-US" sz="1600" dirty="0" smtClean="0"/>
              <a:t>Instantiate </a:t>
            </a:r>
            <a:r>
              <a:rPr lang="en-US" sz="1600" dirty="0"/>
              <a:t>container </a:t>
            </a:r>
            <a:r>
              <a:rPr lang="en-US" sz="1600" dirty="0" smtClean="0"/>
              <a:t>with new </a:t>
            </a:r>
            <a:r>
              <a:rPr lang="en-US" sz="1600" dirty="0" err="1"/>
              <a:t>ClassPathXmlApplicationContext</a:t>
            </a:r>
            <a:r>
              <a:rPr lang="en-US" sz="1600" dirty="0"/>
              <a:t>("/</a:t>
            </a:r>
            <a:r>
              <a:rPr lang="en-US" sz="1600" dirty="0" err="1"/>
              <a:t>file.xml</a:t>
            </a:r>
            <a:r>
              <a:rPr lang="en-US" sz="1600" dirty="0"/>
              <a:t>")</a:t>
            </a:r>
            <a:r>
              <a:rPr lang="en-US" sz="1600" dirty="0" smtClean="0"/>
              <a:t>;</a:t>
            </a:r>
          </a:p>
          <a:p>
            <a:pPr marL="285750" indent="-342900"/>
            <a:r>
              <a:rPr lang="en-US" dirty="0" smtClean="0"/>
              <a:t>Subdirectory </a:t>
            </a:r>
            <a:r>
              <a:rPr lang="en-US" dirty="0"/>
              <a:t>of class path Subdirectory of class </a:t>
            </a:r>
            <a:r>
              <a:rPr lang="en-US" dirty="0" smtClean="0"/>
              <a:t>path</a:t>
            </a:r>
          </a:p>
          <a:p>
            <a:pPr marL="800100" lvl="1" indent="-342900"/>
            <a:r>
              <a:rPr lang="en-US" sz="1400" dirty="0" smtClean="0"/>
              <a:t>Instantiate </a:t>
            </a:r>
            <a:r>
              <a:rPr lang="en-US" sz="1400" dirty="0"/>
              <a:t>container </a:t>
            </a:r>
            <a:r>
              <a:rPr lang="en-US" sz="1400" dirty="0" smtClean="0"/>
              <a:t>with new </a:t>
            </a:r>
            <a:r>
              <a:rPr lang="en-US" sz="1400" dirty="0" err="1"/>
              <a:t>ClassPathXmlApplicationContext</a:t>
            </a:r>
            <a:r>
              <a:rPr lang="en-US" sz="1400" dirty="0"/>
              <a:t>( ) "/</a:t>
            </a:r>
            <a:r>
              <a:rPr lang="en-US" sz="1400" dirty="0" err="1"/>
              <a:t>dir</a:t>
            </a:r>
            <a:r>
              <a:rPr lang="en-US" sz="1400" dirty="0"/>
              <a:t>/</a:t>
            </a:r>
            <a:r>
              <a:rPr lang="en-US" sz="1400" dirty="0" err="1"/>
              <a:t>file.xml</a:t>
            </a:r>
            <a:r>
              <a:rPr lang="en-US" sz="1400" dirty="0"/>
              <a:t>")</a:t>
            </a:r>
            <a:r>
              <a:rPr lang="en-US" sz="1400" dirty="0" smtClean="0"/>
              <a:t>;</a:t>
            </a:r>
          </a:p>
          <a:p>
            <a:pPr marL="400050" indent="-457200"/>
            <a:r>
              <a:rPr lang="en-US" dirty="0" smtClean="0"/>
              <a:t>Anywhere </a:t>
            </a:r>
            <a:r>
              <a:rPr lang="en-US" dirty="0"/>
              <a:t>on file </a:t>
            </a:r>
            <a:r>
              <a:rPr lang="en-US" dirty="0" smtClean="0"/>
              <a:t>system</a:t>
            </a:r>
          </a:p>
          <a:p>
            <a:pPr marL="914400" lvl="1" indent="-457200"/>
            <a:r>
              <a:rPr lang="en-US" sz="1400" dirty="0" smtClean="0"/>
              <a:t>Instantiate </a:t>
            </a:r>
            <a:r>
              <a:rPr lang="en-US" sz="1400" dirty="0"/>
              <a:t>container </a:t>
            </a:r>
            <a:r>
              <a:rPr lang="en-US" sz="1400" dirty="0" smtClean="0"/>
              <a:t>with new </a:t>
            </a:r>
            <a:r>
              <a:rPr lang="en-US" sz="1400" dirty="0" err="1"/>
              <a:t>FileSystemXmlApplicationContext</a:t>
            </a:r>
            <a:r>
              <a:rPr lang="en-US" sz="1400" dirty="0"/>
              <a:t>("/</a:t>
            </a:r>
            <a:r>
              <a:rPr lang="en-US" sz="1400" dirty="0" err="1"/>
              <a:t>usr</a:t>
            </a:r>
            <a:r>
              <a:rPr lang="en-US" sz="1400" dirty="0"/>
              <a:t>/hall/</a:t>
            </a:r>
            <a:r>
              <a:rPr lang="en-US" sz="1400" dirty="0" err="1"/>
              <a:t>file.xml</a:t>
            </a:r>
            <a:r>
              <a:rPr lang="en-US" sz="1400" dirty="0"/>
              <a:t>")</a:t>
            </a:r>
            <a:r>
              <a:rPr lang="en-US" sz="1400" dirty="0" smtClean="0"/>
              <a:t>;</a:t>
            </a:r>
            <a:endParaRPr lang="en-US" sz="1800" dirty="0" smtClean="0"/>
          </a:p>
          <a:p>
            <a:pPr marL="400050" indent="-457200"/>
            <a:r>
              <a:rPr lang="en-US" sz="2200" dirty="0" smtClean="0"/>
              <a:t>In </a:t>
            </a:r>
            <a:r>
              <a:rPr lang="en-US" sz="2200" dirty="0"/>
              <a:t>WEB-INF (Web applications only</a:t>
            </a:r>
            <a:r>
              <a:rPr lang="en-US" sz="2200" dirty="0" smtClean="0"/>
              <a:t>)</a:t>
            </a:r>
          </a:p>
          <a:p>
            <a:pPr lvl="1"/>
            <a:r>
              <a:rPr lang="en-US" sz="1400" dirty="0" smtClean="0"/>
              <a:t>Instantiate </a:t>
            </a:r>
            <a:r>
              <a:rPr lang="en-US" sz="1400" dirty="0"/>
              <a:t>container with special listener when app </a:t>
            </a:r>
            <a:r>
              <a:rPr lang="en-US" sz="1400" dirty="0" smtClean="0"/>
              <a:t>loads.</a:t>
            </a:r>
          </a:p>
          <a:p>
            <a:pPr lvl="1"/>
            <a:r>
              <a:rPr lang="en-US" sz="1400" dirty="0" smtClean="0"/>
              <a:t>Access </a:t>
            </a:r>
            <a:r>
              <a:rPr lang="en-US" sz="1400" dirty="0"/>
              <a:t>container with static methods </a:t>
            </a:r>
            <a:r>
              <a:rPr lang="en-US" sz="1400" dirty="0" smtClean="0"/>
              <a:t>in </a:t>
            </a:r>
            <a:r>
              <a:rPr lang="en-US" sz="1400" dirty="0" err="1" smtClean="0"/>
              <a:t>WebApplicationContextUtils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88408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ivotal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10212</TotalTime>
  <Words>429</Words>
  <Application>Microsoft Macintosh PowerPoint</Application>
  <PresentationFormat>On-screen Show (16:9)</PresentationFormat>
  <Paragraphs>103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Pivotal_2014</vt:lpstr>
      <vt:lpstr>1_Pivotal</vt:lpstr>
      <vt:lpstr>PowerPoint Presentation</vt:lpstr>
      <vt:lpstr>Agenda</vt:lpstr>
      <vt:lpstr>Why Spring?</vt:lpstr>
      <vt:lpstr>PowerPoint Presentation</vt:lpstr>
      <vt:lpstr>Spring has Sprung</vt:lpstr>
      <vt:lpstr>PowerPoint Presentation</vt:lpstr>
      <vt:lpstr>Modules</vt:lpstr>
      <vt:lpstr>BeanFactory and the ApplicationContext</vt:lpstr>
      <vt:lpstr>Bean Factory and the Application Context</vt:lpstr>
      <vt:lpstr>Bean Factory and the Application Context</vt:lpstr>
      <vt:lpstr>Bean Factory and the Application Context</vt:lpstr>
      <vt:lpstr>Bean Factory and the Application Context</vt:lpstr>
      <vt:lpstr>Bean Factory and the Application Context</vt:lpstr>
      <vt:lpstr>What’s so great about that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 Daver</cp:lastModifiedBy>
  <cp:revision>383</cp:revision>
  <dcterms:modified xsi:type="dcterms:W3CDTF">2016-03-01T05:22:32Z</dcterms:modified>
</cp:coreProperties>
</file>