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22"/>
  </p:notesMasterIdLst>
  <p:handoutMasterIdLst>
    <p:handoutMasterId r:id="rId23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46" r:id="rId10"/>
    <p:sldId id="647" r:id="rId11"/>
    <p:sldId id="649" r:id="rId12"/>
    <p:sldId id="650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3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What is Spring Boot?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46"/>
            <p14:sldId id="647"/>
            <p14:sldId id="649"/>
            <p14:sldId id="650"/>
            <p14:sldId id="653"/>
            <p14:sldId id="654"/>
            <p14:sldId id="655"/>
            <p14:sldId id="656"/>
            <p14:sldId id="657"/>
            <p14:sldId id="658"/>
            <p14:sldId id="659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800000"/>
    <a:srgbClr val="FFFFCC"/>
    <a:srgbClr val="AA0000"/>
    <a:srgbClr val="000000"/>
    <a:srgbClr val="008774"/>
    <a:srgbClr val="4C4C4C"/>
    <a:srgbClr val="01A38F"/>
    <a:srgbClr val="1F2E38"/>
    <a:srgbClr val="5CA830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704" y="-17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Boot - Actuator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Production-Ready Features in Spring Applications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How to use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appropriate Spring Boot dependencies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The easiest is to use a dependency management tool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works with Maven, </a:t>
            </a:r>
            <a:r>
              <a:rPr lang="en-US" sz="2400" dirty="0" err="1" smtClean="0">
                <a:sym typeface="Arial"/>
              </a:rPr>
              <a:t>Gradle</a:t>
            </a:r>
            <a:r>
              <a:rPr lang="en-US" sz="2400" dirty="0" smtClean="0">
                <a:sym typeface="Arial"/>
              </a:rPr>
              <a:t>, Ant/Ivy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Out content here will show Maven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Parent POM defines ke</a:t>
            </a:r>
            <a:r>
              <a:rPr lang="en-US" sz="2400" dirty="0" smtClean="0">
                <a:sym typeface="Arial"/>
              </a:rPr>
              <a:t>y versions of dependencies and Maven plugins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482042"/>
            <a:ext cx="5222240" cy="1416396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&gt;spring-boot-starter-parent&lt;/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&lt;/parent&gt;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42640" y="4246418"/>
            <a:ext cx="4551680" cy="660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Defines properties for dependencies, for example ${</a:t>
            </a:r>
            <a:r>
              <a:rPr lang="en-US" sz="1400" dirty="0" err="1" smtClean="0">
                <a:solidFill>
                  <a:schemeClr val="tx1"/>
                </a:solidFill>
              </a:rPr>
              <a:t>spring.version</a:t>
            </a:r>
            <a:r>
              <a:rPr lang="en-US" sz="1400" dirty="0" smtClean="0">
                <a:solidFill>
                  <a:schemeClr val="tx1"/>
                </a:solidFill>
              </a:rPr>
              <a:t>} = 4.2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H="1" flipV="1">
            <a:off x="4368800" y="3230880"/>
            <a:ext cx="1249680" cy="10155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Web Dependencies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Everything you need to develop a web application with Spring</a:t>
            </a:r>
            <a:endParaRPr lang="en-US" sz="24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055322"/>
            <a:ext cx="6024880" cy="161243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dependency&gt;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&gt;spring-boot-starter-web&lt;/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/dependency&gt;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/dependencies&gt;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05400" y="3404870"/>
            <a:ext cx="2524760" cy="1421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Resolves: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spring-web-*.jar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spring-</a:t>
            </a:r>
            <a:r>
              <a:rPr lang="en-US" sz="1400" dirty="0" err="1" smtClean="0">
                <a:solidFill>
                  <a:schemeClr val="tx1"/>
                </a:solidFill>
              </a:rPr>
              <a:t>webmvc</a:t>
            </a:r>
            <a:r>
              <a:rPr lang="en-US" sz="14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tomcat-*.jar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jackson-databind</a:t>
            </a:r>
            <a:r>
              <a:rPr lang="en-US" sz="14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4572000" y="3058161"/>
            <a:ext cx="533400" cy="1057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What is Spring Boot?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Definition and Hello World example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Dependency Management</a:t>
            </a: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Ease of Use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Externalized Properties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1800" dirty="0" err="1" smtClean="0">
                <a:solidFill>
                  <a:schemeClr val="accent1"/>
                </a:solidFill>
                <a:sym typeface="Arial"/>
              </a:rPr>
              <a:t>application.properties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Developers commonly externalize properties to files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Easily consumable via Spring </a:t>
            </a:r>
            <a:r>
              <a:rPr lang="en-US" sz="2000" dirty="0" err="1" smtClean="0">
                <a:sym typeface="Arial"/>
              </a:rPr>
              <a:t>PropertySource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But Developers name / locate their files different ways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automatically looks for </a:t>
            </a:r>
            <a:r>
              <a:rPr lang="en-US" sz="2400" b="1" i="1" dirty="0" err="1" smtClean="0">
                <a:solidFill>
                  <a:srgbClr val="800000"/>
                </a:solidFill>
                <a:sym typeface="Arial"/>
              </a:rPr>
              <a:t>application.properties</a:t>
            </a:r>
            <a:r>
              <a:rPr lang="en-US" sz="2400" b="1" i="1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in the classpath root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Starter POMs declare the properties to use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Check the reference documentation to know which properties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smtClean="0">
                <a:sym typeface="Arial"/>
              </a:rPr>
              <a:t>can be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180080"/>
            <a:ext cx="2936240" cy="71835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=admin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Controlling Log Level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can control the log </a:t>
            </a:r>
            <a:r>
              <a:rPr lang="en-US" sz="2400" dirty="0" err="1" smtClean="0">
                <a:sym typeface="Arial"/>
              </a:rPr>
              <a:t>leve</a:t>
            </a:r>
            <a:endParaRPr lang="en-US" sz="24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Just set it in the </a:t>
            </a:r>
            <a:r>
              <a:rPr lang="en-US" sz="2000" b="1" i="1" dirty="0" err="1">
                <a:solidFill>
                  <a:srgbClr val="800000"/>
                </a:solidFill>
                <a:sym typeface="Arial"/>
              </a:rPr>
              <a:t>application.properties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Works with most logging frameworks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Java </a:t>
            </a:r>
            <a:r>
              <a:rPr lang="en-US" sz="2000" dirty="0" err="1" smtClean="0">
                <a:sym typeface="Arial"/>
              </a:rPr>
              <a:t>Util</a:t>
            </a:r>
            <a:r>
              <a:rPr lang="en-US" sz="2000" dirty="0" smtClean="0">
                <a:sym typeface="Arial"/>
              </a:rPr>
              <a:t> Logging, </a:t>
            </a:r>
            <a:r>
              <a:rPr lang="en-US" sz="2000" dirty="0" err="1" smtClean="0">
                <a:sym typeface="Arial"/>
              </a:rPr>
              <a:t>Logback</a:t>
            </a:r>
            <a:r>
              <a:rPr lang="en-US" sz="2000" dirty="0" smtClean="0">
                <a:sym typeface="Arial"/>
              </a:rPr>
              <a:t>, Log4J, Log4J2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952981"/>
            <a:ext cx="4521200" cy="71835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>
                <a:solidFill>
                  <a:schemeClr val="tx1"/>
                </a:solidFill>
                <a:sym typeface="Arial"/>
              </a:rPr>
              <a:t>l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ogging.level.org.springframework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=DEBUG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logging.level.com.acme.your.code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=INFO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DataSource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Configuration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42975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either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spring-boot-starter-</a:t>
            </a:r>
            <a:r>
              <a:rPr lang="en-US" sz="2400" i="1" dirty="0" err="1" smtClean="0">
                <a:solidFill>
                  <a:srgbClr val="800000"/>
                </a:solidFill>
                <a:sym typeface="Arial"/>
              </a:rPr>
              <a:t>jdbc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or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spring-boot-starter-data-</a:t>
            </a:r>
            <a:r>
              <a:rPr lang="en-US" sz="2400" i="1" dirty="0" err="1" smtClean="0">
                <a:solidFill>
                  <a:srgbClr val="800000"/>
                </a:solidFill>
                <a:sym typeface="Arial"/>
              </a:rPr>
              <a:t>jpa</a:t>
            </a:r>
            <a:r>
              <a:rPr lang="en-US" sz="2400" dirty="0" smtClean="0">
                <a:sym typeface="Arial"/>
              </a:rPr>
              <a:t> and include a JDBC driver on classpath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Declare </a:t>
            </a:r>
            <a:r>
              <a:rPr lang="en-US" sz="2400" dirty="0" err="1" smtClean="0">
                <a:sym typeface="Arial"/>
              </a:rPr>
              <a:t>propeties</a:t>
            </a: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That’s It!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Spring Boot will create a </a:t>
            </a:r>
            <a:r>
              <a:rPr lang="en-US" sz="2000" dirty="0" err="1" smtClean="0">
                <a:sym typeface="Arial"/>
              </a:rPr>
              <a:t>DataSource</a:t>
            </a:r>
            <a:r>
              <a:rPr lang="en-US" sz="2000" dirty="0" smtClean="0">
                <a:sym typeface="Arial"/>
              </a:rPr>
              <a:t> with properties set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Will even use a connection pool if the library is found on the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smtClean="0">
                <a:sym typeface="Arial"/>
              </a:rPr>
              <a:t>classpath!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68400" y="2225040"/>
            <a:ext cx="5242560" cy="13208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spring.datasource.url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jdbc:mysql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://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/test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spring.datasource.username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dbuser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spring.datasource.password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=password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spring.datasource.driver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-class-name=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com.mysql.jdbc.Driver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Web Application Convenience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automatically configures Spring MVC </a:t>
            </a:r>
            <a:r>
              <a:rPr lang="en-US" sz="2400" dirty="0" err="1" smtClean="0">
                <a:sym typeface="Arial"/>
              </a:rPr>
              <a:t>DispatcherServlet</a:t>
            </a:r>
            <a:r>
              <a:rPr lang="en-US" sz="2400" dirty="0" smtClean="0">
                <a:sym typeface="Arial"/>
              </a:rPr>
              <a:t> and @</a:t>
            </a:r>
            <a:r>
              <a:rPr lang="en-US" sz="2400" dirty="0" err="1" smtClean="0">
                <a:sym typeface="Arial"/>
              </a:rPr>
              <a:t>EnableWebMvc</a:t>
            </a:r>
            <a:r>
              <a:rPr lang="en-US" sz="2400" dirty="0" smtClean="0">
                <a:sym typeface="Arial"/>
              </a:rPr>
              <a:t> defaults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When spring-</a:t>
            </a:r>
            <a:r>
              <a:rPr lang="en-US" sz="2000" dirty="0" err="1" smtClean="0">
                <a:sym typeface="Arial"/>
              </a:rPr>
              <a:t>webmvc</a:t>
            </a:r>
            <a:r>
              <a:rPr lang="en-US" sz="2000" dirty="0" smtClean="0">
                <a:sym typeface="Arial"/>
              </a:rPr>
              <a:t>*.jar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Static resources served from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0000FF"/>
                </a:solidFill>
                <a:sym typeface="Arial"/>
              </a:rPr>
              <a:t>/static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/public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/resources </a:t>
            </a:r>
            <a:r>
              <a:rPr lang="en-US" sz="2000" dirty="0" smtClean="0">
                <a:sym typeface="Arial"/>
              </a:rPr>
              <a:t>or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/META-INF/resources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Templates server from </a:t>
            </a:r>
            <a:r>
              <a:rPr lang="en-US" sz="2400" dirty="0" smtClean="0">
                <a:solidFill>
                  <a:srgbClr val="0000FF"/>
                </a:solidFill>
                <a:sym typeface="Arial"/>
              </a:rPr>
              <a:t>/templates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When Velocity, </a:t>
            </a:r>
            <a:r>
              <a:rPr lang="en-US" sz="2000" dirty="0" err="1" smtClean="0">
                <a:sym typeface="Arial"/>
              </a:rPr>
              <a:t>Freemarker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err="1" smtClean="0">
                <a:sym typeface="Arial"/>
              </a:rPr>
              <a:t>Thymeleaf</a:t>
            </a:r>
            <a:r>
              <a:rPr lang="en-US" sz="2000" dirty="0" smtClean="0">
                <a:sym typeface="Arial"/>
              </a:rPr>
              <a:t>, or Groovy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default / error mapping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Easily overridden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Summary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speeds up Spring application development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You always have full control and insight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Nothing is generated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 special runtime requirements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 servlet container needed (if you want)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e.g. ideal for microservices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Stay tuned for even more features in future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Getting Started &amp; Endpoints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Overview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Enable out-of-the-box Production-Ready features in Spring Apps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Run-time Inspection of Configuration Details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Beans, Environment, Auto-Configuration, </a:t>
            </a:r>
            <a:r>
              <a:rPr lang="en-US" sz="1600" dirty="0" err="1" smtClean="0">
                <a:sym typeface="Arial"/>
              </a:rPr>
              <a:t>Config</a:t>
            </a:r>
            <a:r>
              <a:rPr lang="en-US" sz="1600" dirty="0" smtClean="0">
                <a:sym typeface="Arial"/>
              </a:rPr>
              <a:t> Properties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Monitor Application Status &amp; </a:t>
            </a:r>
            <a:r>
              <a:rPr lang="en-US" sz="2000" dirty="0" err="1" smtClean="0">
                <a:sym typeface="Arial"/>
              </a:rPr>
              <a:t>Behaviour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Health Checks, Metrics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Simple Instrumentation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Graceful Shutdown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Several Endpoint/Access-Point Types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HTTP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JMX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Remote 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1866019"/>
            <a:ext cx="4551680" cy="138518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100" b="1" dirty="0" err="1" smtClean="0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100" b="1" dirty="0" err="1" smtClean="0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100" b="1" dirty="0" err="1" smtClean="0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100" b="1" dirty="0" err="1" smtClean="0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&gt;spring-boot-starter-actuator&lt;/</a:t>
            </a:r>
            <a:r>
              <a:rPr lang="en-US" sz="1100" b="1" dirty="0" err="1" smtClean="0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&lt;/dependency&gt;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chemeClr val="tx1"/>
                </a:solidFill>
                <a:sym typeface="Arial"/>
              </a:rPr>
              <a:t>&lt;/dependences&gt;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Enabling with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Import Maven Dependency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283364" cy="191654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Spring MVC Controller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An </a:t>
            </a:r>
            <a:r>
              <a:rPr lang="en-US" sz="2400" dirty="0" err="1" smtClean="0">
                <a:sym typeface="Arial"/>
              </a:rPr>
              <a:t>RESTful</a:t>
            </a:r>
            <a:r>
              <a:rPr lang="en-US" sz="2400" dirty="0" smtClean="0">
                <a:sym typeface="Arial"/>
              </a:rPr>
              <a:t> controller to keep this example simple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Returns a String as the body of the HTTP Response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No view involved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RestController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sym typeface="Arial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class</a:t>
            </a:r>
            <a:r>
              <a:rPr lang="en-US" sz="1400" dirty="0" smtClean="0">
                <a:sym typeface="Arial"/>
              </a:rPr>
              <a:t> </a:t>
            </a:r>
            <a:r>
              <a:rPr lang="en-US" sz="1400" dirty="0" err="1" smtClean="0">
                <a:sym typeface="Arial"/>
              </a:rPr>
              <a:t>HelloController</a:t>
            </a:r>
            <a:r>
              <a:rPr lang="en-US" sz="1400" dirty="0" smtClean="0">
                <a:sym typeface="Arial"/>
              </a:rPr>
              <a:t>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RequestMapping</a:t>
            </a:r>
            <a:r>
              <a:rPr lang="en-US" sz="1400" dirty="0" smtClean="0">
                <a:sym typeface="Arial"/>
              </a:rPr>
              <a:t>(“/”)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ym typeface="Arial"/>
              </a:rPr>
              <a:t> String hello()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return</a:t>
            </a:r>
            <a:r>
              <a:rPr lang="en-US" sz="1400" dirty="0" smtClean="0">
                <a:sym typeface="Arial"/>
              </a:rPr>
              <a:t> “Greetings from Spring Boot!”;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86" y="4722152"/>
            <a:ext cx="133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Controller.java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729480" cy="191654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Application Class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@</a:t>
            </a:r>
            <a:r>
              <a:rPr lang="en-US" sz="2400" dirty="0" err="1" smtClean="0">
                <a:sym typeface="Arial"/>
              </a:rPr>
              <a:t>SpringBootApplication</a:t>
            </a:r>
            <a:r>
              <a:rPr lang="en-US" sz="2400" dirty="0" smtClean="0">
                <a:sym typeface="Arial"/>
              </a:rPr>
              <a:t> annotation enables Spring Boot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Runs Tomcat </a:t>
            </a:r>
            <a:r>
              <a:rPr lang="en-US" sz="1600" i="1" u="sng" dirty="0" smtClean="0">
                <a:sym typeface="Arial"/>
              </a:rPr>
              <a:t>embedded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SpringBootApplication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sym typeface="Arial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class</a:t>
            </a:r>
            <a:r>
              <a:rPr lang="en-US" sz="1400" dirty="0" smtClean="0">
                <a:sym typeface="Arial"/>
              </a:rPr>
              <a:t> Application {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ym typeface="Arial"/>
              </a:rPr>
              <a:t> static void main(String[] </a:t>
            </a:r>
            <a:r>
              <a:rPr lang="en-US" sz="1400" dirty="0" err="1" smtClean="0">
                <a:sym typeface="Arial"/>
              </a:rPr>
              <a:t>args</a:t>
            </a:r>
            <a:r>
              <a:rPr lang="en-US" sz="1400" dirty="0" smtClean="0">
                <a:sym typeface="Arial"/>
              </a:rPr>
              <a:t>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	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SpringApplication.run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(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Application.class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, 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);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9071" y="4722152"/>
            <a:ext cx="1442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Application.java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Deployment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Our “Hello World” example bundles Tomcat inside the application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Runs as an executable JAR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apps can also be deployed into an existing application server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As a familiar WAR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Putting it all together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596640"/>
            <a:ext cx="3911600" cy="1214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80" y="1176251"/>
            <a:ext cx="350520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mvn</a:t>
            </a:r>
            <a:r>
              <a:rPr lang="en-US" dirty="0" smtClean="0">
                <a:solidFill>
                  <a:schemeClr val="tx1"/>
                </a:solidFill>
              </a:rPr>
              <a:t>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" y="1958570"/>
            <a:ext cx="350520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helloApp-0.0.1-SNAPSHOT.jar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" y="2781531"/>
            <a:ext cx="428752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java –jar helloApp-0.0.1-SNAPSHOT.jar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0720" y="1063379"/>
            <a:ext cx="3129280" cy="5723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Maven command to generate an archive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4720" y="1971039"/>
            <a:ext cx="1605280" cy="33528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Generated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4240" y="2780419"/>
            <a:ext cx="2905760" cy="35902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stated on command 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73520" y="3972560"/>
            <a:ext cx="2316480" cy="3149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runs on port 8080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4297680" y="1349570"/>
            <a:ext cx="1463040" cy="563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8" idx="3"/>
          </p:cNvCxnSpPr>
          <p:nvPr/>
        </p:nvCxnSpPr>
        <p:spPr>
          <a:xfrm flipH="1" flipV="1">
            <a:off x="4297680" y="2137525"/>
            <a:ext cx="2987040" cy="1154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5080000" y="2959930"/>
            <a:ext cx="904240" cy="556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4704080" y="4130040"/>
            <a:ext cx="1869440" cy="0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ym typeface="Arial"/>
              </a:rPr>
              <a:t>What is Spring Boot?</a:t>
            </a:r>
          </a:p>
          <a:p>
            <a:pPr lvl="1">
              <a:buClr>
                <a:srgbClr val="008774"/>
              </a:buClr>
            </a:pPr>
            <a:r>
              <a:rPr lang="en-US" sz="2000" dirty="0">
                <a:sym typeface="Arial"/>
              </a:rPr>
              <a:t>Definition and Hello World example</a:t>
            </a:r>
          </a:p>
          <a:p>
            <a:pPr>
              <a:buClr>
                <a:srgbClr val="008774"/>
              </a:buClr>
            </a:pPr>
            <a:r>
              <a:rPr lang="en-US" sz="2400" b="1" dirty="0">
                <a:sym typeface="Arial"/>
              </a:rPr>
              <a:t>Dependency Management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ym typeface="Arial"/>
              </a:rPr>
              <a:t>Ease of Use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26764</TotalTime>
  <Words>643</Words>
  <Application>Microsoft Macintosh PowerPoint</Application>
  <PresentationFormat>On-screen Show (16:9)</PresentationFormat>
  <Paragraphs>171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Pivotal Main</vt:lpstr>
      <vt:lpstr>1_Pivotal Main</vt:lpstr>
      <vt:lpstr>PowerPoint Presentation</vt:lpstr>
      <vt:lpstr>Topics in this Session</vt:lpstr>
      <vt:lpstr>Overview</vt:lpstr>
      <vt:lpstr>Enabling with Dependency</vt:lpstr>
      <vt:lpstr>Hello World – Spring MVC Controller</vt:lpstr>
      <vt:lpstr>Hello World – Application Class</vt:lpstr>
      <vt:lpstr>Deployment</vt:lpstr>
      <vt:lpstr>Putting it all together</vt:lpstr>
      <vt:lpstr>Topics in this Session</vt:lpstr>
      <vt:lpstr>How to use Spring Boot?</vt:lpstr>
      <vt:lpstr>Spring Boot Parent POM</vt:lpstr>
      <vt:lpstr>Spring Web Dependencies</vt:lpstr>
      <vt:lpstr>Spring Boot Parent POM</vt:lpstr>
      <vt:lpstr>Externalized Properties application.properties</vt:lpstr>
      <vt:lpstr>Controlling Log Level</vt:lpstr>
      <vt:lpstr>DataSource Configuration</vt:lpstr>
      <vt:lpstr>Web Application Convenience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1057</cp:revision>
  <cp:lastPrinted>2015-08-14T15:58:30Z</cp:lastPrinted>
  <dcterms:created xsi:type="dcterms:W3CDTF">2015-05-27T14:59:12Z</dcterms:created>
  <dcterms:modified xsi:type="dcterms:W3CDTF">2016-02-28T23:39:30Z</dcterms:modified>
</cp:coreProperties>
</file>