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4"/>
  </p:notesMasterIdLst>
  <p:handoutMasterIdLst>
    <p:handoutMasterId r:id="rId15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0" r:id="rId10"/>
    <p:sldId id="649" r:id="rId11"/>
    <p:sldId id="650" r:id="rId12"/>
    <p:sldId id="63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What is Spring Boot?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0"/>
            <p14:sldId id="649"/>
            <p14:sldId id="650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704" y="-17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Boot – Going Further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Multi-profile File with YAML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YAML file can contain for several documents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Convenient to specify alternate configurations in the same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4800" y="2357120"/>
            <a:ext cx="3952240" cy="26517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erver: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address: 192.168.1.100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profiles: development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address: 127.0.0.1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profiles: production</a:t>
            </a:r>
          </a:p>
          <a:p>
            <a:pPr>
              <a:buClr>
                <a:srgbClr val="008774"/>
              </a:buClr>
            </a:pPr>
            <a:r>
              <a:rPr lang="en-US" sz="1200" dirty="0" smtClean="0">
                <a:solidFill>
                  <a:schemeClr val="tx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address: 192.168.1.120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89880" y="2235200"/>
            <a:ext cx="2524760" cy="4673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No profile activated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89880" y="3454400"/>
            <a:ext cx="2524760" cy="4673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“development”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89880" y="4307840"/>
            <a:ext cx="2524760" cy="4673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“production”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3820160" y="2468880"/>
            <a:ext cx="1569720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3647440" y="3454400"/>
            <a:ext cx="1742440" cy="2336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3464560" y="4307840"/>
            <a:ext cx="1925320" cy="2336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2635" y="4695099"/>
            <a:ext cx="137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800000"/>
                </a:solidFill>
              </a:rPr>
              <a:t>a</a:t>
            </a:r>
            <a:r>
              <a:rPr lang="en-US" sz="1400" dirty="0" err="1" smtClean="0">
                <a:solidFill>
                  <a:srgbClr val="800000"/>
                </a:solidFill>
              </a:rPr>
              <a:t>pplication.yml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Working with Properties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Using YAML for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Inject Configuration with @Value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920" y="1469779"/>
            <a:ext cx="4551680" cy="55206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b="1" dirty="0" err="1" smtClean="0">
                <a:solidFill>
                  <a:schemeClr val="tx1"/>
                </a:solidFill>
                <a:sym typeface="Arial"/>
              </a:rPr>
              <a:t>quoteService.uri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=http://localhost:8080</a:t>
            </a:r>
            <a:endParaRPr lang="en-US" sz="14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920" y="2834640"/>
            <a:ext cx="4551680" cy="185928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b="1" dirty="0" smtClean="0">
                <a:solidFill>
                  <a:srgbClr val="7F7F7F"/>
                </a:solidFill>
                <a:sym typeface="Arial"/>
              </a:rPr>
              <a:t>@Configuration</a:t>
            </a:r>
          </a:p>
          <a:p>
            <a:pPr>
              <a:buClr>
                <a:srgbClr val="008774"/>
              </a:buClr>
            </a:pPr>
            <a:r>
              <a:rPr lang="en-US" sz="1400" b="1" dirty="0" smtClean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sym typeface="Arial"/>
              </a:rPr>
              <a:t>QuoteServiceConfiguration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endParaRPr lang="en-US" sz="1400" b="1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400" b="1" dirty="0" smtClean="0">
                <a:solidFill>
                  <a:srgbClr val="7F7F7F"/>
                </a:solidFill>
                <a:sym typeface="Arial"/>
              </a:rPr>
              <a:t>@Value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(“</a:t>
            </a:r>
            <a:r>
              <a:rPr lang="en-US" sz="1400" b="1" dirty="0" smtClean="0">
                <a:solidFill>
                  <a:srgbClr val="0000FF"/>
                </a:solidFill>
                <a:sym typeface="Arial"/>
              </a:rPr>
              <a:t>${</a:t>
            </a:r>
            <a:r>
              <a:rPr lang="en-US" sz="1400" b="1" dirty="0" err="1" smtClean="0">
                <a:solidFill>
                  <a:srgbClr val="0000FF"/>
                </a:solidFill>
                <a:sym typeface="Arial"/>
              </a:rPr>
              <a:t>quoteService.uri</a:t>
            </a:r>
            <a:r>
              <a:rPr lang="en-US" sz="1400" b="1" dirty="0" smtClean="0">
                <a:solidFill>
                  <a:srgbClr val="0000FF"/>
                </a:solidFill>
                <a:sym typeface="Arial"/>
              </a:rPr>
              <a:t>}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”)</a:t>
            </a:r>
          </a:p>
          <a:p>
            <a:pPr>
              <a:buClr>
                <a:srgbClr val="008774"/>
              </a:buClr>
            </a:pPr>
            <a:r>
              <a:rPr lang="en-US" sz="14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String </a:t>
            </a:r>
            <a:r>
              <a:rPr lang="en-US" sz="1400" b="1" dirty="0" err="1" smtClean="0">
                <a:solidFill>
                  <a:schemeClr val="tx1"/>
                </a:solidFill>
                <a:sym typeface="Arial"/>
              </a:rPr>
              <a:t>uri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4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	(…)</a:t>
            </a:r>
          </a:p>
          <a:p>
            <a:pPr>
              <a:buClr>
                <a:srgbClr val="008774"/>
              </a:buClr>
            </a:pPr>
            <a:r>
              <a:rPr lang="en-US" sz="1400" b="1" dirty="0">
                <a:solidFill>
                  <a:schemeClr val="tx1"/>
                </a:solidFill>
                <a:sym typeface="Arial"/>
              </a:rPr>
              <a:t>}</a:t>
            </a:r>
            <a:endParaRPr lang="en-US" sz="1400" b="1" dirty="0" smtClean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2170819"/>
            <a:ext cx="4551680" cy="234022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@Configuration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b="1" dirty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sym typeface="Arial"/>
              </a:rPr>
              <a:t>QuoteServiceConfiguration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@Value(“</a:t>
            </a:r>
            <a:r>
              <a:rPr lang="en-US" sz="1200" b="1" dirty="0">
                <a:solidFill>
                  <a:srgbClr val="0000FF"/>
                </a:solidFill>
                <a:sym typeface="Arial"/>
              </a:rPr>
              <a:t>$</a:t>
            </a:r>
            <a:r>
              <a:rPr lang="en-US" sz="1200" b="1" dirty="0" smtClean="0">
                <a:solidFill>
                  <a:srgbClr val="0000FF"/>
                </a:solidFill>
                <a:sym typeface="Arial"/>
              </a:rPr>
              <a:t>{</a:t>
            </a:r>
            <a:r>
              <a:rPr lang="en-US" sz="1200" b="1" dirty="0" err="1" smtClean="0">
                <a:solidFill>
                  <a:srgbClr val="0000FF"/>
                </a:solidFill>
                <a:sym typeface="Arial"/>
              </a:rPr>
              <a:t>rewards.client.host</a:t>
            </a:r>
            <a:r>
              <a:rPr lang="en-US" sz="1200" b="1" dirty="0" smtClean="0">
                <a:solidFill>
                  <a:srgbClr val="0000FF"/>
                </a:solidFill>
                <a:sym typeface="Arial"/>
              </a:rPr>
              <a:t>}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”)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String 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host;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	@Value(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“</a:t>
            </a:r>
            <a:r>
              <a:rPr lang="en-US" sz="1200" b="1" dirty="0">
                <a:solidFill>
                  <a:srgbClr val="0000FF"/>
                </a:solidFill>
                <a:sym typeface="Arial"/>
              </a:rPr>
              <a:t>$</a:t>
            </a:r>
            <a:r>
              <a:rPr lang="en-US" sz="1200" b="1" dirty="0" smtClean="0">
                <a:solidFill>
                  <a:srgbClr val="0000FF"/>
                </a:solidFill>
                <a:sym typeface="Arial"/>
              </a:rPr>
              <a:t>{</a:t>
            </a:r>
            <a:r>
              <a:rPr lang="en-US" sz="1200" b="1" dirty="0" err="1" smtClean="0">
                <a:solidFill>
                  <a:srgbClr val="0000FF"/>
                </a:solidFill>
                <a:sym typeface="Arial"/>
              </a:rPr>
              <a:t>rewards.client.port</a:t>
            </a:r>
            <a:r>
              <a:rPr lang="en-US" sz="1200" b="1" dirty="0" smtClean="0">
                <a:solidFill>
                  <a:srgbClr val="0000FF"/>
                </a:solidFill>
                <a:sym typeface="Arial"/>
              </a:rPr>
              <a:t>}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”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b="1" dirty="0" err="1" smtClean="0">
                <a:solidFill>
                  <a:srgbClr val="800000"/>
                </a:solidFill>
                <a:sym typeface="Arial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 port;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(…)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}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The Problem with @Value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Using property placeholders is sometimes cumbersome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Many properties, prefix has to be repeated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Use @</a:t>
            </a:r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ConfigurationProperties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@</a:t>
            </a:r>
            <a:r>
              <a:rPr lang="en-US" sz="2400" dirty="0" err="1" smtClean="0">
                <a:sym typeface="Arial"/>
              </a:rPr>
              <a:t>ConfigurationProperties</a:t>
            </a:r>
            <a:r>
              <a:rPr lang="en-US" sz="2400" dirty="0" smtClean="0">
                <a:sym typeface="Arial"/>
              </a:rPr>
              <a:t> on a dedicated class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It contains the externalized properties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It avoids repeating the prefix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Java properties are mapped with property names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755754"/>
            <a:ext cx="4358640" cy="212686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@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ConfigurationProperties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(prefix=“</a:t>
            </a:r>
            <a:r>
              <a:rPr lang="en-US" sz="1200" b="1" dirty="0" err="1" smtClean="0">
                <a:solidFill>
                  <a:srgbClr val="3366FF"/>
                </a:solidFill>
                <a:sym typeface="Arial"/>
              </a:rPr>
              <a:t>rewards.client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”)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b="1" dirty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sym typeface="Arial"/>
              </a:rPr>
              <a:t>ConnectionSettings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 {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String 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host;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b="1" dirty="0" err="1" smtClean="0">
                <a:solidFill>
                  <a:srgbClr val="800000"/>
                </a:solidFill>
                <a:sym typeface="Arial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sym typeface="Arial"/>
              </a:rPr>
              <a:t> port;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	// getters / setters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	(…)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tx1"/>
                </a:solidFill>
                <a:sym typeface="Arial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42080" y="3863371"/>
            <a:ext cx="3261360" cy="772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rewards.client.host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localhost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rewards.client.port</a:t>
            </a:r>
            <a:r>
              <a:rPr lang="en-US" dirty="0" smtClean="0">
                <a:solidFill>
                  <a:schemeClr val="tx1"/>
                </a:solidFill>
              </a:rPr>
              <a:t>=8080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087648"/>
            <a:ext cx="5902960" cy="292077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7F7F7F"/>
                </a:solidFill>
                <a:sym typeface="Arial"/>
              </a:rPr>
              <a:t>@Configuration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7F7F7F"/>
                </a:solidFill>
                <a:sym typeface="Arial"/>
              </a:rPr>
              <a:t>@</a:t>
            </a:r>
            <a:r>
              <a:rPr lang="en-US" sz="1200" dirty="0" err="1">
                <a:solidFill>
                  <a:srgbClr val="7F7F7F"/>
                </a:solidFill>
                <a:sym typeface="Arial"/>
              </a:rPr>
              <a:t>EnableConfigurationProperties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(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ConnectionSettings.class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)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RewardsClientConfiguration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>
                <a:solidFill>
                  <a:srgbClr val="7F7F7F"/>
                </a:solidFill>
                <a:sym typeface="Arial"/>
              </a:rPr>
              <a:t>@</a:t>
            </a:r>
            <a:r>
              <a:rPr lang="en-US" sz="1200" dirty="0" err="1">
                <a:solidFill>
                  <a:srgbClr val="7F7F7F"/>
                </a:solidFill>
                <a:sym typeface="Arial"/>
              </a:rPr>
              <a:t>Autowired</a:t>
            </a:r>
            <a:r>
              <a:rPr lang="en-US" sz="1200" dirty="0">
                <a:solidFill>
                  <a:srgbClr val="7F7F7F"/>
                </a:solidFill>
                <a:sym typeface="Arial"/>
              </a:rPr>
              <a:t> </a:t>
            </a:r>
            <a:endParaRPr lang="en-US" sz="1200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sym typeface="Arial"/>
              </a:rPr>
              <a:t>ConnectionSettings</a:t>
            </a:r>
            <a:r>
              <a:rPr lang="en-US" sz="120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>
                <a:solidFill>
                  <a:srgbClr val="0000FF"/>
                </a:solidFill>
                <a:sym typeface="Arial"/>
              </a:rPr>
              <a:t>connectionSettings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200" dirty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Arial"/>
              </a:rPr>
              <a:t>@Bean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200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RewardClient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rewardClient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() {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	</a:t>
            </a:r>
            <a:r>
              <a:rPr lang="en-US" sz="1200" dirty="0">
                <a:solidFill>
                  <a:srgbClr val="800000"/>
                </a:solidFill>
                <a:sym typeface="Arial"/>
              </a:rPr>
              <a:t>return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>
                <a:solidFill>
                  <a:srgbClr val="800000"/>
                </a:solidFill>
                <a:sym typeface="Arial"/>
              </a:rPr>
              <a:t>new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 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RewardClient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(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		</a:t>
            </a:r>
            <a:r>
              <a:rPr lang="en-US" sz="1200" dirty="0" err="1">
                <a:solidFill>
                  <a:srgbClr val="0000FF"/>
                </a:solidFill>
                <a:sym typeface="Arial"/>
              </a:rPr>
              <a:t>connectionSettings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.getHost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(),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		</a:t>
            </a:r>
            <a:r>
              <a:rPr lang="en-US" sz="1200" dirty="0" err="1">
                <a:solidFill>
                  <a:srgbClr val="0000FF"/>
                </a:solidFill>
                <a:sym typeface="Arial"/>
              </a:rPr>
              <a:t>connectionSettings</a:t>
            </a:r>
            <a:r>
              <a:rPr lang="en-US" sz="1200" dirty="0" err="1">
                <a:solidFill>
                  <a:schemeClr val="tx1"/>
                </a:solidFill>
                <a:sym typeface="Arial"/>
              </a:rPr>
              <a:t>.getPort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()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		);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chemeClr val="tx1"/>
                </a:solidFill>
                <a:sym typeface="Arial"/>
              </a:rPr>
              <a:t>}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Use @</a:t>
            </a:r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EnableConfigurationProperties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00843"/>
            <a:ext cx="8551408" cy="192579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@</a:t>
            </a:r>
            <a:r>
              <a:rPr lang="en-US" sz="2400" dirty="0" err="1" smtClean="0">
                <a:sym typeface="Arial"/>
              </a:rPr>
              <a:t>EnableConfigurationProperties</a:t>
            </a:r>
            <a:r>
              <a:rPr lang="en-US" sz="2400" dirty="0" smtClean="0">
                <a:sym typeface="Arial"/>
              </a:rPr>
              <a:t> on configuration class</a:t>
            </a:r>
            <a:endParaRPr lang="en-US" sz="2400" i="1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Specify and inject a property (settings) bean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Use it to configure and create the beans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Profiles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Segregate configuration based on environment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application-{profile}.properties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" y="2780419"/>
            <a:ext cx="4551680" cy="55206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b="1" dirty="0" err="1" smtClean="0">
                <a:solidFill>
                  <a:schemeClr val="tx1"/>
                </a:solidFill>
                <a:sym typeface="Arial"/>
              </a:rPr>
              <a:t>spring.profiles.active</a:t>
            </a:r>
            <a:r>
              <a:rPr lang="en-US" sz="1400" b="1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400" b="1" dirty="0" err="1" smtClean="0">
                <a:solidFill>
                  <a:schemeClr val="tx1"/>
                </a:solidFill>
                <a:sym typeface="Arial"/>
              </a:rPr>
              <a:t>qa</a:t>
            </a:r>
            <a:endParaRPr lang="en-US" sz="14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5544" y="2390767"/>
            <a:ext cx="21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Set Active Profiles: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Working with Properties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Using YAML for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YAML for Properties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36880"/>
            <a:ext cx="8551408" cy="403609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supports YAML for Properties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An alternative to property files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YAML is convenient for hierarchical configuration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Spring Boot properties are organized in groups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e.g. server, database, etc…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automatically picks up the YAML file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SnakeYAML</a:t>
            </a:r>
            <a:r>
              <a:rPr lang="en-US" sz="2000" dirty="0" smtClean="0">
                <a:sym typeface="Arial"/>
              </a:rPr>
              <a:t> must be on the classpath, provided by spring-boot-starter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880" y="1727200"/>
            <a:ext cx="2458720" cy="94187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=admin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0960" y="1727200"/>
            <a:ext cx="2458720" cy="94187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chemeClr val="tx1"/>
                </a:solidFill>
                <a:sym typeface="Arial"/>
              </a:rPr>
              <a:t>database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chemeClr val="tx1"/>
                </a:solidFill>
                <a:sym typeface="Arial"/>
              </a:rPr>
              <a:t>	host: 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user: admin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287" y="2669078"/>
            <a:ext cx="189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00000"/>
                </a:solidFill>
              </a:rPr>
              <a:t>application.properties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7515" y="2676236"/>
            <a:ext cx="137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800000"/>
                </a:solidFill>
              </a:rPr>
              <a:t>a</a:t>
            </a:r>
            <a:r>
              <a:rPr lang="en-US" sz="1400" dirty="0" err="1" smtClean="0">
                <a:solidFill>
                  <a:srgbClr val="800000"/>
                </a:solidFill>
              </a:rPr>
              <a:t>pplication.yml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26804</TotalTime>
  <Words>295</Words>
  <Application>Microsoft Macintosh PowerPoint</Application>
  <PresentationFormat>On-screen Show (16:9)</PresentationFormat>
  <Paragraphs>120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Pivotal Main</vt:lpstr>
      <vt:lpstr>1_Pivotal Main</vt:lpstr>
      <vt:lpstr>PowerPoint Presentation</vt:lpstr>
      <vt:lpstr>Topics in this Session</vt:lpstr>
      <vt:lpstr>Inject Configuration with @Value</vt:lpstr>
      <vt:lpstr>The Problem with @Value</vt:lpstr>
      <vt:lpstr>Use @ConfigurationProperties</vt:lpstr>
      <vt:lpstr>Use @EnableConfigurationProperties</vt:lpstr>
      <vt:lpstr>Spring Profiles</vt:lpstr>
      <vt:lpstr>Topics in this Session</vt:lpstr>
      <vt:lpstr>YAML for Properties</vt:lpstr>
      <vt:lpstr>Multi-profile File with YAML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1064</cp:revision>
  <cp:lastPrinted>2015-08-14T15:58:30Z</cp:lastPrinted>
  <dcterms:created xsi:type="dcterms:W3CDTF">2015-05-27T14:59:12Z</dcterms:created>
  <dcterms:modified xsi:type="dcterms:W3CDTF">2016-02-29T00:19:35Z</dcterms:modified>
</cp:coreProperties>
</file>