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7" r:id="rId1"/>
    <p:sldMasterId id="2147484106" r:id="rId2"/>
  </p:sldMasterIdLst>
  <p:notesMasterIdLst>
    <p:notesMasterId r:id="rId18"/>
  </p:notesMasterIdLst>
  <p:handoutMasterIdLst>
    <p:handoutMasterId r:id="rId19"/>
  </p:handoutMasterIdLst>
  <p:sldIdLst>
    <p:sldId id="601" r:id="rId3"/>
    <p:sldId id="652" r:id="rId4"/>
    <p:sldId id="641" r:id="rId5"/>
    <p:sldId id="643" r:id="rId6"/>
    <p:sldId id="644" r:id="rId7"/>
    <p:sldId id="651" r:id="rId8"/>
    <p:sldId id="645" r:id="rId9"/>
    <p:sldId id="664" r:id="rId10"/>
    <p:sldId id="661" r:id="rId11"/>
    <p:sldId id="660" r:id="rId12"/>
    <p:sldId id="662" r:id="rId13"/>
    <p:sldId id="649" r:id="rId14"/>
    <p:sldId id="650" r:id="rId15"/>
    <p:sldId id="663" r:id="rId16"/>
    <p:sldId id="639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078F7F-26D9-5349-8465-DE81DE4A8EAD}">
          <p14:sldIdLst>
            <p14:sldId id="601"/>
          </p14:sldIdLst>
        </p14:section>
        <p14:section name="Spring Data" id="{CC8E7D27-8B1B-2A4B-A194-C8512DD3DCE5}">
          <p14:sldIdLst>
            <p14:sldId id="652"/>
            <p14:sldId id="641"/>
            <p14:sldId id="643"/>
            <p14:sldId id="644"/>
            <p14:sldId id="651"/>
            <p14:sldId id="645"/>
            <p14:sldId id="664"/>
          </p14:sldIdLst>
        </p14:section>
        <p14:section name="Spring Data REST" id="{314B9A62-3E0D-4544-90B8-08843767D217}">
          <p14:sldIdLst>
            <p14:sldId id="661"/>
            <p14:sldId id="660"/>
            <p14:sldId id="662"/>
            <p14:sldId id="649"/>
            <p14:sldId id="650"/>
            <p14:sldId id="663"/>
            <p14:sldId id="6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408000"/>
    <a:srgbClr val="800000"/>
    <a:srgbClr val="FFFFCC"/>
    <a:srgbClr val="AA0000"/>
    <a:srgbClr val="000000"/>
    <a:srgbClr val="008774"/>
    <a:srgbClr val="4C4C4C"/>
    <a:srgbClr val="01A38F"/>
    <a:srgbClr val="1F2E38"/>
    <a:srgbClr val="5CA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6" autoAdjust="0"/>
    <p:restoredTop sz="86513" autoAdjust="0"/>
  </p:normalViewPr>
  <p:slideViewPr>
    <p:cSldViewPr snapToGrid="0" snapToObjects="1">
      <p:cViewPr>
        <p:scale>
          <a:sx n="125" d="100"/>
          <a:sy n="125" d="100"/>
        </p:scale>
        <p:origin x="-704" y="-80"/>
      </p:cViewPr>
      <p:guideLst>
        <p:guide orient="horz" pos="162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4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A6F38-38DF-DE40-AB66-462ED217F8D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B6B83-2671-7D4F-84D0-2C2B1277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F78E-2479-8240-A539-D96ACB7BCA91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BE90-FDBE-A44D-9062-5A5D1585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6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0201833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484077" y="0"/>
            <a:ext cx="4659923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4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71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016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20" r:id="rId4"/>
    <p:sldLayoutId id="214748412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15388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Data REST</a:t>
            </a: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6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Data REST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2400" dirty="0" smtClean="0">
                <a:sym typeface="Arial"/>
              </a:rPr>
              <a:t>Goal is to provide a solid foundation on which to expose </a:t>
            </a:r>
            <a:r>
              <a:rPr lang="en-US" sz="2400" b="1" dirty="0" smtClean="0">
                <a:solidFill>
                  <a:srgbClr val="800000"/>
                </a:solidFill>
                <a:sym typeface="Arial"/>
              </a:rPr>
              <a:t>CRUD</a:t>
            </a:r>
            <a:r>
              <a:rPr lang="en-US" sz="2400" dirty="0" smtClean="0">
                <a:solidFill>
                  <a:srgbClr val="800000"/>
                </a:solidFill>
                <a:sym typeface="Arial"/>
              </a:rPr>
              <a:t> </a:t>
            </a:r>
            <a:r>
              <a:rPr lang="en-US" sz="2400" dirty="0" smtClean="0">
                <a:sym typeface="Arial"/>
              </a:rPr>
              <a:t>repositories to your </a:t>
            </a:r>
            <a:r>
              <a:rPr lang="en-US" sz="2400" i="1" dirty="0" smtClean="0">
                <a:solidFill>
                  <a:srgbClr val="800000"/>
                </a:solidFill>
                <a:sym typeface="Arial"/>
              </a:rPr>
              <a:t>repository managed entities </a:t>
            </a:r>
            <a:r>
              <a:rPr lang="en-US" sz="2400" dirty="0" smtClean="0">
                <a:sym typeface="Arial"/>
              </a:rPr>
              <a:t>using plain </a:t>
            </a:r>
            <a:r>
              <a:rPr lang="en-US" sz="2400" b="1" dirty="0" smtClean="0">
                <a:solidFill>
                  <a:srgbClr val="800000"/>
                </a:solidFill>
                <a:sym typeface="Arial"/>
              </a:rPr>
              <a:t>HTTP REST semantics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5360" y="1859280"/>
            <a:ext cx="4551680" cy="146304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org.springframework.boot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&gt;spring-boot-starter-data-rest&lt;/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&lt;/dependency&gt;</a:t>
            </a:r>
            <a:endParaRPr lang="en-US" sz="1200" b="1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Import the Required Dependency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3"/>
            <a:ext cx="8551408" cy="213915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Add the Spring Data REST started to the </a:t>
            </a:r>
            <a:r>
              <a:rPr lang="en-US" sz="2400" dirty="0" err="1" smtClean="0">
                <a:sym typeface="Arial"/>
              </a:rPr>
              <a:t>pom.xml</a:t>
            </a:r>
            <a:endParaRPr lang="en-US" sz="1600" dirty="0" smtClean="0">
              <a:sym typeface="Arial"/>
            </a:endParaRPr>
          </a:p>
          <a:p>
            <a:pPr marL="457200" lvl="1" indent="0">
              <a:buClr>
                <a:srgbClr val="008774"/>
              </a:buClr>
              <a:buNone/>
            </a:pPr>
            <a:endParaRPr lang="en-US" sz="16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00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Exporting Repositories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9920"/>
            <a:ext cx="8551408" cy="3843051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For this repository, Spring Data REST exposes a collection resource at /orders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The path is derived from the </a:t>
            </a:r>
            <a:r>
              <a:rPr lang="en-US" sz="2000" dirty="0" err="1" smtClean="0">
                <a:sym typeface="Arial"/>
              </a:rPr>
              <a:t>uncapitalized</a:t>
            </a:r>
            <a:r>
              <a:rPr lang="en-US" sz="2000" dirty="0" smtClean="0">
                <a:sym typeface="Arial"/>
              </a:rPr>
              <a:t>, pluralized, simple class name of the domain class being managed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It also exposes an item resource for each of the items managed by the repository under the URI template </a:t>
            </a:r>
            <a:r>
              <a:rPr lang="en-US" sz="2000" dirty="0" smtClean="0">
                <a:solidFill>
                  <a:srgbClr val="800000"/>
                </a:solidFill>
                <a:sym typeface="Arial"/>
              </a:rPr>
              <a:t>/orders/{id}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Custom queries are exported to /search, e.g. /search/</a:t>
            </a:r>
            <a:r>
              <a:rPr lang="en-US" sz="2000" dirty="0" err="1" smtClean="0">
                <a:sym typeface="Arial"/>
              </a:rPr>
              <a:t>findByDate</a:t>
            </a:r>
            <a:endParaRPr lang="en-US" sz="2000" dirty="0" smtClean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920" y="913550"/>
            <a:ext cx="6380480" cy="137245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OrderRepository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CrudRepository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&lt;Order, Long&gt;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List&lt;Order&gt;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findByDate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(@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Param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(“date”) Date date);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err="1" smtClean="0">
                <a:solidFill>
                  <a:schemeClr val="accent1"/>
                </a:solidFill>
                <a:sym typeface="Arial"/>
              </a:rPr>
              <a:t>RESTful</a:t>
            </a:r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 API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977900"/>
            <a:ext cx="575056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HATEOAS</a:t>
            </a:r>
            <a:br>
              <a:rPr lang="en-US" sz="3600" dirty="0" smtClean="0">
                <a:solidFill>
                  <a:schemeClr val="accent1"/>
                </a:solidFill>
                <a:sym typeface="Arial"/>
              </a:rPr>
            </a:br>
            <a:r>
              <a:rPr lang="en-US" sz="2000" dirty="0" smtClean="0">
                <a:solidFill>
                  <a:schemeClr val="accent1"/>
                </a:solidFill>
                <a:sym typeface="Arial"/>
              </a:rPr>
              <a:t>(Hypermedia as the engine of application state)</a:t>
            </a:r>
            <a:endParaRPr lang="en-US" sz="20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361440"/>
            <a:ext cx="8551408" cy="3111531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Provides information to navigate the REST interface dynamically by including hypermedia links with responses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Differs from SOA based systems and WSDL-driven interfaces, in that a separate fixed specification is distributed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HAL – Hypertext Application language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8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6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b="1" dirty="0" smtClean="0">
                <a:sym typeface="Arial"/>
              </a:rPr>
              <a:t>Review Spring Data</a:t>
            </a:r>
            <a:endParaRPr lang="en-US" sz="2000" b="1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Data 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What Types of Data Stores?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2656840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Data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JPA</a:t>
            </a: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MongoDB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Redis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Solr</a:t>
            </a:r>
            <a:endParaRPr lang="en-US" sz="2000" dirty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GemFire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KeyValue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REST</a:t>
            </a:r>
          </a:p>
        </p:txBody>
      </p:sp>
      <p:sp>
        <p:nvSpPr>
          <p:cNvPr id="9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587240" y="624362"/>
            <a:ext cx="2656840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Community</a:t>
            </a: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Aerospike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Cassandra</a:t>
            </a: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Couchbase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DynamoDB</a:t>
            </a:r>
            <a:endParaRPr lang="en-US" sz="2000" dirty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Elasticsearch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Neo4J</a:t>
            </a: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5360" y="1859280"/>
            <a:ext cx="4551680" cy="146304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org.springframework.boot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&gt;spring-boot-starter-data-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jpa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&lt;/dependency&gt;</a:t>
            </a:r>
            <a:endParaRPr lang="en-US" sz="1200" b="1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Import the Required Dependency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3"/>
            <a:ext cx="8551408" cy="213915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Add the JPA starter to the </a:t>
            </a:r>
            <a:r>
              <a:rPr lang="en-US" sz="2400" dirty="0" err="1" smtClean="0">
                <a:sym typeface="Arial"/>
              </a:rPr>
              <a:t>pom.xml</a:t>
            </a:r>
            <a:endParaRPr lang="en-US" sz="1600" dirty="0" smtClean="0">
              <a:sym typeface="Arial"/>
            </a:endParaRPr>
          </a:p>
          <a:p>
            <a:pPr marL="457200" lvl="1" indent="0">
              <a:buClr>
                <a:srgbClr val="008774"/>
              </a:buClr>
              <a:buNone/>
            </a:pPr>
            <a:endParaRPr lang="en-US" sz="16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Repositories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411002"/>
            <a:ext cx="8551408" cy="195627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Tired of creating / maintaining Boilerplate Code?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Use Spring Repositories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CRUD support added with no implementation required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2160" y="2235200"/>
            <a:ext cx="6380480" cy="280416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public interface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CrudRepository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&lt;T, ID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Serializable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&gt; extends Repository&lt;T, ID&gt;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Saves the given entity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&lt;S extends T&gt; S save(S entity);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returns the entity identified by the given id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T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findOne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(ID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primaryKey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returns all entities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Iterable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&lt;T&gt;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findAll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deletes the given entity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void delete(T entity);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// .. more functionality omitted.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Add Required Methods As Needed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2160" y="1063379"/>
            <a:ext cx="6380480" cy="280416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PersonRepository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JpaRepository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&lt;User, Long&gt;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findByEmailAddressAndLastName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(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, 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408000"/>
                </a:solidFill>
                <a:sym typeface="Arial"/>
              </a:rPr>
              <a:t>// enables the distinct flag for the query</a:t>
            </a:r>
            <a:endParaRPr lang="en-US" sz="1100" b="1" dirty="0">
              <a:solidFill>
                <a:srgbClr val="408000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findDistinctPeopleByLastnameorFirstname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, 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firstname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findPeopleDistinctByLastnamefOrFirstname</a:t>
            </a:r>
            <a:r>
              <a:rPr lang="en-US" sz="1100" b="1" dirty="0">
                <a:solidFill>
                  <a:srgbClr val="7F7F7F"/>
                </a:solidFill>
                <a:sym typeface="Arial"/>
              </a:rPr>
              <a:t> </a:t>
            </a: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, 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firstname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408000"/>
                </a:solidFill>
                <a:sym typeface="Arial"/>
              </a:rPr>
              <a:t>// enabling ignoring case for individual property</a:t>
            </a:r>
            <a:endParaRPr lang="en-US" sz="1100" b="1" dirty="0">
              <a:solidFill>
                <a:srgbClr val="408000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findByLastnameIgnoreCase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7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@Query as an Alternative to Keywords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 JPA based repository using the @Query annotation</a:t>
            </a:r>
            <a:endParaRPr lang="en-US" sz="2000" dirty="0" smtClean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2160" y="1675550"/>
            <a:ext cx="6380480" cy="137245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UserRepository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JpaRepository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&lt;User, Long&gt;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@Query(“select u from User u where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u.emailAddress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= ?1)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User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4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Review Spring Data</a:t>
            </a:r>
            <a:endParaRPr lang="en-US" sz="20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b="1" dirty="0" smtClean="0">
                <a:sym typeface="Arial"/>
              </a:rPr>
              <a:t>Spring Data 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9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27014</TotalTime>
  <Words>340</Words>
  <Application>Microsoft Macintosh PowerPoint</Application>
  <PresentationFormat>On-screen Show (16:9)</PresentationFormat>
  <Paragraphs>111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Pivotal Main</vt:lpstr>
      <vt:lpstr>1_Pivotal Main</vt:lpstr>
      <vt:lpstr>PowerPoint Presentation</vt:lpstr>
      <vt:lpstr>Topics in this Session</vt:lpstr>
      <vt:lpstr>What Types of Data Stores?</vt:lpstr>
      <vt:lpstr>Import the Required Dependency</vt:lpstr>
      <vt:lpstr>Repositories</vt:lpstr>
      <vt:lpstr>Add Required Methods As Needed</vt:lpstr>
      <vt:lpstr>@Query as an Alternative to Keywords</vt:lpstr>
      <vt:lpstr>PowerPoint Presentation</vt:lpstr>
      <vt:lpstr>Topics in this Session</vt:lpstr>
      <vt:lpstr>Spring Data REST</vt:lpstr>
      <vt:lpstr>Import the Required Dependency</vt:lpstr>
      <vt:lpstr>Exporting Repositories</vt:lpstr>
      <vt:lpstr>RESTful API</vt:lpstr>
      <vt:lpstr>HATEOAS (Hypermedia as the engine of application state)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 Lee</dc:creator>
  <cp:lastModifiedBy>Paul Hopper</cp:lastModifiedBy>
  <cp:revision>1072</cp:revision>
  <cp:lastPrinted>2015-08-14T15:58:30Z</cp:lastPrinted>
  <dcterms:created xsi:type="dcterms:W3CDTF">2015-05-27T14:59:12Z</dcterms:created>
  <dcterms:modified xsi:type="dcterms:W3CDTF">2016-02-29T03:49:58Z</dcterms:modified>
</cp:coreProperties>
</file>