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ambria Math"/>
      <p:regular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D+6T23frhvwePOHExenaqKdU6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mbriaMath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Choice that set a woman in sample face rather the response to change in </a:t>
            </a: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𝑤_2. </a:t>
            </a:r>
            <a:endParaRPr/>
          </a:p>
        </p:txBody>
      </p:sp>
      <p:sp>
        <p:nvSpPr>
          <p:cNvPr id="215" name="Google Shape;21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Budget</a:t>
            </a:r>
            <a:r>
              <a:rPr lang="en-US"/>
              <a:t>: Income (wages and assets) equals expenditure on goods.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Time</a:t>
            </a:r>
            <a:r>
              <a:rPr lang="en-US"/>
              <a:t>: Total time is allocated between market work and home production.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Wife Spending Time: Wife may choose to spend all her time at home</a:t>
            </a:r>
            <a:endParaRPr/>
          </a:p>
        </p:txBody>
      </p:sp>
      <p:sp>
        <p:nvSpPr>
          <p:cNvPr id="142" name="Google Shape;14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Dij represents the cofactor of the ith row and jth coloumn of the matrix where rows and col are indexed X, T_1, T_2, </a:t>
            </a:r>
            <a:r>
              <a:rPr i="0" lang="en-US">
                <a:latin typeface="Cambria Math"/>
                <a:ea typeface="Cambria Math"/>
                <a:cs typeface="Cambria Math"/>
                <a:sym typeface="Cambria Math"/>
              </a:rPr>
              <a:t>𝜆</a:t>
            </a:r>
            <a:endParaRPr/>
          </a:p>
        </p:txBody>
      </p:sp>
      <p:sp>
        <p:nvSpPr>
          <p:cNvPr id="177" name="Google Shape;17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Labor Supply Equations signs of partial derivatives</a:t>
            </a:r>
            <a:endParaRPr/>
          </a:p>
        </p:txBody>
      </p:sp>
      <p:sp>
        <p:nvSpPr>
          <p:cNvPr id="194" name="Google Shape;19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Omitted group is the family with no children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represent a controlled group with consistent qualifications and work conditions.</a:t>
            </a:r>
            <a:endParaRPr/>
          </a:p>
        </p:txBody>
      </p:sp>
      <p:sp>
        <p:nvSpPr>
          <p:cNvPr id="203" name="Google Shape;20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Open Sans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17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5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25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2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18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Open Sans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52" name="Google Shape;52;p1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Open Sans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0" name="Google Shape;60;p20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4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24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  <a:defRPr b="0" i="0" sz="4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b="0" i="0" sz="16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"/>
          <p:cNvSpPr/>
          <p:nvPr/>
        </p:nvSpPr>
        <p:spPr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"/>
          <p:cNvSpPr txBox="1"/>
          <p:nvPr>
            <p:ph type="ctrTitle"/>
          </p:nvPr>
        </p:nvSpPr>
        <p:spPr>
          <a:xfrm>
            <a:off x="643442" y="1223960"/>
            <a:ext cx="34482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</a:pPr>
            <a:r>
              <a:rPr lang="en-US" sz="3700">
                <a:solidFill>
                  <a:srgbClr val="FFFFFF"/>
                </a:solidFill>
              </a:rPr>
              <a:t>Household Utility Maximization and the Working Wife</a:t>
            </a:r>
            <a:endParaRPr/>
          </a:p>
        </p:txBody>
      </p:sp>
      <p:cxnSp>
        <p:nvCxnSpPr>
          <p:cNvPr id="118" name="Google Shape;118;p1"/>
          <p:cNvCxnSpPr/>
          <p:nvPr/>
        </p:nvCxnSpPr>
        <p:spPr>
          <a:xfrm>
            <a:off x="721661" y="3719092"/>
            <a:ext cx="3291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643467" y="3155824"/>
            <a:ext cx="34482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AUTHOR : WENDY LEE GRAMM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ILINA JHA</a:t>
            </a:r>
            <a:endParaRPr/>
          </a:p>
        </p:txBody>
      </p:sp>
      <p:pic>
        <p:nvPicPr>
          <p:cNvPr descr="Tape gun on cardboard box" id="120" name="Google Shape;120;p1"/>
          <p:cNvPicPr preferRelativeResize="0"/>
          <p:nvPr/>
        </p:nvPicPr>
        <p:blipFill rotWithShape="1">
          <a:blip r:embed="rId3">
            <a:alphaModFix/>
          </a:blip>
          <a:srcRect b="-1" l="26635" r="0" t="0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/>
              <a:t>Statistics Evidence</a:t>
            </a:r>
            <a:endParaRPr/>
          </a:p>
        </p:txBody>
      </p:sp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60" r="0" t="0"/>
            </a:stretch>
          </a:blip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24" name="Google Shape;224;p11"/>
          <p:cNvSpPr txBox="1"/>
          <p:nvPr>
            <p:ph idx="1" type="body"/>
          </p:nvPr>
        </p:nvSpPr>
        <p:spPr>
          <a:xfrm>
            <a:off x="1097280" y="2120393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Child age: Women’s Labor supply decreases with younger children but increases as children age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The husband's wage negatively affects the wife’s labor supply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Higher household assets have a limited but negative impact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Women in households with more children return to work faster due to increased financial needs.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type="title"/>
          </p:nvPr>
        </p:nvSpPr>
        <p:spPr>
          <a:xfrm>
            <a:off x="1097280" y="286603"/>
            <a:ext cx="3730752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1097278" y="2108200"/>
            <a:ext cx="43950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Labor supply decisions are a balance between economic needs, household composition, and utility derived from home production.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Women’s labor supply increases as caregiving demands decrease.</a:t>
            </a:r>
            <a:endParaRPr/>
          </a:p>
          <a:p>
            <a:pPr indent="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"/>
          <p:cNvSpPr txBox="1"/>
          <p:nvPr/>
        </p:nvSpPr>
        <p:spPr>
          <a:xfrm>
            <a:off x="6297168" y="286603"/>
            <a:ext cx="4626864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 sz="44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Research</a:t>
            </a:r>
            <a:endParaRPr/>
          </a:p>
        </p:txBody>
      </p:sp>
      <p:sp>
        <p:nvSpPr>
          <p:cNvPr id="232" name="Google Shape;232;p12"/>
          <p:cNvSpPr txBox="1"/>
          <p:nvPr/>
        </p:nvSpPr>
        <p:spPr>
          <a:xfrm>
            <a:off x="6228400" y="2108200"/>
            <a:ext cx="41265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Subsidized childcare for young children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Part-time opportunities for mothers.</a:t>
            </a:r>
            <a:endParaRPr sz="18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3"/>
          <p:cNvSpPr txBox="1"/>
          <p:nvPr>
            <p:ph type="title"/>
          </p:nvPr>
        </p:nvSpPr>
        <p:spPr>
          <a:xfrm>
            <a:off x="643468" y="643467"/>
            <a:ext cx="3073550" cy="5126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/>
              <a:t>Source</a:t>
            </a:r>
            <a:endParaRPr/>
          </a:p>
        </p:txBody>
      </p:sp>
      <p:cxnSp>
        <p:nvCxnSpPr>
          <p:cNvPr id="239" name="Google Shape;239;p13"/>
          <p:cNvCxnSpPr/>
          <p:nvPr/>
        </p:nvCxnSpPr>
        <p:spPr>
          <a:xfrm>
            <a:off x="4042052" y="1778497"/>
            <a:ext cx="0" cy="320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13"/>
          <p:cNvSpPr txBox="1"/>
          <p:nvPr>
            <p:ph idx="1" type="body"/>
          </p:nvPr>
        </p:nvSpPr>
        <p:spPr>
          <a:xfrm>
            <a:off x="4363786" y="621697"/>
            <a:ext cx="6791894" cy="5147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Gramm, Wendy Lee. “Household Utility Maximization and the Working Wife.” </a:t>
            </a:r>
            <a:r>
              <a:rPr i="1" lang="en-US"/>
              <a:t>The American Economic Review</a:t>
            </a:r>
            <a:r>
              <a:rPr lang="en-US"/>
              <a:t>, vol. 65, no. 1, 1975, pp. 90–100. </a:t>
            </a:r>
            <a:r>
              <a:rPr i="1" lang="en-US"/>
              <a:t>JSTOR</a:t>
            </a:r>
            <a:r>
              <a:rPr lang="en-US"/>
              <a:t>, http://www.jstor.org/stable/1806398. Accessed 11 Dec. 2024.</a:t>
            </a:r>
            <a:endParaRPr/>
          </a:p>
          <a:p>
            <a:pPr indent="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2"/>
          <p:cNvSpPr/>
          <p:nvPr/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AAA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"/>
          <p:cNvSpPr txBox="1"/>
          <p:nvPr>
            <p:ph type="title"/>
          </p:nvPr>
        </p:nvSpPr>
        <p:spPr>
          <a:xfrm>
            <a:off x="492370" y="516836"/>
            <a:ext cx="3084844" cy="1961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</a:pPr>
            <a:r>
              <a:rPr lang="en-US" sz="4000">
                <a:solidFill>
                  <a:srgbClr val="FFFFFF"/>
                </a:solidFill>
              </a:rPr>
              <a:t>Background</a:t>
            </a:r>
            <a:endParaRPr/>
          </a:p>
        </p:txBody>
      </p:sp>
      <p:cxnSp>
        <p:nvCxnSpPr>
          <p:cNvPr id="130" name="Google Shape;130;p2"/>
          <p:cNvCxnSpPr/>
          <p:nvPr/>
        </p:nvCxnSpPr>
        <p:spPr>
          <a:xfrm>
            <a:off x="571752" y="2638787"/>
            <a:ext cx="2743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"/>
          <p:cNvSpPr txBox="1"/>
          <p:nvPr>
            <p:ph idx="2" type="body"/>
          </p:nvPr>
        </p:nvSpPr>
        <p:spPr>
          <a:xfrm>
            <a:off x="571752" y="2799653"/>
            <a:ext cx="3005462" cy="3601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Many studies on Labor Supply of Married Women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Presence of Children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-9207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136" y="640080"/>
            <a:ext cx="6013844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/>
              <a:t>Problem Statement </a:t>
            </a:r>
            <a:endParaRPr/>
          </a:p>
        </p:txBody>
      </p:sp>
      <p:sp>
        <p:nvSpPr>
          <p:cNvPr id="138" name="Google Shape;138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The study investigates household decisions on labor supply, particularly for married women, are influenced by factors such as children, wages, and household characteristics.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b="1" lang="en-US"/>
              <a:t>Key Assumptions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Households derive utility from home-produced goods and make decisions within budget and time constraints.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With age the husband and wife acquire skills and experience which causes the marginal products of their time in the production of home goods to increase.</a:t>
            </a:r>
            <a:endParaRPr/>
          </a:p>
          <a:p>
            <a:pPr indent="-1143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The purpose of this paper is to derive the wife’s labor supply, so it is assumed the husband always spend some time at market labor </a:t>
            </a:r>
            <a:endParaRPr/>
          </a:p>
          <a:p>
            <a:pPr indent="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5" y="0"/>
            <a:ext cx="7547879" cy="6858000"/>
          </a:xfrm>
          <a:prstGeom prst="rect">
            <a:avLst/>
          </a:prstGeom>
          <a:solidFill>
            <a:srgbClr val="AAA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>
            <p:ph type="title"/>
          </p:nvPr>
        </p:nvSpPr>
        <p:spPr>
          <a:xfrm>
            <a:off x="1097280" y="516836"/>
            <a:ext cx="5977937" cy="858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Open Sans"/>
              <a:buNone/>
            </a:pPr>
            <a:r>
              <a:rPr lang="en-US" sz="5400">
                <a:solidFill>
                  <a:srgbClr val="FFFFFF"/>
                </a:solidFill>
              </a:rPr>
              <a:t>Methodology I </a:t>
            </a:r>
            <a:endParaRPr/>
          </a:p>
        </p:txBody>
      </p:sp>
      <p:cxnSp>
        <p:nvCxnSpPr>
          <p:cNvPr id="147" name="Google Shape;147;p4"/>
          <p:cNvCxnSpPr/>
          <p:nvPr/>
        </p:nvCxnSpPr>
        <p:spPr>
          <a:xfrm>
            <a:off x="1198268" y="2344202"/>
            <a:ext cx="5486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1097279" y="2759254"/>
            <a:ext cx="5977938" cy="35447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330" r="-1482" t="-713"/>
            </a:stretch>
          </a:blip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 </a:t>
            </a:r>
            <a:endParaRPr/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5474" y="2344202"/>
            <a:ext cx="4331884" cy="17327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1097280" y="1605112"/>
            <a:ext cx="59779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Utility Maximization: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Utility depends on home-produced goods derived from time inputs (husband/wife) and market goods. </a:t>
            </a:r>
            <a:endParaRPr i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5"/>
          <p:cNvSpPr txBox="1"/>
          <p:nvPr>
            <p:ph type="title"/>
          </p:nvPr>
        </p:nvSpPr>
        <p:spPr>
          <a:xfrm>
            <a:off x="6411685" y="634946"/>
            <a:ext cx="512717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/>
              <a:t>Methodology II </a:t>
            </a:r>
            <a:endParaRPr/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169" y="2536117"/>
            <a:ext cx="5115347" cy="2122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5"/>
          <p:cNvCxnSpPr/>
          <p:nvPr/>
        </p:nvCxnSpPr>
        <p:spPr>
          <a:xfrm>
            <a:off x="6514044" y="2246569"/>
            <a:ext cx="45720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6411684" y="2407436"/>
            <a:ext cx="5127172" cy="34616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714" r="0" t="0"/>
            </a:stretch>
          </a:blip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524256" y="1984959"/>
            <a:ext cx="5234283" cy="52322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First Order Conditions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AAA1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 txBox="1"/>
          <p:nvPr>
            <p:ph type="title"/>
          </p:nvPr>
        </p:nvSpPr>
        <p:spPr>
          <a:xfrm>
            <a:off x="492370" y="516836"/>
            <a:ext cx="3350968" cy="1961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Open Sans"/>
              <a:buNone/>
            </a:pPr>
            <a:r>
              <a:rPr lang="en-US" sz="4000">
                <a:solidFill>
                  <a:srgbClr val="FFFFFF"/>
                </a:solidFill>
              </a:rPr>
              <a:t>Methodology III</a:t>
            </a:r>
            <a:endParaRPr/>
          </a:p>
        </p:txBody>
      </p:sp>
      <p:cxnSp>
        <p:nvCxnSpPr>
          <p:cNvPr id="171" name="Google Shape;171;p6"/>
          <p:cNvCxnSpPr/>
          <p:nvPr/>
        </p:nvCxnSpPr>
        <p:spPr>
          <a:xfrm>
            <a:off x="571752" y="2638787"/>
            <a:ext cx="2743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571752" y="2799654"/>
            <a:ext cx="3005462" cy="3189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09" r="-6328" t="0"/>
            </a:stretch>
          </a:blip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 </a:t>
            </a:r>
            <a:endParaRPr/>
          </a:p>
        </p:txBody>
      </p:sp>
      <p:pic>
        <p:nvPicPr>
          <p:cNvPr descr="A piece of paper with writing on it&#10;&#10;Description automatically generated" id="173" name="Google Shape;1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6619987" y="29959"/>
            <a:ext cx="3042141" cy="6798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7"/>
          <p:cNvSpPr txBox="1"/>
          <p:nvPr>
            <p:ph type="title"/>
          </p:nvPr>
        </p:nvSpPr>
        <p:spPr>
          <a:xfrm>
            <a:off x="1097280" y="286603"/>
            <a:ext cx="643736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/>
              <a:t>Important Relations</a:t>
            </a:r>
            <a:endParaRPr/>
          </a:p>
        </p:txBody>
      </p:sp>
      <p:cxnSp>
        <p:nvCxnSpPr>
          <p:cNvPr id="181" name="Google Shape;181;p7"/>
          <p:cNvCxnSpPr/>
          <p:nvPr/>
        </p:nvCxnSpPr>
        <p:spPr>
          <a:xfrm>
            <a:off x="1193532" y="1895846"/>
            <a:ext cx="62179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1097281" y="2108201"/>
            <a:ext cx="6388242" cy="3760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982" r="0" t="0"/>
            </a:stretch>
          </a:blip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 </a:t>
            </a:r>
            <a:endParaRPr/>
          </a:p>
        </p:txBody>
      </p:sp>
      <p:pic>
        <p:nvPicPr>
          <p:cNvPr descr="A close-up of a number&#10;&#10;Description automatically generated" id="183" name="Google Shape;1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2922" y="2769704"/>
            <a:ext cx="4491361" cy="18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8341266" y="1895846"/>
            <a:ext cx="14974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 of home goods</a:t>
            </a:r>
            <a:endParaRPr/>
          </a:p>
        </p:txBody>
      </p:sp>
      <p:cxnSp>
        <p:nvCxnSpPr>
          <p:cNvPr id="186" name="Google Shape;186;p7"/>
          <p:cNvCxnSpPr/>
          <p:nvPr/>
        </p:nvCxnSpPr>
        <p:spPr>
          <a:xfrm rot="10800000">
            <a:off x="8811156" y="2300453"/>
            <a:ext cx="460023" cy="774051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7"/>
          <p:cNvSpPr txBox="1"/>
          <p:nvPr/>
        </p:nvSpPr>
        <p:spPr>
          <a:xfrm>
            <a:off x="9388602" y="1098961"/>
            <a:ext cx="1497495" cy="57708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52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/>
          </a:p>
        </p:txBody>
      </p:sp>
      <p:cxnSp>
        <p:nvCxnSpPr>
          <p:cNvPr id="188" name="Google Shape;188;p7"/>
          <p:cNvCxnSpPr/>
          <p:nvPr/>
        </p:nvCxnSpPr>
        <p:spPr>
          <a:xfrm flipH="1" rot="10800000">
            <a:off x="9703983" y="1737360"/>
            <a:ext cx="134778" cy="134747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7"/>
          <p:cNvSpPr txBox="1"/>
          <p:nvPr/>
        </p:nvSpPr>
        <p:spPr>
          <a:xfrm>
            <a:off x="10019926" y="2492705"/>
            <a:ext cx="149749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Substitution effect</a:t>
            </a:r>
            <a:endParaRPr/>
          </a:p>
        </p:txBody>
      </p:sp>
      <p:cxnSp>
        <p:nvCxnSpPr>
          <p:cNvPr id="190" name="Google Shape;190;p7"/>
          <p:cNvCxnSpPr/>
          <p:nvPr/>
        </p:nvCxnSpPr>
        <p:spPr>
          <a:xfrm flipH="1" rot="10800000">
            <a:off x="10191941" y="2769704"/>
            <a:ext cx="288009" cy="31513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/>
              <a:t>Important Relations </a:t>
            </a:r>
            <a:endParaRPr/>
          </a:p>
        </p:txBody>
      </p:sp>
      <p:sp>
        <p:nvSpPr>
          <p:cNvPr id="197" name="Google Shape;197;p8"/>
          <p:cNvSpPr txBox="1"/>
          <p:nvPr>
            <p:ph idx="1" type="body"/>
          </p:nvPr>
        </p:nvSpPr>
        <p:spPr>
          <a:xfrm>
            <a:off x="1097280" y="2108201"/>
            <a:ext cx="5374958" cy="3760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593" r="0" t="-1009"/>
            </a:stretch>
          </a:blip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7927182" y="2108201"/>
            <a:ext cx="2302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Wife’s labor supply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black text on a white background&#10;&#10;Description automatically generated" id="199" name="Google Shape;19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1716" y="2848374"/>
            <a:ext cx="46736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9"/>
          <p:cNvSpPr txBox="1"/>
          <p:nvPr>
            <p:ph type="title"/>
          </p:nvPr>
        </p:nvSpPr>
        <p:spPr>
          <a:xfrm>
            <a:off x="642257" y="634946"/>
            <a:ext cx="6432434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Open Sans"/>
              <a:buNone/>
            </a:pPr>
            <a:r>
              <a:rPr lang="en-US"/>
              <a:t>Statistics (Evidence) </a:t>
            </a:r>
            <a:endParaRPr/>
          </a:p>
        </p:txBody>
      </p:sp>
      <p:cxnSp>
        <p:nvCxnSpPr>
          <p:cNvPr id="207" name="Google Shape;207;p9"/>
          <p:cNvCxnSpPr/>
          <p:nvPr/>
        </p:nvCxnSpPr>
        <p:spPr>
          <a:xfrm>
            <a:off x="976240" y="2267421"/>
            <a:ext cx="60350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642257" y="2407436"/>
            <a:ext cx="6432434" cy="34616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71" r="0" t="0"/>
            </a:stretch>
          </a:blip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US"/>
              <a:t> </a:t>
            </a:r>
            <a:endParaRPr/>
          </a:p>
        </p:txBody>
      </p:sp>
      <p:pic>
        <p:nvPicPr>
          <p:cNvPr descr="A graph of a child&#10;&#10;Description automatically generated" id="209" name="Google Shape;20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2803" y="413643"/>
            <a:ext cx="2894746" cy="2976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child&#10;&#10;Description automatically generated" id="210" name="Google Shape;21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1114" y="3429000"/>
            <a:ext cx="2736435" cy="301535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/>
          <p:nvPr/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AnalogousFromLightSeedLeftStep">
      <a:dk1>
        <a:srgbClr val="000000"/>
      </a:dk1>
      <a:lt1>
        <a:srgbClr val="FFFFFF"/>
      </a:lt1>
      <a:dk2>
        <a:srgbClr val="3D2E22"/>
      </a:dk2>
      <a:lt2>
        <a:srgbClr val="E2E3E8"/>
      </a:lt2>
      <a:accent1>
        <a:srgbClr val="AAA180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AnalogousFromLightSeedLeftStep">
      <a:dk1>
        <a:srgbClr val="000000"/>
      </a:dk1>
      <a:lt1>
        <a:srgbClr val="FFFFFF"/>
      </a:lt1>
      <a:dk2>
        <a:srgbClr val="3D2E22"/>
      </a:dk2>
      <a:lt2>
        <a:srgbClr val="E2E3E8"/>
      </a:lt2>
      <a:accent1>
        <a:srgbClr val="AAA180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2024-12-07T03:21:21Z</dcterms:created>
  <dc:creator>Ilina Jha</dc:creator>
</cp:coreProperties>
</file>