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8" r:id="rId14"/>
    <p:sldId id="280" r:id="rId15"/>
    <p:sldId id="281" r:id="rId16"/>
    <p:sldId id="282" r:id="rId17"/>
    <p:sldId id="283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35" r:id="rId31"/>
    <p:sldId id="33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257" r:id="rId42"/>
    <p:sldId id="333" r:id="rId43"/>
    <p:sldId id="306" r:id="rId44"/>
    <p:sldId id="308" r:id="rId45"/>
    <p:sldId id="311" r:id="rId46"/>
    <p:sldId id="314" r:id="rId47"/>
    <p:sldId id="313" r:id="rId48"/>
    <p:sldId id="312" r:id="rId49"/>
    <p:sldId id="315" r:id="rId50"/>
    <p:sldId id="316" r:id="rId51"/>
    <p:sldId id="318" r:id="rId52"/>
    <p:sldId id="310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8" r:id="rId68"/>
    <p:sldId id="345" r:id="rId69"/>
    <p:sldId id="337" r:id="rId70"/>
    <p:sldId id="340" r:id="rId71"/>
    <p:sldId id="341" r:id="rId72"/>
    <p:sldId id="342" r:id="rId73"/>
    <p:sldId id="343" r:id="rId74"/>
    <p:sldId id="344" r:id="rId75"/>
    <p:sldId id="309" r:id="rId7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E5755-AD78-4646-AB98-07380D6E1FA1}" type="datetimeFigureOut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3C644-5C51-4BF2-8583-48A242545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33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2A9978-7280-4ED3-AC16-60C875881394}" type="slidenum">
              <a:rPr lang="zh-TW" altLang="en-US"/>
              <a:pPr eaLnBrk="1" hangingPunct="1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49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the node 4 will be different with the grade</a:t>
            </a:r>
          </a:p>
          <a:p>
            <a:r>
              <a:rPr lang="en-US" altLang="zh-TW" baseline="0" dirty="0"/>
              <a:t>and the product which be produce with node 4  ,will have different grade too</a:t>
            </a:r>
          </a:p>
          <a:p>
            <a:r>
              <a:rPr lang="en-US" altLang="zh-TW" baseline="0" dirty="0"/>
              <a:t>Just like node  7  in this picture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71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Now we are going to know</a:t>
            </a:r>
            <a:r>
              <a:rPr lang="en-US" altLang="zh-TW" baseline="0" dirty="0"/>
              <a:t> which node is supply</a:t>
            </a:r>
          </a:p>
          <a:p>
            <a:r>
              <a:rPr lang="en-US" altLang="zh-TW" baseline="0" dirty="0"/>
              <a:t>And Which node is demand</a:t>
            </a:r>
          </a:p>
          <a:p>
            <a:r>
              <a:rPr lang="en-US" altLang="zh-TW" baseline="0" dirty="0"/>
              <a:t>In the network  we construct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It’s will base on it’s net-value </a:t>
            </a:r>
          </a:p>
          <a:p>
            <a:r>
              <a:rPr lang="en-US" altLang="zh-TW" dirty="0"/>
              <a:t>So</a:t>
            </a:r>
            <a:r>
              <a:rPr lang="en-US" altLang="zh-TW" baseline="0" dirty="0"/>
              <a:t> we will  input the node’s value</a:t>
            </a:r>
          </a:p>
          <a:p>
            <a:r>
              <a:rPr lang="en-US" altLang="zh-TW" baseline="0" dirty="0"/>
              <a:t>By Using this simple example</a:t>
            </a:r>
          </a:p>
          <a:p>
            <a:endParaRPr lang="en-US" altLang="zh-TW" baseline="0" dirty="0"/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388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Then put</a:t>
            </a:r>
            <a:r>
              <a:rPr lang="en-US" altLang="zh-TW" baseline="0" dirty="0"/>
              <a:t> it information on the network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60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demand is do</a:t>
            </a:r>
            <a:r>
              <a:rPr lang="en-US" altLang="zh-TW" baseline="0" dirty="0"/>
              <a:t> the same thing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But the net-value is negative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1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591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474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Then</a:t>
            </a:r>
            <a:r>
              <a:rPr lang="en-US" altLang="zh-TW" baseline="0" dirty="0"/>
              <a:t> the network is finished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55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198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Now</a:t>
            </a:r>
            <a:r>
              <a:rPr lang="en-US" altLang="zh-TW" baseline="0" dirty="0"/>
              <a:t> we are going to say a special case in this problem</a:t>
            </a:r>
          </a:p>
          <a:p>
            <a:r>
              <a:rPr lang="en-US" altLang="zh-TW" baseline="0" dirty="0"/>
              <a:t>Its complex binning</a:t>
            </a:r>
          </a:p>
          <a:p>
            <a:r>
              <a:rPr lang="en-US" altLang="zh-TW" dirty="0"/>
              <a:t>If we have</a:t>
            </a:r>
            <a:r>
              <a:rPr lang="en-US" altLang="zh-TW" baseline="0" dirty="0"/>
              <a:t> the binning in two level which is connect or relative </a:t>
            </a:r>
          </a:p>
          <a:p>
            <a:r>
              <a:rPr lang="en-US" altLang="zh-TW" baseline="0" dirty="0"/>
              <a:t>Then the network will become complex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Use the part 2 and part 3 to be an example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150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Now</a:t>
            </a:r>
            <a:r>
              <a:rPr lang="en-US" altLang="zh-TW" baseline="0" dirty="0"/>
              <a:t> we </a:t>
            </a:r>
            <a:r>
              <a:rPr lang="en-US" altLang="zh-TW" dirty="0"/>
              <a:t>Expand the path (1,</a:t>
            </a:r>
            <a:r>
              <a:rPr lang="en-US" altLang="zh-TW" baseline="0" dirty="0"/>
              <a:t> 2 ,4 ) first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Because this path only have one d-node , so it’s simple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8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TW" altLang="en-US"/>
              <a:t>機台特性</a:t>
            </a:r>
            <a:endParaRPr lang="en-US" altLang="zh-TW"/>
          </a:p>
          <a:p>
            <a:r>
              <a:rPr lang="zh-TW" altLang="en-US"/>
              <a:t>機型 </a:t>
            </a:r>
            <a:r>
              <a:rPr lang="en-US" altLang="zh-TW"/>
              <a:t>layer</a:t>
            </a:r>
          </a:p>
          <a:p>
            <a:r>
              <a:rPr lang="zh-TW" altLang="en-US"/>
              <a:t>月產能 示意</a:t>
            </a:r>
            <a:r>
              <a:rPr lang="en-US" altLang="zh-TW"/>
              <a:t>Daily Plan TFT</a:t>
            </a:r>
            <a:r>
              <a:rPr lang="zh-TW" altLang="en-US"/>
              <a:t> </a:t>
            </a:r>
            <a:r>
              <a:rPr lang="en-US" altLang="zh-TW"/>
              <a:t>&amp;</a:t>
            </a:r>
            <a:r>
              <a:rPr lang="zh-TW" altLang="en-US"/>
              <a:t> </a:t>
            </a:r>
            <a:r>
              <a:rPr lang="en-US" altLang="zh-TW"/>
              <a:t>CF</a:t>
            </a:r>
            <a:r>
              <a:rPr lang="zh-TW" altLang="en-US"/>
              <a:t> 對應的料號展到日</a:t>
            </a:r>
            <a:r>
              <a:rPr lang="en-US" altLang="zh-TW"/>
              <a:t>Shedule</a:t>
            </a:r>
            <a:endParaRPr lang="zh-TW" altLang="en-US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4572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44F547F-4CA0-44F2-B487-881AA45B065D}" type="slidenum">
              <a:rPr lang="zh-TW" altLang="en-US"/>
              <a:pPr eaLnBrk="1" hangingPunct="1"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587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But</a:t>
            </a:r>
            <a:r>
              <a:rPr lang="en-US" altLang="zh-TW" baseline="0" dirty="0"/>
              <a:t> in the another path (1 2 3)</a:t>
            </a:r>
          </a:p>
          <a:p>
            <a:r>
              <a:rPr lang="en-US" altLang="zh-TW" baseline="0" dirty="0"/>
              <a:t>Because both 2 and 3 need to binning </a:t>
            </a:r>
          </a:p>
          <a:p>
            <a:r>
              <a:rPr lang="en-US" altLang="zh-TW" baseline="0" dirty="0"/>
              <a:t>So if we do twice binning</a:t>
            </a:r>
          </a:p>
          <a:p>
            <a:r>
              <a:rPr lang="en-US" altLang="zh-TW" baseline="0" dirty="0"/>
              <a:t>We will have complex combination</a:t>
            </a:r>
          </a:p>
          <a:p>
            <a:r>
              <a:rPr lang="en-US" altLang="zh-TW" baseline="0" dirty="0"/>
              <a:t>Because the node 2A to binning might  different with node 2B binning</a:t>
            </a:r>
          </a:p>
          <a:p>
            <a:r>
              <a:rPr lang="en-US" altLang="zh-TW" baseline="0" dirty="0"/>
              <a:t>So it’s cause the node 3AC AB AA from node 2A  , 3BC BB BA from node 2B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So if we have only 2 level binning  and 3 grade  we will cause 9 node</a:t>
            </a:r>
          </a:p>
          <a:p>
            <a:r>
              <a:rPr lang="en-US" altLang="zh-TW" baseline="0" dirty="0"/>
              <a:t>Because the combination of the 2 level grade</a:t>
            </a:r>
          </a:p>
          <a:p>
            <a:r>
              <a:rPr lang="en-US" altLang="zh-TW" baseline="0" dirty="0"/>
              <a:t>And how about 10 level and 10 grade </a:t>
            </a:r>
          </a:p>
          <a:p>
            <a:r>
              <a:rPr lang="en-US" altLang="zh-TW" baseline="0" dirty="0"/>
              <a:t>The network will be complex and hard to solve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</a:t>
            </a:r>
            <a:r>
              <a:rPr lang="en-US" altLang="zh-TW" baseline="0" dirty="0"/>
              <a:t> we need to simplify  the problem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352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we have</a:t>
            </a:r>
            <a:r>
              <a:rPr lang="en-US" altLang="zh-TW" baseline="0" dirty="0"/>
              <a:t> two level binning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34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only need</a:t>
            </a:r>
            <a:r>
              <a:rPr lang="en-US" altLang="zh-TW" baseline="0" dirty="0"/>
              <a:t> to see the last node we need to </a:t>
            </a:r>
            <a:r>
              <a:rPr lang="en-US" altLang="zh-TW" baseline="0" dirty="0" err="1"/>
              <a:t>binningg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340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</a:t>
            </a:r>
            <a:r>
              <a:rPr lang="en-US" altLang="zh-TW" baseline="0" dirty="0"/>
              <a:t> we now have the node 2 with grade in the below path and without grade in the above path</a:t>
            </a:r>
          </a:p>
          <a:p>
            <a:r>
              <a:rPr lang="en-US" altLang="zh-TW" baseline="0" dirty="0"/>
              <a:t>And the network  become more simple the last page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But use this method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We need to decomposition every path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And know Which is the last binning node</a:t>
            </a:r>
            <a:r>
              <a:rPr lang="zh-TW" altLang="en-US" baseline="0" dirty="0"/>
              <a:t> </a:t>
            </a:r>
            <a:r>
              <a:rPr lang="en-US" altLang="zh-TW" baseline="0" dirty="0"/>
              <a:t>in  the path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 we will do a </a:t>
            </a:r>
            <a:r>
              <a:rPr lang="en-US" altLang="zh-TW" baseline="0" dirty="0" err="1"/>
              <a:t>algo</a:t>
            </a:r>
            <a:r>
              <a:rPr lang="en-US" altLang="zh-TW" baseline="0" dirty="0"/>
              <a:t>  like  </a:t>
            </a:r>
            <a:r>
              <a:rPr lang="en-US" altLang="zh-TW" baseline="0" dirty="0" err="1"/>
              <a:t>dfs</a:t>
            </a:r>
            <a:r>
              <a:rPr lang="en-US" altLang="zh-TW" baseline="0" dirty="0"/>
              <a:t> (depth first search 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546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</a:t>
            </a:r>
            <a:r>
              <a:rPr lang="en-US" altLang="zh-TW" baseline="0" dirty="0"/>
              <a:t> we now have the node 2 with grade in the below path and without grade in the above path</a:t>
            </a:r>
          </a:p>
          <a:p>
            <a:r>
              <a:rPr lang="en-US" altLang="zh-TW" baseline="0" dirty="0"/>
              <a:t>And the network  become more simple the last page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But use this method</a:t>
            </a:r>
          </a:p>
          <a:p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We need to decomposition every path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And know Which is the last binning node</a:t>
            </a:r>
            <a:r>
              <a:rPr lang="zh-TW" altLang="en-US" baseline="0" dirty="0"/>
              <a:t> </a:t>
            </a:r>
            <a:r>
              <a:rPr lang="en-US" altLang="zh-TW" baseline="0" dirty="0"/>
              <a:t>in  the path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So we will do a </a:t>
            </a:r>
            <a:r>
              <a:rPr lang="en-US" altLang="zh-TW" baseline="0" dirty="0" err="1"/>
              <a:t>algo</a:t>
            </a:r>
            <a:r>
              <a:rPr lang="en-US" altLang="zh-TW" baseline="0" dirty="0"/>
              <a:t>  like  </a:t>
            </a:r>
            <a:r>
              <a:rPr lang="en-US" altLang="zh-TW" baseline="0" dirty="0" err="1"/>
              <a:t>dfs</a:t>
            </a:r>
            <a:r>
              <a:rPr lang="en-US" altLang="zh-TW" baseline="0" dirty="0"/>
              <a:t> (depth first search 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30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Now</a:t>
            </a:r>
            <a:r>
              <a:rPr lang="en-US" altLang="zh-TW" baseline="0" dirty="0"/>
              <a:t> we are going to say a special case in this problem</a:t>
            </a:r>
          </a:p>
          <a:p>
            <a:r>
              <a:rPr lang="en-US" altLang="zh-TW" baseline="0" dirty="0"/>
              <a:t>Its complex binning</a:t>
            </a:r>
          </a:p>
          <a:p>
            <a:r>
              <a:rPr lang="en-US" altLang="zh-TW" dirty="0"/>
              <a:t>If we have</a:t>
            </a:r>
            <a:r>
              <a:rPr lang="en-US" altLang="zh-TW" baseline="0" dirty="0"/>
              <a:t> the binning in two level which is connect or relative </a:t>
            </a:r>
          </a:p>
          <a:p>
            <a:r>
              <a:rPr lang="en-US" altLang="zh-TW" baseline="0" dirty="0"/>
              <a:t>Then the network will become complex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Use the part 2 and part 3 to be an example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75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In the network</a:t>
            </a:r>
          </a:p>
          <a:p>
            <a:r>
              <a:rPr lang="en-US" altLang="zh-TW" baseline="0" dirty="0"/>
              <a:t>We will use every supply node and demand node to trace the longest path if it  can be </a:t>
            </a:r>
            <a:r>
              <a:rPr lang="en-US" altLang="zh-TW" baseline="0" dirty="0" err="1"/>
              <a:t>combinate</a:t>
            </a:r>
            <a:r>
              <a:rPr lang="en-US" altLang="zh-TW" baseline="0" dirty="0"/>
              <a:t> 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If we don’t use supply and demand node to be the start and end in the path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It’s will waste many  time  </a:t>
            </a:r>
          </a:p>
          <a:p>
            <a:r>
              <a:rPr lang="en-US" altLang="zh-TW" baseline="0" dirty="0"/>
              <a:t>Just like    (</a:t>
            </a:r>
            <a:r>
              <a:rPr lang="zh-TW" altLang="en-US" baseline="0" dirty="0"/>
              <a:t>畫圖</a:t>
            </a:r>
            <a:r>
              <a:rPr lang="en-US" altLang="zh-TW" baseline="0" dirty="0"/>
              <a:t>) </a:t>
            </a:r>
          </a:p>
          <a:p>
            <a:r>
              <a:rPr lang="en-US" altLang="zh-TW" baseline="0" dirty="0"/>
              <a:t>{1-&gt;3-&gt;4-&gt;7}</a:t>
            </a:r>
          </a:p>
          <a:p>
            <a:r>
              <a:rPr lang="en-US" altLang="zh-TW" baseline="0" dirty="0"/>
              <a:t>And </a:t>
            </a:r>
          </a:p>
          <a:p>
            <a:r>
              <a:rPr lang="en-US" altLang="zh-TW" baseline="0" dirty="0"/>
              <a:t>(3-&gt;4-&gt;7)</a:t>
            </a:r>
          </a:p>
          <a:p>
            <a:r>
              <a:rPr lang="en-US" altLang="zh-TW" baseline="0" dirty="0"/>
              <a:t>It actually the same path  just different with the node 1</a:t>
            </a:r>
          </a:p>
          <a:p>
            <a:r>
              <a:rPr lang="en-US" altLang="zh-TW" baseline="0" dirty="0"/>
              <a:t>And we only need the longest path  to know which is the last d-node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131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</a:t>
            </a:r>
            <a:r>
              <a:rPr lang="en-US" altLang="zh-TW" baseline="0" dirty="0"/>
              <a:t> </a:t>
            </a:r>
            <a:r>
              <a:rPr lang="en-US" altLang="zh-TW" baseline="0" dirty="0" err="1"/>
              <a:t>algo</a:t>
            </a:r>
            <a:r>
              <a:rPr lang="en-US" altLang="zh-TW" baseline="0" dirty="0"/>
              <a:t> is easy</a:t>
            </a:r>
          </a:p>
          <a:p>
            <a:r>
              <a:rPr lang="en-US" altLang="zh-TW" baseline="0" dirty="0"/>
              <a:t>We start from the demand node like 5</a:t>
            </a:r>
          </a:p>
          <a:p>
            <a:r>
              <a:rPr lang="en-US" altLang="zh-TW" baseline="0" dirty="0"/>
              <a:t>To walk to the supply node</a:t>
            </a:r>
          </a:p>
          <a:p>
            <a:r>
              <a:rPr lang="en-US" altLang="zh-TW" dirty="0"/>
              <a:t>If the ingoing list have another way</a:t>
            </a:r>
            <a:r>
              <a:rPr lang="en-US" altLang="zh-TW" baseline="0" dirty="0"/>
              <a:t> to go   </a:t>
            </a:r>
          </a:p>
          <a:p>
            <a:r>
              <a:rPr lang="en-US" altLang="zh-TW" baseline="0" dirty="0"/>
              <a:t>Try it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1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28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F2245-73B4-497B-B8DD-785660E276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071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564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508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7479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F2245-73B4-497B-B8DD-785660E276FB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43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F2245-73B4-497B-B8DD-785660E276FB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536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F2245-73B4-497B-B8DD-785660E276FB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927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F2245-73B4-497B-B8DD-785660E276FB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099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F2245-73B4-497B-B8DD-785660E276FB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316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01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5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437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38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15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62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</a:t>
            </a:r>
            <a:r>
              <a:rPr lang="en-US" altLang="zh-TW" baseline="0" dirty="0"/>
              <a:t> to input is the </a:t>
            </a:r>
            <a:r>
              <a:rPr lang="en-US" altLang="zh-TW" baseline="0" dirty="0" err="1"/>
              <a:t>bom</a:t>
            </a:r>
            <a:endParaRPr lang="en-US" altLang="zh-TW" baseline="0" dirty="0"/>
          </a:p>
          <a:p>
            <a:r>
              <a:rPr lang="en-US" altLang="zh-TW" baseline="0" dirty="0"/>
              <a:t>The </a:t>
            </a:r>
            <a:r>
              <a:rPr lang="en-US" altLang="zh-TW" baseline="0" dirty="0" err="1"/>
              <a:t>bom</a:t>
            </a:r>
            <a:r>
              <a:rPr lang="en-US" altLang="zh-TW" baseline="0" dirty="0"/>
              <a:t> means the product can be transform to another product</a:t>
            </a:r>
          </a:p>
          <a:p>
            <a:r>
              <a:rPr lang="en-US" altLang="zh-TW" baseline="0" dirty="0"/>
              <a:t>So it have the information let us to get nodes and arcs</a:t>
            </a:r>
          </a:p>
          <a:p>
            <a:endParaRPr lang="en-US" altLang="zh-TW" baseline="0" dirty="0"/>
          </a:p>
          <a:p>
            <a:r>
              <a:rPr lang="en-US" altLang="zh-TW" dirty="0"/>
              <a:t>Use this </a:t>
            </a:r>
            <a:r>
              <a:rPr lang="en-US" altLang="zh-TW" dirty="0" err="1"/>
              <a:t>bom</a:t>
            </a:r>
            <a:r>
              <a:rPr lang="en-US" altLang="zh-TW" baseline="0" dirty="0"/>
              <a:t> </a:t>
            </a:r>
            <a:r>
              <a:rPr lang="en-US" altLang="zh-TW" dirty="0"/>
              <a:t>to be an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22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Then</a:t>
            </a:r>
            <a:r>
              <a:rPr lang="en-US" altLang="zh-TW" baseline="0" dirty="0"/>
              <a:t> the network is finished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28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And if we</a:t>
            </a:r>
            <a:r>
              <a:rPr lang="en-US" altLang="zh-TW" baseline="0" dirty="0"/>
              <a:t> consider binning </a:t>
            </a:r>
          </a:p>
          <a:p>
            <a:r>
              <a:rPr lang="en-US" altLang="zh-TW" baseline="0" dirty="0"/>
              <a:t> the network will be more complex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Use the above network with</a:t>
            </a:r>
            <a:r>
              <a:rPr lang="en-US" altLang="zh-TW" dirty="0"/>
              <a:t> a</a:t>
            </a:r>
            <a:r>
              <a:rPr lang="en-US" altLang="zh-TW" baseline="0" dirty="0"/>
              <a:t> simple example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Now We know the part 4 will have different grade and their ratio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B6B6D-4B0C-47C6-A4ED-E24A8A772F3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1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A2E6-BB2C-43FE-B70B-B0C3EAEAFF70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1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0696-0E02-417A-9E30-ACBA8C51F19C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5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09D6-5746-49FF-BCA4-C6C28A5F58F9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155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ED8B-2314-499E-BAF1-F1CB206DDF51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7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31D0-7DF5-4479-81A6-AD91640D851F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16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2D06-35F4-459B-9429-9042B8A6D635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556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2A48-5CA9-4663-A05C-F3886BC4DAD7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32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76B0-DEFF-4E55-A625-AFEF8A1A50E9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6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7CB0F-FD05-4ACB-8A45-AF1994447D83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5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ED46-0932-4D8B-87CF-81BB0EA69AF4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9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3EA8-5897-4230-B0FC-A3CCC21876AA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8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C845-E90E-4EF8-8D32-2B5825D0D454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27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1DEF-B617-48F3-8745-A582E6412C90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54F8-6BF9-4865-BB15-6B0D8CE4ED6C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31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7A58-5BAC-45A0-BDF8-649F73BA226C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5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31A6-6AC6-42B8-9718-2785CB944DBF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6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6000"/>
            <a:lum/>
          </a:blip>
          <a:srcRect/>
          <a:stretch>
            <a:fillRect l="17000" t="17000" r="17000" b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050A-6493-4EFD-951E-C0387ED98707}" type="datetime1">
              <a:rPr lang="zh-TW" altLang="en-US" smtClean="0"/>
              <a:t>2020/2/15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98CEF9-4068-4F17-8246-893E1556EC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13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11/26</a:t>
            </a:r>
            <a:r>
              <a:rPr lang="zh-TW" altLang="en-US" dirty="0"/>
              <a:t>  成大群創 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9053" y="4777381"/>
            <a:ext cx="8915399" cy="1126283"/>
          </a:xfrm>
        </p:spPr>
        <p:txBody>
          <a:bodyPr/>
          <a:lstStyle/>
          <a:p>
            <a:pPr algn="r"/>
            <a:r>
              <a:rPr lang="zh-TW" altLang="en-US" dirty="0"/>
              <a:t>陳彥瑋                                                               在製品對應需求最佳化配置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 </a:t>
            </a:r>
            <a:r>
              <a:rPr lang="en-US" altLang="zh-TW" sz="2800" dirty="0" err="1"/>
              <a:t>Bom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666287" y="120657"/>
          <a:ext cx="192087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61275097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748377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7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8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1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1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3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2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54879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8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 </a:t>
            </a:r>
            <a:r>
              <a:rPr lang="en-US" altLang="zh-TW" sz="2800" dirty="0" err="1"/>
              <a:t>Bom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666287" y="120657"/>
          <a:ext cx="192087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61275097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748377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7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8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1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1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3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2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54879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100136" y="3707144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874962" y="539687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9" idx="4"/>
            <a:endCxn id="10" idx="2"/>
          </p:cNvCxnSpPr>
          <p:nvPr/>
        </p:nvCxnSpPr>
        <p:spPr>
          <a:xfrm>
            <a:off x="1590674" y="4659644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2871787" y="238125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9" idx="0"/>
            <a:endCxn id="12" idx="2"/>
          </p:cNvCxnSpPr>
          <p:nvPr/>
        </p:nvCxnSpPr>
        <p:spPr>
          <a:xfrm flipV="1">
            <a:off x="1590674" y="2857500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443538" y="539687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6"/>
            <a:endCxn id="14" idx="2"/>
          </p:cNvCxnSpPr>
          <p:nvPr/>
        </p:nvCxnSpPr>
        <p:spPr>
          <a:xfrm>
            <a:off x="3856037" y="5873122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6"/>
            <a:endCxn id="14" idx="2"/>
          </p:cNvCxnSpPr>
          <p:nvPr/>
        </p:nvCxnSpPr>
        <p:spPr>
          <a:xfrm>
            <a:off x="3852862" y="2857500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002462" y="240845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6"/>
            <a:endCxn id="17" idx="2"/>
          </p:cNvCxnSpPr>
          <p:nvPr/>
        </p:nvCxnSpPr>
        <p:spPr>
          <a:xfrm>
            <a:off x="3852862" y="2857500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3852862" y="2857500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046912" y="398838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14" idx="6"/>
            <a:endCxn id="24" idx="2"/>
          </p:cNvCxnSpPr>
          <p:nvPr/>
        </p:nvCxnSpPr>
        <p:spPr>
          <a:xfrm>
            <a:off x="6424613" y="5873122"/>
            <a:ext cx="20669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491537" y="539687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0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2" y="157162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2. Consider binning</a:t>
            </a:r>
            <a:endParaRPr lang="zh-TW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71926" y="524776"/>
          <a:ext cx="43545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504">
                  <a:extLst>
                    <a:ext uri="{9D8B030D-6E8A-4147-A177-3AD203B41FA5}">
                      <a16:colId xmlns:a16="http://schemas.microsoft.com/office/drawing/2014/main" val="2512209301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1197550280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3481914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 number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Grade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Percentage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84450"/>
                  </a:ext>
                </a:extLst>
              </a:tr>
            </a:tbl>
          </a:graphicData>
        </a:graphic>
      </p:graphicFrame>
      <p:sp>
        <p:nvSpPr>
          <p:cNvPr id="7" name="橢圓 6"/>
          <p:cNvSpPr/>
          <p:nvPr/>
        </p:nvSpPr>
        <p:spPr>
          <a:xfrm>
            <a:off x="1829341" y="372476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604167" y="541449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4"/>
            <a:endCxn id="8" idx="2"/>
          </p:cNvCxnSpPr>
          <p:nvPr/>
        </p:nvCxnSpPr>
        <p:spPr>
          <a:xfrm>
            <a:off x="2319879" y="4677267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600992" y="239887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7" idx="0"/>
            <a:endCxn id="10" idx="2"/>
          </p:cNvCxnSpPr>
          <p:nvPr/>
        </p:nvCxnSpPr>
        <p:spPr>
          <a:xfrm flipV="1">
            <a:off x="2319879" y="2875123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6172743" y="541449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8" idx="6"/>
            <a:endCxn id="12" idx="2"/>
          </p:cNvCxnSpPr>
          <p:nvPr/>
        </p:nvCxnSpPr>
        <p:spPr>
          <a:xfrm>
            <a:off x="4585242" y="5890745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6"/>
            <a:endCxn id="12" idx="2"/>
          </p:cNvCxnSpPr>
          <p:nvPr/>
        </p:nvCxnSpPr>
        <p:spPr>
          <a:xfrm>
            <a:off x="4582067" y="2875123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7731667" y="2426076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0" idx="6"/>
            <a:endCxn id="15" idx="2"/>
          </p:cNvCxnSpPr>
          <p:nvPr/>
        </p:nvCxnSpPr>
        <p:spPr>
          <a:xfrm>
            <a:off x="4582067" y="2875123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" idx="6"/>
            <a:endCxn id="18" idx="2"/>
          </p:cNvCxnSpPr>
          <p:nvPr/>
        </p:nvCxnSpPr>
        <p:spPr>
          <a:xfrm>
            <a:off x="4582067" y="2875123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7776117" y="400601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7153818" y="5890745"/>
            <a:ext cx="20669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9220742" y="541449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100136" y="3707144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874962" y="539687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4"/>
            <a:endCxn id="8" idx="2"/>
          </p:cNvCxnSpPr>
          <p:nvPr/>
        </p:nvCxnSpPr>
        <p:spPr>
          <a:xfrm>
            <a:off x="1590674" y="4659644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871787" y="238125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7" idx="0"/>
            <a:endCxn id="10" idx="2"/>
          </p:cNvCxnSpPr>
          <p:nvPr/>
        </p:nvCxnSpPr>
        <p:spPr>
          <a:xfrm flipV="1">
            <a:off x="1590674" y="2857500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6"/>
            <a:endCxn id="28" idx="1"/>
          </p:cNvCxnSpPr>
          <p:nvPr/>
        </p:nvCxnSpPr>
        <p:spPr>
          <a:xfrm flipV="1">
            <a:off x="3856037" y="5412590"/>
            <a:ext cx="2581541" cy="460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6"/>
            <a:endCxn id="28" idx="1"/>
          </p:cNvCxnSpPr>
          <p:nvPr/>
        </p:nvCxnSpPr>
        <p:spPr>
          <a:xfrm>
            <a:off x="3852862" y="2857500"/>
            <a:ext cx="2584716" cy="25550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219853" y="1233249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0" idx="6"/>
            <a:endCxn id="15" idx="2"/>
          </p:cNvCxnSpPr>
          <p:nvPr/>
        </p:nvCxnSpPr>
        <p:spPr>
          <a:xfrm flipV="1">
            <a:off x="3852862" y="1709499"/>
            <a:ext cx="2366991" cy="11480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" idx="6"/>
            <a:endCxn id="18" idx="2"/>
          </p:cNvCxnSpPr>
          <p:nvPr/>
        </p:nvCxnSpPr>
        <p:spPr>
          <a:xfrm>
            <a:off x="3852862" y="2857500"/>
            <a:ext cx="2366991" cy="5588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219853" y="2940141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6126825" y="4952058"/>
            <a:ext cx="1243011" cy="921064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230261" y="315087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28" idx="5"/>
            <a:endCxn id="19" idx="2"/>
          </p:cNvCxnSpPr>
          <p:nvPr/>
        </p:nvCxnSpPr>
        <p:spPr>
          <a:xfrm flipV="1">
            <a:off x="7059083" y="3627123"/>
            <a:ext cx="1171178" cy="17854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8" idx="5"/>
            <a:endCxn id="22" idx="2"/>
          </p:cNvCxnSpPr>
          <p:nvPr/>
        </p:nvCxnSpPr>
        <p:spPr>
          <a:xfrm flipV="1">
            <a:off x="7059083" y="4996106"/>
            <a:ext cx="1214040" cy="416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273123" y="4519856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28" idx="5"/>
            <a:endCxn id="35" idx="2"/>
          </p:cNvCxnSpPr>
          <p:nvPr/>
        </p:nvCxnSpPr>
        <p:spPr>
          <a:xfrm>
            <a:off x="7059083" y="5412590"/>
            <a:ext cx="1288782" cy="829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347865" y="5765729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72156" y="41226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70%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412698" y="48190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56344" y="54759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10%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19" idx="6"/>
            <a:endCxn id="34" idx="2"/>
          </p:cNvCxnSpPr>
          <p:nvPr/>
        </p:nvCxnSpPr>
        <p:spPr>
          <a:xfrm>
            <a:off x="9211336" y="3627123"/>
            <a:ext cx="980551" cy="192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6"/>
            <a:endCxn id="36" idx="2"/>
          </p:cNvCxnSpPr>
          <p:nvPr/>
        </p:nvCxnSpPr>
        <p:spPr>
          <a:xfrm>
            <a:off x="9254198" y="4996106"/>
            <a:ext cx="950682" cy="379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35" idx="6"/>
            <a:endCxn id="37" idx="2"/>
          </p:cNvCxnSpPr>
          <p:nvPr/>
        </p:nvCxnSpPr>
        <p:spPr>
          <a:xfrm>
            <a:off x="9328940" y="6241979"/>
            <a:ext cx="875941" cy="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191887" y="3170169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0204880" y="455784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10204881" y="576883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07C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657938" y="379334"/>
          <a:ext cx="43545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504">
                  <a:extLst>
                    <a:ext uri="{9D8B030D-6E8A-4147-A177-3AD203B41FA5}">
                      <a16:colId xmlns:a16="http://schemas.microsoft.com/office/drawing/2014/main" val="2512209301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1197550280"/>
                    </a:ext>
                  </a:extLst>
                </a:gridCol>
                <a:gridCol w="1451504">
                  <a:extLst>
                    <a:ext uri="{9D8B030D-6E8A-4147-A177-3AD203B41FA5}">
                      <a16:colId xmlns:a16="http://schemas.microsoft.com/office/drawing/2014/main" val="3481914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 number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Grade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Percentage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84450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2" y="157162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3. Input Supply</a:t>
            </a:r>
            <a:endParaRPr lang="zh-TW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2" y="2280606"/>
          <a:ext cx="43783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41">
                  <a:extLst>
                    <a:ext uri="{9D8B030D-6E8A-4147-A177-3AD203B41FA5}">
                      <a16:colId xmlns:a16="http://schemas.microsoft.com/office/drawing/2014/main" val="2512209301"/>
                    </a:ext>
                  </a:extLst>
                </a:gridCol>
                <a:gridCol w="1459441">
                  <a:extLst>
                    <a:ext uri="{9D8B030D-6E8A-4147-A177-3AD203B41FA5}">
                      <a16:colId xmlns:a16="http://schemas.microsoft.com/office/drawing/2014/main" val="1197550280"/>
                    </a:ext>
                  </a:extLst>
                </a:gridCol>
                <a:gridCol w="1459441">
                  <a:extLst>
                    <a:ext uri="{9D8B030D-6E8A-4147-A177-3AD203B41FA5}">
                      <a16:colId xmlns:a16="http://schemas.microsoft.com/office/drawing/2014/main" val="73560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number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Grade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Amount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8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363364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2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100136" y="3707144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874962" y="5396872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4"/>
            <a:endCxn id="8" idx="2"/>
          </p:cNvCxnSpPr>
          <p:nvPr/>
        </p:nvCxnSpPr>
        <p:spPr>
          <a:xfrm>
            <a:off x="1590674" y="4659644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871787" y="238125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7" idx="0"/>
            <a:endCxn id="10" idx="2"/>
          </p:cNvCxnSpPr>
          <p:nvPr/>
        </p:nvCxnSpPr>
        <p:spPr>
          <a:xfrm flipV="1">
            <a:off x="1590674" y="2857500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6"/>
            <a:endCxn id="28" idx="1"/>
          </p:cNvCxnSpPr>
          <p:nvPr/>
        </p:nvCxnSpPr>
        <p:spPr>
          <a:xfrm flipV="1">
            <a:off x="3856037" y="5412590"/>
            <a:ext cx="2581541" cy="460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6"/>
            <a:endCxn id="28" idx="1"/>
          </p:cNvCxnSpPr>
          <p:nvPr/>
        </p:nvCxnSpPr>
        <p:spPr>
          <a:xfrm>
            <a:off x="3852862" y="2857500"/>
            <a:ext cx="2584716" cy="25550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219853" y="1233249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0" idx="6"/>
            <a:endCxn id="15" idx="2"/>
          </p:cNvCxnSpPr>
          <p:nvPr/>
        </p:nvCxnSpPr>
        <p:spPr>
          <a:xfrm flipV="1">
            <a:off x="3852862" y="1709499"/>
            <a:ext cx="2366991" cy="11480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" idx="6"/>
            <a:endCxn id="18" idx="2"/>
          </p:cNvCxnSpPr>
          <p:nvPr/>
        </p:nvCxnSpPr>
        <p:spPr>
          <a:xfrm>
            <a:off x="3852862" y="2857500"/>
            <a:ext cx="2366991" cy="5588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219853" y="2940141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6126825" y="4952058"/>
            <a:ext cx="1243011" cy="921064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230261" y="315087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28" idx="5"/>
            <a:endCxn id="19" idx="2"/>
          </p:cNvCxnSpPr>
          <p:nvPr/>
        </p:nvCxnSpPr>
        <p:spPr>
          <a:xfrm flipV="1">
            <a:off x="7059083" y="3627123"/>
            <a:ext cx="1171178" cy="17854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8" idx="5"/>
            <a:endCxn id="22" idx="2"/>
          </p:cNvCxnSpPr>
          <p:nvPr/>
        </p:nvCxnSpPr>
        <p:spPr>
          <a:xfrm flipV="1">
            <a:off x="7059083" y="4996106"/>
            <a:ext cx="1214040" cy="416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273123" y="4519856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28" idx="5"/>
            <a:endCxn id="35" idx="2"/>
          </p:cNvCxnSpPr>
          <p:nvPr/>
        </p:nvCxnSpPr>
        <p:spPr>
          <a:xfrm>
            <a:off x="7059083" y="5412590"/>
            <a:ext cx="1288782" cy="829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347865" y="5765729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72156" y="41226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70%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412698" y="48190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56344" y="54759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10%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19" idx="6"/>
            <a:endCxn id="34" idx="2"/>
          </p:cNvCxnSpPr>
          <p:nvPr/>
        </p:nvCxnSpPr>
        <p:spPr>
          <a:xfrm>
            <a:off x="9211336" y="3627123"/>
            <a:ext cx="940385" cy="145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6"/>
            <a:endCxn id="36" idx="2"/>
          </p:cNvCxnSpPr>
          <p:nvPr/>
        </p:nvCxnSpPr>
        <p:spPr>
          <a:xfrm>
            <a:off x="9254198" y="4996106"/>
            <a:ext cx="96173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35" idx="6"/>
            <a:endCxn id="37" idx="2"/>
          </p:cNvCxnSpPr>
          <p:nvPr/>
        </p:nvCxnSpPr>
        <p:spPr>
          <a:xfrm>
            <a:off x="9328940" y="6241979"/>
            <a:ext cx="875941" cy="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151721" y="3165414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0215929" y="4519856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10204881" y="576883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1858" y="305149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b01=100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742603" y="5013253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b02=30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181156" y="4089626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b04B=20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219852" y="540416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b04C=10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10687718" y="4117914"/>
            <a:ext cx="0" cy="41958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10695418" y="5475460"/>
            <a:ext cx="0" cy="3518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弧形接點 43"/>
          <p:cNvCxnSpPr/>
          <p:nvPr/>
        </p:nvCxnSpPr>
        <p:spPr>
          <a:xfrm>
            <a:off x="11111214" y="3627123"/>
            <a:ext cx="12700" cy="2676411"/>
          </a:xfrm>
          <a:prstGeom prst="curvedConnector3">
            <a:avLst>
              <a:gd name="adj1" fmla="val 37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7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2" y="1571625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3. Input Demand</a:t>
            </a:r>
            <a:endParaRPr lang="zh-TW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2" y="2280606"/>
          <a:ext cx="43783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441">
                  <a:extLst>
                    <a:ext uri="{9D8B030D-6E8A-4147-A177-3AD203B41FA5}">
                      <a16:colId xmlns:a16="http://schemas.microsoft.com/office/drawing/2014/main" val="2512209301"/>
                    </a:ext>
                  </a:extLst>
                </a:gridCol>
                <a:gridCol w="1459441">
                  <a:extLst>
                    <a:ext uri="{9D8B030D-6E8A-4147-A177-3AD203B41FA5}">
                      <a16:colId xmlns:a16="http://schemas.microsoft.com/office/drawing/2014/main" val="1197550280"/>
                    </a:ext>
                  </a:extLst>
                </a:gridCol>
                <a:gridCol w="1459441">
                  <a:extLst>
                    <a:ext uri="{9D8B030D-6E8A-4147-A177-3AD203B41FA5}">
                      <a16:colId xmlns:a16="http://schemas.microsoft.com/office/drawing/2014/main" val="73560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 number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Grade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8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363364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5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100136" y="3707144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2874962" y="5396872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7" idx="4"/>
            <a:endCxn id="8" idx="2"/>
          </p:cNvCxnSpPr>
          <p:nvPr/>
        </p:nvCxnSpPr>
        <p:spPr>
          <a:xfrm>
            <a:off x="1590674" y="4659644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871787" y="238125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7" idx="0"/>
            <a:endCxn id="10" idx="2"/>
          </p:cNvCxnSpPr>
          <p:nvPr/>
        </p:nvCxnSpPr>
        <p:spPr>
          <a:xfrm flipV="1">
            <a:off x="1590674" y="2857500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6"/>
            <a:endCxn id="28" idx="1"/>
          </p:cNvCxnSpPr>
          <p:nvPr/>
        </p:nvCxnSpPr>
        <p:spPr>
          <a:xfrm flipV="1">
            <a:off x="3856037" y="5412590"/>
            <a:ext cx="2581541" cy="460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0" idx="6"/>
            <a:endCxn id="28" idx="1"/>
          </p:cNvCxnSpPr>
          <p:nvPr/>
        </p:nvCxnSpPr>
        <p:spPr>
          <a:xfrm>
            <a:off x="3852862" y="2857500"/>
            <a:ext cx="2584716" cy="25550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219853" y="1233249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stCxn id="10" idx="6"/>
            <a:endCxn id="15" idx="2"/>
          </p:cNvCxnSpPr>
          <p:nvPr/>
        </p:nvCxnSpPr>
        <p:spPr>
          <a:xfrm flipV="1">
            <a:off x="3852862" y="1709499"/>
            <a:ext cx="2366991" cy="114800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0" idx="6"/>
            <a:endCxn id="18" idx="2"/>
          </p:cNvCxnSpPr>
          <p:nvPr/>
        </p:nvCxnSpPr>
        <p:spPr>
          <a:xfrm>
            <a:off x="3852862" y="2857500"/>
            <a:ext cx="2366991" cy="5588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6219853" y="2940141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等腰三角形 27"/>
          <p:cNvSpPr/>
          <p:nvPr/>
        </p:nvSpPr>
        <p:spPr>
          <a:xfrm>
            <a:off x="6126825" y="4952058"/>
            <a:ext cx="1243011" cy="921064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8230261" y="315087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>
            <a:stCxn id="28" idx="5"/>
            <a:endCxn id="19" idx="2"/>
          </p:cNvCxnSpPr>
          <p:nvPr/>
        </p:nvCxnSpPr>
        <p:spPr>
          <a:xfrm flipV="1">
            <a:off x="7059083" y="3627123"/>
            <a:ext cx="1171178" cy="178546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8" idx="5"/>
            <a:endCxn id="22" idx="2"/>
          </p:cNvCxnSpPr>
          <p:nvPr/>
        </p:nvCxnSpPr>
        <p:spPr>
          <a:xfrm flipV="1">
            <a:off x="7059083" y="4996106"/>
            <a:ext cx="1214040" cy="4164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8273123" y="4519856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28" idx="5"/>
            <a:endCxn id="35" idx="2"/>
          </p:cNvCxnSpPr>
          <p:nvPr/>
        </p:nvCxnSpPr>
        <p:spPr>
          <a:xfrm>
            <a:off x="7059083" y="5412590"/>
            <a:ext cx="1288782" cy="8293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橢圓 34"/>
          <p:cNvSpPr/>
          <p:nvPr/>
        </p:nvSpPr>
        <p:spPr>
          <a:xfrm>
            <a:off x="8347865" y="5765729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72156" y="41226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70%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412698" y="48190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20%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556344" y="54759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10%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19" idx="6"/>
            <a:endCxn id="34" idx="2"/>
          </p:cNvCxnSpPr>
          <p:nvPr/>
        </p:nvCxnSpPr>
        <p:spPr>
          <a:xfrm flipV="1">
            <a:off x="9211336" y="3610238"/>
            <a:ext cx="951639" cy="1688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2" idx="6"/>
            <a:endCxn id="36" idx="2"/>
          </p:cNvCxnSpPr>
          <p:nvPr/>
        </p:nvCxnSpPr>
        <p:spPr>
          <a:xfrm flipV="1">
            <a:off x="9254198" y="4971354"/>
            <a:ext cx="950682" cy="247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35" idx="6"/>
            <a:endCxn id="37" idx="2"/>
          </p:cNvCxnSpPr>
          <p:nvPr/>
        </p:nvCxnSpPr>
        <p:spPr>
          <a:xfrm>
            <a:off x="9328940" y="6241979"/>
            <a:ext cx="875941" cy="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162975" y="3133988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0204880" y="4495104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10204881" y="5768833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1858" y="3051490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b01=100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742603" y="5013253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b02=30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194480" y="4144552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b04B=20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219852" y="5404165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F0"/>
                </a:solidFill>
              </a:rPr>
              <a:t>b04C=10</a:t>
            </a:r>
            <a:endParaRPr lang="zh-TW" altLang="en-US" sz="2400" b="1" dirty="0">
              <a:solidFill>
                <a:srgbClr val="00B0F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190889" y="739511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b05=-50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099485" y="2521482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b06=-30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809396" y="2645388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b07A=-30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10695417" y="4103373"/>
            <a:ext cx="0" cy="41958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0695719" y="5447604"/>
            <a:ext cx="0" cy="3518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弧形接點 46"/>
          <p:cNvCxnSpPr/>
          <p:nvPr/>
        </p:nvCxnSpPr>
        <p:spPr>
          <a:xfrm>
            <a:off x="11111214" y="3627123"/>
            <a:ext cx="12700" cy="2676411"/>
          </a:xfrm>
          <a:prstGeom prst="curvedConnector3">
            <a:avLst>
              <a:gd name="adj1" fmla="val 37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61342" y="3841816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B050"/>
                </a:solidFill>
              </a:rPr>
              <a:t>b04B=-10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60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/>
              <a:t>Step 2.2 </a:t>
            </a:r>
            <a:r>
              <a:rPr lang="zh-TW" altLang="en-US" b="1" dirty="0"/>
              <a:t>移除不必要的路徑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48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 </a:t>
            </a:r>
            <a:r>
              <a:rPr lang="en-US" altLang="zh-TW" sz="2800" dirty="0" err="1"/>
              <a:t>Bom</a:t>
            </a:r>
            <a:endParaRPr lang="zh-TW" altLang="en-US" sz="28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666287" y="120657"/>
          <a:ext cx="192087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612750973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7483775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From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374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8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1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10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13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72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954879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1100136" y="3707144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874962" y="539687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9" idx="4"/>
            <a:endCxn id="10" idx="2"/>
          </p:cNvCxnSpPr>
          <p:nvPr/>
        </p:nvCxnSpPr>
        <p:spPr>
          <a:xfrm>
            <a:off x="1590674" y="4659644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2871787" y="238125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9" idx="0"/>
            <a:endCxn id="12" idx="2"/>
          </p:cNvCxnSpPr>
          <p:nvPr/>
        </p:nvCxnSpPr>
        <p:spPr>
          <a:xfrm flipV="1">
            <a:off x="1590674" y="2857500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443538" y="539687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6"/>
            <a:endCxn id="14" idx="2"/>
          </p:cNvCxnSpPr>
          <p:nvPr/>
        </p:nvCxnSpPr>
        <p:spPr>
          <a:xfrm>
            <a:off x="3856037" y="5873122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6"/>
            <a:endCxn id="14" idx="2"/>
          </p:cNvCxnSpPr>
          <p:nvPr/>
        </p:nvCxnSpPr>
        <p:spPr>
          <a:xfrm>
            <a:off x="3852862" y="2857500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002462" y="2408453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6"/>
            <a:endCxn id="17" idx="2"/>
          </p:cNvCxnSpPr>
          <p:nvPr/>
        </p:nvCxnSpPr>
        <p:spPr>
          <a:xfrm>
            <a:off x="3852862" y="2857500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3852862" y="2857500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046912" y="398838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14" idx="6"/>
            <a:endCxn id="24" idx="2"/>
          </p:cNvCxnSpPr>
          <p:nvPr/>
        </p:nvCxnSpPr>
        <p:spPr>
          <a:xfrm>
            <a:off x="6424613" y="5873122"/>
            <a:ext cx="20669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491537" y="5396872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8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內容版面配置區 2"/>
          <p:cNvSpPr txBox="1">
            <a:spLocks/>
          </p:cNvSpPr>
          <p:nvPr/>
        </p:nvSpPr>
        <p:spPr bwMode="auto">
          <a:xfrm>
            <a:off x="1885950" y="1"/>
            <a:ext cx="82296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29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200" b="1">
                <a:solidFill>
                  <a:srgbClr val="0000CC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在製品對應需求最佳化配置問題說明</a:t>
            </a:r>
            <a:endParaRPr lang="en-US" altLang="zh-TW" sz="3200" b="1">
              <a:solidFill>
                <a:srgbClr val="0000CC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1524000" y="1724026"/>
            <a:ext cx="1544638" cy="43021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200" b="1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Case</a:t>
            </a:r>
            <a:endParaRPr lang="zh-TW" altLang="en-US" sz="2200" b="1">
              <a:solidFill>
                <a:schemeClr val="bg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4" name="文字方塊 3"/>
          <p:cNvSpPr txBox="1">
            <a:spLocks noChangeArrowheads="1"/>
          </p:cNvSpPr>
          <p:nvPr/>
        </p:nvSpPr>
        <p:spPr bwMode="auto">
          <a:xfrm>
            <a:off x="1449387" y="963614"/>
            <a:ext cx="8245476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798513" lvl="1" indent="-342900">
              <a:lnSpc>
                <a:spcPct val="150000"/>
              </a:lnSpc>
              <a:defRPr/>
            </a:pPr>
            <a:r>
              <a:rPr lang="zh-TW" altLang="en-US" dirty="0">
                <a:latin typeface="Arial" pitchFamily="34" charset="0"/>
                <a:cs typeface="Arial" pitchFamily="34" charset="0"/>
              </a:rPr>
              <a:t>依在製品與需求之關聯，進行在製品對應需求最佳化</a:t>
            </a:r>
            <a:endParaRPr lang="en-US" altLang="zh-TW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矩形 14"/>
          <p:cNvSpPr>
            <a:spLocks noChangeArrowheads="1"/>
          </p:cNvSpPr>
          <p:nvPr/>
        </p:nvSpPr>
        <p:spPr bwMode="auto">
          <a:xfrm>
            <a:off x="1524000" y="725488"/>
            <a:ext cx="1544638" cy="4318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200" b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399213" y="2187575"/>
          <a:ext cx="3935412" cy="2366966"/>
        </p:xfrm>
        <a:graphic>
          <a:graphicData uri="http://schemas.openxmlformats.org/drawingml/2006/table">
            <a:tbl>
              <a:tblPr/>
              <a:tblGrid>
                <a:gridCol w="1773237">
                  <a:extLst>
                    <a:ext uri="{9D8B030D-6E8A-4147-A177-3AD203B41FA5}">
                      <a16:colId xmlns:a16="http://schemas.microsoft.com/office/drawing/2014/main" val="947526717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767239363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在製品料號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供給數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467071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20,000 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988834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30,000 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839710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30,000 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122295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16,900 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001741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30,000 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830372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126,900 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8931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33601" y="2182813"/>
          <a:ext cx="3933825" cy="2366966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143012722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3553841465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需求料號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需求量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315030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甲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059837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乙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17,100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439392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丙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26,500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91804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34,000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97805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戊</a:t>
                      </a: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49,300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212665"/>
                  </a:ext>
                </a:extLst>
              </a:tr>
              <a:tr h="338138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126,900</a:t>
                      </a:r>
                    </a:p>
                  </a:txBody>
                  <a:tcPr marL="9525" marR="428625" marT="952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0151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851151" y="4603750"/>
          <a:ext cx="6430963" cy="2254716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794755489"/>
                    </a:ext>
                  </a:extLst>
                </a:gridCol>
                <a:gridCol w="1069975">
                  <a:extLst>
                    <a:ext uri="{9D8B030D-6E8A-4147-A177-3AD203B41FA5}">
                      <a16:colId xmlns:a16="http://schemas.microsoft.com/office/drawing/2014/main" val="572177265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95166336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207010487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700490578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1842448934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823613127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1023728885"/>
                    </a:ext>
                  </a:extLst>
                </a:gridCol>
              </a:tblGrid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在製品料號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在製品料號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在製品料號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93644"/>
                  </a:ext>
                </a:extLst>
              </a:tr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甲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丙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戊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342813"/>
                  </a:ext>
                </a:extLst>
              </a:tr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甲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丙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戊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741513"/>
                  </a:ext>
                </a:extLst>
              </a:tr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甲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丙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戊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45258"/>
                  </a:ext>
                </a:extLst>
              </a:tr>
              <a:tr h="142875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27351"/>
                  </a:ext>
                </a:extLst>
              </a:tr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在製品料號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在製品料號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05478"/>
                  </a:ext>
                </a:extLst>
              </a:tr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乙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247719"/>
                  </a:ext>
                </a:extLst>
              </a:tr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乙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11284"/>
                  </a:ext>
                </a:extLst>
              </a:tr>
              <a:tr h="234950"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乙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kumimoji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684" marR="6684" marT="668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39141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7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讀入供給、需求</a:t>
            </a:r>
          </a:p>
        </p:txBody>
      </p:sp>
      <p:sp>
        <p:nvSpPr>
          <p:cNvPr id="20" name="橢圓 19"/>
          <p:cNvSpPr/>
          <p:nvPr/>
        </p:nvSpPr>
        <p:spPr>
          <a:xfrm>
            <a:off x="2288856" y="3067064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4063682" y="475679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stCxn id="20" idx="4"/>
            <a:endCxn id="21" idx="2"/>
          </p:cNvCxnSpPr>
          <p:nvPr/>
        </p:nvCxnSpPr>
        <p:spPr>
          <a:xfrm>
            <a:off x="2779394" y="4019564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4060507" y="174117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20" idx="0"/>
            <a:endCxn id="23" idx="2"/>
          </p:cNvCxnSpPr>
          <p:nvPr/>
        </p:nvCxnSpPr>
        <p:spPr>
          <a:xfrm flipV="1">
            <a:off x="2779394" y="2217420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6632258" y="4756792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stCxn id="21" idx="6"/>
            <a:endCxn id="25" idx="2"/>
          </p:cNvCxnSpPr>
          <p:nvPr/>
        </p:nvCxnSpPr>
        <p:spPr>
          <a:xfrm>
            <a:off x="5044757" y="5233042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3" idx="6"/>
            <a:endCxn id="25" idx="2"/>
          </p:cNvCxnSpPr>
          <p:nvPr/>
        </p:nvCxnSpPr>
        <p:spPr>
          <a:xfrm>
            <a:off x="5041582" y="2217420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8191182" y="1768373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23" idx="6"/>
            <a:endCxn id="28" idx="2"/>
          </p:cNvCxnSpPr>
          <p:nvPr/>
        </p:nvCxnSpPr>
        <p:spPr>
          <a:xfrm>
            <a:off x="5041582" y="2217420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3" idx="6"/>
            <a:endCxn id="31" idx="2"/>
          </p:cNvCxnSpPr>
          <p:nvPr/>
        </p:nvCxnSpPr>
        <p:spPr>
          <a:xfrm>
            <a:off x="5041582" y="2217420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235632" y="334830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/>
          <p:cNvCxnSpPr>
            <a:stCxn id="25" idx="6"/>
            <a:endCxn id="33" idx="2"/>
          </p:cNvCxnSpPr>
          <p:nvPr/>
        </p:nvCxnSpPr>
        <p:spPr>
          <a:xfrm>
            <a:off x="7613333" y="5233042"/>
            <a:ext cx="20669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9680257" y="4756792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220470" y="252035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b01=100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250610" y="1969411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b05=-10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271184" y="3562947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b06=-20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0675493" y="4971432"/>
            <a:ext cx="1237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b07=0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38" name="投影片編號版面配置區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22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移除不必要的路徑</a:t>
            </a:r>
          </a:p>
        </p:txBody>
      </p:sp>
      <p:sp>
        <p:nvSpPr>
          <p:cNvPr id="20" name="橢圓 19"/>
          <p:cNvSpPr/>
          <p:nvPr/>
        </p:nvSpPr>
        <p:spPr>
          <a:xfrm>
            <a:off x="2288856" y="3067064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4060507" y="1741170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20" idx="0"/>
            <a:endCxn id="23" idx="2"/>
          </p:cNvCxnSpPr>
          <p:nvPr/>
        </p:nvCxnSpPr>
        <p:spPr>
          <a:xfrm flipV="1">
            <a:off x="2779394" y="2217420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8191182" y="1768373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線單箭頭接點 28"/>
          <p:cNvCxnSpPr>
            <a:stCxn id="23" idx="6"/>
            <a:endCxn id="28" idx="2"/>
          </p:cNvCxnSpPr>
          <p:nvPr/>
        </p:nvCxnSpPr>
        <p:spPr>
          <a:xfrm>
            <a:off x="5041582" y="2217420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3" idx="6"/>
            <a:endCxn id="31" idx="2"/>
          </p:cNvCxnSpPr>
          <p:nvPr/>
        </p:nvCxnSpPr>
        <p:spPr>
          <a:xfrm>
            <a:off x="5041582" y="2217420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8235632" y="334830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220470" y="2520359"/>
            <a:ext cx="1638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F0"/>
                </a:solidFill>
              </a:rPr>
              <a:t>b01=100</a:t>
            </a:r>
            <a:endParaRPr lang="zh-TW" altLang="en-US" sz="2800" b="1" dirty="0">
              <a:solidFill>
                <a:srgbClr val="00B0F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250610" y="1969411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b05=-10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271184" y="3562947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</a:rPr>
              <a:t>b06=-20</a:t>
            </a:r>
            <a:endParaRPr lang="zh-TW" alt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6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/>
              <a:t>Step 2.3</a:t>
            </a:r>
            <a:r>
              <a:rPr lang="zh-TW" altLang="en-US" b="1" dirty="0"/>
              <a:t>處理等級之分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0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binning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311579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238500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391149" y="220503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391148" y="50387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6" idx="6"/>
            <a:endCxn id="8" idx="2"/>
          </p:cNvCxnSpPr>
          <p:nvPr/>
        </p:nvCxnSpPr>
        <p:spPr>
          <a:xfrm flipV="1">
            <a:off x="4295775" y="2690812"/>
            <a:ext cx="1095374" cy="127158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6"/>
            <a:endCxn id="9" idx="2"/>
          </p:cNvCxnSpPr>
          <p:nvPr/>
        </p:nvCxnSpPr>
        <p:spPr>
          <a:xfrm>
            <a:off x="4295775" y="3962400"/>
            <a:ext cx="1095373" cy="15621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729770" y="1288733"/>
          <a:ext cx="341947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80">
                  <a:extLst>
                    <a:ext uri="{9D8B030D-6E8A-4147-A177-3AD203B41FA5}">
                      <a16:colId xmlns:a16="http://schemas.microsoft.com/office/drawing/2014/main" val="2512209301"/>
                    </a:ext>
                  </a:extLst>
                </a:gridCol>
                <a:gridCol w="969567">
                  <a:extLst>
                    <a:ext uri="{9D8B030D-6E8A-4147-A177-3AD203B41FA5}">
                      <a16:colId xmlns:a16="http://schemas.microsoft.com/office/drawing/2014/main" val="1197550280"/>
                    </a:ext>
                  </a:extLst>
                </a:gridCol>
                <a:gridCol w="1461331">
                  <a:extLst>
                    <a:ext uri="{9D8B030D-6E8A-4147-A177-3AD203B41FA5}">
                      <a16:colId xmlns:a16="http://schemas.microsoft.com/office/drawing/2014/main" val="3481914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 number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Grade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Percentage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8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22156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>
            <a:stCxn id="5" idx="6"/>
            <a:endCxn id="6" idx="2"/>
          </p:cNvCxnSpPr>
          <p:nvPr/>
        </p:nvCxnSpPr>
        <p:spPr>
          <a:xfrm>
            <a:off x="2368854" y="3962400"/>
            <a:ext cx="869646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2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311579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094438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20022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6" idx="6"/>
            <a:endCxn id="8" idx="2"/>
          </p:cNvCxnSpPr>
          <p:nvPr/>
        </p:nvCxnSpPr>
        <p:spPr>
          <a:xfrm>
            <a:off x="6151713" y="4112419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5" idx="6"/>
            <a:endCxn id="7" idx="1"/>
          </p:cNvCxnSpPr>
          <p:nvPr/>
        </p:nvCxnSpPr>
        <p:spPr>
          <a:xfrm>
            <a:off x="2368854" y="3962400"/>
            <a:ext cx="94679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>
            <a:off x="3065613" y="3551634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/>
          <p:cNvCxnSpPr>
            <a:stCxn id="7" idx="5"/>
            <a:endCxn id="6" idx="2"/>
          </p:cNvCxnSpPr>
          <p:nvPr/>
        </p:nvCxnSpPr>
        <p:spPr>
          <a:xfrm>
            <a:off x="3815707" y="3962400"/>
            <a:ext cx="1278731" cy="15001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094438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7" idx="5"/>
            <a:endCxn id="23" idx="2"/>
          </p:cNvCxnSpPr>
          <p:nvPr/>
        </p:nvCxnSpPr>
        <p:spPr>
          <a:xfrm>
            <a:off x="3815707" y="3962400"/>
            <a:ext cx="1278731" cy="128528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094438" y="583406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7" idx="5"/>
            <a:endCxn id="30" idx="2"/>
          </p:cNvCxnSpPr>
          <p:nvPr/>
        </p:nvCxnSpPr>
        <p:spPr>
          <a:xfrm>
            <a:off x="3815707" y="3962400"/>
            <a:ext cx="1278731" cy="23574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7820022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stCxn id="23" idx="6"/>
            <a:endCxn id="39" idx="2"/>
          </p:cNvCxnSpPr>
          <p:nvPr/>
        </p:nvCxnSpPr>
        <p:spPr>
          <a:xfrm>
            <a:off x="6151713" y="5247680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820022" y="5865019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30" idx="6"/>
            <a:endCxn id="42" idx="2"/>
          </p:cNvCxnSpPr>
          <p:nvPr/>
        </p:nvCxnSpPr>
        <p:spPr>
          <a:xfrm>
            <a:off x="6151713" y="6319838"/>
            <a:ext cx="1668309" cy="3095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" idx="4"/>
            <a:endCxn id="39" idx="0"/>
          </p:cNvCxnSpPr>
          <p:nvPr/>
        </p:nvCxnSpPr>
        <p:spPr>
          <a:xfrm>
            <a:off x="8348660" y="4598194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53420" y="5752207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弧形接點 51"/>
          <p:cNvCxnSpPr>
            <a:stCxn id="8" idx="6"/>
            <a:endCxn id="42" idx="6"/>
          </p:cNvCxnSpPr>
          <p:nvPr/>
        </p:nvCxnSpPr>
        <p:spPr>
          <a:xfrm>
            <a:off x="8877297" y="4112419"/>
            <a:ext cx="12700" cy="2238375"/>
          </a:xfrm>
          <a:prstGeom prst="curvedConnector3">
            <a:avLst>
              <a:gd name="adj1" fmla="val 30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43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311579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094438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20022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6" idx="6"/>
            <a:endCxn id="8" idx="2"/>
          </p:cNvCxnSpPr>
          <p:nvPr/>
        </p:nvCxnSpPr>
        <p:spPr>
          <a:xfrm>
            <a:off x="6151713" y="4112419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5" idx="6"/>
            <a:endCxn id="7" idx="1"/>
          </p:cNvCxnSpPr>
          <p:nvPr/>
        </p:nvCxnSpPr>
        <p:spPr>
          <a:xfrm>
            <a:off x="2368854" y="3962400"/>
            <a:ext cx="94679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>
            <a:off x="3065613" y="3551634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/>
          <p:cNvCxnSpPr>
            <a:stCxn id="7" idx="5"/>
            <a:endCxn id="6" idx="2"/>
          </p:cNvCxnSpPr>
          <p:nvPr/>
        </p:nvCxnSpPr>
        <p:spPr>
          <a:xfrm>
            <a:off x="3815707" y="3962400"/>
            <a:ext cx="1278731" cy="15001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094438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7" idx="5"/>
            <a:endCxn id="23" idx="2"/>
          </p:cNvCxnSpPr>
          <p:nvPr/>
        </p:nvCxnSpPr>
        <p:spPr>
          <a:xfrm>
            <a:off x="3815707" y="3962400"/>
            <a:ext cx="1278731" cy="128528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094438" y="583406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7" idx="5"/>
            <a:endCxn id="30" idx="2"/>
          </p:cNvCxnSpPr>
          <p:nvPr/>
        </p:nvCxnSpPr>
        <p:spPr>
          <a:xfrm>
            <a:off x="3815707" y="3962400"/>
            <a:ext cx="1278731" cy="23574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7820022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stCxn id="23" idx="6"/>
            <a:endCxn id="39" idx="2"/>
          </p:cNvCxnSpPr>
          <p:nvPr/>
        </p:nvCxnSpPr>
        <p:spPr>
          <a:xfrm>
            <a:off x="6151713" y="5247680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820022" y="5865019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30" idx="6"/>
            <a:endCxn id="42" idx="2"/>
          </p:cNvCxnSpPr>
          <p:nvPr/>
        </p:nvCxnSpPr>
        <p:spPr>
          <a:xfrm>
            <a:off x="6151713" y="6319838"/>
            <a:ext cx="1668309" cy="3095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" idx="4"/>
            <a:endCxn id="39" idx="0"/>
          </p:cNvCxnSpPr>
          <p:nvPr/>
        </p:nvCxnSpPr>
        <p:spPr>
          <a:xfrm>
            <a:off x="8348660" y="4598194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53420" y="5752207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弧形接點 51"/>
          <p:cNvCxnSpPr>
            <a:stCxn id="8" idx="6"/>
            <a:endCxn id="42" idx="6"/>
          </p:cNvCxnSpPr>
          <p:nvPr/>
        </p:nvCxnSpPr>
        <p:spPr>
          <a:xfrm>
            <a:off x="8877297" y="4112419"/>
            <a:ext cx="12700" cy="2238375"/>
          </a:xfrm>
          <a:prstGeom prst="curvedConnector3">
            <a:avLst>
              <a:gd name="adj1" fmla="val 30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>
            <a:off x="8118472" y="354599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06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線單箭頭接點 32"/>
          <p:cNvCxnSpPr>
            <a:stCxn id="6" idx="6"/>
            <a:endCxn id="32" idx="3"/>
          </p:cNvCxnSpPr>
          <p:nvPr/>
        </p:nvCxnSpPr>
        <p:spPr>
          <a:xfrm flipV="1">
            <a:off x="6151713" y="1176130"/>
            <a:ext cx="2466822" cy="29362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3" idx="6"/>
            <a:endCxn id="69" idx="2"/>
          </p:cNvCxnSpPr>
          <p:nvPr/>
        </p:nvCxnSpPr>
        <p:spPr>
          <a:xfrm flipV="1">
            <a:off x="6151713" y="2426398"/>
            <a:ext cx="1986600" cy="28212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6"/>
            <a:endCxn id="91" idx="2"/>
          </p:cNvCxnSpPr>
          <p:nvPr/>
        </p:nvCxnSpPr>
        <p:spPr>
          <a:xfrm flipV="1">
            <a:off x="6151713" y="3527524"/>
            <a:ext cx="1966758" cy="27923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2" idx="5"/>
            <a:endCxn id="49" idx="2"/>
          </p:cNvCxnSpPr>
          <p:nvPr/>
        </p:nvCxnSpPr>
        <p:spPr>
          <a:xfrm flipV="1">
            <a:off x="8868566" y="543987"/>
            <a:ext cx="2266159" cy="2213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2" idx="5"/>
            <a:endCxn id="53" idx="2"/>
          </p:cNvCxnSpPr>
          <p:nvPr/>
        </p:nvCxnSpPr>
        <p:spPr>
          <a:xfrm flipV="1">
            <a:off x="8868566" y="765364"/>
            <a:ext cx="1557082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5"/>
            <a:endCxn id="54" idx="2"/>
          </p:cNvCxnSpPr>
          <p:nvPr/>
        </p:nvCxnSpPr>
        <p:spPr>
          <a:xfrm>
            <a:off x="8868566" y="765365"/>
            <a:ext cx="861654" cy="27103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11134725" y="58212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AA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0425648" y="279589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9730220" y="55062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AC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等腰三角形 68"/>
          <p:cNvSpPr/>
          <p:nvPr/>
        </p:nvSpPr>
        <p:spPr>
          <a:xfrm>
            <a:off x="8138313" y="1604867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07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4" name="直線單箭頭接點 83"/>
          <p:cNvCxnSpPr>
            <a:stCxn id="69" idx="5"/>
          </p:cNvCxnSpPr>
          <p:nvPr/>
        </p:nvCxnSpPr>
        <p:spPr>
          <a:xfrm flipV="1">
            <a:off x="8888407" y="1819045"/>
            <a:ext cx="2329431" cy="1965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9" idx="5"/>
          </p:cNvCxnSpPr>
          <p:nvPr/>
        </p:nvCxnSpPr>
        <p:spPr>
          <a:xfrm>
            <a:off x="8888407" y="2015633"/>
            <a:ext cx="1620354" cy="247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9" idx="5"/>
          </p:cNvCxnSpPr>
          <p:nvPr/>
        </p:nvCxnSpPr>
        <p:spPr>
          <a:xfrm>
            <a:off x="8888407" y="2015633"/>
            <a:ext cx="924926" cy="29582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10870480" y="1294160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10175872" y="160486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9368373" y="200138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>
            <a:off x="8118471" y="2705993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08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94" name="直線單箭頭接點 93"/>
          <p:cNvCxnSpPr>
            <a:stCxn id="91" idx="5"/>
          </p:cNvCxnSpPr>
          <p:nvPr/>
        </p:nvCxnSpPr>
        <p:spPr>
          <a:xfrm flipV="1">
            <a:off x="8868565" y="3101302"/>
            <a:ext cx="2399534" cy="154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1" idx="5"/>
          </p:cNvCxnSpPr>
          <p:nvPr/>
        </p:nvCxnSpPr>
        <p:spPr>
          <a:xfrm>
            <a:off x="8868565" y="3116759"/>
            <a:ext cx="1690457" cy="2059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1" idx="5"/>
          </p:cNvCxnSpPr>
          <p:nvPr/>
        </p:nvCxnSpPr>
        <p:spPr>
          <a:xfrm>
            <a:off x="8868565" y="3116759"/>
            <a:ext cx="995029" cy="4769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橢圓 96"/>
          <p:cNvSpPr/>
          <p:nvPr/>
        </p:nvSpPr>
        <p:spPr>
          <a:xfrm>
            <a:off x="10920741" y="257641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CA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0226133" y="288712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CB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9418634" y="3283640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1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311579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094438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20022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6" idx="6"/>
            <a:endCxn id="8" idx="2"/>
          </p:cNvCxnSpPr>
          <p:nvPr/>
        </p:nvCxnSpPr>
        <p:spPr>
          <a:xfrm>
            <a:off x="6151713" y="4112419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5" idx="6"/>
            <a:endCxn id="7" idx="1"/>
          </p:cNvCxnSpPr>
          <p:nvPr/>
        </p:nvCxnSpPr>
        <p:spPr>
          <a:xfrm>
            <a:off x="2368854" y="3962400"/>
            <a:ext cx="946790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>
            <a:off x="3065613" y="3551634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05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7" idx="5"/>
            <a:endCxn id="6" idx="2"/>
          </p:cNvCxnSpPr>
          <p:nvPr/>
        </p:nvCxnSpPr>
        <p:spPr>
          <a:xfrm>
            <a:off x="3815707" y="3962400"/>
            <a:ext cx="1278731" cy="15001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094438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7" idx="5"/>
            <a:endCxn id="23" idx="2"/>
          </p:cNvCxnSpPr>
          <p:nvPr/>
        </p:nvCxnSpPr>
        <p:spPr>
          <a:xfrm>
            <a:off x="3815707" y="3962400"/>
            <a:ext cx="1278731" cy="128528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094438" y="583406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7" idx="5"/>
            <a:endCxn id="30" idx="2"/>
          </p:cNvCxnSpPr>
          <p:nvPr/>
        </p:nvCxnSpPr>
        <p:spPr>
          <a:xfrm>
            <a:off x="3815707" y="3962400"/>
            <a:ext cx="1278731" cy="235743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7820022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stCxn id="23" idx="6"/>
            <a:endCxn id="39" idx="2"/>
          </p:cNvCxnSpPr>
          <p:nvPr/>
        </p:nvCxnSpPr>
        <p:spPr>
          <a:xfrm>
            <a:off x="6151713" y="5247680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820022" y="5865019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30" idx="6"/>
            <a:endCxn id="42" idx="2"/>
          </p:cNvCxnSpPr>
          <p:nvPr/>
        </p:nvCxnSpPr>
        <p:spPr>
          <a:xfrm>
            <a:off x="6151713" y="6319838"/>
            <a:ext cx="1668309" cy="3095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8" idx="4"/>
            <a:endCxn id="39" idx="0"/>
          </p:cNvCxnSpPr>
          <p:nvPr/>
        </p:nvCxnSpPr>
        <p:spPr>
          <a:xfrm>
            <a:off x="8348660" y="4598194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53420" y="5752207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弧形接點 51"/>
          <p:cNvCxnSpPr>
            <a:stCxn id="8" idx="6"/>
            <a:endCxn id="42" idx="6"/>
          </p:cNvCxnSpPr>
          <p:nvPr/>
        </p:nvCxnSpPr>
        <p:spPr>
          <a:xfrm>
            <a:off x="8877297" y="4112419"/>
            <a:ext cx="12700" cy="2238375"/>
          </a:xfrm>
          <a:prstGeom prst="curvedConnector3">
            <a:avLst>
              <a:gd name="adj1" fmla="val 30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>
            <a:off x="8118472" y="354599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06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6" idx="6"/>
            <a:endCxn id="32" idx="3"/>
          </p:cNvCxnSpPr>
          <p:nvPr/>
        </p:nvCxnSpPr>
        <p:spPr>
          <a:xfrm flipV="1">
            <a:off x="6151713" y="1176130"/>
            <a:ext cx="2466822" cy="29362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3" idx="6"/>
            <a:endCxn id="69" idx="2"/>
          </p:cNvCxnSpPr>
          <p:nvPr/>
        </p:nvCxnSpPr>
        <p:spPr>
          <a:xfrm flipV="1">
            <a:off x="6151713" y="2426398"/>
            <a:ext cx="1986600" cy="28212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6"/>
            <a:endCxn id="91" idx="2"/>
          </p:cNvCxnSpPr>
          <p:nvPr/>
        </p:nvCxnSpPr>
        <p:spPr>
          <a:xfrm flipV="1">
            <a:off x="6151713" y="3527524"/>
            <a:ext cx="1966758" cy="279231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2" idx="5"/>
            <a:endCxn id="49" idx="2"/>
          </p:cNvCxnSpPr>
          <p:nvPr/>
        </p:nvCxnSpPr>
        <p:spPr>
          <a:xfrm flipV="1">
            <a:off x="8868566" y="543987"/>
            <a:ext cx="2266159" cy="2213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2" idx="5"/>
            <a:endCxn id="53" idx="2"/>
          </p:cNvCxnSpPr>
          <p:nvPr/>
        </p:nvCxnSpPr>
        <p:spPr>
          <a:xfrm flipV="1">
            <a:off x="8868566" y="765364"/>
            <a:ext cx="1557082" cy="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5"/>
            <a:endCxn id="54" idx="2"/>
          </p:cNvCxnSpPr>
          <p:nvPr/>
        </p:nvCxnSpPr>
        <p:spPr>
          <a:xfrm>
            <a:off x="8868566" y="765365"/>
            <a:ext cx="861654" cy="27103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11134725" y="58212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AA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0425648" y="279589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AB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9730220" y="55062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AC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9" name="等腰三角形 68"/>
          <p:cNvSpPr/>
          <p:nvPr/>
        </p:nvSpPr>
        <p:spPr>
          <a:xfrm>
            <a:off x="8138313" y="1604867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07</a:t>
            </a:r>
            <a:endParaRPr lang="zh-TW" altLang="en-US" dirty="0"/>
          </a:p>
        </p:txBody>
      </p:sp>
      <p:cxnSp>
        <p:nvCxnSpPr>
          <p:cNvPr id="84" name="直線單箭頭接點 83"/>
          <p:cNvCxnSpPr>
            <a:stCxn id="69" idx="5"/>
          </p:cNvCxnSpPr>
          <p:nvPr/>
        </p:nvCxnSpPr>
        <p:spPr>
          <a:xfrm flipV="1">
            <a:off x="8888407" y="1819045"/>
            <a:ext cx="2329431" cy="1965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69" idx="5"/>
          </p:cNvCxnSpPr>
          <p:nvPr/>
        </p:nvCxnSpPr>
        <p:spPr>
          <a:xfrm>
            <a:off x="8888407" y="2015633"/>
            <a:ext cx="1620354" cy="247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69" idx="5"/>
          </p:cNvCxnSpPr>
          <p:nvPr/>
        </p:nvCxnSpPr>
        <p:spPr>
          <a:xfrm>
            <a:off x="8888407" y="2015633"/>
            <a:ext cx="924926" cy="29582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橢圓 69"/>
          <p:cNvSpPr/>
          <p:nvPr/>
        </p:nvSpPr>
        <p:spPr>
          <a:xfrm>
            <a:off x="10870480" y="1294160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10175872" y="160486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9368373" y="200138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BC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>
            <a:off x="8118471" y="2705993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08</a:t>
            </a:r>
            <a:endParaRPr lang="zh-TW" altLang="en-US" dirty="0"/>
          </a:p>
        </p:txBody>
      </p:sp>
      <p:cxnSp>
        <p:nvCxnSpPr>
          <p:cNvPr id="94" name="直線單箭頭接點 93"/>
          <p:cNvCxnSpPr>
            <a:stCxn id="91" idx="5"/>
          </p:cNvCxnSpPr>
          <p:nvPr/>
        </p:nvCxnSpPr>
        <p:spPr>
          <a:xfrm flipV="1">
            <a:off x="8868565" y="3101302"/>
            <a:ext cx="2399534" cy="154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1" idx="5"/>
          </p:cNvCxnSpPr>
          <p:nvPr/>
        </p:nvCxnSpPr>
        <p:spPr>
          <a:xfrm>
            <a:off x="8868565" y="3116759"/>
            <a:ext cx="1690457" cy="2059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1" idx="5"/>
          </p:cNvCxnSpPr>
          <p:nvPr/>
        </p:nvCxnSpPr>
        <p:spPr>
          <a:xfrm>
            <a:off x="8868565" y="3116759"/>
            <a:ext cx="995029" cy="47695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橢圓 96"/>
          <p:cNvSpPr/>
          <p:nvPr/>
        </p:nvSpPr>
        <p:spPr>
          <a:xfrm>
            <a:off x="10920741" y="257641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CA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8" name="橢圓 97"/>
          <p:cNvSpPr/>
          <p:nvPr/>
        </p:nvSpPr>
        <p:spPr>
          <a:xfrm>
            <a:off x="10226133" y="288712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CB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9418634" y="3283640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03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CC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乘號 1"/>
          <p:cNvSpPr/>
          <p:nvPr/>
        </p:nvSpPr>
        <p:spPr>
          <a:xfrm>
            <a:off x="7470604" y="-676148"/>
            <a:ext cx="5195455" cy="55335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95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binning</a:t>
            </a:r>
            <a:endParaRPr lang="zh-TW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729770" y="1288733"/>
          <a:ext cx="341947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80">
                  <a:extLst>
                    <a:ext uri="{9D8B030D-6E8A-4147-A177-3AD203B41FA5}">
                      <a16:colId xmlns:a16="http://schemas.microsoft.com/office/drawing/2014/main" val="2512209301"/>
                    </a:ext>
                  </a:extLst>
                </a:gridCol>
                <a:gridCol w="969567">
                  <a:extLst>
                    <a:ext uri="{9D8B030D-6E8A-4147-A177-3AD203B41FA5}">
                      <a16:colId xmlns:a16="http://schemas.microsoft.com/office/drawing/2014/main" val="1197550280"/>
                    </a:ext>
                  </a:extLst>
                </a:gridCol>
                <a:gridCol w="1461331">
                  <a:extLst>
                    <a:ext uri="{9D8B030D-6E8A-4147-A177-3AD203B41FA5}">
                      <a16:colId xmlns:a16="http://schemas.microsoft.com/office/drawing/2014/main" val="3481914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 number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Grade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Percentage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8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2215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362321" y="2363803"/>
            <a:ext cx="259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(1</a:t>
            </a:r>
            <a:r>
              <a:rPr lang="en-US" altLang="zh-TW" sz="4000" dirty="0">
                <a:sym typeface="Wingdings" panose="05000000000000000000" pitchFamily="2" charset="2"/>
              </a:rPr>
              <a:t></a:t>
            </a:r>
            <a:r>
              <a:rPr lang="en-US" altLang="zh-TW" sz="40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4000" dirty="0">
                <a:sym typeface="Wingdings" panose="05000000000000000000" pitchFamily="2" charset="2"/>
              </a:rPr>
              <a:t></a:t>
            </a:r>
            <a:r>
              <a:rPr lang="en-US" altLang="zh-TW" sz="4000" dirty="0">
                <a:solidFill>
                  <a:srgbClr val="00B050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400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3600815" y="1937033"/>
            <a:ext cx="337094" cy="47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058231" y="1436856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D-node</a:t>
            </a:r>
            <a:endParaRPr lang="zh-TW" altLang="en-US" sz="32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937909" y="1937033"/>
            <a:ext cx="300459" cy="47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0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binning</a:t>
            </a:r>
            <a:endParaRPr lang="zh-TW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7729770" y="1288733"/>
          <a:ext cx="341947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580">
                  <a:extLst>
                    <a:ext uri="{9D8B030D-6E8A-4147-A177-3AD203B41FA5}">
                      <a16:colId xmlns:a16="http://schemas.microsoft.com/office/drawing/2014/main" val="2512209301"/>
                    </a:ext>
                  </a:extLst>
                </a:gridCol>
                <a:gridCol w="969567">
                  <a:extLst>
                    <a:ext uri="{9D8B030D-6E8A-4147-A177-3AD203B41FA5}">
                      <a16:colId xmlns:a16="http://schemas.microsoft.com/office/drawing/2014/main" val="1197550280"/>
                    </a:ext>
                  </a:extLst>
                </a:gridCol>
                <a:gridCol w="1461331">
                  <a:extLst>
                    <a:ext uri="{9D8B030D-6E8A-4147-A177-3AD203B41FA5}">
                      <a16:colId xmlns:a16="http://schemas.microsoft.com/office/drawing/2014/main" val="3481914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 number</a:t>
                      </a:r>
                      <a:endParaRPr lang="zh-TW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Grade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Percentage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7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4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8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7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10%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72215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362321" y="2363803"/>
            <a:ext cx="259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(1</a:t>
            </a:r>
            <a:r>
              <a:rPr lang="en-US" altLang="zh-TW" sz="4000" dirty="0">
                <a:sym typeface="Wingdings" panose="05000000000000000000" pitchFamily="2" charset="2"/>
              </a:rPr>
              <a:t></a:t>
            </a:r>
            <a:r>
              <a:rPr lang="en-US" altLang="zh-TW" sz="4000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4000" dirty="0">
                <a:sym typeface="Wingdings" panose="05000000000000000000" pitchFamily="2" charset="2"/>
              </a:rPr>
              <a:t></a:t>
            </a:r>
            <a:r>
              <a:rPr lang="en-US" altLang="zh-TW" sz="4000" dirty="0">
                <a:solidFill>
                  <a:srgbClr val="00B050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400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3600815" y="1937033"/>
            <a:ext cx="337094" cy="474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3058231" y="1436856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D-node</a:t>
            </a:r>
            <a:endParaRPr lang="zh-TW" altLang="en-US" sz="32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937909" y="1937033"/>
            <a:ext cx="300459" cy="474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693413" y="3294240"/>
            <a:ext cx="0" cy="159730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592925" y="5741002"/>
            <a:ext cx="259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(1</a:t>
            </a:r>
            <a:r>
              <a:rPr lang="en-US" altLang="zh-TW" sz="4000" dirty="0">
                <a:sym typeface="Wingdings" panose="05000000000000000000" pitchFamily="2" charset="2"/>
              </a:rPr>
              <a:t>2</a:t>
            </a:r>
            <a:r>
              <a:rPr lang="en-US" altLang="zh-TW" sz="4000" dirty="0">
                <a:solidFill>
                  <a:srgbClr val="00B050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40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3636625" y="482170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D-node</a:t>
            </a:r>
            <a:endParaRPr lang="zh-TW" altLang="en-US" sz="3200" dirty="0"/>
          </a:p>
        </p:txBody>
      </p:sp>
      <p:cxnSp>
        <p:nvCxnSpPr>
          <p:cNvPr id="15" name="直線單箭頭接點 14"/>
          <p:cNvCxnSpPr>
            <a:stCxn id="14" idx="2"/>
          </p:cNvCxnSpPr>
          <p:nvPr/>
        </p:nvCxnSpPr>
        <p:spPr>
          <a:xfrm>
            <a:off x="4483171" y="5406484"/>
            <a:ext cx="7806" cy="334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6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311579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094438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20022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6" idx="6"/>
            <a:endCxn id="8" idx="2"/>
          </p:cNvCxnSpPr>
          <p:nvPr/>
        </p:nvCxnSpPr>
        <p:spPr>
          <a:xfrm>
            <a:off x="6151713" y="4112419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5" idx="6"/>
            <a:endCxn id="7" idx="1"/>
          </p:cNvCxnSpPr>
          <p:nvPr/>
        </p:nvCxnSpPr>
        <p:spPr>
          <a:xfrm>
            <a:off x="2368854" y="3962400"/>
            <a:ext cx="957752" cy="156567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>
            <a:off x="3076575" y="5117306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05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7" idx="5"/>
            <a:endCxn id="6" idx="2"/>
          </p:cNvCxnSpPr>
          <p:nvPr/>
        </p:nvCxnSpPr>
        <p:spPr>
          <a:xfrm flipV="1">
            <a:off x="3826669" y="4112419"/>
            <a:ext cx="1267769" cy="141565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094438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7" idx="5"/>
            <a:endCxn id="23" idx="2"/>
          </p:cNvCxnSpPr>
          <p:nvPr/>
        </p:nvCxnSpPr>
        <p:spPr>
          <a:xfrm flipV="1">
            <a:off x="3826669" y="5247680"/>
            <a:ext cx="1267769" cy="28039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094438" y="583406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7" idx="5"/>
            <a:endCxn id="30" idx="2"/>
          </p:cNvCxnSpPr>
          <p:nvPr/>
        </p:nvCxnSpPr>
        <p:spPr>
          <a:xfrm>
            <a:off x="3826669" y="5528072"/>
            <a:ext cx="1267769" cy="79176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7820022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stCxn id="23" idx="6"/>
            <a:endCxn id="39" idx="2"/>
          </p:cNvCxnSpPr>
          <p:nvPr/>
        </p:nvCxnSpPr>
        <p:spPr>
          <a:xfrm>
            <a:off x="6151713" y="5247680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820022" y="5865019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30" idx="6"/>
            <a:endCxn id="42" idx="2"/>
          </p:cNvCxnSpPr>
          <p:nvPr/>
        </p:nvCxnSpPr>
        <p:spPr>
          <a:xfrm>
            <a:off x="6151713" y="6319838"/>
            <a:ext cx="1668309" cy="3095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5114925" y="1393032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endCxn id="21" idx="2"/>
          </p:cNvCxnSpPr>
          <p:nvPr/>
        </p:nvCxnSpPr>
        <p:spPr>
          <a:xfrm flipV="1">
            <a:off x="2368854" y="1878807"/>
            <a:ext cx="2746071" cy="211276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>
            <a:off x="7936213" y="1521619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06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1" idx="6"/>
            <a:endCxn id="26" idx="1"/>
          </p:cNvCxnSpPr>
          <p:nvPr/>
        </p:nvCxnSpPr>
        <p:spPr>
          <a:xfrm>
            <a:off x="6172200" y="1878807"/>
            <a:ext cx="2014044" cy="5357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0104588" y="20270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26" idx="5"/>
            <a:endCxn id="32" idx="2"/>
          </p:cNvCxnSpPr>
          <p:nvPr/>
        </p:nvCxnSpPr>
        <p:spPr>
          <a:xfrm flipV="1">
            <a:off x="8686307" y="688479"/>
            <a:ext cx="1418281" cy="124390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104588" y="133796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26" idx="5"/>
            <a:endCxn id="34" idx="2"/>
          </p:cNvCxnSpPr>
          <p:nvPr/>
        </p:nvCxnSpPr>
        <p:spPr>
          <a:xfrm flipV="1">
            <a:off x="8686307" y="1823740"/>
            <a:ext cx="1418281" cy="1086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10104588" y="241012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/>
          <p:cNvCxnSpPr>
            <a:stCxn id="26" idx="5"/>
            <a:endCxn id="36" idx="2"/>
          </p:cNvCxnSpPr>
          <p:nvPr/>
        </p:nvCxnSpPr>
        <p:spPr>
          <a:xfrm>
            <a:off x="8686307" y="1932385"/>
            <a:ext cx="1418281" cy="9635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48660" y="4598194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353420" y="5752207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弧形接點 45"/>
          <p:cNvCxnSpPr/>
          <p:nvPr/>
        </p:nvCxnSpPr>
        <p:spPr>
          <a:xfrm>
            <a:off x="8877297" y="4112419"/>
            <a:ext cx="12700" cy="2238375"/>
          </a:xfrm>
          <a:prstGeom prst="curvedConnector3">
            <a:avLst>
              <a:gd name="adj1" fmla="val 30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0633226" y="1174254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637986" y="2328267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弧形接點 49"/>
          <p:cNvCxnSpPr/>
          <p:nvPr/>
        </p:nvCxnSpPr>
        <p:spPr>
          <a:xfrm>
            <a:off x="11161863" y="688479"/>
            <a:ext cx="12700" cy="2238375"/>
          </a:xfrm>
          <a:prstGeom prst="curvedConnector3">
            <a:avLst>
              <a:gd name="adj1" fmla="val 30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 363"/>
          <p:cNvSpPr/>
          <p:nvPr/>
        </p:nvSpPr>
        <p:spPr>
          <a:xfrm>
            <a:off x="4641850" y="752475"/>
            <a:ext cx="2179638" cy="471488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e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5123" name="內容版面配置區 2"/>
          <p:cNvSpPr txBox="1">
            <a:spLocks/>
          </p:cNvSpPr>
          <p:nvPr/>
        </p:nvSpPr>
        <p:spPr bwMode="auto">
          <a:xfrm>
            <a:off x="1885950" y="1"/>
            <a:ext cx="82296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29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TW" altLang="en-US" sz="3200" b="1">
                <a:solidFill>
                  <a:srgbClr val="0000CC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在製品與需求之最佳分配路徑圖</a:t>
            </a:r>
            <a:endParaRPr lang="en-US" altLang="zh-TW" sz="3200" b="1">
              <a:solidFill>
                <a:srgbClr val="0000CC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82" name="矩形 363"/>
          <p:cNvSpPr/>
          <p:nvPr/>
        </p:nvSpPr>
        <p:spPr>
          <a:xfrm>
            <a:off x="4641850" y="1471614"/>
            <a:ext cx="2179638" cy="471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3" name="矩形 363"/>
          <p:cNvSpPr/>
          <p:nvPr/>
        </p:nvSpPr>
        <p:spPr>
          <a:xfrm>
            <a:off x="1606550" y="2482850"/>
            <a:ext cx="2179638" cy="471488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d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矩形 363"/>
          <p:cNvSpPr/>
          <p:nvPr/>
        </p:nvSpPr>
        <p:spPr>
          <a:xfrm>
            <a:off x="5964239" y="2470150"/>
            <a:ext cx="2179637" cy="471488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矩形 363"/>
          <p:cNvSpPr/>
          <p:nvPr/>
        </p:nvSpPr>
        <p:spPr>
          <a:xfrm>
            <a:off x="1593850" y="4122739"/>
            <a:ext cx="2179638" cy="471487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zh-TW" altLang="en-US" sz="2000" b="1" dirty="0">
                <a:solidFill>
                  <a:schemeClr val="tx1"/>
                </a:solidFill>
              </a:rPr>
              <a:t>甲</a:t>
            </a:r>
          </a:p>
        </p:txBody>
      </p:sp>
      <p:cxnSp>
        <p:nvCxnSpPr>
          <p:cNvPr id="86" name="直線單箭頭接點 85"/>
          <p:cNvCxnSpPr>
            <a:stCxn id="83" idx="2"/>
            <a:endCxn id="85" idx="0"/>
          </p:cNvCxnSpPr>
          <p:nvPr/>
        </p:nvCxnSpPr>
        <p:spPr>
          <a:xfrm flipH="1">
            <a:off x="2682875" y="2954338"/>
            <a:ext cx="14288" cy="11684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80" idx="2"/>
            <a:endCxn id="82" idx="0"/>
          </p:cNvCxnSpPr>
          <p:nvPr/>
        </p:nvCxnSpPr>
        <p:spPr>
          <a:xfrm>
            <a:off x="5732463" y="1223963"/>
            <a:ext cx="0" cy="247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82" idx="2"/>
            <a:endCxn id="83" idx="0"/>
          </p:cNvCxnSpPr>
          <p:nvPr/>
        </p:nvCxnSpPr>
        <p:spPr>
          <a:xfrm flipH="1">
            <a:off x="2697163" y="1943100"/>
            <a:ext cx="3035300" cy="539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2" idx="2"/>
            <a:endCxn id="84" idx="0"/>
          </p:cNvCxnSpPr>
          <p:nvPr/>
        </p:nvCxnSpPr>
        <p:spPr>
          <a:xfrm>
            <a:off x="5732464" y="1943100"/>
            <a:ext cx="1322387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矩形 363"/>
          <p:cNvSpPr/>
          <p:nvPr/>
        </p:nvSpPr>
        <p:spPr>
          <a:xfrm>
            <a:off x="2254250" y="5922964"/>
            <a:ext cx="2178050" cy="471487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zh-TW" altLang="en-US" sz="2000" b="1" dirty="0">
                <a:solidFill>
                  <a:schemeClr val="tx1"/>
                </a:solidFill>
              </a:rPr>
              <a:t>乙</a:t>
            </a:r>
          </a:p>
        </p:txBody>
      </p:sp>
      <p:sp>
        <p:nvSpPr>
          <p:cNvPr id="99" name="矩形 363"/>
          <p:cNvSpPr/>
          <p:nvPr/>
        </p:nvSpPr>
        <p:spPr>
          <a:xfrm>
            <a:off x="4960938" y="5956300"/>
            <a:ext cx="2178050" cy="471488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zh-TW" altLang="en-US" sz="2000" b="1" dirty="0">
                <a:solidFill>
                  <a:schemeClr val="tx1"/>
                </a:solidFill>
              </a:rPr>
              <a:t>戊</a:t>
            </a:r>
          </a:p>
        </p:txBody>
      </p:sp>
      <p:sp>
        <p:nvSpPr>
          <p:cNvPr id="100" name="矩形 363"/>
          <p:cNvSpPr/>
          <p:nvPr/>
        </p:nvSpPr>
        <p:spPr>
          <a:xfrm>
            <a:off x="7907339" y="5959475"/>
            <a:ext cx="2179637" cy="471488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zh-TW" altLang="en-US" sz="2000" b="1" dirty="0">
                <a:solidFill>
                  <a:schemeClr val="tx1"/>
                </a:solidFill>
              </a:rPr>
              <a:t>丁</a:t>
            </a:r>
          </a:p>
        </p:txBody>
      </p:sp>
      <p:sp>
        <p:nvSpPr>
          <p:cNvPr id="101" name="矩形 363"/>
          <p:cNvSpPr/>
          <p:nvPr/>
        </p:nvSpPr>
        <p:spPr>
          <a:xfrm>
            <a:off x="8350250" y="4522789"/>
            <a:ext cx="2179638" cy="471487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zh-TW" altLang="en-US" sz="2000" b="1" dirty="0">
                <a:solidFill>
                  <a:schemeClr val="tx1"/>
                </a:solidFill>
              </a:rPr>
              <a:t>丙</a:t>
            </a:r>
          </a:p>
        </p:txBody>
      </p:sp>
      <p:cxnSp>
        <p:nvCxnSpPr>
          <p:cNvPr id="102" name="直線單箭頭接點 101"/>
          <p:cNvCxnSpPr>
            <a:stCxn id="107" idx="2"/>
            <a:endCxn id="101" idx="0"/>
          </p:cNvCxnSpPr>
          <p:nvPr/>
        </p:nvCxnSpPr>
        <p:spPr>
          <a:xfrm>
            <a:off x="8175625" y="3906838"/>
            <a:ext cx="1265238" cy="61595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363"/>
          <p:cNvSpPr/>
          <p:nvPr/>
        </p:nvSpPr>
        <p:spPr>
          <a:xfrm>
            <a:off x="3419475" y="3429000"/>
            <a:ext cx="2179638" cy="471488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a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7" name="矩形 363"/>
          <p:cNvSpPr/>
          <p:nvPr/>
        </p:nvSpPr>
        <p:spPr>
          <a:xfrm>
            <a:off x="7085014" y="3435350"/>
            <a:ext cx="2179637" cy="471488"/>
          </a:xfrm>
          <a:prstGeom prst="rect">
            <a:avLst/>
          </a:prstGeom>
          <a:solidFill>
            <a:srgbClr val="00B0F0"/>
          </a:solidFill>
          <a:ln w="19050"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b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09" name="直線單箭頭接點 108"/>
          <p:cNvCxnSpPr>
            <a:stCxn id="84" idx="2"/>
            <a:endCxn id="106" idx="0"/>
          </p:cNvCxnSpPr>
          <p:nvPr/>
        </p:nvCxnSpPr>
        <p:spPr>
          <a:xfrm flipH="1">
            <a:off x="4510088" y="2941638"/>
            <a:ext cx="2544762" cy="487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84" idx="2"/>
            <a:endCxn id="107" idx="0"/>
          </p:cNvCxnSpPr>
          <p:nvPr/>
        </p:nvCxnSpPr>
        <p:spPr>
          <a:xfrm>
            <a:off x="7054851" y="2941638"/>
            <a:ext cx="1120775" cy="493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106" idx="2"/>
            <a:endCxn id="98" idx="0"/>
          </p:cNvCxnSpPr>
          <p:nvPr/>
        </p:nvCxnSpPr>
        <p:spPr>
          <a:xfrm flipH="1">
            <a:off x="3343276" y="3900489"/>
            <a:ext cx="1166813" cy="2022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106" idx="2"/>
            <a:endCxn id="99" idx="0"/>
          </p:cNvCxnSpPr>
          <p:nvPr/>
        </p:nvCxnSpPr>
        <p:spPr>
          <a:xfrm>
            <a:off x="4510089" y="3900488"/>
            <a:ext cx="1539875" cy="2055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6" idx="2"/>
            <a:endCxn id="100" idx="0"/>
          </p:cNvCxnSpPr>
          <p:nvPr/>
        </p:nvCxnSpPr>
        <p:spPr>
          <a:xfrm>
            <a:off x="4510089" y="3900489"/>
            <a:ext cx="4486275" cy="2058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975476" y="741363"/>
            <a:ext cx="1374775" cy="4826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30,000 X A</a:t>
            </a:r>
          </a:p>
        </p:txBody>
      </p:sp>
      <p:sp>
        <p:nvSpPr>
          <p:cNvPr id="104" name="矩形 103"/>
          <p:cNvSpPr/>
          <p:nvPr/>
        </p:nvSpPr>
        <p:spPr>
          <a:xfrm>
            <a:off x="3844926" y="2460626"/>
            <a:ext cx="1350963" cy="48101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16,900 X A</a:t>
            </a:r>
          </a:p>
        </p:txBody>
      </p:sp>
      <p:sp>
        <p:nvSpPr>
          <p:cNvPr id="105" name="矩形 104"/>
          <p:cNvSpPr/>
          <p:nvPr/>
        </p:nvSpPr>
        <p:spPr>
          <a:xfrm>
            <a:off x="8220076" y="2460626"/>
            <a:ext cx="1350963" cy="48101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30,000 X A</a:t>
            </a:r>
          </a:p>
        </p:txBody>
      </p:sp>
      <p:sp>
        <p:nvSpPr>
          <p:cNvPr id="108" name="矩形 107"/>
          <p:cNvSpPr/>
          <p:nvPr/>
        </p:nvSpPr>
        <p:spPr>
          <a:xfrm>
            <a:off x="5629276" y="3435350"/>
            <a:ext cx="1350963" cy="4826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20,000 X A</a:t>
            </a:r>
          </a:p>
        </p:txBody>
      </p:sp>
      <p:sp>
        <p:nvSpPr>
          <p:cNvPr id="119" name="矩形 118"/>
          <p:cNvSpPr/>
          <p:nvPr/>
        </p:nvSpPr>
        <p:spPr>
          <a:xfrm>
            <a:off x="9288463" y="3425826"/>
            <a:ext cx="1350962" cy="48101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70C0"/>
                </a:solidFill>
                <a:latin typeface="+mj-lt"/>
              </a:rPr>
              <a:t>30,000 X A</a:t>
            </a:r>
          </a:p>
        </p:txBody>
      </p:sp>
      <p:sp>
        <p:nvSpPr>
          <p:cNvPr id="120" name="矩形 119"/>
          <p:cNvSpPr/>
          <p:nvPr/>
        </p:nvSpPr>
        <p:spPr>
          <a:xfrm>
            <a:off x="1606550" y="4570413"/>
            <a:ext cx="1352550" cy="48101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0 X A/C</a:t>
            </a:r>
          </a:p>
        </p:txBody>
      </p:sp>
      <p:sp>
        <p:nvSpPr>
          <p:cNvPr id="121" name="矩形 120"/>
          <p:cNvSpPr/>
          <p:nvPr/>
        </p:nvSpPr>
        <p:spPr>
          <a:xfrm>
            <a:off x="1257299" y="1347788"/>
            <a:ext cx="2162176" cy="49212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 err="1">
                <a:solidFill>
                  <a:schemeClr val="tx1"/>
                </a:solidFill>
                <a:latin typeface="+mj-lt"/>
              </a:rPr>
              <a:t>Q’ty</a:t>
            </a:r>
            <a:r>
              <a:rPr lang="en-US" altLang="zh-TW" b="1" dirty="0">
                <a:solidFill>
                  <a:schemeClr val="tx1"/>
                </a:solidFill>
                <a:latin typeface="+mj-lt"/>
              </a:rPr>
              <a:t> X  Grade</a:t>
            </a:r>
          </a:p>
        </p:txBody>
      </p:sp>
      <p:sp>
        <p:nvSpPr>
          <p:cNvPr id="5151" name="文字方塊 122"/>
          <p:cNvSpPr txBox="1">
            <a:spLocks noChangeArrowheads="1"/>
          </p:cNvSpPr>
          <p:nvPr/>
        </p:nvSpPr>
        <p:spPr bwMode="auto">
          <a:xfrm>
            <a:off x="1747838" y="936625"/>
            <a:ext cx="12112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圖例說明</a:t>
            </a:r>
          </a:p>
        </p:txBody>
      </p:sp>
      <p:sp>
        <p:nvSpPr>
          <p:cNvPr id="124" name="矩形 123"/>
          <p:cNvSpPr/>
          <p:nvPr/>
        </p:nvSpPr>
        <p:spPr>
          <a:xfrm>
            <a:off x="2682876" y="6376988"/>
            <a:ext cx="1350963" cy="481012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17,100 X A</a:t>
            </a:r>
          </a:p>
        </p:txBody>
      </p:sp>
      <p:sp>
        <p:nvSpPr>
          <p:cNvPr id="125" name="矩形 124"/>
          <p:cNvSpPr/>
          <p:nvPr/>
        </p:nvSpPr>
        <p:spPr>
          <a:xfrm>
            <a:off x="5391150" y="6386513"/>
            <a:ext cx="1430338" cy="4826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49,300 X A</a:t>
            </a:r>
          </a:p>
        </p:txBody>
      </p:sp>
      <p:sp>
        <p:nvSpPr>
          <p:cNvPr id="126" name="矩形 125"/>
          <p:cNvSpPr/>
          <p:nvPr/>
        </p:nvSpPr>
        <p:spPr>
          <a:xfrm>
            <a:off x="8143876" y="6374228"/>
            <a:ext cx="1765300" cy="4826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34,000 X A/C</a:t>
            </a:r>
          </a:p>
        </p:txBody>
      </p:sp>
      <p:sp>
        <p:nvSpPr>
          <p:cNvPr id="127" name="矩形 126"/>
          <p:cNvSpPr/>
          <p:nvPr/>
        </p:nvSpPr>
        <p:spPr>
          <a:xfrm>
            <a:off x="8636001" y="4994276"/>
            <a:ext cx="1712913" cy="48101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 defTabSz="914400" eaLnBrk="0" hangingPunct="0">
              <a:defRPr/>
            </a:pP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26,500 X A/B</a:t>
            </a:r>
          </a:p>
        </p:txBody>
      </p:sp>
      <p:sp>
        <p:nvSpPr>
          <p:cNvPr id="5156" name="文字方塊 127"/>
          <p:cNvSpPr txBox="1">
            <a:spLocks noChangeArrowheads="1"/>
          </p:cNvSpPr>
          <p:nvPr/>
        </p:nvSpPr>
        <p:spPr bwMode="auto">
          <a:xfrm>
            <a:off x="1681164" y="2143126"/>
            <a:ext cx="19543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A:non-A=95%:5%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57" name="文字方塊 128"/>
          <p:cNvSpPr txBox="1">
            <a:spLocks noChangeArrowheads="1"/>
          </p:cNvSpPr>
          <p:nvPr/>
        </p:nvSpPr>
        <p:spPr bwMode="auto">
          <a:xfrm>
            <a:off x="6030914" y="2143126"/>
            <a:ext cx="19543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A:non-A=97%:3%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58" name="文字方塊 129"/>
          <p:cNvSpPr txBox="1">
            <a:spLocks noChangeArrowheads="1"/>
          </p:cNvSpPr>
          <p:nvPr/>
        </p:nvSpPr>
        <p:spPr bwMode="auto">
          <a:xfrm>
            <a:off x="3578226" y="3098800"/>
            <a:ext cx="19543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A:non-A=93%:7%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59" name="文字方塊 130"/>
          <p:cNvSpPr txBox="1">
            <a:spLocks noChangeArrowheads="1"/>
          </p:cNvSpPr>
          <p:nvPr/>
        </p:nvSpPr>
        <p:spPr bwMode="auto">
          <a:xfrm>
            <a:off x="7154864" y="3098800"/>
            <a:ext cx="19543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A:non-A=94%:6%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60" name="文字方塊 131"/>
          <p:cNvSpPr txBox="1">
            <a:spLocks noChangeArrowheads="1"/>
          </p:cNvSpPr>
          <p:nvPr/>
        </p:nvSpPr>
        <p:spPr bwMode="auto">
          <a:xfrm>
            <a:off x="8584741" y="4178300"/>
            <a:ext cx="146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微軟正黑體" pitchFamily="34" charset="-120"/>
                <a:ea typeface="微軟正黑體" pitchFamily="34" charset="-120"/>
              </a:rPr>
              <a:t>A:B=93%:7%</a:t>
            </a:r>
            <a:endParaRPr lang="zh-TW" altLang="en-US" sz="1600" b="1" strike="sngStrike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161" name="文字方塊 132"/>
          <p:cNvSpPr txBox="1">
            <a:spLocks noChangeArrowheads="1"/>
          </p:cNvSpPr>
          <p:nvPr/>
        </p:nvSpPr>
        <p:spPr bwMode="auto">
          <a:xfrm>
            <a:off x="8212138" y="5635625"/>
            <a:ext cx="14670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A:C=95%:5%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62" name="文字方塊 133"/>
          <p:cNvSpPr txBox="1">
            <a:spLocks noChangeArrowheads="1"/>
          </p:cNvSpPr>
          <p:nvPr/>
        </p:nvSpPr>
        <p:spPr bwMode="auto">
          <a:xfrm>
            <a:off x="4960939" y="5618164"/>
            <a:ext cx="21355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A:B:C=100%:0%:0%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63" name="文字方塊 134"/>
          <p:cNvSpPr txBox="1">
            <a:spLocks noChangeArrowheads="1"/>
          </p:cNvSpPr>
          <p:nvPr/>
        </p:nvSpPr>
        <p:spPr bwMode="auto">
          <a:xfrm>
            <a:off x="2230439" y="5565775"/>
            <a:ext cx="21355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A:B:C=100%:0%:0%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4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1311579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5094438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7820022" y="362664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6" idx="6"/>
            <a:endCxn id="8" idx="2"/>
          </p:cNvCxnSpPr>
          <p:nvPr/>
        </p:nvCxnSpPr>
        <p:spPr>
          <a:xfrm>
            <a:off x="6151713" y="4112419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5" idx="6"/>
            <a:endCxn id="7" idx="1"/>
          </p:cNvCxnSpPr>
          <p:nvPr/>
        </p:nvCxnSpPr>
        <p:spPr>
          <a:xfrm>
            <a:off x="2368854" y="3962400"/>
            <a:ext cx="957752" cy="156567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>
            <a:off x="3076575" y="5117306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05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7" idx="5"/>
            <a:endCxn id="6" idx="2"/>
          </p:cNvCxnSpPr>
          <p:nvPr/>
        </p:nvCxnSpPr>
        <p:spPr>
          <a:xfrm flipV="1">
            <a:off x="3826669" y="4112419"/>
            <a:ext cx="1267769" cy="141565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5094438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7" idx="5"/>
            <a:endCxn id="23" idx="2"/>
          </p:cNvCxnSpPr>
          <p:nvPr/>
        </p:nvCxnSpPr>
        <p:spPr>
          <a:xfrm flipV="1">
            <a:off x="3826669" y="5247680"/>
            <a:ext cx="1267769" cy="28039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094438" y="583406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7" idx="5"/>
            <a:endCxn id="30" idx="2"/>
          </p:cNvCxnSpPr>
          <p:nvPr/>
        </p:nvCxnSpPr>
        <p:spPr>
          <a:xfrm>
            <a:off x="3826669" y="5528072"/>
            <a:ext cx="1267769" cy="79176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7820022" y="476190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stCxn id="23" idx="6"/>
            <a:endCxn id="39" idx="2"/>
          </p:cNvCxnSpPr>
          <p:nvPr/>
        </p:nvCxnSpPr>
        <p:spPr>
          <a:xfrm>
            <a:off x="6151713" y="5247680"/>
            <a:ext cx="1668309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橢圓 41"/>
          <p:cNvSpPr/>
          <p:nvPr/>
        </p:nvSpPr>
        <p:spPr>
          <a:xfrm>
            <a:off x="7820022" y="5865019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>
            <a:stCxn id="30" idx="6"/>
            <a:endCxn id="42" idx="2"/>
          </p:cNvCxnSpPr>
          <p:nvPr/>
        </p:nvCxnSpPr>
        <p:spPr>
          <a:xfrm>
            <a:off x="6151713" y="6319838"/>
            <a:ext cx="1668309" cy="3095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5114925" y="1393032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/>
          <p:cNvCxnSpPr>
            <a:endCxn id="21" idx="2"/>
          </p:cNvCxnSpPr>
          <p:nvPr/>
        </p:nvCxnSpPr>
        <p:spPr>
          <a:xfrm flipV="1">
            <a:off x="2368854" y="1878807"/>
            <a:ext cx="2746071" cy="2112764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>
            <a:off x="7936213" y="1521619"/>
            <a:ext cx="1000125" cy="8215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06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21" idx="6"/>
            <a:endCxn id="26" idx="1"/>
          </p:cNvCxnSpPr>
          <p:nvPr/>
        </p:nvCxnSpPr>
        <p:spPr>
          <a:xfrm>
            <a:off x="6172200" y="1878807"/>
            <a:ext cx="2014044" cy="5357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橢圓 31"/>
          <p:cNvSpPr/>
          <p:nvPr/>
        </p:nvSpPr>
        <p:spPr>
          <a:xfrm>
            <a:off x="10104588" y="202704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26" idx="5"/>
            <a:endCxn id="32" idx="2"/>
          </p:cNvCxnSpPr>
          <p:nvPr/>
        </p:nvCxnSpPr>
        <p:spPr>
          <a:xfrm flipV="1">
            <a:off x="8686307" y="688479"/>
            <a:ext cx="1418281" cy="124390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10104588" y="133796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26" idx="5"/>
            <a:endCxn id="34" idx="2"/>
          </p:cNvCxnSpPr>
          <p:nvPr/>
        </p:nvCxnSpPr>
        <p:spPr>
          <a:xfrm flipV="1">
            <a:off x="8686307" y="1823740"/>
            <a:ext cx="1418281" cy="1086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10104588" y="2410123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/>
          <p:cNvCxnSpPr>
            <a:stCxn id="26" idx="5"/>
            <a:endCxn id="36" idx="2"/>
          </p:cNvCxnSpPr>
          <p:nvPr/>
        </p:nvCxnSpPr>
        <p:spPr>
          <a:xfrm>
            <a:off x="8686307" y="1932385"/>
            <a:ext cx="1418281" cy="96351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48660" y="4598194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353420" y="5752207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弧形接點 45"/>
          <p:cNvCxnSpPr/>
          <p:nvPr/>
        </p:nvCxnSpPr>
        <p:spPr>
          <a:xfrm>
            <a:off x="8877297" y="4112419"/>
            <a:ext cx="12700" cy="2238375"/>
          </a:xfrm>
          <a:prstGeom prst="curvedConnector3">
            <a:avLst>
              <a:gd name="adj1" fmla="val 30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10633226" y="1174254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10637986" y="2328267"/>
            <a:ext cx="0" cy="1637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弧形接點 49"/>
          <p:cNvCxnSpPr/>
          <p:nvPr/>
        </p:nvCxnSpPr>
        <p:spPr>
          <a:xfrm>
            <a:off x="11161863" y="688479"/>
            <a:ext cx="12700" cy="2238375"/>
          </a:xfrm>
          <a:prstGeom prst="curvedConnector3">
            <a:avLst>
              <a:gd name="adj1" fmla="val 300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38" name="直線單箭頭接點 37"/>
          <p:cNvCxnSpPr>
            <a:stCxn id="6" idx="6"/>
            <a:endCxn id="32" idx="2"/>
          </p:cNvCxnSpPr>
          <p:nvPr/>
        </p:nvCxnSpPr>
        <p:spPr>
          <a:xfrm flipV="1">
            <a:off x="6151713" y="688479"/>
            <a:ext cx="3952875" cy="342394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3" idx="6"/>
            <a:endCxn id="34" idx="2"/>
          </p:cNvCxnSpPr>
          <p:nvPr/>
        </p:nvCxnSpPr>
        <p:spPr>
          <a:xfrm flipV="1">
            <a:off x="6151713" y="1823740"/>
            <a:ext cx="3952875" cy="342394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30" idx="6"/>
            <a:endCxn id="36" idx="2"/>
          </p:cNvCxnSpPr>
          <p:nvPr/>
        </p:nvCxnSpPr>
        <p:spPr>
          <a:xfrm flipV="1">
            <a:off x="6151713" y="2895898"/>
            <a:ext cx="3952875" cy="342394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20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binning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311579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3238500" y="34766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5391149" y="2205037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5391148" y="5038725"/>
            <a:ext cx="1057275" cy="971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6" idx="6"/>
            <a:endCxn id="8" idx="2"/>
          </p:cNvCxnSpPr>
          <p:nvPr/>
        </p:nvCxnSpPr>
        <p:spPr>
          <a:xfrm flipV="1">
            <a:off x="4295775" y="2690812"/>
            <a:ext cx="1095374" cy="1271588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6" idx="6"/>
            <a:endCxn id="9" idx="2"/>
          </p:cNvCxnSpPr>
          <p:nvPr/>
        </p:nvCxnSpPr>
        <p:spPr>
          <a:xfrm>
            <a:off x="4295775" y="3962400"/>
            <a:ext cx="1095373" cy="15621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5" idx="6"/>
            <a:endCxn id="6" idx="2"/>
          </p:cNvCxnSpPr>
          <p:nvPr/>
        </p:nvCxnSpPr>
        <p:spPr>
          <a:xfrm>
            <a:off x="2368854" y="3962400"/>
            <a:ext cx="869646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56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538286" y="1430669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313112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9" idx="4"/>
            <a:endCxn id="10" idx="2"/>
          </p:cNvCxnSpPr>
          <p:nvPr/>
        </p:nvCxnSpPr>
        <p:spPr>
          <a:xfrm>
            <a:off x="2028824" y="2383169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309937" y="10477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9" idx="0"/>
            <a:endCxn id="12" idx="2"/>
          </p:cNvCxnSpPr>
          <p:nvPr/>
        </p:nvCxnSpPr>
        <p:spPr>
          <a:xfrm flipV="1">
            <a:off x="2028824" y="581025"/>
            <a:ext cx="1281113" cy="8496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81688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6"/>
            <a:endCxn id="14" idx="2"/>
          </p:cNvCxnSpPr>
          <p:nvPr/>
        </p:nvCxnSpPr>
        <p:spPr>
          <a:xfrm>
            <a:off x="4294187" y="3596647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6"/>
            <a:endCxn id="14" idx="2"/>
          </p:cNvCxnSpPr>
          <p:nvPr/>
        </p:nvCxnSpPr>
        <p:spPr>
          <a:xfrm>
            <a:off x="4291012" y="581025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440612" y="131978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6"/>
            <a:endCxn id="17" idx="2"/>
          </p:cNvCxnSpPr>
          <p:nvPr/>
        </p:nvCxnSpPr>
        <p:spPr>
          <a:xfrm>
            <a:off x="4291012" y="581025"/>
            <a:ext cx="3149600" cy="2720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4291012" y="581025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485062" y="1711912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14" idx="6"/>
            <a:endCxn id="24" idx="2"/>
          </p:cNvCxnSpPr>
          <p:nvPr/>
        </p:nvCxnSpPr>
        <p:spPr>
          <a:xfrm>
            <a:off x="6862763" y="3596647"/>
            <a:ext cx="20669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929687" y="312039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943225" y="4727534"/>
            <a:ext cx="4875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Supply set = {01}</a:t>
            </a:r>
          </a:p>
          <a:p>
            <a:r>
              <a:rPr lang="en-US" altLang="zh-TW" sz="3200" dirty="0"/>
              <a:t>Demand set= {05,06,07}</a:t>
            </a:r>
            <a:endParaRPr lang="zh-TW" altLang="en-US" sz="3200" dirty="0"/>
          </a:p>
        </p:txBody>
      </p:sp>
      <p:sp>
        <p:nvSpPr>
          <p:cNvPr id="3" name="加號 2"/>
          <p:cNvSpPr/>
          <p:nvPr/>
        </p:nvSpPr>
        <p:spPr>
          <a:xfrm>
            <a:off x="601661" y="1430669"/>
            <a:ext cx="975946" cy="952500"/>
          </a:xfrm>
          <a:prstGeom prst="math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1812" y="1152907"/>
            <a:ext cx="2383141" cy="1660631"/>
          </a:xfrm>
          <a:prstGeom prst="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230116" y="51281"/>
            <a:ext cx="3039299" cy="4221781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減號 5"/>
          <p:cNvSpPr/>
          <p:nvPr/>
        </p:nvSpPr>
        <p:spPr>
          <a:xfrm>
            <a:off x="8648333" y="1176918"/>
            <a:ext cx="1046285" cy="757493"/>
          </a:xfrm>
          <a:prstGeom prst="mathMin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13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538286" y="1430669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313112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9" idx="4"/>
            <a:endCxn id="10" idx="2"/>
          </p:cNvCxnSpPr>
          <p:nvPr/>
        </p:nvCxnSpPr>
        <p:spPr>
          <a:xfrm>
            <a:off x="2028824" y="2383169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309937" y="10477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9" idx="0"/>
            <a:endCxn id="12" idx="2"/>
          </p:cNvCxnSpPr>
          <p:nvPr/>
        </p:nvCxnSpPr>
        <p:spPr>
          <a:xfrm flipV="1">
            <a:off x="2028824" y="581025"/>
            <a:ext cx="1281113" cy="8496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81688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6"/>
            <a:endCxn id="14" idx="2"/>
          </p:cNvCxnSpPr>
          <p:nvPr/>
        </p:nvCxnSpPr>
        <p:spPr>
          <a:xfrm>
            <a:off x="4294187" y="3596647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6"/>
            <a:endCxn id="14" idx="2"/>
          </p:cNvCxnSpPr>
          <p:nvPr/>
        </p:nvCxnSpPr>
        <p:spPr>
          <a:xfrm>
            <a:off x="4291012" y="581025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440612" y="131978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6"/>
            <a:endCxn id="17" idx="2"/>
          </p:cNvCxnSpPr>
          <p:nvPr/>
        </p:nvCxnSpPr>
        <p:spPr>
          <a:xfrm>
            <a:off x="4291012" y="581025"/>
            <a:ext cx="3149600" cy="272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4291012" y="581025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485062" y="1711912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14" idx="6"/>
            <a:endCxn id="24" idx="2"/>
          </p:cNvCxnSpPr>
          <p:nvPr/>
        </p:nvCxnSpPr>
        <p:spPr>
          <a:xfrm>
            <a:off x="6862763" y="3596647"/>
            <a:ext cx="20669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929687" y="312039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05000" y="4400550"/>
            <a:ext cx="3114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B0F0"/>
                </a:solidFill>
              </a:rPr>
              <a:t>(01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03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05)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538286" y="1430669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313112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9" idx="4"/>
            <a:endCxn id="10" idx="2"/>
          </p:cNvCxnSpPr>
          <p:nvPr/>
        </p:nvCxnSpPr>
        <p:spPr>
          <a:xfrm>
            <a:off x="2028824" y="2383169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309937" y="10477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9" idx="0"/>
            <a:endCxn id="12" idx="2"/>
          </p:cNvCxnSpPr>
          <p:nvPr/>
        </p:nvCxnSpPr>
        <p:spPr>
          <a:xfrm flipV="1">
            <a:off x="2028824" y="581025"/>
            <a:ext cx="1281113" cy="84964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81688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6"/>
            <a:endCxn id="14" idx="2"/>
          </p:cNvCxnSpPr>
          <p:nvPr/>
        </p:nvCxnSpPr>
        <p:spPr>
          <a:xfrm>
            <a:off x="4294187" y="3596647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6"/>
            <a:endCxn id="14" idx="2"/>
          </p:cNvCxnSpPr>
          <p:nvPr/>
        </p:nvCxnSpPr>
        <p:spPr>
          <a:xfrm>
            <a:off x="4291012" y="581025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440612" y="131978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6"/>
            <a:endCxn id="17" idx="2"/>
          </p:cNvCxnSpPr>
          <p:nvPr/>
        </p:nvCxnSpPr>
        <p:spPr>
          <a:xfrm>
            <a:off x="4291012" y="581025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4291012" y="581025"/>
            <a:ext cx="3194050" cy="160713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485062" y="1711912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14" idx="6"/>
            <a:endCxn id="24" idx="2"/>
          </p:cNvCxnSpPr>
          <p:nvPr/>
        </p:nvCxnSpPr>
        <p:spPr>
          <a:xfrm>
            <a:off x="6862763" y="3596647"/>
            <a:ext cx="20669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929687" y="312039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05000" y="4400550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(01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03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05)</a:t>
            </a:r>
          </a:p>
          <a:p>
            <a:r>
              <a:rPr lang="en-US" altLang="zh-TW" sz="3200" dirty="0">
                <a:solidFill>
                  <a:srgbClr val="00B0F0"/>
                </a:solidFill>
              </a:rPr>
              <a:t>(01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03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06)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1954117" y="594626"/>
            <a:ext cx="1355819" cy="8869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257674" y="550548"/>
            <a:ext cx="3216275" cy="164088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28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538286" y="1430669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313112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9" idx="4"/>
            <a:endCxn id="10" idx="2"/>
          </p:cNvCxnSpPr>
          <p:nvPr/>
        </p:nvCxnSpPr>
        <p:spPr>
          <a:xfrm>
            <a:off x="2028824" y="2383169"/>
            <a:ext cx="1284288" cy="12134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309937" y="10477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9" idx="0"/>
            <a:endCxn id="12" idx="2"/>
          </p:cNvCxnSpPr>
          <p:nvPr/>
        </p:nvCxnSpPr>
        <p:spPr>
          <a:xfrm flipV="1">
            <a:off x="2028824" y="581025"/>
            <a:ext cx="1281113" cy="8496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81688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6"/>
            <a:endCxn id="14" idx="2"/>
          </p:cNvCxnSpPr>
          <p:nvPr/>
        </p:nvCxnSpPr>
        <p:spPr>
          <a:xfrm>
            <a:off x="4294187" y="3596647"/>
            <a:ext cx="15875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6"/>
            <a:endCxn id="14" idx="2"/>
          </p:cNvCxnSpPr>
          <p:nvPr/>
        </p:nvCxnSpPr>
        <p:spPr>
          <a:xfrm>
            <a:off x="4291012" y="581025"/>
            <a:ext cx="1590676" cy="30156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440612" y="131978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6"/>
            <a:endCxn id="17" idx="2"/>
          </p:cNvCxnSpPr>
          <p:nvPr/>
        </p:nvCxnSpPr>
        <p:spPr>
          <a:xfrm>
            <a:off x="4291012" y="581025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4291012" y="581025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485062" y="1711912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14" idx="6"/>
            <a:endCxn id="24" idx="2"/>
          </p:cNvCxnSpPr>
          <p:nvPr/>
        </p:nvCxnSpPr>
        <p:spPr>
          <a:xfrm>
            <a:off x="6862763" y="3596647"/>
            <a:ext cx="206692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929687" y="312039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05000" y="4400550"/>
            <a:ext cx="4200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(01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03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05)</a:t>
            </a:r>
          </a:p>
          <a:p>
            <a:r>
              <a:rPr lang="en-US" altLang="zh-TW" sz="3200" dirty="0"/>
              <a:t>(01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03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06)</a:t>
            </a:r>
          </a:p>
          <a:p>
            <a:r>
              <a:rPr lang="en-US" altLang="zh-TW" sz="3200" dirty="0">
                <a:solidFill>
                  <a:srgbClr val="00B0F0"/>
                </a:solidFill>
              </a:rPr>
              <a:t>(01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03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04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07)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20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橢圓 8"/>
          <p:cNvSpPr/>
          <p:nvPr/>
        </p:nvSpPr>
        <p:spPr>
          <a:xfrm>
            <a:off x="1538286" y="1430669"/>
            <a:ext cx="981075" cy="9525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313112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9" idx="4"/>
            <a:endCxn id="10" idx="2"/>
          </p:cNvCxnSpPr>
          <p:nvPr/>
        </p:nvCxnSpPr>
        <p:spPr>
          <a:xfrm>
            <a:off x="2028824" y="2383169"/>
            <a:ext cx="1284288" cy="12134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309937" y="104775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9" idx="0"/>
            <a:endCxn id="12" idx="2"/>
          </p:cNvCxnSpPr>
          <p:nvPr/>
        </p:nvCxnSpPr>
        <p:spPr>
          <a:xfrm flipV="1">
            <a:off x="2028824" y="581025"/>
            <a:ext cx="1281113" cy="84964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5881688" y="3120397"/>
            <a:ext cx="98107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0" idx="6"/>
            <a:endCxn id="14" idx="2"/>
          </p:cNvCxnSpPr>
          <p:nvPr/>
        </p:nvCxnSpPr>
        <p:spPr>
          <a:xfrm>
            <a:off x="4294187" y="3596647"/>
            <a:ext cx="158750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2" idx="6"/>
            <a:endCxn id="14" idx="2"/>
          </p:cNvCxnSpPr>
          <p:nvPr/>
        </p:nvCxnSpPr>
        <p:spPr>
          <a:xfrm>
            <a:off x="4291012" y="581025"/>
            <a:ext cx="1590676" cy="301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7440612" y="131978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2" idx="6"/>
            <a:endCxn id="17" idx="2"/>
          </p:cNvCxnSpPr>
          <p:nvPr/>
        </p:nvCxnSpPr>
        <p:spPr>
          <a:xfrm>
            <a:off x="4291012" y="581025"/>
            <a:ext cx="3149600" cy="27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6"/>
            <a:endCxn id="20" idx="2"/>
          </p:cNvCxnSpPr>
          <p:nvPr/>
        </p:nvCxnSpPr>
        <p:spPr>
          <a:xfrm>
            <a:off x="4291012" y="581025"/>
            <a:ext cx="3194050" cy="160713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7485062" y="1711912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>
            <a:stCxn id="14" idx="6"/>
            <a:endCxn id="24" idx="2"/>
          </p:cNvCxnSpPr>
          <p:nvPr/>
        </p:nvCxnSpPr>
        <p:spPr>
          <a:xfrm>
            <a:off x="6862763" y="3596647"/>
            <a:ext cx="2066924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8929687" y="3120397"/>
            <a:ext cx="981075" cy="952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905000" y="4400550"/>
            <a:ext cx="42001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(01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/>
              <a:t>03 </a:t>
            </a:r>
            <a:r>
              <a:rPr lang="en-US" altLang="zh-TW" sz="3200" dirty="0">
                <a:sym typeface="Wingdings" panose="05000000000000000000" pitchFamily="2" charset="2"/>
              </a:rPr>
              <a:t> </a:t>
            </a:r>
            <a:r>
              <a:rPr lang="en-US" altLang="zh-TW" sz="3200" dirty="0"/>
              <a:t>05)</a:t>
            </a:r>
          </a:p>
          <a:p>
            <a:r>
              <a:rPr lang="en-US" altLang="zh-TW" sz="3200" dirty="0"/>
              <a:t>(01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03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06)</a:t>
            </a:r>
          </a:p>
          <a:p>
            <a:r>
              <a:rPr lang="en-US" altLang="zh-TW" sz="3200" dirty="0"/>
              <a:t>(01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03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04</a:t>
            </a:r>
            <a:r>
              <a:rPr lang="en-US" altLang="zh-TW" sz="3200" dirty="0">
                <a:sym typeface="Wingdings" panose="05000000000000000000" pitchFamily="2" charset="2"/>
              </a:rPr>
              <a:t>  </a:t>
            </a:r>
            <a:r>
              <a:rPr lang="en-US" altLang="zh-TW" sz="3200" dirty="0"/>
              <a:t>07)</a:t>
            </a:r>
          </a:p>
          <a:p>
            <a:r>
              <a:rPr lang="en-US" altLang="zh-TW" sz="3200" dirty="0">
                <a:solidFill>
                  <a:srgbClr val="00B0F0"/>
                </a:solidFill>
              </a:rPr>
              <a:t>(01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02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04</a:t>
            </a:r>
            <a:r>
              <a:rPr lang="en-US" altLang="zh-TW" sz="3200" dirty="0">
                <a:solidFill>
                  <a:srgbClr val="00B0F0"/>
                </a:solidFill>
                <a:sym typeface="Wingdings" panose="05000000000000000000" pitchFamily="2" charset="2"/>
              </a:rPr>
              <a:t>  </a:t>
            </a:r>
            <a:r>
              <a:rPr lang="en-US" altLang="zh-TW" sz="3200" dirty="0">
                <a:solidFill>
                  <a:srgbClr val="00B0F0"/>
                </a:solidFill>
              </a:rPr>
              <a:t>07)</a:t>
            </a:r>
            <a:endParaRPr lang="zh-TW" altLang="en-US" sz="3200" dirty="0">
              <a:solidFill>
                <a:srgbClr val="00B0F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04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/>
              <a:t>Step3. </a:t>
            </a:r>
            <a:r>
              <a:rPr lang="zh-TW" altLang="en-US" b="1" dirty="0"/>
              <a:t>建立數學模型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5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數學模型簡略介紹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5456" y="1664208"/>
            <a:ext cx="8999156" cy="4247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b="1" dirty="0"/>
              <a:t>目標式</a:t>
            </a:r>
            <a:r>
              <a:rPr lang="en-US" altLang="zh-TW" sz="2800" b="1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zh-TW" altLang="en-US" sz="2400" b="1" dirty="0"/>
              <a:t>需求最大化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800" b="1" dirty="0"/>
              <a:t>限制</a:t>
            </a:r>
            <a:r>
              <a:rPr lang="en-US" altLang="zh-TW" sz="2800" b="1" dirty="0"/>
              <a:t>:</a:t>
            </a:r>
          </a:p>
          <a:p>
            <a:pPr lvl="1">
              <a:buAutoNum type="arabicPeriod"/>
            </a:pPr>
            <a:r>
              <a:rPr lang="zh-TW" altLang="en-US" sz="2400" b="1" dirty="0"/>
              <a:t>流量限制 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庫存量、需求量限制</a:t>
            </a:r>
            <a:r>
              <a:rPr lang="en-US" altLang="zh-TW" sz="2400" b="1" dirty="0"/>
              <a:t>)</a:t>
            </a:r>
          </a:p>
          <a:p>
            <a:pPr lvl="1">
              <a:buAutoNum type="arabicPeriod"/>
            </a:pPr>
            <a:r>
              <a:rPr lang="zh-TW" altLang="en-US" sz="2400" b="1" dirty="0"/>
              <a:t>流量平衡 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符合上下</a:t>
            </a:r>
            <a:r>
              <a:rPr lang="en-US" altLang="zh-TW" sz="2400" b="1" dirty="0"/>
              <a:t>BOM</a:t>
            </a:r>
            <a:r>
              <a:rPr lang="zh-TW" altLang="en-US" sz="2400" b="1" dirty="0"/>
              <a:t>表關係</a:t>
            </a:r>
            <a:r>
              <a:rPr lang="en-US" altLang="zh-TW" sz="2400" b="1" dirty="0"/>
              <a:t>)</a:t>
            </a:r>
          </a:p>
          <a:p>
            <a:pPr lvl="1">
              <a:buAutoNum type="arabicPeriod"/>
            </a:pPr>
            <a:r>
              <a:rPr lang="zh-TW" altLang="en-US" sz="2400" b="1" dirty="0"/>
              <a:t>良率固定損失  </a:t>
            </a:r>
            <a:r>
              <a:rPr lang="en-US" altLang="zh-TW" sz="2400" b="1" dirty="0"/>
              <a:t>(EX: NG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production</a:t>
            </a:r>
            <a:r>
              <a:rPr lang="zh-TW" altLang="en-US" sz="2400" b="1" dirty="0"/>
              <a:t>已偏貼所流失、</a:t>
            </a:r>
            <a:r>
              <a:rPr lang="en-US" altLang="zh-TW" sz="2400" b="1" dirty="0"/>
              <a:t>							  LINE/TEST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YIELD)</a:t>
            </a:r>
          </a:p>
          <a:p>
            <a:pPr lvl="1">
              <a:buAutoNum type="arabicPeriod"/>
            </a:pPr>
            <a:r>
              <a:rPr lang="zh-TW" altLang="en-US" sz="2400" b="1" dirty="0"/>
              <a:t>固定等級比例</a:t>
            </a:r>
            <a:r>
              <a:rPr lang="en-US" altLang="zh-TW" sz="2400" b="1" dirty="0"/>
              <a:t>(EX:70%A</a:t>
            </a:r>
            <a:r>
              <a:rPr lang="zh-TW" altLang="en-US" sz="2400" b="1" dirty="0"/>
              <a:t>等級、</a:t>
            </a:r>
            <a:r>
              <a:rPr lang="en-US" altLang="zh-TW" sz="2400" b="1" dirty="0"/>
              <a:t>20%B</a:t>
            </a:r>
            <a:r>
              <a:rPr lang="zh-TW" altLang="en-US" sz="2400" b="1" dirty="0"/>
              <a:t>等級、</a:t>
            </a:r>
            <a:r>
              <a:rPr lang="en-US" altLang="zh-TW" sz="2400" b="1" dirty="0"/>
              <a:t>10%C</a:t>
            </a:r>
            <a:r>
              <a:rPr lang="zh-TW" altLang="en-US" sz="2400" b="1" dirty="0"/>
              <a:t>等級</a:t>
            </a:r>
            <a:r>
              <a:rPr lang="en-US" altLang="zh-TW" sz="2400" b="1" dirty="0"/>
              <a:t>)</a:t>
            </a:r>
          </a:p>
          <a:p>
            <a:pPr lvl="1">
              <a:buAutoNum type="arabicPeriod"/>
            </a:pPr>
            <a:r>
              <a:rPr lang="zh-TW" altLang="en-US" sz="2400" b="1" dirty="0"/>
              <a:t>已偏貼之庫存</a:t>
            </a:r>
            <a:r>
              <a:rPr lang="en-US" altLang="zh-TW" sz="2400" b="1" dirty="0"/>
              <a:t>20%</a:t>
            </a:r>
            <a:r>
              <a:rPr lang="zh-TW" altLang="en-US" sz="2400" b="1" dirty="0"/>
              <a:t>須直接流入良率損失</a:t>
            </a:r>
            <a:endParaRPr lang="en-US" altLang="zh-TW" sz="2400" b="1" dirty="0"/>
          </a:p>
          <a:p>
            <a:pPr>
              <a:buAutoNum type="arabicPeriod"/>
            </a:pPr>
            <a:endParaRPr lang="zh-TW" altLang="en-US" b="1" dirty="0"/>
          </a:p>
        </p:txBody>
      </p:sp>
      <p:sp>
        <p:nvSpPr>
          <p:cNvPr id="4" name="橢圓 3">
            <a:hlinkClick r:id="" action="ppaction://noaction"/>
          </p:cNvPr>
          <p:cNvSpPr/>
          <p:nvPr/>
        </p:nvSpPr>
        <p:spPr>
          <a:xfrm>
            <a:off x="11137392" y="6139822"/>
            <a:ext cx="585216" cy="566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789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775" y="147337"/>
            <a:ext cx="8911687" cy="1280890"/>
          </a:xfrm>
        </p:spPr>
        <p:txBody>
          <a:bodyPr/>
          <a:lstStyle/>
          <a:p>
            <a:r>
              <a:rPr lang="en-US" altLang="zh-TW" dirty="0"/>
              <a:t>Symbol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6823"/>
              </p:ext>
            </p:extLst>
          </p:nvPr>
        </p:nvGraphicFramePr>
        <p:xfrm>
          <a:off x="2222500" y="970344"/>
          <a:ext cx="7165975" cy="581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4508280" imgH="3657600" progId="Equation.DSMT4">
                  <p:embed/>
                </p:oleObj>
              </mc:Choice>
              <mc:Fallback>
                <p:oleObj name="Equation" r:id="rId3" imgW="4508280" imgH="36576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2500" y="970344"/>
                        <a:ext cx="7165975" cy="581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4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2793364" y="386881"/>
            <a:ext cx="672282" cy="6555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5505418" y="358354"/>
            <a:ext cx="603822" cy="6010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640456" y="605675"/>
            <a:ext cx="635672" cy="6017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188386" y="1228536"/>
            <a:ext cx="676007" cy="6007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479852" y="2472618"/>
            <a:ext cx="70269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975153" y="3587045"/>
            <a:ext cx="684080" cy="62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4197314" y="2570145"/>
            <a:ext cx="680612" cy="616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683500" y="3414137"/>
            <a:ext cx="696047" cy="6251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2579334" y="2642777"/>
            <a:ext cx="59981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9467102" y="1528891"/>
            <a:ext cx="617783" cy="6069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083066" y="1286499"/>
            <a:ext cx="647827" cy="654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521794" y="1278945"/>
            <a:ext cx="711975" cy="6479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7241293" y="2154819"/>
            <a:ext cx="690406" cy="6306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013762" y="6117778"/>
            <a:ext cx="690247" cy="6989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314113" y="6144301"/>
            <a:ext cx="660278" cy="616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015986" y="5751122"/>
            <a:ext cx="693465" cy="6125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026966" y="6032295"/>
            <a:ext cx="720077" cy="6627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6344331" y="6057387"/>
            <a:ext cx="662484" cy="60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950813" y="4885491"/>
            <a:ext cx="668858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038018" y="5964718"/>
            <a:ext cx="664958" cy="5769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5141303" y="4380321"/>
            <a:ext cx="690247" cy="622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6650336" y="5067579"/>
            <a:ext cx="679580" cy="5974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3548728" y="3966788"/>
            <a:ext cx="666554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550081" y="4956102"/>
            <a:ext cx="663043" cy="587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7822603" y="3908301"/>
            <a:ext cx="734994" cy="5841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9570290" y="5906874"/>
            <a:ext cx="683204" cy="634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8858480" y="3105473"/>
            <a:ext cx="683204" cy="6549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7" idx="4"/>
            <a:endCxn id="26" idx="0"/>
          </p:cNvCxnSpPr>
          <p:nvPr/>
        </p:nvCxnSpPr>
        <p:spPr>
          <a:xfrm>
            <a:off x="3129505" y="1042386"/>
            <a:ext cx="1396885" cy="1861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4" idx="4"/>
            <a:endCxn id="50" idx="0"/>
          </p:cNvCxnSpPr>
          <p:nvPr/>
        </p:nvCxnSpPr>
        <p:spPr>
          <a:xfrm>
            <a:off x="5807329" y="959406"/>
            <a:ext cx="599651" cy="3270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44" idx="4"/>
            <a:endCxn id="72" idx="0"/>
          </p:cNvCxnSpPr>
          <p:nvPr/>
        </p:nvCxnSpPr>
        <p:spPr>
          <a:xfrm flipH="1">
            <a:off x="9200082" y="2135877"/>
            <a:ext cx="575912" cy="969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5" idx="4"/>
            <a:endCxn id="52" idx="0"/>
          </p:cNvCxnSpPr>
          <p:nvPr/>
        </p:nvCxnSpPr>
        <p:spPr>
          <a:xfrm flipH="1">
            <a:off x="7586496" y="1207437"/>
            <a:ext cx="371796" cy="9473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0" idx="4"/>
            <a:endCxn id="27" idx="0"/>
          </p:cNvCxnSpPr>
          <p:nvPr/>
        </p:nvCxnSpPr>
        <p:spPr>
          <a:xfrm flipH="1">
            <a:off x="5831200" y="1940686"/>
            <a:ext cx="575780" cy="5319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6" idx="4"/>
            <a:endCxn id="29" idx="0"/>
          </p:cNvCxnSpPr>
          <p:nvPr/>
        </p:nvCxnSpPr>
        <p:spPr>
          <a:xfrm>
            <a:off x="4526390" y="1829247"/>
            <a:ext cx="11230" cy="7408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37" idx="4"/>
            <a:endCxn id="67" idx="0"/>
          </p:cNvCxnSpPr>
          <p:nvPr/>
        </p:nvCxnSpPr>
        <p:spPr>
          <a:xfrm>
            <a:off x="2879242" y="3268466"/>
            <a:ext cx="1002763" cy="6983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7" idx="4"/>
            <a:endCxn id="28" idx="0"/>
          </p:cNvCxnSpPr>
          <p:nvPr/>
        </p:nvCxnSpPr>
        <p:spPr>
          <a:xfrm flipH="1">
            <a:off x="2317193" y="3268466"/>
            <a:ext cx="562049" cy="3185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8" idx="4"/>
            <a:endCxn id="61" idx="0"/>
          </p:cNvCxnSpPr>
          <p:nvPr/>
        </p:nvCxnSpPr>
        <p:spPr>
          <a:xfrm>
            <a:off x="2317193" y="4216595"/>
            <a:ext cx="968049" cy="668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2" idx="4"/>
            <a:endCxn id="69" idx="0"/>
          </p:cNvCxnSpPr>
          <p:nvPr/>
        </p:nvCxnSpPr>
        <p:spPr>
          <a:xfrm>
            <a:off x="7586496" y="2785463"/>
            <a:ext cx="603604" cy="11228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26" idx="4"/>
            <a:endCxn id="37" idx="0"/>
          </p:cNvCxnSpPr>
          <p:nvPr/>
        </p:nvCxnSpPr>
        <p:spPr>
          <a:xfrm flipH="1">
            <a:off x="2879242" y="1829247"/>
            <a:ext cx="1647148" cy="8135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26" idx="4"/>
            <a:endCxn id="27" idx="0"/>
          </p:cNvCxnSpPr>
          <p:nvPr/>
        </p:nvCxnSpPr>
        <p:spPr>
          <a:xfrm>
            <a:off x="4526390" y="1829247"/>
            <a:ext cx="1304810" cy="6433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7" idx="4"/>
            <a:endCxn id="31" idx="0"/>
          </p:cNvCxnSpPr>
          <p:nvPr/>
        </p:nvCxnSpPr>
        <p:spPr>
          <a:xfrm>
            <a:off x="5831200" y="3098307"/>
            <a:ext cx="1200324" cy="315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7" idx="4"/>
            <a:endCxn id="64" idx="0"/>
          </p:cNvCxnSpPr>
          <p:nvPr/>
        </p:nvCxnSpPr>
        <p:spPr>
          <a:xfrm flipH="1">
            <a:off x="5486427" y="3098307"/>
            <a:ext cx="344773" cy="12820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>
            <a:off x="6990126" y="4056906"/>
            <a:ext cx="41398" cy="102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4" idx="4"/>
            <a:endCxn id="59" idx="0"/>
          </p:cNvCxnSpPr>
          <p:nvPr/>
        </p:nvCxnSpPr>
        <p:spPr>
          <a:xfrm>
            <a:off x="5486427" y="5003096"/>
            <a:ext cx="1189146" cy="10542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65" idx="4"/>
            <a:endCxn id="57" idx="0"/>
          </p:cNvCxnSpPr>
          <p:nvPr/>
        </p:nvCxnSpPr>
        <p:spPr>
          <a:xfrm>
            <a:off x="6990126" y="5665034"/>
            <a:ext cx="1396879" cy="3672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5" idx="4"/>
            <a:endCxn id="59" idx="0"/>
          </p:cNvCxnSpPr>
          <p:nvPr/>
        </p:nvCxnSpPr>
        <p:spPr>
          <a:xfrm flipH="1">
            <a:off x="6675573" y="5665034"/>
            <a:ext cx="314553" cy="3923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29" idx="4"/>
            <a:endCxn id="56" idx="0"/>
          </p:cNvCxnSpPr>
          <p:nvPr/>
        </p:nvCxnSpPr>
        <p:spPr>
          <a:xfrm flipH="1">
            <a:off x="4362719" y="3186679"/>
            <a:ext cx="174901" cy="25644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7" idx="4"/>
            <a:endCxn id="56" idx="0"/>
          </p:cNvCxnSpPr>
          <p:nvPr/>
        </p:nvCxnSpPr>
        <p:spPr>
          <a:xfrm>
            <a:off x="3882005" y="4615144"/>
            <a:ext cx="480714" cy="11359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28" idx="4"/>
            <a:endCxn id="68" idx="0"/>
          </p:cNvCxnSpPr>
          <p:nvPr/>
        </p:nvCxnSpPr>
        <p:spPr>
          <a:xfrm flipH="1">
            <a:off x="1881603" y="4216595"/>
            <a:ext cx="435590" cy="7395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1" idx="4"/>
            <a:endCxn id="54" idx="0"/>
          </p:cNvCxnSpPr>
          <p:nvPr/>
        </p:nvCxnSpPr>
        <p:spPr>
          <a:xfrm>
            <a:off x="3285242" y="5533847"/>
            <a:ext cx="359010" cy="6104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61" idx="4"/>
            <a:endCxn id="63" idx="0"/>
          </p:cNvCxnSpPr>
          <p:nvPr/>
        </p:nvCxnSpPr>
        <p:spPr>
          <a:xfrm flipH="1">
            <a:off x="2370497" y="5533847"/>
            <a:ext cx="914745" cy="430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69" idx="4"/>
            <a:endCxn id="65" idx="0"/>
          </p:cNvCxnSpPr>
          <p:nvPr/>
        </p:nvCxnSpPr>
        <p:spPr>
          <a:xfrm flipH="1">
            <a:off x="6990126" y="4492452"/>
            <a:ext cx="1199974" cy="5751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69" idx="4"/>
            <a:endCxn id="70" idx="0"/>
          </p:cNvCxnSpPr>
          <p:nvPr/>
        </p:nvCxnSpPr>
        <p:spPr>
          <a:xfrm>
            <a:off x="8190100" y="4492452"/>
            <a:ext cx="1721792" cy="14144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2" idx="4"/>
            <a:endCxn id="57" idx="0"/>
          </p:cNvCxnSpPr>
          <p:nvPr/>
        </p:nvCxnSpPr>
        <p:spPr>
          <a:xfrm flipH="1">
            <a:off x="8387005" y="3760433"/>
            <a:ext cx="813077" cy="22718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2" idx="4"/>
            <a:endCxn id="70" idx="0"/>
          </p:cNvCxnSpPr>
          <p:nvPr/>
        </p:nvCxnSpPr>
        <p:spPr>
          <a:xfrm>
            <a:off x="9200082" y="3760433"/>
            <a:ext cx="711810" cy="21464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64" idx="4"/>
            <a:endCxn id="53" idx="0"/>
          </p:cNvCxnSpPr>
          <p:nvPr/>
        </p:nvCxnSpPr>
        <p:spPr>
          <a:xfrm flipH="1">
            <a:off x="5358886" y="5003096"/>
            <a:ext cx="127541" cy="11146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4" idx="4"/>
            <a:endCxn id="56" idx="0"/>
          </p:cNvCxnSpPr>
          <p:nvPr/>
        </p:nvCxnSpPr>
        <p:spPr>
          <a:xfrm flipH="1">
            <a:off x="4362719" y="5003096"/>
            <a:ext cx="1123708" cy="7480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2" idx="4"/>
            <a:endCxn id="72" idx="0"/>
          </p:cNvCxnSpPr>
          <p:nvPr/>
        </p:nvCxnSpPr>
        <p:spPr>
          <a:xfrm>
            <a:off x="7586496" y="2785463"/>
            <a:ext cx="1613586" cy="3200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27" idx="4"/>
            <a:endCxn id="67" idx="0"/>
          </p:cNvCxnSpPr>
          <p:nvPr/>
        </p:nvCxnSpPr>
        <p:spPr>
          <a:xfrm flipH="1">
            <a:off x="3882005" y="3098307"/>
            <a:ext cx="1949195" cy="8684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1" idx="4"/>
            <a:endCxn id="37" idx="0"/>
          </p:cNvCxnSpPr>
          <p:nvPr/>
        </p:nvCxnSpPr>
        <p:spPr>
          <a:xfrm>
            <a:off x="1877782" y="1926857"/>
            <a:ext cx="1001460" cy="7159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51" idx="4"/>
            <a:endCxn id="29" idx="0"/>
          </p:cNvCxnSpPr>
          <p:nvPr/>
        </p:nvCxnSpPr>
        <p:spPr>
          <a:xfrm>
            <a:off x="1877782" y="1926857"/>
            <a:ext cx="2659838" cy="6432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手繪多邊形 65"/>
          <p:cNvSpPr/>
          <p:nvPr/>
        </p:nvSpPr>
        <p:spPr>
          <a:xfrm>
            <a:off x="1266092" y="96715"/>
            <a:ext cx="9167066" cy="2259845"/>
          </a:xfrm>
          <a:custGeom>
            <a:avLst/>
            <a:gdLst>
              <a:gd name="connsiteX0" fmla="*/ 290146 w 9167066"/>
              <a:gd name="connsiteY0" fmla="*/ 1090247 h 2259845"/>
              <a:gd name="connsiteX1" fmla="*/ 334108 w 9167066"/>
              <a:gd name="connsiteY1" fmla="*/ 1055077 h 2259845"/>
              <a:gd name="connsiteX2" fmla="*/ 360485 w 9167066"/>
              <a:gd name="connsiteY2" fmla="*/ 1028700 h 2259845"/>
              <a:gd name="connsiteX3" fmla="*/ 395654 w 9167066"/>
              <a:gd name="connsiteY3" fmla="*/ 1011116 h 2259845"/>
              <a:gd name="connsiteX4" fmla="*/ 501162 w 9167066"/>
              <a:gd name="connsiteY4" fmla="*/ 923193 h 2259845"/>
              <a:gd name="connsiteX5" fmla="*/ 562708 w 9167066"/>
              <a:gd name="connsiteY5" fmla="*/ 879231 h 2259845"/>
              <a:gd name="connsiteX6" fmla="*/ 589085 w 9167066"/>
              <a:gd name="connsiteY6" fmla="*/ 844062 h 2259845"/>
              <a:gd name="connsiteX7" fmla="*/ 615462 w 9167066"/>
              <a:gd name="connsiteY7" fmla="*/ 826477 h 2259845"/>
              <a:gd name="connsiteX8" fmla="*/ 668216 w 9167066"/>
              <a:gd name="connsiteY8" fmla="*/ 773723 h 2259845"/>
              <a:gd name="connsiteX9" fmla="*/ 694593 w 9167066"/>
              <a:gd name="connsiteY9" fmla="*/ 747347 h 2259845"/>
              <a:gd name="connsiteX10" fmla="*/ 720970 w 9167066"/>
              <a:gd name="connsiteY10" fmla="*/ 720970 h 2259845"/>
              <a:gd name="connsiteX11" fmla="*/ 756139 w 9167066"/>
              <a:gd name="connsiteY11" fmla="*/ 668216 h 2259845"/>
              <a:gd name="connsiteX12" fmla="*/ 826477 w 9167066"/>
              <a:gd name="connsiteY12" fmla="*/ 580293 h 2259845"/>
              <a:gd name="connsiteX13" fmla="*/ 844062 w 9167066"/>
              <a:gd name="connsiteY13" fmla="*/ 527539 h 2259845"/>
              <a:gd name="connsiteX14" fmla="*/ 870439 w 9167066"/>
              <a:gd name="connsiteY14" fmla="*/ 492370 h 2259845"/>
              <a:gd name="connsiteX15" fmla="*/ 914400 w 9167066"/>
              <a:gd name="connsiteY15" fmla="*/ 430823 h 2259845"/>
              <a:gd name="connsiteX16" fmla="*/ 931985 w 9167066"/>
              <a:gd name="connsiteY16" fmla="*/ 404447 h 2259845"/>
              <a:gd name="connsiteX17" fmla="*/ 958362 w 9167066"/>
              <a:gd name="connsiteY17" fmla="*/ 378070 h 2259845"/>
              <a:gd name="connsiteX18" fmla="*/ 975946 w 9167066"/>
              <a:gd name="connsiteY18" fmla="*/ 351693 h 2259845"/>
              <a:gd name="connsiteX19" fmla="*/ 1002323 w 9167066"/>
              <a:gd name="connsiteY19" fmla="*/ 334108 h 2259845"/>
              <a:gd name="connsiteX20" fmla="*/ 1081454 w 9167066"/>
              <a:gd name="connsiteY20" fmla="*/ 272562 h 2259845"/>
              <a:gd name="connsiteX21" fmla="*/ 1134208 w 9167066"/>
              <a:gd name="connsiteY21" fmla="*/ 237393 h 2259845"/>
              <a:gd name="connsiteX22" fmla="*/ 1195754 w 9167066"/>
              <a:gd name="connsiteY22" fmla="*/ 219808 h 2259845"/>
              <a:gd name="connsiteX23" fmla="*/ 1222131 w 9167066"/>
              <a:gd name="connsiteY23" fmla="*/ 211016 h 2259845"/>
              <a:gd name="connsiteX24" fmla="*/ 1274885 w 9167066"/>
              <a:gd name="connsiteY24" fmla="*/ 202223 h 2259845"/>
              <a:gd name="connsiteX25" fmla="*/ 1327639 w 9167066"/>
              <a:gd name="connsiteY25" fmla="*/ 184639 h 2259845"/>
              <a:gd name="connsiteX26" fmla="*/ 1371600 w 9167066"/>
              <a:gd name="connsiteY26" fmla="*/ 167054 h 2259845"/>
              <a:gd name="connsiteX27" fmla="*/ 1529862 w 9167066"/>
              <a:gd name="connsiteY27" fmla="*/ 140677 h 2259845"/>
              <a:gd name="connsiteX28" fmla="*/ 1670539 w 9167066"/>
              <a:gd name="connsiteY28" fmla="*/ 123093 h 2259845"/>
              <a:gd name="connsiteX29" fmla="*/ 2127739 w 9167066"/>
              <a:gd name="connsiteY29" fmla="*/ 131885 h 2259845"/>
              <a:gd name="connsiteX30" fmla="*/ 2839916 w 9167066"/>
              <a:gd name="connsiteY30" fmla="*/ 149470 h 2259845"/>
              <a:gd name="connsiteX31" fmla="*/ 3103685 w 9167066"/>
              <a:gd name="connsiteY31" fmla="*/ 167054 h 2259845"/>
              <a:gd name="connsiteX32" fmla="*/ 3209193 w 9167066"/>
              <a:gd name="connsiteY32" fmla="*/ 175847 h 2259845"/>
              <a:gd name="connsiteX33" fmla="*/ 3578470 w 9167066"/>
              <a:gd name="connsiteY33" fmla="*/ 167054 h 2259845"/>
              <a:gd name="connsiteX34" fmla="*/ 3675185 w 9167066"/>
              <a:gd name="connsiteY34" fmla="*/ 149470 h 2259845"/>
              <a:gd name="connsiteX35" fmla="*/ 3771900 w 9167066"/>
              <a:gd name="connsiteY35" fmla="*/ 140677 h 2259845"/>
              <a:gd name="connsiteX36" fmla="*/ 3815862 w 9167066"/>
              <a:gd name="connsiteY36" fmla="*/ 123093 h 2259845"/>
              <a:gd name="connsiteX37" fmla="*/ 4009293 w 9167066"/>
              <a:gd name="connsiteY37" fmla="*/ 96716 h 2259845"/>
              <a:gd name="connsiteX38" fmla="*/ 4062046 w 9167066"/>
              <a:gd name="connsiteY38" fmla="*/ 79131 h 2259845"/>
              <a:gd name="connsiteX39" fmla="*/ 4141177 w 9167066"/>
              <a:gd name="connsiteY39" fmla="*/ 70339 h 2259845"/>
              <a:gd name="connsiteX40" fmla="*/ 4202723 w 9167066"/>
              <a:gd name="connsiteY40" fmla="*/ 61547 h 2259845"/>
              <a:gd name="connsiteX41" fmla="*/ 4413739 w 9167066"/>
              <a:gd name="connsiteY41" fmla="*/ 26377 h 2259845"/>
              <a:gd name="connsiteX42" fmla="*/ 4589585 w 9167066"/>
              <a:gd name="connsiteY42" fmla="*/ 8793 h 2259845"/>
              <a:gd name="connsiteX43" fmla="*/ 4712677 w 9167066"/>
              <a:gd name="connsiteY43" fmla="*/ 0 h 2259845"/>
              <a:gd name="connsiteX44" fmla="*/ 4835770 w 9167066"/>
              <a:gd name="connsiteY44" fmla="*/ 8793 h 2259845"/>
              <a:gd name="connsiteX45" fmla="*/ 5073162 w 9167066"/>
              <a:gd name="connsiteY45" fmla="*/ 17585 h 2259845"/>
              <a:gd name="connsiteX46" fmla="*/ 5099539 w 9167066"/>
              <a:gd name="connsiteY46" fmla="*/ 26377 h 2259845"/>
              <a:gd name="connsiteX47" fmla="*/ 5205046 w 9167066"/>
              <a:gd name="connsiteY47" fmla="*/ 35170 h 2259845"/>
              <a:gd name="connsiteX48" fmla="*/ 5275385 w 9167066"/>
              <a:gd name="connsiteY48" fmla="*/ 52754 h 2259845"/>
              <a:gd name="connsiteX49" fmla="*/ 5345723 w 9167066"/>
              <a:gd name="connsiteY49" fmla="*/ 61547 h 2259845"/>
              <a:gd name="connsiteX50" fmla="*/ 5451231 w 9167066"/>
              <a:gd name="connsiteY50" fmla="*/ 79131 h 2259845"/>
              <a:gd name="connsiteX51" fmla="*/ 5583116 w 9167066"/>
              <a:gd name="connsiteY51" fmla="*/ 87923 h 2259845"/>
              <a:gd name="connsiteX52" fmla="*/ 5618285 w 9167066"/>
              <a:gd name="connsiteY52" fmla="*/ 96716 h 2259845"/>
              <a:gd name="connsiteX53" fmla="*/ 5662246 w 9167066"/>
              <a:gd name="connsiteY53" fmla="*/ 105508 h 2259845"/>
              <a:gd name="connsiteX54" fmla="*/ 5697416 w 9167066"/>
              <a:gd name="connsiteY54" fmla="*/ 123093 h 2259845"/>
              <a:gd name="connsiteX55" fmla="*/ 5785339 w 9167066"/>
              <a:gd name="connsiteY55" fmla="*/ 149470 h 2259845"/>
              <a:gd name="connsiteX56" fmla="*/ 5838093 w 9167066"/>
              <a:gd name="connsiteY56" fmla="*/ 167054 h 2259845"/>
              <a:gd name="connsiteX57" fmla="*/ 5908431 w 9167066"/>
              <a:gd name="connsiteY57" fmla="*/ 175847 h 2259845"/>
              <a:gd name="connsiteX58" fmla="*/ 5961185 w 9167066"/>
              <a:gd name="connsiteY58" fmla="*/ 184639 h 2259845"/>
              <a:gd name="connsiteX59" fmla="*/ 5987562 w 9167066"/>
              <a:gd name="connsiteY59" fmla="*/ 202223 h 2259845"/>
              <a:gd name="connsiteX60" fmla="*/ 6049108 w 9167066"/>
              <a:gd name="connsiteY60" fmla="*/ 219808 h 2259845"/>
              <a:gd name="connsiteX61" fmla="*/ 6093070 w 9167066"/>
              <a:gd name="connsiteY61" fmla="*/ 237393 h 2259845"/>
              <a:gd name="connsiteX62" fmla="*/ 6119446 w 9167066"/>
              <a:gd name="connsiteY62" fmla="*/ 246185 h 2259845"/>
              <a:gd name="connsiteX63" fmla="*/ 6189785 w 9167066"/>
              <a:gd name="connsiteY63" fmla="*/ 272562 h 2259845"/>
              <a:gd name="connsiteX64" fmla="*/ 6374423 w 9167066"/>
              <a:gd name="connsiteY64" fmla="*/ 316523 h 2259845"/>
              <a:gd name="connsiteX65" fmla="*/ 6462346 w 9167066"/>
              <a:gd name="connsiteY65" fmla="*/ 351693 h 2259845"/>
              <a:gd name="connsiteX66" fmla="*/ 6515100 w 9167066"/>
              <a:gd name="connsiteY66" fmla="*/ 369277 h 2259845"/>
              <a:gd name="connsiteX67" fmla="*/ 6567854 w 9167066"/>
              <a:gd name="connsiteY67" fmla="*/ 395654 h 2259845"/>
              <a:gd name="connsiteX68" fmla="*/ 6673362 w 9167066"/>
              <a:gd name="connsiteY68" fmla="*/ 422031 h 2259845"/>
              <a:gd name="connsiteX69" fmla="*/ 6734908 w 9167066"/>
              <a:gd name="connsiteY69" fmla="*/ 448408 h 2259845"/>
              <a:gd name="connsiteX70" fmla="*/ 6805246 w 9167066"/>
              <a:gd name="connsiteY70" fmla="*/ 465993 h 2259845"/>
              <a:gd name="connsiteX71" fmla="*/ 7016262 w 9167066"/>
              <a:gd name="connsiteY71" fmla="*/ 545123 h 2259845"/>
              <a:gd name="connsiteX72" fmla="*/ 7112977 w 9167066"/>
              <a:gd name="connsiteY72" fmla="*/ 562708 h 2259845"/>
              <a:gd name="connsiteX73" fmla="*/ 7148146 w 9167066"/>
              <a:gd name="connsiteY73" fmla="*/ 571500 h 2259845"/>
              <a:gd name="connsiteX74" fmla="*/ 7192108 w 9167066"/>
              <a:gd name="connsiteY74" fmla="*/ 580293 h 2259845"/>
              <a:gd name="connsiteX75" fmla="*/ 7297616 w 9167066"/>
              <a:gd name="connsiteY75" fmla="*/ 615462 h 2259845"/>
              <a:gd name="connsiteX76" fmla="*/ 7341577 w 9167066"/>
              <a:gd name="connsiteY76" fmla="*/ 624254 h 2259845"/>
              <a:gd name="connsiteX77" fmla="*/ 7411916 w 9167066"/>
              <a:gd name="connsiteY77" fmla="*/ 641839 h 2259845"/>
              <a:gd name="connsiteX78" fmla="*/ 7517423 w 9167066"/>
              <a:gd name="connsiteY78" fmla="*/ 659423 h 2259845"/>
              <a:gd name="connsiteX79" fmla="*/ 7631723 w 9167066"/>
              <a:gd name="connsiteY79" fmla="*/ 668216 h 2259845"/>
              <a:gd name="connsiteX80" fmla="*/ 7675685 w 9167066"/>
              <a:gd name="connsiteY80" fmla="*/ 677008 h 2259845"/>
              <a:gd name="connsiteX81" fmla="*/ 7746023 w 9167066"/>
              <a:gd name="connsiteY81" fmla="*/ 694593 h 2259845"/>
              <a:gd name="connsiteX82" fmla="*/ 7842739 w 9167066"/>
              <a:gd name="connsiteY82" fmla="*/ 712177 h 2259845"/>
              <a:gd name="connsiteX83" fmla="*/ 7983416 w 9167066"/>
              <a:gd name="connsiteY83" fmla="*/ 747347 h 2259845"/>
              <a:gd name="connsiteX84" fmla="*/ 8159262 w 9167066"/>
              <a:gd name="connsiteY84" fmla="*/ 773723 h 2259845"/>
              <a:gd name="connsiteX85" fmla="*/ 8255977 w 9167066"/>
              <a:gd name="connsiteY85" fmla="*/ 800100 h 2259845"/>
              <a:gd name="connsiteX86" fmla="*/ 8343900 w 9167066"/>
              <a:gd name="connsiteY86" fmla="*/ 817685 h 2259845"/>
              <a:gd name="connsiteX87" fmla="*/ 8396654 w 9167066"/>
              <a:gd name="connsiteY87" fmla="*/ 835270 h 2259845"/>
              <a:gd name="connsiteX88" fmla="*/ 8484577 w 9167066"/>
              <a:gd name="connsiteY88" fmla="*/ 861647 h 2259845"/>
              <a:gd name="connsiteX89" fmla="*/ 8537331 w 9167066"/>
              <a:gd name="connsiteY89" fmla="*/ 879231 h 2259845"/>
              <a:gd name="connsiteX90" fmla="*/ 8616462 w 9167066"/>
              <a:gd name="connsiteY90" fmla="*/ 923193 h 2259845"/>
              <a:gd name="connsiteX91" fmla="*/ 8757139 w 9167066"/>
              <a:gd name="connsiteY91" fmla="*/ 1037493 h 2259845"/>
              <a:gd name="connsiteX92" fmla="*/ 8871439 w 9167066"/>
              <a:gd name="connsiteY92" fmla="*/ 1143000 h 2259845"/>
              <a:gd name="connsiteX93" fmla="*/ 8959362 w 9167066"/>
              <a:gd name="connsiteY93" fmla="*/ 1230923 h 2259845"/>
              <a:gd name="connsiteX94" fmla="*/ 9003323 w 9167066"/>
              <a:gd name="connsiteY94" fmla="*/ 1274885 h 2259845"/>
              <a:gd name="connsiteX95" fmla="*/ 9082454 w 9167066"/>
              <a:gd name="connsiteY95" fmla="*/ 1336431 h 2259845"/>
              <a:gd name="connsiteX96" fmla="*/ 9126416 w 9167066"/>
              <a:gd name="connsiteY96" fmla="*/ 1406770 h 2259845"/>
              <a:gd name="connsiteX97" fmla="*/ 9152793 w 9167066"/>
              <a:gd name="connsiteY97" fmla="*/ 1441939 h 2259845"/>
              <a:gd name="connsiteX98" fmla="*/ 9152793 w 9167066"/>
              <a:gd name="connsiteY98" fmla="*/ 1784839 h 2259845"/>
              <a:gd name="connsiteX99" fmla="*/ 9135208 w 9167066"/>
              <a:gd name="connsiteY99" fmla="*/ 1863970 h 2259845"/>
              <a:gd name="connsiteX100" fmla="*/ 9117623 w 9167066"/>
              <a:gd name="connsiteY100" fmla="*/ 1916723 h 2259845"/>
              <a:gd name="connsiteX101" fmla="*/ 9108831 w 9167066"/>
              <a:gd name="connsiteY101" fmla="*/ 1978270 h 2259845"/>
              <a:gd name="connsiteX102" fmla="*/ 9091246 w 9167066"/>
              <a:gd name="connsiteY102" fmla="*/ 2004647 h 2259845"/>
              <a:gd name="connsiteX103" fmla="*/ 9064870 w 9167066"/>
              <a:gd name="connsiteY103" fmla="*/ 2092570 h 2259845"/>
              <a:gd name="connsiteX104" fmla="*/ 9038493 w 9167066"/>
              <a:gd name="connsiteY104" fmla="*/ 2118947 h 2259845"/>
              <a:gd name="connsiteX105" fmla="*/ 9003323 w 9167066"/>
              <a:gd name="connsiteY105" fmla="*/ 2162908 h 2259845"/>
              <a:gd name="connsiteX106" fmla="*/ 8924193 w 9167066"/>
              <a:gd name="connsiteY106" fmla="*/ 2215662 h 2259845"/>
              <a:gd name="connsiteX107" fmla="*/ 8853854 w 9167066"/>
              <a:gd name="connsiteY107" fmla="*/ 2233247 h 2259845"/>
              <a:gd name="connsiteX108" fmla="*/ 8827477 w 9167066"/>
              <a:gd name="connsiteY108" fmla="*/ 2250831 h 2259845"/>
              <a:gd name="connsiteX109" fmla="*/ 8449408 w 9167066"/>
              <a:gd name="connsiteY109" fmla="*/ 2242039 h 2259845"/>
              <a:gd name="connsiteX110" fmla="*/ 8405446 w 9167066"/>
              <a:gd name="connsiteY110" fmla="*/ 2233247 h 2259845"/>
              <a:gd name="connsiteX111" fmla="*/ 8335108 w 9167066"/>
              <a:gd name="connsiteY111" fmla="*/ 2215662 h 2259845"/>
              <a:gd name="connsiteX112" fmla="*/ 8229600 w 9167066"/>
              <a:gd name="connsiteY112" fmla="*/ 2198077 h 2259845"/>
              <a:gd name="connsiteX113" fmla="*/ 8141677 w 9167066"/>
              <a:gd name="connsiteY113" fmla="*/ 2180493 h 2259845"/>
              <a:gd name="connsiteX114" fmla="*/ 8106508 w 9167066"/>
              <a:gd name="connsiteY114" fmla="*/ 2171700 h 2259845"/>
              <a:gd name="connsiteX115" fmla="*/ 8001000 w 9167066"/>
              <a:gd name="connsiteY115" fmla="*/ 2145323 h 2259845"/>
              <a:gd name="connsiteX116" fmla="*/ 7965831 w 9167066"/>
              <a:gd name="connsiteY116" fmla="*/ 2127739 h 2259845"/>
              <a:gd name="connsiteX117" fmla="*/ 7921870 w 9167066"/>
              <a:gd name="connsiteY117" fmla="*/ 2110154 h 2259845"/>
              <a:gd name="connsiteX118" fmla="*/ 7895493 w 9167066"/>
              <a:gd name="connsiteY118" fmla="*/ 2092570 h 2259845"/>
              <a:gd name="connsiteX119" fmla="*/ 7860323 w 9167066"/>
              <a:gd name="connsiteY119" fmla="*/ 2066193 h 2259845"/>
              <a:gd name="connsiteX120" fmla="*/ 7772400 w 9167066"/>
              <a:gd name="connsiteY120" fmla="*/ 2039816 h 2259845"/>
              <a:gd name="connsiteX121" fmla="*/ 7693270 w 9167066"/>
              <a:gd name="connsiteY121" fmla="*/ 2004647 h 2259845"/>
              <a:gd name="connsiteX122" fmla="*/ 7640516 w 9167066"/>
              <a:gd name="connsiteY122" fmla="*/ 1987062 h 2259845"/>
              <a:gd name="connsiteX123" fmla="*/ 7605346 w 9167066"/>
              <a:gd name="connsiteY123" fmla="*/ 1969477 h 2259845"/>
              <a:gd name="connsiteX124" fmla="*/ 7578970 w 9167066"/>
              <a:gd name="connsiteY124" fmla="*/ 1960685 h 2259845"/>
              <a:gd name="connsiteX125" fmla="*/ 7499839 w 9167066"/>
              <a:gd name="connsiteY125" fmla="*/ 1907931 h 2259845"/>
              <a:gd name="connsiteX126" fmla="*/ 7420708 w 9167066"/>
              <a:gd name="connsiteY126" fmla="*/ 1855177 h 2259845"/>
              <a:gd name="connsiteX127" fmla="*/ 7367954 w 9167066"/>
              <a:gd name="connsiteY127" fmla="*/ 1837593 h 2259845"/>
              <a:gd name="connsiteX128" fmla="*/ 7332785 w 9167066"/>
              <a:gd name="connsiteY128" fmla="*/ 1811216 h 2259845"/>
              <a:gd name="connsiteX129" fmla="*/ 7306408 w 9167066"/>
              <a:gd name="connsiteY129" fmla="*/ 1802423 h 2259845"/>
              <a:gd name="connsiteX130" fmla="*/ 7271239 w 9167066"/>
              <a:gd name="connsiteY130" fmla="*/ 1784839 h 2259845"/>
              <a:gd name="connsiteX131" fmla="*/ 7236070 w 9167066"/>
              <a:gd name="connsiteY131" fmla="*/ 1758462 h 2259845"/>
              <a:gd name="connsiteX132" fmla="*/ 7183316 w 9167066"/>
              <a:gd name="connsiteY132" fmla="*/ 1740877 h 2259845"/>
              <a:gd name="connsiteX133" fmla="*/ 7139354 w 9167066"/>
              <a:gd name="connsiteY133" fmla="*/ 1714500 h 2259845"/>
              <a:gd name="connsiteX134" fmla="*/ 7060223 w 9167066"/>
              <a:gd name="connsiteY134" fmla="*/ 1705708 h 2259845"/>
              <a:gd name="connsiteX135" fmla="*/ 7025054 w 9167066"/>
              <a:gd name="connsiteY135" fmla="*/ 1696916 h 2259845"/>
              <a:gd name="connsiteX136" fmla="*/ 6928339 w 9167066"/>
              <a:gd name="connsiteY136" fmla="*/ 1679331 h 2259845"/>
              <a:gd name="connsiteX137" fmla="*/ 6875585 w 9167066"/>
              <a:gd name="connsiteY137" fmla="*/ 1661747 h 2259845"/>
              <a:gd name="connsiteX138" fmla="*/ 6814039 w 9167066"/>
              <a:gd name="connsiteY138" fmla="*/ 1644162 h 2259845"/>
              <a:gd name="connsiteX139" fmla="*/ 6778870 w 9167066"/>
              <a:gd name="connsiteY139" fmla="*/ 1635370 h 2259845"/>
              <a:gd name="connsiteX140" fmla="*/ 6752493 w 9167066"/>
              <a:gd name="connsiteY140" fmla="*/ 1626577 h 2259845"/>
              <a:gd name="connsiteX141" fmla="*/ 6690946 w 9167066"/>
              <a:gd name="connsiteY141" fmla="*/ 1617785 h 2259845"/>
              <a:gd name="connsiteX142" fmla="*/ 6638193 w 9167066"/>
              <a:gd name="connsiteY142" fmla="*/ 1600200 h 2259845"/>
              <a:gd name="connsiteX143" fmla="*/ 6611816 w 9167066"/>
              <a:gd name="connsiteY143" fmla="*/ 1591408 h 2259845"/>
              <a:gd name="connsiteX144" fmla="*/ 6559062 w 9167066"/>
              <a:gd name="connsiteY144" fmla="*/ 1582616 h 2259845"/>
              <a:gd name="connsiteX145" fmla="*/ 6532685 w 9167066"/>
              <a:gd name="connsiteY145" fmla="*/ 1565031 h 2259845"/>
              <a:gd name="connsiteX146" fmla="*/ 6453554 w 9167066"/>
              <a:gd name="connsiteY146" fmla="*/ 1538654 h 2259845"/>
              <a:gd name="connsiteX147" fmla="*/ 6409593 w 9167066"/>
              <a:gd name="connsiteY147" fmla="*/ 1521070 h 2259845"/>
              <a:gd name="connsiteX148" fmla="*/ 6339254 w 9167066"/>
              <a:gd name="connsiteY148" fmla="*/ 1503485 h 2259845"/>
              <a:gd name="connsiteX149" fmla="*/ 6268916 w 9167066"/>
              <a:gd name="connsiteY149" fmla="*/ 1468316 h 2259845"/>
              <a:gd name="connsiteX150" fmla="*/ 6233746 w 9167066"/>
              <a:gd name="connsiteY150" fmla="*/ 1450731 h 2259845"/>
              <a:gd name="connsiteX151" fmla="*/ 6207370 w 9167066"/>
              <a:gd name="connsiteY151" fmla="*/ 1433147 h 2259845"/>
              <a:gd name="connsiteX152" fmla="*/ 6154616 w 9167066"/>
              <a:gd name="connsiteY152" fmla="*/ 1415562 h 2259845"/>
              <a:gd name="connsiteX153" fmla="*/ 6101862 w 9167066"/>
              <a:gd name="connsiteY153" fmla="*/ 1380393 h 2259845"/>
              <a:gd name="connsiteX154" fmla="*/ 6040316 w 9167066"/>
              <a:gd name="connsiteY154" fmla="*/ 1362808 h 2259845"/>
              <a:gd name="connsiteX155" fmla="*/ 6013939 w 9167066"/>
              <a:gd name="connsiteY155" fmla="*/ 1345223 h 2259845"/>
              <a:gd name="connsiteX156" fmla="*/ 5969977 w 9167066"/>
              <a:gd name="connsiteY156" fmla="*/ 1336431 h 2259845"/>
              <a:gd name="connsiteX157" fmla="*/ 5934808 w 9167066"/>
              <a:gd name="connsiteY157" fmla="*/ 1327639 h 2259845"/>
              <a:gd name="connsiteX158" fmla="*/ 5873262 w 9167066"/>
              <a:gd name="connsiteY158" fmla="*/ 1292470 h 2259845"/>
              <a:gd name="connsiteX159" fmla="*/ 5846885 w 9167066"/>
              <a:gd name="connsiteY159" fmla="*/ 1283677 h 2259845"/>
              <a:gd name="connsiteX160" fmla="*/ 5776546 w 9167066"/>
              <a:gd name="connsiteY160" fmla="*/ 1248508 h 2259845"/>
              <a:gd name="connsiteX161" fmla="*/ 5697416 w 9167066"/>
              <a:gd name="connsiteY161" fmla="*/ 1222131 h 2259845"/>
              <a:gd name="connsiteX162" fmla="*/ 5653454 w 9167066"/>
              <a:gd name="connsiteY162" fmla="*/ 1195754 h 2259845"/>
              <a:gd name="connsiteX163" fmla="*/ 5591908 w 9167066"/>
              <a:gd name="connsiteY163" fmla="*/ 1178170 h 2259845"/>
              <a:gd name="connsiteX164" fmla="*/ 5547946 w 9167066"/>
              <a:gd name="connsiteY164" fmla="*/ 1151793 h 2259845"/>
              <a:gd name="connsiteX165" fmla="*/ 5468816 w 9167066"/>
              <a:gd name="connsiteY165" fmla="*/ 1125416 h 2259845"/>
              <a:gd name="connsiteX166" fmla="*/ 5416062 w 9167066"/>
              <a:gd name="connsiteY166" fmla="*/ 1090247 h 2259845"/>
              <a:gd name="connsiteX167" fmla="*/ 5336931 w 9167066"/>
              <a:gd name="connsiteY167" fmla="*/ 1063870 h 2259845"/>
              <a:gd name="connsiteX168" fmla="*/ 5301762 w 9167066"/>
              <a:gd name="connsiteY168" fmla="*/ 1055077 h 2259845"/>
              <a:gd name="connsiteX169" fmla="*/ 5249008 w 9167066"/>
              <a:gd name="connsiteY169" fmla="*/ 1037493 h 2259845"/>
              <a:gd name="connsiteX170" fmla="*/ 5222631 w 9167066"/>
              <a:gd name="connsiteY170" fmla="*/ 1028700 h 2259845"/>
              <a:gd name="connsiteX171" fmla="*/ 5187462 w 9167066"/>
              <a:gd name="connsiteY171" fmla="*/ 1019908 h 2259845"/>
              <a:gd name="connsiteX172" fmla="*/ 5081954 w 9167066"/>
              <a:gd name="connsiteY172" fmla="*/ 1002323 h 2259845"/>
              <a:gd name="connsiteX173" fmla="*/ 4967654 w 9167066"/>
              <a:gd name="connsiteY173" fmla="*/ 993531 h 2259845"/>
              <a:gd name="connsiteX174" fmla="*/ 4633546 w 9167066"/>
              <a:gd name="connsiteY174" fmla="*/ 1002323 h 2259845"/>
              <a:gd name="connsiteX175" fmla="*/ 4580793 w 9167066"/>
              <a:gd name="connsiteY175" fmla="*/ 1019908 h 2259845"/>
              <a:gd name="connsiteX176" fmla="*/ 4475285 w 9167066"/>
              <a:gd name="connsiteY176" fmla="*/ 1028700 h 2259845"/>
              <a:gd name="connsiteX177" fmla="*/ 4396154 w 9167066"/>
              <a:gd name="connsiteY177" fmla="*/ 1046285 h 2259845"/>
              <a:gd name="connsiteX178" fmla="*/ 4255477 w 9167066"/>
              <a:gd name="connsiteY178" fmla="*/ 1063870 h 2259845"/>
              <a:gd name="connsiteX179" fmla="*/ 4167554 w 9167066"/>
              <a:gd name="connsiteY179" fmla="*/ 1081454 h 2259845"/>
              <a:gd name="connsiteX180" fmla="*/ 4123593 w 9167066"/>
              <a:gd name="connsiteY180" fmla="*/ 1090247 h 2259845"/>
              <a:gd name="connsiteX181" fmla="*/ 3921370 w 9167066"/>
              <a:gd name="connsiteY181" fmla="*/ 1107831 h 2259845"/>
              <a:gd name="connsiteX182" fmla="*/ 3701562 w 9167066"/>
              <a:gd name="connsiteY182" fmla="*/ 1099039 h 2259845"/>
              <a:gd name="connsiteX183" fmla="*/ 3675185 w 9167066"/>
              <a:gd name="connsiteY183" fmla="*/ 1090247 h 2259845"/>
              <a:gd name="connsiteX184" fmla="*/ 3596054 w 9167066"/>
              <a:gd name="connsiteY184" fmla="*/ 1072662 h 2259845"/>
              <a:gd name="connsiteX185" fmla="*/ 3534508 w 9167066"/>
              <a:gd name="connsiteY185" fmla="*/ 1055077 h 2259845"/>
              <a:gd name="connsiteX186" fmla="*/ 3508131 w 9167066"/>
              <a:gd name="connsiteY186" fmla="*/ 1046285 h 2259845"/>
              <a:gd name="connsiteX187" fmla="*/ 3402623 w 9167066"/>
              <a:gd name="connsiteY187" fmla="*/ 1028700 h 2259845"/>
              <a:gd name="connsiteX188" fmla="*/ 3358662 w 9167066"/>
              <a:gd name="connsiteY188" fmla="*/ 1019908 h 2259845"/>
              <a:gd name="connsiteX189" fmla="*/ 3270739 w 9167066"/>
              <a:gd name="connsiteY189" fmla="*/ 993531 h 2259845"/>
              <a:gd name="connsiteX190" fmla="*/ 3200400 w 9167066"/>
              <a:gd name="connsiteY190" fmla="*/ 984739 h 2259845"/>
              <a:gd name="connsiteX191" fmla="*/ 3138854 w 9167066"/>
              <a:gd name="connsiteY191" fmla="*/ 967154 h 2259845"/>
              <a:gd name="connsiteX192" fmla="*/ 3077308 w 9167066"/>
              <a:gd name="connsiteY192" fmla="*/ 958362 h 2259845"/>
              <a:gd name="connsiteX193" fmla="*/ 2813539 w 9167066"/>
              <a:gd name="connsiteY193" fmla="*/ 967154 h 2259845"/>
              <a:gd name="connsiteX194" fmla="*/ 2787162 w 9167066"/>
              <a:gd name="connsiteY194" fmla="*/ 975947 h 2259845"/>
              <a:gd name="connsiteX195" fmla="*/ 2725616 w 9167066"/>
              <a:gd name="connsiteY195" fmla="*/ 993531 h 2259845"/>
              <a:gd name="connsiteX196" fmla="*/ 2664070 w 9167066"/>
              <a:gd name="connsiteY196" fmla="*/ 1019908 h 2259845"/>
              <a:gd name="connsiteX197" fmla="*/ 2637693 w 9167066"/>
              <a:gd name="connsiteY197" fmla="*/ 1037493 h 2259845"/>
              <a:gd name="connsiteX198" fmla="*/ 2611316 w 9167066"/>
              <a:gd name="connsiteY198" fmla="*/ 1046285 h 2259845"/>
              <a:gd name="connsiteX199" fmla="*/ 2540977 w 9167066"/>
              <a:gd name="connsiteY199" fmla="*/ 1090247 h 2259845"/>
              <a:gd name="connsiteX200" fmla="*/ 2461846 w 9167066"/>
              <a:gd name="connsiteY200" fmla="*/ 1134208 h 2259845"/>
              <a:gd name="connsiteX201" fmla="*/ 2417885 w 9167066"/>
              <a:gd name="connsiteY201" fmla="*/ 1169377 h 2259845"/>
              <a:gd name="connsiteX202" fmla="*/ 2391508 w 9167066"/>
              <a:gd name="connsiteY202" fmla="*/ 1178170 h 2259845"/>
              <a:gd name="connsiteX203" fmla="*/ 2347546 w 9167066"/>
              <a:gd name="connsiteY203" fmla="*/ 1204547 h 2259845"/>
              <a:gd name="connsiteX204" fmla="*/ 2321170 w 9167066"/>
              <a:gd name="connsiteY204" fmla="*/ 1213339 h 2259845"/>
              <a:gd name="connsiteX205" fmla="*/ 2259623 w 9167066"/>
              <a:gd name="connsiteY205" fmla="*/ 1239716 h 2259845"/>
              <a:gd name="connsiteX206" fmla="*/ 2215662 w 9167066"/>
              <a:gd name="connsiteY206" fmla="*/ 1274885 h 2259845"/>
              <a:gd name="connsiteX207" fmla="*/ 2145323 w 9167066"/>
              <a:gd name="connsiteY207" fmla="*/ 1301262 h 2259845"/>
              <a:gd name="connsiteX208" fmla="*/ 2110154 w 9167066"/>
              <a:gd name="connsiteY208" fmla="*/ 1318847 h 2259845"/>
              <a:gd name="connsiteX209" fmla="*/ 2083777 w 9167066"/>
              <a:gd name="connsiteY209" fmla="*/ 1336431 h 2259845"/>
              <a:gd name="connsiteX210" fmla="*/ 2057400 w 9167066"/>
              <a:gd name="connsiteY210" fmla="*/ 1345223 h 2259845"/>
              <a:gd name="connsiteX211" fmla="*/ 2004646 w 9167066"/>
              <a:gd name="connsiteY211" fmla="*/ 1389185 h 2259845"/>
              <a:gd name="connsiteX212" fmla="*/ 1951893 w 9167066"/>
              <a:gd name="connsiteY212" fmla="*/ 1424354 h 2259845"/>
              <a:gd name="connsiteX213" fmla="*/ 1907931 w 9167066"/>
              <a:gd name="connsiteY213" fmla="*/ 1468316 h 2259845"/>
              <a:gd name="connsiteX214" fmla="*/ 1855177 w 9167066"/>
              <a:gd name="connsiteY214" fmla="*/ 1512277 h 2259845"/>
              <a:gd name="connsiteX215" fmla="*/ 1820008 w 9167066"/>
              <a:gd name="connsiteY215" fmla="*/ 1565031 h 2259845"/>
              <a:gd name="connsiteX216" fmla="*/ 1802423 w 9167066"/>
              <a:gd name="connsiteY216" fmla="*/ 1591408 h 2259845"/>
              <a:gd name="connsiteX217" fmla="*/ 1732085 w 9167066"/>
              <a:gd name="connsiteY217" fmla="*/ 1644162 h 2259845"/>
              <a:gd name="connsiteX218" fmla="*/ 1714500 w 9167066"/>
              <a:gd name="connsiteY218" fmla="*/ 1670539 h 2259845"/>
              <a:gd name="connsiteX219" fmla="*/ 1688123 w 9167066"/>
              <a:gd name="connsiteY219" fmla="*/ 1688123 h 2259845"/>
              <a:gd name="connsiteX220" fmla="*/ 1661746 w 9167066"/>
              <a:gd name="connsiteY220" fmla="*/ 1714500 h 2259845"/>
              <a:gd name="connsiteX221" fmla="*/ 1565031 w 9167066"/>
              <a:gd name="connsiteY221" fmla="*/ 1793631 h 2259845"/>
              <a:gd name="connsiteX222" fmla="*/ 1565031 w 9167066"/>
              <a:gd name="connsiteY222" fmla="*/ 1793631 h 2259845"/>
              <a:gd name="connsiteX223" fmla="*/ 1494693 w 9167066"/>
              <a:gd name="connsiteY223" fmla="*/ 1837593 h 2259845"/>
              <a:gd name="connsiteX224" fmla="*/ 1459523 w 9167066"/>
              <a:gd name="connsiteY224" fmla="*/ 1855177 h 2259845"/>
              <a:gd name="connsiteX225" fmla="*/ 1406770 w 9167066"/>
              <a:gd name="connsiteY225" fmla="*/ 1890347 h 2259845"/>
              <a:gd name="connsiteX226" fmla="*/ 1354016 w 9167066"/>
              <a:gd name="connsiteY226" fmla="*/ 1925516 h 2259845"/>
              <a:gd name="connsiteX227" fmla="*/ 1327639 w 9167066"/>
              <a:gd name="connsiteY227" fmla="*/ 1943100 h 2259845"/>
              <a:gd name="connsiteX228" fmla="*/ 1301262 w 9167066"/>
              <a:gd name="connsiteY228" fmla="*/ 1960685 h 2259845"/>
              <a:gd name="connsiteX229" fmla="*/ 1274885 w 9167066"/>
              <a:gd name="connsiteY229" fmla="*/ 1969477 h 2259845"/>
              <a:gd name="connsiteX230" fmla="*/ 1195754 w 9167066"/>
              <a:gd name="connsiteY230" fmla="*/ 2004647 h 2259845"/>
              <a:gd name="connsiteX231" fmla="*/ 1099039 w 9167066"/>
              <a:gd name="connsiteY231" fmla="*/ 2031023 h 2259845"/>
              <a:gd name="connsiteX232" fmla="*/ 1072662 w 9167066"/>
              <a:gd name="connsiteY232" fmla="*/ 2048608 h 2259845"/>
              <a:gd name="connsiteX233" fmla="*/ 1046285 w 9167066"/>
              <a:gd name="connsiteY233" fmla="*/ 2057400 h 2259845"/>
              <a:gd name="connsiteX234" fmla="*/ 1019908 w 9167066"/>
              <a:gd name="connsiteY234" fmla="*/ 2083777 h 2259845"/>
              <a:gd name="connsiteX235" fmla="*/ 967154 w 9167066"/>
              <a:gd name="connsiteY235" fmla="*/ 2101362 h 2259845"/>
              <a:gd name="connsiteX236" fmla="*/ 940777 w 9167066"/>
              <a:gd name="connsiteY236" fmla="*/ 2110154 h 2259845"/>
              <a:gd name="connsiteX237" fmla="*/ 633046 w 9167066"/>
              <a:gd name="connsiteY237" fmla="*/ 2101362 h 2259845"/>
              <a:gd name="connsiteX238" fmla="*/ 580293 w 9167066"/>
              <a:gd name="connsiteY238" fmla="*/ 2083777 h 2259845"/>
              <a:gd name="connsiteX239" fmla="*/ 553916 w 9167066"/>
              <a:gd name="connsiteY239" fmla="*/ 2074985 h 2259845"/>
              <a:gd name="connsiteX240" fmla="*/ 501162 w 9167066"/>
              <a:gd name="connsiteY240" fmla="*/ 2039816 h 2259845"/>
              <a:gd name="connsiteX241" fmla="*/ 439616 w 9167066"/>
              <a:gd name="connsiteY241" fmla="*/ 2004647 h 2259845"/>
              <a:gd name="connsiteX242" fmla="*/ 369277 w 9167066"/>
              <a:gd name="connsiteY242" fmla="*/ 1960685 h 2259845"/>
              <a:gd name="connsiteX243" fmla="*/ 316523 w 9167066"/>
              <a:gd name="connsiteY243" fmla="*/ 1925516 h 2259845"/>
              <a:gd name="connsiteX244" fmla="*/ 298939 w 9167066"/>
              <a:gd name="connsiteY244" fmla="*/ 1899139 h 2259845"/>
              <a:gd name="connsiteX245" fmla="*/ 272562 w 9167066"/>
              <a:gd name="connsiteY245" fmla="*/ 1881554 h 2259845"/>
              <a:gd name="connsiteX246" fmla="*/ 237393 w 9167066"/>
              <a:gd name="connsiteY246" fmla="*/ 1846385 h 2259845"/>
              <a:gd name="connsiteX247" fmla="*/ 193431 w 9167066"/>
              <a:gd name="connsiteY247" fmla="*/ 1793631 h 2259845"/>
              <a:gd name="connsiteX248" fmla="*/ 149470 w 9167066"/>
              <a:gd name="connsiteY248" fmla="*/ 1749670 h 2259845"/>
              <a:gd name="connsiteX249" fmla="*/ 87923 w 9167066"/>
              <a:gd name="connsiteY249" fmla="*/ 1679331 h 2259845"/>
              <a:gd name="connsiteX250" fmla="*/ 43962 w 9167066"/>
              <a:gd name="connsiteY250" fmla="*/ 1573823 h 2259845"/>
              <a:gd name="connsiteX251" fmla="*/ 26377 w 9167066"/>
              <a:gd name="connsiteY251" fmla="*/ 1494693 h 2259845"/>
              <a:gd name="connsiteX252" fmla="*/ 17585 w 9167066"/>
              <a:gd name="connsiteY252" fmla="*/ 1468316 h 2259845"/>
              <a:gd name="connsiteX253" fmla="*/ 8793 w 9167066"/>
              <a:gd name="connsiteY253" fmla="*/ 1406770 h 2259845"/>
              <a:gd name="connsiteX254" fmla="*/ 0 w 9167066"/>
              <a:gd name="connsiteY254" fmla="*/ 1362808 h 2259845"/>
              <a:gd name="connsiteX255" fmla="*/ 8793 w 9167066"/>
              <a:gd name="connsiteY255" fmla="*/ 1266093 h 2259845"/>
              <a:gd name="connsiteX256" fmla="*/ 123093 w 9167066"/>
              <a:gd name="connsiteY256" fmla="*/ 1222131 h 2259845"/>
              <a:gd name="connsiteX257" fmla="*/ 149470 w 9167066"/>
              <a:gd name="connsiteY257" fmla="*/ 1204547 h 2259845"/>
              <a:gd name="connsiteX258" fmla="*/ 211016 w 9167066"/>
              <a:gd name="connsiteY258" fmla="*/ 1169377 h 2259845"/>
              <a:gd name="connsiteX259" fmla="*/ 263770 w 9167066"/>
              <a:gd name="connsiteY259" fmla="*/ 1125416 h 2259845"/>
              <a:gd name="connsiteX260" fmla="*/ 281354 w 9167066"/>
              <a:gd name="connsiteY260" fmla="*/ 1099039 h 2259845"/>
              <a:gd name="connsiteX261" fmla="*/ 290146 w 9167066"/>
              <a:gd name="connsiteY261" fmla="*/ 1090247 h 225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9167066" h="2259845">
                <a:moveTo>
                  <a:pt x="290146" y="1090247"/>
                </a:moveTo>
                <a:cubicBezTo>
                  <a:pt x="298938" y="1082920"/>
                  <a:pt x="319985" y="1067435"/>
                  <a:pt x="334108" y="1055077"/>
                </a:cubicBezTo>
                <a:cubicBezTo>
                  <a:pt x="343466" y="1046889"/>
                  <a:pt x="350367" y="1035927"/>
                  <a:pt x="360485" y="1028700"/>
                </a:cubicBezTo>
                <a:cubicBezTo>
                  <a:pt x="371150" y="1021082"/>
                  <a:pt x="385169" y="1018980"/>
                  <a:pt x="395654" y="1011116"/>
                </a:cubicBezTo>
                <a:cubicBezTo>
                  <a:pt x="432278" y="983648"/>
                  <a:pt x="463071" y="948588"/>
                  <a:pt x="501162" y="923193"/>
                </a:cubicBezTo>
                <a:cubicBezTo>
                  <a:pt x="516139" y="913208"/>
                  <a:pt x="551803" y="890136"/>
                  <a:pt x="562708" y="879231"/>
                </a:cubicBezTo>
                <a:cubicBezTo>
                  <a:pt x="573070" y="868869"/>
                  <a:pt x="578723" y="854424"/>
                  <a:pt x="589085" y="844062"/>
                </a:cubicBezTo>
                <a:cubicBezTo>
                  <a:pt x="596557" y="836590"/>
                  <a:pt x="607564" y="833497"/>
                  <a:pt x="615462" y="826477"/>
                </a:cubicBezTo>
                <a:cubicBezTo>
                  <a:pt x="634049" y="809955"/>
                  <a:pt x="650631" y="791308"/>
                  <a:pt x="668216" y="773723"/>
                </a:cubicBezTo>
                <a:lnTo>
                  <a:pt x="694593" y="747347"/>
                </a:lnTo>
                <a:cubicBezTo>
                  <a:pt x="703385" y="738555"/>
                  <a:pt x="714073" y="731316"/>
                  <a:pt x="720970" y="720970"/>
                </a:cubicBezTo>
                <a:lnTo>
                  <a:pt x="756139" y="668216"/>
                </a:lnTo>
                <a:cubicBezTo>
                  <a:pt x="780320" y="595670"/>
                  <a:pt x="738922" y="706761"/>
                  <a:pt x="826477" y="580293"/>
                </a:cubicBezTo>
                <a:cubicBezTo>
                  <a:pt x="837028" y="565053"/>
                  <a:pt x="832940" y="542368"/>
                  <a:pt x="844062" y="527539"/>
                </a:cubicBezTo>
                <a:lnTo>
                  <a:pt x="870439" y="492370"/>
                </a:lnTo>
                <a:cubicBezTo>
                  <a:pt x="886593" y="443905"/>
                  <a:pt x="868886" y="483923"/>
                  <a:pt x="914400" y="430823"/>
                </a:cubicBezTo>
                <a:cubicBezTo>
                  <a:pt x="921277" y="422800"/>
                  <a:pt x="925220" y="412565"/>
                  <a:pt x="931985" y="404447"/>
                </a:cubicBezTo>
                <a:cubicBezTo>
                  <a:pt x="939945" y="394895"/>
                  <a:pt x="950402" y="387622"/>
                  <a:pt x="958362" y="378070"/>
                </a:cubicBezTo>
                <a:cubicBezTo>
                  <a:pt x="965127" y="369952"/>
                  <a:pt x="968474" y="359165"/>
                  <a:pt x="975946" y="351693"/>
                </a:cubicBezTo>
                <a:cubicBezTo>
                  <a:pt x="983418" y="344221"/>
                  <a:pt x="994205" y="340873"/>
                  <a:pt x="1002323" y="334108"/>
                </a:cubicBezTo>
                <a:cubicBezTo>
                  <a:pt x="1084963" y="265240"/>
                  <a:pt x="948125" y="361448"/>
                  <a:pt x="1081454" y="272562"/>
                </a:cubicBezTo>
                <a:lnTo>
                  <a:pt x="1134208" y="237393"/>
                </a:lnTo>
                <a:cubicBezTo>
                  <a:pt x="1197431" y="216317"/>
                  <a:pt x="1118500" y="241880"/>
                  <a:pt x="1195754" y="219808"/>
                </a:cubicBezTo>
                <a:cubicBezTo>
                  <a:pt x="1204665" y="217262"/>
                  <a:pt x="1213084" y="213027"/>
                  <a:pt x="1222131" y="211016"/>
                </a:cubicBezTo>
                <a:cubicBezTo>
                  <a:pt x="1239534" y="207149"/>
                  <a:pt x="1257590" y="206547"/>
                  <a:pt x="1274885" y="202223"/>
                </a:cubicBezTo>
                <a:cubicBezTo>
                  <a:pt x="1292867" y="197727"/>
                  <a:pt x="1310219" y="190973"/>
                  <a:pt x="1327639" y="184639"/>
                </a:cubicBezTo>
                <a:cubicBezTo>
                  <a:pt x="1342471" y="179245"/>
                  <a:pt x="1356178" y="170407"/>
                  <a:pt x="1371600" y="167054"/>
                </a:cubicBezTo>
                <a:cubicBezTo>
                  <a:pt x="1423861" y="155693"/>
                  <a:pt x="1476793" y="147310"/>
                  <a:pt x="1529862" y="140677"/>
                </a:cubicBezTo>
                <a:lnTo>
                  <a:pt x="1670539" y="123093"/>
                </a:lnTo>
                <a:lnTo>
                  <a:pt x="2127739" y="131885"/>
                </a:lnTo>
                <a:lnTo>
                  <a:pt x="2839916" y="149470"/>
                </a:lnTo>
                <a:cubicBezTo>
                  <a:pt x="2942873" y="183788"/>
                  <a:pt x="2844572" y="153766"/>
                  <a:pt x="3103685" y="167054"/>
                </a:cubicBezTo>
                <a:cubicBezTo>
                  <a:pt x="3138930" y="168861"/>
                  <a:pt x="3174024" y="172916"/>
                  <a:pt x="3209193" y="175847"/>
                </a:cubicBezTo>
                <a:lnTo>
                  <a:pt x="3578470" y="167054"/>
                </a:lnTo>
                <a:cubicBezTo>
                  <a:pt x="3610682" y="165712"/>
                  <a:pt x="3643319" y="153453"/>
                  <a:pt x="3675185" y="149470"/>
                </a:cubicBezTo>
                <a:cubicBezTo>
                  <a:pt x="3707306" y="145455"/>
                  <a:pt x="3739662" y="143608"/>
                  <a:pt x="3771900" y="140677"/>
                </a:cubicBezTo>
                <a:cubicBezTo>
                  <a:pt x="3786554" y="134816"/>
                  <a:pt x="3800455" y="126517"/>
                  <a:pt x="3815862" y="123093"/>
                </a:cubicBezTo>
                <a:cubicBezTo>
                  <a:pt x="3869921" y="111080"/>
                  <a:pt x="3951383" y="103150"/>
                  <a:pt x="4009293" y="96716"/>
                </a:cubicBezTo>
                <a:cubicBezTo>
                  <a:pt x="4026877" y="90854"/>
                  <a:pt x="4043870" y="82766"/>
                  <a:pt x="4062046" y="79131"/>
                </a:cubicBezTo>
                <a:cubicBezTo>
                  <a:pt x="4088070" y="73926"/>
                  <a:pt x="4114843" y="73631"/>
                  <a:pt x="4141177" y="70339"/>
                </a:cubicBezTo>
                <a:cubicBezTo>
                  <a:pt x="4161741" y="67769"/>
                  <a:pt x="4182208" y="64478"/>
                  <a:pt x="4202723" y="61547"/>
                </a:cubicBezTo>
                <a:cubicBezTo>
                  <a:pt x="4323652" y="21237"/>
                  <a:pt x="4254112" y="37020"/>
                  <a:pt x="4413739" y="26377"/>
                </a:cubicBezTo>
                <a:cubicBezTo>
                  <a:pt x="4495383" y="5967"/>
                  <a:pt x="4433373" y="19207"/>
                  <a:pt x="4589585" y="8793"/>
                </a:cubicBezTo>
                <a:lnTo>
                  <a:pt x="4712677" y="0"/>
                </a:lnTo>
                <a:cubicBezTo>
                  <a:pt x="4753708" y="2931"/>
                  <a:pt x="4794683" y="6789"/>
                  <a:pt x="4835770" y="8793"/>
                </a:cubicBezTo>
                <a:cubicBezTo>
                  <a:pt x="4914861" y="12651"/>
                  <a:pt x="4994152" y="12318"/>
                  <a:pt x="5073162" y="17585"/>
                </a:cubicBezTo>
                <a:cubicBezTo>
                  <a:pt x="5082409" y="18201"/>
                  <a:pt x="5090352" y="25152"/>
                  <a:pt x="5099539" y="26377"/>
                </a:cubicBezTo>
                <a:cubicBezTo>
                  <a:pt x="5134520" y="31041"/>
                  <a:pt x="5169877" y="32239"/>
                  <a:pt x="5205046" y="35170"/>
                </a:cubicBezTo>
                <a:cubicBezTo>
                  <a:pt x="5237142" y="45868"/>
                  <a:pt x="5235974" y="46691"/>
                  <a:pt x="5275385" y="52754"/>
                </a:cubicBezTo>
                <a:cubicBezTo>
                  <a:pt x="5298739" y="56347"/>
                  <a:pt x="5322369" y="57954"/>
                  <a:pt x="5345723" y="61547"/>
                </a:cubicBezTo>
                <a:cubicBezTo>
                  <a:pt x="5411697" y="71697"/>
                  <a:pt x="5372546" y="71978"/>
                  <a:pt x="5451231" y="79131"/>
                </a:cubicBezTo>
                <a:cubicBezTo>
                  <a:pt x="5495109" y="83120"/>
                  <a:pt x="5539154" y="84992"/>
                  <a:pt x="5583116" y="87923"/>
                </a:cubicBezTo>
                <a:cubicBezTo>
                  <a:pt x="5594839" y="90854"/>
                  <a:pt x="5606489" y="94095"/>
                  <a:pt x="5618285" y="96716"/>
                </a:cubicBezTo>
                <a:cubicBezTo>
                  <a:pt x="5632873" y="99958"/>
                  <a:pt x="5648069" y="100782"/>
                  <a:pt x="5662246" y="105508"/>
                </a:cubicBezTo>
                <a:cubicBezTo>
                  <a:pt x="5674680" y="109653"/>
                  <a:pt x="5685246" y="118225"/>
                  <a:pt x="5697416" y="123093"/>
                </a:cubicBezTo>
                <a:cubicBezTo>
                  <a:pt x="5759567" y="147953"/>
                  <a:pt x="5733535" y="133929"/>
                  <a:pt x="5785339" y="149470"/>
                </a:cubicBezTo>
                <a:cubicBezTo>
                  <a:pt x="5803093" y="154796"/>
                  <a:pt x="5819969" y="163170"/>
                  <a:pt x="5838093" y="167054"/>
                </a:cubicBezTo>
                <a:cubicBezTo>
                  <a:pt x="5861197" y="172005"/>
                  <a:pt x="5885040" y="172505"/>
                  <a:pt x="5908431" y="175847"/>
                </a:cubicBezTo>
                <a:cubicBezTo>
                  <a:pt x="5926079" y="178368"/>
                  <a:pt x="5943600" y="181708"/>
                  <a:pt x="5961185" y="184639"/>
                </a:cubicBezTo>
                <a:cubicBezTo>
                  <a:pt x="5969977" y="190500"/>
                  <a:pt x="5978111" y="197497"/>
                  <a:pt x="5987562" y="202223"/>
                </a:cubicBezTo>
                <a:cubicBezTo>
                  <a:pt x="6004504" y="210694"/>
                  <a:pt x="6032195" y="214170"/>
                  <a:pt x="6049108" y="219808"/>
                </a:cubicBezTo>
                <a:cubicBezTo>
                  <a:pt x="6064081" y="224799"/>
                  <a:pt x="6078292" y="231851"/>
                  <a:pt x="6093070" y="237393"/>
                </a:cubicBezTo>
                <a:cubicBezTo>
                  <a:pt x="6101747" y="240647"/>
                  <a:pt x="6110736" y="243018"/>
                  <a:pt x="6119446" y="246185"/>
                </a:cubicBezTo>
                <a:cubicBezTo>
                  <a:pt x="6142979" y="254742"/>
                  <a:pt x="6165555" y="266241"/>
                  <a:pt x="6189785" y="272562"/>
                </a:cubicBezTo>
                <a:cubicBezTo>
                  <a:pt x="6295042" y="300020"/>
                  <a:pt x="6297662" y="285818"/>
                  <a:pt x="6374423" y="316523"/>
                </a:cubicBezTo>
                <a:cubicBezTo>
                  <a:pt x="6403731" y="328246"/>
                  <a:pt x="6432790" y="340610"/>
                  <a:pt x="6462346" y="351693"/>
                </a:cubicBezTo>
                <a:cubicBezTo>
                  <a:pt x="6479702" y="358201"/>
                  <a:pt x="6498521" y="360988"/>
                  <a:pt x="6515100" y="369277"/>
                </a:cubicBezTo>
                <a:cubicBezTo>
                  <a:pt x="6532685" y="378069"/>
                  <a:pt x="6549203" y="389437"/>
                  <a:pt x="6567854" y="395654"/>
                </a:cubicBezTo>
                <a:cubicBezTo>
                  <a:pt x="6602245" y="407118"/>
                  <a:pt x="6638334" y="412690"/>
                  <a:pt x="6673362" y="422031"/>
                </a:cubicBezTo>
                <a:cubicBezTo>
                  <a:pt x="6750188" y="442518"/>
                  <a:pt x="6637689" y="416001"/>
                  <a:pt x="6734908" y="448408"/>
                </a:cubicBezTo>
                <a:cubicBezTo>
                  <a:pt x="6757835" y="456051"/>
                  <a:pt x="6782456" y="457949"/>
                  <a:pt x="6805246" y="465993"/>
                </a:cubicBezTo>
                <a:cubicBezTo>
                  <a:pt x="6897635" y="498601"/>
                  <a:pt x="6903692" y="526360"/>
                  <a:pt x="7016262" y="545123"/>
                </a:cubicBezTo>
                <a:cubicBezTo>
                  <a:pt x="7054429" y="551485"/>
                  <a:pt x="7076119" y="554517"/>
                  <a:pt x="7112977" y="562708"/>
                </a:cubicBezTo>
                <a:cubicBezTo>
                  <a:pt x="7124773" y="565329"/>
                  <a:pt x="7136350" y="568879"/>
                  <a:pt x="7148146" y="571500"/>
                </a:cubicBezTo>
                <a:cubicBezTo>
                  <a:pt x="7162734" y="574742"/>
                  <a:pt x="7177771" y="576076"/>
                  <a:pt x="7192108" y="580293"/>
                </a:cubicBezTo>
                <a:cubicBezTo>
                  <a:pt x="7227673" y="590753"/>
                  <a:pt x="7261264" y="608192"/>
                  <a:pt x="7297616" y="615462"/>
                </a:cubicBezTo>
                <a:cubicBezTo>
                  <a:pt x="7312270" y="618393"/>
                  <a:pt x="7327016" y="620894"/>
                  <a:pt x="7341577" y="624254"/>
                </a:cubicBezTo>
                <a:cubicBezTo>
                  <a:pt x="7365126" y="629688"/>
                  <a:pt x="7388217" y="637099"/>
                  <a:pt x="7411916" y="641839"/>
                </a:cubicBezTo>
                <a:cubicBezTo>
                  <a:pt x="7446878" y="648831"/>
                  <a:pt x="7482023" y="655175"/>
                  <a:pt x="7517423" y="659423"/>
                </a:cubicBezTo>
                <a:cubicBezTo>
                  <a:pt x="7555363" y="663976"/>
                  <a:pt x="7593623" y="665285"/>
                  <a:pt x="7631723" y="668216"/>
                </a:cubicBezTo>
                <a:cubicBezTo>
                  <a:pt x="7646377" y="671147"/>
                  <a:pt x="7661124" y="673648"/>
                  <a:pt x="7675685" y="677008"/>
                </a:cubicBezTo>
                <a:cubicBezTo>
                  <a:pt x="7699234" y="682442"/>
                  <a:pt x="7722374" y="689614"/>
                  <a:pt x="7746023" y="694593"/>
                </a:cubicBezTo>
                <a:cubicBezTo>
                  <a:pt x="7778087" y="701343"/>
                  <a:pt x="7810752" y="705069"/>
                  <a:pt x="7842739" y="712177"/>
                </a:cubicBezTo>
                <a:cubicBezTo>
                  <a:pt x="7889924" y="722662"/>
                  <a:pt x="7936231" y="736862"/>
                  <a:pt x="7983416" y="747347"/>
                </a:cubicBezTo>
                <a:cubicBezTo>
                  <a:pt x="8061573" y="764715"/>
                  <a:pt x="8083744" y="765332"/>
                  <a:pt x="8159262" y="773723"/>
                </a:cubicBezTo>
                <a:cubicBezTo>
                  <a:pt x="8191500" y="782515"/>
                  <a:pt x="8223470" y="792360"/>
                  <a:pt x="8255977" y="800100"/>
                </a:cubicBezTo>
                <a:cubicBezTo>
                  <a:pt x="8285052" y="807023"/>
                  <a:pt x="8314904" y="810436"/>
                  <a:pt x="8343900" y="817685"/>
                </a:cubicBezTo>
                <a:cubicBezTo>
                  <a:pt x="8361882" y="822181"/>
                  <a:pt x="8378962" y="829741"/>
                  <a:pt x="8396654" y="835270"/>
                </a:cubicBezTo>
                <a:cubicBezTo>
                  <a:pt x="8425859" y="844397"/>
                  <a:pt x="8455372" y="852520"/>
                  <a:pt x="8484577" y="861647"/>
                </a:cubicBezTo>
                <a:cubicBezTo>
                  <a:pt x="8502269" y="867176"/>
                  <a:pt x="8520534" y="871393"/>
                  <a:pt x="8537331" y="879231"/>
                </a:cubicBezTo>
                <a:cubicBezTo>
                  <a:pt x="8564674" y="891991"/>
                  <a:pt x="8590454" y="907894"/>
                  <a:pt x="8616462" y="923193"/>
                </a:cubicBezTo>
                <a:cubicBezTo>
                  <a:pt x="8698263" y="971311"/>
                  <a:pt x="8687224" y="963693"/>
                  <a:pt x="8757139" y="1037493"/>
                </a:cubicBezTo>
                <a:cubicBezTo>
                  <a:pt x="8857090" y="1142997"/>
                  <a:pt x="8802496" y="1120020"/>
                  <a:pt x="8871439" y="1143000"/>
                </a:cubicBezTo>
                <a:lnTo>
                  <a:pt x="8959362" y="1230923"/>
                </a:lnTo>
                <a:cubicBezTo>
                  <a:pt x="8974016" y="1245577"/>
                  <a:pt x="8985553" y="1264223"/>
                  <a:pt x="9003323" y="1274885"/>
                </a:cubicBezTo>
                <a:cubicBezTo>
                  <a:pt x="9047176" y="1301197"/>
                  <a:pt x="9049098" y="1297516"/>
                  <a:pt x="9082454" y="1336431"/>
                </a:cubicBezTo>
                <a:cubicBezTo>
                  <a:pt x="9092293" y="1347910"/>
                  <a:pt x="9122460" y="1400836"/>
                  <a:pt x="9126416" y="1406770"/>
                </a:cubicBezTo>
                <a:cubicBezTo>
                  <a:pt x="9134544" y="1418963"/>
                  <a:pt x="9144001" y="1430216"/>
                  <a:pt x="9152793" y="1441939"/>
                </a:cubicBezTo>
                <a:cubicBezTo>
                  <a:pt x="9173005" y="1583426"/>
                  <a:pt x="9170606" y="1541391"/>
                  <a:pt x="9152793" y="1784839"/>
                </a:cubicBezTo>
                <a:cubicBezTo>
                  <a:pt x="9150821" y="1811787"/>
                  <a:pt x="9142170" y="1837862"/>
                  <a:pt x="9135208" y="1863970"/>
                </a:cubicBezTo>
                <a:cubicBezTo>
                  <a:pt x="9130432" y="1881880"/>
                  <a:pt x="9117623" y="1916723"/>
                  <a:pt x="9117623" y="1916723"/>
                </a:cubicBezTo>
                <a:cubicBezTo>
                  <a:pt x="9114692" y="1937239"/>
                  <a:pt x="9114786" y="1958420"/>
                  <a:pt x="9108831" y="1978270"/>
                </a:cubicBezTo>
                <a:cubicBezTo>
                  <a:pt x="9105795" y="1988391"/>
                  <a:pt x="9094956" y="1994753"/>
                  <a:pt x="9091246" y="2004647"/>
                </a:cubicBezTo>
                <a:cubicBezTo>
                  <a:pt x="9071837" y="2056404"/>
                  <a:pt x="9095948" y="2042844"/>
                  <a:pt x="9064870" y="2092570"/>
                </a:cubicBezTo>
                <a:cubicBezTo>
                  <a:pt x="9058280" y="2103114"/>
                  <a:pt x="9046681" y="2109589"/>
                  <a:pt x="9038493" y="2118947"/>
                </a:cubicBezTo>
                <a:cubicBezTo>
                  <a:pt x="9026135" y="2133070"/>
                  <a:pt x="9016593" y="2149638"/>
                  <a:pt x="9003323" y="2162908"/>
                </a:cubicBezTo>
                <a:cubicBezTo>
                  <a:pt x="8988597" y="2177634"/>
                  <a:pt x="8940936" y="2207290"/>
                  <a:pt x="8924193" y="2215662"/>
                </a:cubicBezTo>
                <a:cubicBezTo>
                  <a:pt x="8906172" y="2224673"/>
                  <a:pt x="8870570" y="2229904"/>
                  <a:pt x="8853854" y="2233247"/>
                </a:cubicBezTo>
                <a:cubicBezTo>
                  <a:pt x="8845062" y="2239108"/>
                  <a:pt x="8837773" y="2248455"/>
                  <a:pt x="8827477" y="2250831"/>
                </a:cubicBezTo>
                <a:cubicBezTo>
                  <a:pt x="8725872" y="2274278"/>
                  <a:pt x="8496803" y="2244911"/>
                  <a:pt x="8449408" y="2242039"/>
                </a:cubicBezTo>
                <a:cubicBezTo>
                  <a:pt x="8434754" y="2239108"/>
                  <a:pt x="8420007" y="2236607"/>
                  <a:pt x="8405446" y="2233247"/>
                </a:cubicBezTo>
                <a:cubicBezTo>
                  <a:pt x="8381897" y="2227813"/>
                  <a:pt x="8358806" y="2220402"/>
                  <a:pt x="8335108" y="2215662"/>
                </a:cubicBezTo>
                <a:cubicBezTo>
                  <a:pt x="8300146" y="2208669"/>
                  <a:pt x="8264679" y="2204455"/>
                  <a:pt x="8229600" y="2198077"/>
                </a:cubicBezTo>
                <a:cubicBezTo>
                  <a:pt x="8200194" y="2192731"/>
                  <a:pt x="8170673" y="2187742"/>
                  <a:pt x="8141677" y="2180493"/>
                </a:cubicBezTo>
                <a:cubicBezTo>
                  <a:pt x="8129954" y="2177562"/>
                  <a:pt x="8118357" y="2174070"/>
                  <a:pt x="8106508" y="2171700"/>
                </a:cubicBezTo>
                <a:cubicBezTo>
                  <a:pt x="8064796" y="2163357"/>
                  <a:pt x="8040175" y="2164910"/>
                  <a:pt x="8001000" y="2145323"/>
                </a:cubicBezTo>
                <a:cubicBezTo>
                  <a:pt x="7989277" y="2139462"/>
                  <a:pt x="7977808" y="2133062"/>
                  <a:pt x="7965831" y="2127739"/>
                </a:cubicBezTo>
                <a:cubicBezTo>
                  <a:pt x="7951409" y="2121329"/>
                  <a:pt x="7935986" y="2117212"/>
                  <a:pt x="7921870" y="2110154"/>
                </a:cubicBezTo>
                <a:cubicBezTo>
                  <a:pt x="7912419" y="2105428"/>
                  <a:pt x="7904092" y="2098712"/>
                  <a:pt x="7895493" y="2092570"/>
                </a:cubicBezTo>
                <a:cubicBezTo>
                  <a:pt x="7883568" y="2084053"/>
                  <a:pt x="7873664" y="2072257"/>
                  <a:pt x="7860323" y="2066193"/>
                </a:cubicBezTo>
                <a:cubicBezTo>
                  <a:pt x="7854243" y="2063429"/>
                  <a:pt x="7791055" y="2047811"/>
                  <a:pt x="7772400" y="2039816"/>
                </a:cubicBezTo>
                <a:cubicBezTo>
                  <a:pt x="7694992" y="2006641"/>
                  <a:pt x="7783265" y="2037372"/>
                  <a:pt x="7693270" y="2004647"/>
                </a:cubicBezTo>
                <a:cubicBezTo>
                  <a:pt x="7675850" y="1998312"/>
                  <a:pt x="7657095" y="1995352"/>
                  <a:pt x="7640516" y="1987062"/>
                </a:cubicBezTo>
                <a:cubicBezTo>
                  <a:pt x="7628793" y="1981200"/>
                  <a:pt x="7617393" y="1974640"/>
                  <a:pt x="7605346" y="1969477"/>
                </a:cubicBezTo>
                <a:cubicBezTo>
                  <a:pt x="7596828" y="1965826"/>
                  <a:pt x="7587259" y="1964830"/>
                  <a:pt x="7578970" y="1960685"/>
                </a:cubicBezTo>
                <a:cubicBezTo>
                  <a:pt x="7534746" y="1938573"/>
                  <a:pt x="7538129" y="1934440"/>
                  <a:pt x="7499839" y="1907931"/>
                </a:cubicBezTo>
                <a:cubicBezTo>
                  <a:pt x="7473775" y="1889886"/>
                  <a:pt x="7450783" y="1865201"/>
                  <a:pt x="7420708" y="1855177"/>
                </a:cubicBezTo>
                <a:lnTo>
                  <a:pt x="7367954" y="1837593"/>
                </a:lnTo>
                <a:cubicBezTo>
                  <a:pt x="7356231" y="1828801"/>
                  <a:pt x="7345508" y="1818486"/>
                  <a:pt x="7332785" y="1811216"/>
                </a:cubicBezTo>
                <a:cubicBezTo>
                  <a:pt x="7324738" y="1806618"/>
                  <a:pt x="7314927" y="1806074"/>
                  <a:pt x="7306408" y="1802423"/>
                </a:cubicBezTo>
                <a:cubicBezTo>
                  <a:pt x="7294361" y="1797260"/>
                  <a:pt x="7282353" y="1791785"/>
                  <a:pt x="7271239" y="1784839"/>
                </a:cubicBezTo>
                <a:cubicBezTo>
                  <a:pt x="7258813" y="1777073"/>
                  <a:pt x="7249177" y="1765015"/>
                  <a:pt x="7236070" y="1758462"/>
                </a:cubicBezTo>
                <a:cubicBezTo>
                  <a:pt x="7219491" y="1750172"/>
                  <a:pt x="7199210" y="1750414"/>
                  <a:pt x="7183316" y="1740877"/>
                </a:cubicBezTo>
                <a:cubicBezTo>
                  <a:pt x="7168662" y="1732085"/>
                  <a:pt x="7155786" y="1719195"/>
                  <a:pt x="7139354" y="1714500"/>
                </a:cubicBezTo>
                <a:cubicBezTo>
                  <a:pt x="7113836" y="1707209"/>
                  <a:pt x="7086600" y="1708639"/>
                  <a:pt x="7060223" y="1705708"/>
                </a:cubicBezTo>
                <a:cubicBezTo>
                  <a:pt x="7048500" y="1702777"/>
                  <a:pt x="7036903" y="1699286"/>
                  <a:pt x="7025054" y="1696916"/>
                </a:cubicBezTo>
                <a:cubicBezTo>
                  <a:pt x="6992923" y="1690490"/>
                  <a:pt x="6960235" y="1686836"/>
                  <a:pt x="6928339" y="1679331"/>
                </a:cubicBezTo>
                <a:cubicBezTo>
                  <a:pt x="6910296" y="1675086"/>
                  <a:pt x="6893408" y="1666839"/>
                  <a:pt x="6875585" y="1661747"/>
                </a:cubicBezTo>
                <a:lnTo>
                  <a:pt x="6814039" y="1644162"/>
                </a:lnTo>
                <a:cubicBezTo>
                  <a:pt x="6802381" y="1640983"/>
                  <a:pt x="6790489" y="1638690"/>
                  <a:pt x="6778870" y="1635370"/>
                </a:cubicBezTo>
                <a:cubicBezTo>
                  <a:pt x="6769959" y="1632824"/>
                  <a:pt x="6761581" y="1628395"/>
                  <a:pt x="6752493" y="1626577"/>
                </a:cubicBezTo>
                <a:cubicBezTo>
                  <a:pt x="6732172" y="1622513"/>
                  <a:pt x="6711462" y="1620716"/>
                  <a:pt x="6690946" y="1617785"/>
                </a:cubicBezTo>
                <a:lnTo>
                  <a:pt x="6638193" y="1600200"/>
                </a:lnTo>
                <a:cubicBezTo>
                  <a:pt x="6629401" y="1597269"/>
                  <a:pt x="6620958" y="1592932"/>
                  <a:pt x="6611816" y="1591408"/>
                </a:cubicBezTo>
                <a:lnTo>
                  <a:pt x="6559062" y="1582616"/>
                </a:lnTo>
                <a:cubicBezTo>
                  <a:pt x="6550270" y="1576754"/>
                  <a:pt x="6542341" y="1569323"/>
                  <a:pt x="6532685" y="1565031"/>
                </a:cubicBezTo>
                <a:cubicBezTo>
                  <a:pt x="6493199" y="1547482"/>
                  <a:pt x="6486485" y="1551826"/>
                  <a:pt x="6453554" y="1538654"/>
                </a:cubicBezTo>
                <a:cubicBezTo>
                  <a:pt x="6438900" y="1532793"/>
                  <a:pt x="6424678" y="1525711"/>
                  <a:pt x="6409593" y="1521070"/>
                </a:cubicBezTo>
                <a:cubicBezTo>
                  <a:pt x="6386494" y="1513963"/>
                  <a:pt x="6339254" y="1503485"/>
                  <a:pt x="6339254" y="1503485"/>
                </a:cubicBezTo>
                <a:lnTo>
                  <a:pt x="6268916" y="1468316"/>
                </a:lnTo>
                <a:cubicBezTo>
                  <a:pt x="6257193" y="1462454"/>
                  <a:pt x="6244652" y="1458002"/>
                  <a:pt x="6233746" y="1450731"/>
                </a:cubicBezTo>
                <a:cubicBezTo>
                  <a:pt x="6224954" y="1444870"/>
                  <a:pt x="6217026" y="1437439"/>
                  <a:pt x="6207370" y="1433147"/>
                </a:cubicBezTo>
                <a:cubicBezTo>
                  <a:pt x="6190432" y="1425619"/>
                  <a:pt x="6154616" y="1415562"/>
                  <a:pt x="6154616" y="1415562"/>
                </a:cubicBezTo>
                <a:cubicBezTo>
                  <a:pt x="6137031" y="1403839"/>
                  <a:pt x="6122365" y="1385519"/>
                  <a:pt x="6101862" y="1380393"/>
                </a:cubicBezTo>
                <a:cubicBezTo>
                  <a:pt x="6057702" y="1369352"/>
                  <a:pt x="6078157" y="1375421"/>
                  <a:pt x="6040316" y="1362808"/>
                </a:cubicBezTo>
                <a:cubicBezTo>
                  <a:pt x="6031524" y="1356946"/>
                  <a:pt x="6023833" y="1348933"/>
                  <a:pt x="6013939" y="1345223"/>
                </a:cubicBezTo>
                <a:cubicBezTo>
                  <a:pt x="5999946" y="1339976"/>
                  <a:pt x="5984565" y="1339673"/>
                  <a:pt x="5969977" y="1336431"/>
                </a:cubicBezTo>
                <a:cubicBezTo>
                  <a:pt x="5958181" y="1333810"/>
                  <a:pt x="5946531" y="1330570"/>
                  <a:pt x="5934808" y="1327639"/>
                </a:cubicBezTo>
                <a:cubicBezTo>
                  <a:pt x="5908315" y="1309977"/>
                  <a:pt x="5904500" y="1305858"/>
                  <a:pt x="5873262" y="1292470"/>
                </a:cubicBezTo>
                <a:cubicBezTo>
                  <a:pt x="5864743" y="1288819"/>
                  <a:pt x="5855322" y="1287512"/>
                  <a:pt x="5846885" y="1283677"/>
                </a:cubicBezTo>
                <a:cubicBezTo>
                  <a:pt x="5823021" y="1272830"/>
                  <a:pt x="5800785" y="1258489"/>
                  <a:pt x="5776546" y="1248508"/>
                </a:cubicBezTo>
                <a:cubicBezTo>
                  <a:pt x="5750837" y="1237922"/>
                  <a:pt x="5721257" y="1236436"/>
                  <a:pt x="5697416" y="1222131"/>
                </a:cubicBezTo>
                <a:cubicBezTo>
                  <a:pt x="5682762" y="1213339"/>
                  <a:pt x="5668739" y="1203396"/>
                  <a:pt x="5653454" y="1195754"/>
                </a:cubicBezTo>
                <a:cubicBezTo>
                  <a:pt x="5640841" y="1189448"/>
                  <a:pt x="5603175" y="1180987"/>
                  <a:pt x="5591908" y="1178170"/>
                </a:cubicBezTo>
                <a:cubicBezTo>
                  <a:pt x="5577254" y="1169378"/>
                  <a:pt x="5563562" y="1158734"/>
                  <a:pt x="5547946" y="1151793"/>
                </a:cubicBezTo>
                <a:cubicBezTo>
                  <a:pt x="5461132" y="1113208"/>
                  <a:pt x="5571451" y="1181398"/>
                  <a:pt x="5468816" y="1125416"/>
                </a:cubicBezTo>
                <a:cubicBezTo>
                  <a:pt x="5450262" y="1115296"/>
                  <a:pt x="5436565" y="1095373"/>
                  <a:pt x="5416062" y="1090247"/>
                </a:cubicBezTo>
                <a:cubicBezTo>
                  <a:pt x="5331783" y="1069175"/>
                  <a:pt x="5436257" y="1096979"/>
                  <a:pt x="5336931" y="1063870"/>
                </a:cubicBezTo>
                <a:cubicBezTo>
                  <a:pt x="5325467" y="1060049"/>
                  <a:pt x="5313336" y="1058549"/>
                  <a:pt x="5301762" y="1055077"/>
                </a:cubicBezTo>
                <a:cubicBezTo>
                  <a:pt x="5284008" y="1049751"/>
                  <a:pt x="5266593" y="1043355"/>
                  <a:pt x="5249008" y="1037493"/>
                </a:cubicBezTo>
                <a:cubicBezTo>
                  <a:pt x="5240216" y="1034562"/>
                  <a:pt x="5231622" y="1030948"/>
                  <a:pt x="5222631" y="1028700"/>
                </a:cubicBezTo>
                <a:cubicBezTo>
                  <a:pt x="5210908" y="1025769"/>
                  <a:pt x="5199258" y="1022529"/>
                  <a:pt x="5187462" y="1019908"/>
                </a:cubicBezTo>
                <a:cubicBezTo>
                  <a:pt x="5154177" y="1012512"/>
                  <a:pt x="5115307" y="1005658"/>
                  <a:pt x="5081954" y="1002323"/>
                </a:cubicBezTo>
                <a:cubicBezTo>
                  <a:pt x="5043931" y="998521"/>
                  <a:pt x="5005754" y="996462"/>
                  <a:pt x="4967654" y="993531"/>
                </a:cubicBezTo>
                <a:cubicBezTo>
                  <a:pt x="4856285" y="996462"/>
                  <a:pt x="4744696" y="994745"/>
                  <a:pt x="4633546" y="1002323"/>
                </a:cubicBezTo>
                <a:cubicBezTo>
                  <a:pt x="4615053" y="1003584"/>
                  <a:pt x="4599076" y="1016861"/>
                  <a:pt x="4580793" y="1019908"/>
                </a:cubicBezTo>
                <a:cubicBezTo>
                  <a:pt x="4545982" y="1025710"/>
                  <a:pt x="4510454" y="1025769"/>
                  <a:pt x="4475285" y="1028700"/>
                </a:cubicBezTo>
                <a:cubicBezTo>
                  <a:pt x="4423953" y="1045812"/>
                  <a:pt x="4473520" y="1030812"/>
                  <a:pt x="4396154" y="1046285"/>
                </a:cubicBezTo>
                <a:cubicBezTo>
                  <a:pt x="4296999" y="1066115"/>
                  <a:pt x="4459910" y="1046833"/>
                  <a:pt x="4255477" y="1063870"/>
                </a:cubicBezTo>
                <a:cubicBezTo>
                  <a:pt x="4204919" y="1080722"/>
                  <a:pt x="4248383" y="1067982"/>
                  <a:pt x="4167554" y="1081454"/>
                </a:cubicBezTo>
                <a:cubicBezTo>
                  <a:pt x="4152813" y="1083911"/>
                  <a:pt x="4138387" y="1088134"/>
                  <a:pt x="4123593" y="1090247"/>
                </a:cubicBezTo>
                <a:cubicBezTo>
                  <a:pt x="4056927" y="1099771"/>
                  <a:pt x="3988245" y="1103054"/>
                  <a:pt x="3921370" y="1107831"/>
                </a:cubicBezTo>
                <a:cubicBezTo>
                  <a:pt x="3848101" y="1104900"/>
                  <a:pt x="3774704" y="1104263"/>
                  <a:pt x="3701562" y="1099039"/>
                </a:cubicBezTo>
                <a:cubicBezTo>
                  <a:pt x="3692318" y="1098379"/>
                  <a:pt x="3684176" y="1092495"/>
                  <a:pt x="3675185" y="1090247"/>
                </a:cubicBezTo>
                <a:cubicBezTo>
                  <a:pt x="3558058" y="1060965"/>
                  <a:pt x="3695300" y="1099729"/>
                  <a:pt x="3596054" y="1072662"/>
                </a:cubicBezTo>
                <a:cubicBezTo>
                  <a:pt x="3575470" y="1067048"/>
                  <a:pt x="3554944" y="1061208"/>
                  <a:pt x="3534508" y="1055077"/>
                </a:cubicBezTo>
                <a:cubicBezTo>
                  <a:pt x="3525631" y="1052414"/>
                  <a:pt x="3517219" y="1048103"/>
                  <a:pt x="3508131" y="1046285"/>
                </a:cubicBezTo>
                <a:cubicBezTo>
                  <a:pt x="3473169" y="1039293"/>
                  <a:pt x="3437585" y="1035692"/>
                  <a:pt x="3402623" y="1028700"/>
                </a:cubicBezTo>
                <a:cubicBezTo>
                  <a:pt x="3387969" y="1025769"/>
                  <a:pt x="3373079" y="1023840"/>
                  <a:pt x="3358662" y="1019908"/>
                </a:cubicBezTo>
                <a:cubicBezTo>
                  <a:pt x="3321804" y="1009856"/>
                  <a:pt x="3306055" y="999417"/>
                  <a:pt x="3270739" y="993531"/>
                </a:cubicBezTo>
                <a:cubicBezTo>
                  <a:pt x="3247432" y="989647"/>
                  <a:pt x="3223846" y="987670"/>
                  <a:pt x="3200400" y="984739"/>
                </a:cubicBezTo>
                <a:cubicBezTo>
                  <a:pt x="3177806" y="977208"/>
                  <a:pt x="3163135" y="971569"/>
                  <a:pt x="3138854" y="967154"/>
                </a:cubicBezTo>
                <a:cubicBezTo>
                  <a:pt x="3118465" y="963447"/>
                  <a:pt x="3097823" y="961293"/>
                  <a:pt x="3077308" y="958362"/>
                </a:cubicBezTo>
                <a:cubicBezTo>
                  <a:pt x="2989385" y="961293"/>
                  <a:pt x="2901350" y="961832"/>
                  <a:pt x="2813539" y="967154"/>
                </a:cubicBezTo>
                <a:cubicBezTo>
                  <a:pt x="2804288" y="967715"/>
                  <a:pt x="2796073" y="973401"/>
                  <a:pt x="2787162" y="975947"/>
                </a:cubicBezTo>
                <a:cubicBezTo>
                  <a:pt x="2709855" y="998035"/>
                  <a:pt x="2788879" y="972444"/>
                  <a:pt x="2725616" y="993531"/>
                </a:cubicBezTo>
                <a:cubicBezTo>
                  <a:pt x="2659395" y="1037679"/>
                  <a:pt x="2743556" y="985842"/>
                  <a:pt x="2664070" y="1019908"/>
                </a:cubicBezTo>
                <a:cubicBezTo>
                  <a:pt x="2654357" y="1024071"/>
                  <a:pt x="2647145" y="1032767"/>
                  <a:pt x="2637693" y="1037493"/>
                </a:cubicBezTo>
                <a:cubicBezTo>
                  <a:pt x="2629404" y="1041638"/>
                  <a:pt x="2620108" y="1043354"/>
                  <a:pt x="2611316" y="1046285"/>
                </a:cubicBezTo>
                <a:cubicBezTo>
                  <a:pt x="2531401" y="1099563"/>
                  <a:pt x="2657588" y="1016041"/>
                  <a:pt x="2540977" y="1090247"/>
                </a:cubicBezTo>
                <a:cubicBezTo>
                  <a:pt x="2474465" y="1132572"/>
                  <a:pt x="2510924" y="1117849"/>
                  <a:pt x="2461846" y="1134208"/>
                </a:cubicBezTo>
                <a:cubicBezTo>
                  <a:pt x="2447192" y="1145931"/>
                  <a:pt x="2433798" y="1159431"/>
                  <a:pt x="2417885" y="1169377"/>
                </a:cubicBezTo>
                <a:cubicBezTo>
                  <a:pt x="2410026" y="1174289"/>
                  <a:pt x="2399798" y="1174025"/>
                  <a:pt x="2391508" y="1178170"/>
                </a:cubicBezTo>
                <a:cubicBezTo>
                  <a:pt x="2376223" y="1185813"/>
                  <a:pt x="2362831" y="1196904"/>
                  <a:pt x="2347546" y="1204547"/>
                </a:cubicBezTo>
                <a:cubicBezTo>
                  <a:pt x="2339257" y="1208692"/>
                  <a:pt x="2329775" y="1209897"/>
                  <a:pt x="2321170" y="1213339"/>
                </a:cubicBezTo>
                <a:cubicBezTo>
                  <a:pt x="2300446" y="1221629"/>
                  <a:pt x="2278903" y="1228469"/>
                  <a:pt x="2259623" y="1239716"/>
                </a:cubicBezTo>
                <a:cubicBezTo>
                  <a:pt x="2243413" y="1249172"/>
                  <a:pt x="2231276" y="1264475"/>
                  <a:pt x="2215662" y="1274885"/>
                </a:cubicBezTo>
                <a:cubicBezTo>
                  <a:pt x="2188074" y="1293277"/>
                  <a:pt x="2176254" y="1293530"/>
                  <a:pt x="2145323" y="1301262"/>
                </a:cubicBezTo>
                <a:cubicBezTo>
                  <a:pt x="2133600" y="1307124"/>
                  <a:pt x="2121534" y="1312344"/>
                  <a:pt x="2110154" y="1318847"/>
                </a:cubicBezTo>
                <a:cubicBezTo>
                  <a:pt x="2100979" y="1324090"/>
                  <a:pt x="2093228" y="1331705"/>
                  <a:pt x="2083777" y="1336431"/>
                </a:cubicBezTo>
                <a:cubicBezTo>
                  <a:pt x="2075487" y="1340576"/>
                  <a:pt x="2066192" y="1342292"/>
                  <a:pt x="2057400" y="1345223"/>
                </a:cubicBezTo>
                <a:cubicBezTo>
                  <a:pt x="1963142" y="1408063"/>
                  <a:pt x="2106196" y="1310201"/>
                  <a:pt x="2004646" y="1389185"/>
                </a:cubicBezTo>
                <a:cubicBezTo>
                  <a:pt x="1987964" y="1402160"/>
                  <a:pt x="1951893" y="1424354"/>
                  <a:pt x="1951893" y="1424354"/>
                </a:cubicBezTo>
                <a:cubicBezTo>
                  <a:pt x="1905000" y="1494693"/>
                  <a:pt x="1966547" y="1409700"/>
                  <a:pt x="1907931" y="1468316"/>
                </a:cubicBezTo>
                <a:cubicBezTo>
                  <a:pt x="1860025" y="1516222"/>
                  <a:pt x="1905555" y="1495485"/>
                  <a:pt x="1855177" y="1512277"/>
                </a:cubicBezTo>
                <a:lnTo>
                  <a:pt x="1820008" y="1565031"/>
                </a:lnTo>
                <a:cubicBezTo>
                  <a:pt x="1814146" y="1573823"/>
                  <a:pt x="1811215" y="1585546"/>
                  <a:pt x="1802423" y="1591408"/>
                </a:cubicBezTo>
                <a:cubicBezTo>
                  <a:pt x="1778073" y="1607642"/>
                  <a:pt x="1752970" y="1623277"/>
                  <a:pt x="1732085" y="1644162"/>
                </a:cubicBezTo>
                <a:cubicBezTo>
                  <a:pt x="1724613" y="1651634"/>
                  <a:pt x="1721972" y="1663067"/>
                  <a:pt x="1714500" y="1670539"/>
                </a:cubicBezTo>
                <a:cubicBezTo>
                  <a:pt x="1707028" y="1678011"/>
                  <a:pt x="1696241" y="1681358"/>
                  <a:pt x="1688123" y="1688123"/>
                </a:cubicBezTo>
                <a:cubicBezTo>
                  <a:pt x="1678571" y="1696083"/>
                  <a:pt x="1671187" y="1706408"/>
                  <a:pt x="1661746" y="1714500"/>
                </a:cubicBezTo>
                <a:cubicBezTo>
                  <a:pt x="1630120" y="1741608"/>
                  <a:pt x="1597269" y="1767254"/>
                  <a:pt x="1565031" y="1793631"/>
                </a:cubicBezTo>
                <a:lnTo>
                  <a:pt x="1565031" y="1793631"/>
                </a:lnTo>
                <a:cubicBezTo>
                  <a:pt x="1537553" y="1811950"/>
                  <a:pt x="1526502" y="1819922"/>
                  <a:pt x="1494693" y="1837593"/>
                </a:cubicBezTo>
                <a:cubicBezTo>
                  <a:pt x="1483235" y="1843958"/>
                  <a:pt x="1470762" y="1848434"/>
                  <a:pt x="1459523" y="1855177"/>
                </a:cubicBezTo>
                <a:cubicBezTo>
                  <a:pt x="1441401" y="1866050"/>
                  <a:pt x="1424354" y="1878624"/>
                  <a:pt x="1406770" y="1890347"/>
                </a:cubicBezTo>
                <a:lnTo>
                  <a:pt x="1354016" y="1925516"/>
                </a:lnTo>
                <a:lnTo>
                  <a:pt x="1327639" y="1943100"/>
                </a:lnTo>
                <a:cubicBezTo>
                  <a:pt x="1318847" y="1948962"/>
                  <a:pt x="1311287" y="1957343"/>
                  <a:pt x="1301262" y="1960685"/>
                </a:cubicBezTo>
                <a:lnTo>
                  <a:pt x="1274885" y="1969477"/>
                </a:lnTo>
                <a:cubicBezTo>
                  <a:pt x="1224141" y="2003307"/>
                  <a:pt x="1274223" y="1973260"/>
                  <a:pt x="1195754" y="2004647"/>
                </a:cubicBezTo>
                <a:cubicBezTo>
                  <a:pt x="1135241" y="2028852"/>
                  <a:pt x="1167361" y="2019636"/>
                  <a:pt x="1099039" y="2031023"/>
                </a:cubicBezTo>
                <a:cubicBezTo>
                  <a:pt x="1090247" y="2036885"/>
                  <a:pt x="1082114" y="2043882"/>
                  <a:pt x="1072662" y="2048608"/>
                </a:cubicBezTo>
                <a:cubicBezTo>
                  <a:pt x="1064373" y="2052753"/>
                  <a:pt x="1053996" y="2052259"/>
                  <a:pt x="1046285" y="2057400"/>
                </a:cubicBezTo>
                <a:cubicBezTo>
                  <a:pt x="1035939" y="2064297"/>
                  <a:pt x="1030777" y="2077738"/>
                  <a:pt x="1019908" y="2083777"/>
                </a:cubicBezTo>
                <a:cubicBezTo>
                  <a:pt x="1003705" y="2092779"/>
                  <a:pt x="984739" y="2095500"/>
                  <a:pt x="967154" y="2101362"/>
                </a:cubicBezTo>
                <a:lnTo>
                  <a:pt x="940777" y="2110154"/>
                </a:lnTo>
                <a:cubicBezTo>
                  <a:pt x="838200" y="2107223"/>
                  <a:pt x="735391" y="2108851"/>
                  <a:pt x="633046" y="2101362"/>
                </a:cubicBezTo>
                <a:cubicBezTo>
                  <a:pt x="614560" y="2100009"/>
                  <a:pt x="597877" y="2089639"/>
                  <a:pt x="580293" y="2083777"/>
                </a:cubicBezTo>
                <a:lnTo>
                  <a:pt x="553916" y="2074985"/>
                </a:lnTo>
                <a:cubicBezTo>
                  <a:pt x="492532" y="2013601"/>
                  <a:pt x="560543" y="2073748"/>
                  <a:pt x="501162" y="2039816"/>
                </a:cubicBezTo>
                <a:cubicBezTo>
                  <a:pt x="426641" y="1997233"/>
                  <a:pt x="500094" y="2024806"/>
                  <a:pt x="439616" y="2004647"/>
                </a:cubicBezTo>
                <a:cubicBezTo>
                  <a:pt x="357978" y="1943419"/>
                  <a:pt x="449737" y="2008961"/>
                  <a:pt x="369277" y="1960685"/>
                </a:cubicBezTo>
                <a:cubicBezTo>
                  <a:pt x="351155" y="1949812"/>
                  <a:pt x="316523" y="1925516"/>
                  <a:pt x="316523" y="1925516"/>
                </a:cubicBezTo>
                <a:cubicBezTo>
                  <a:pt x="310662" y="1916724"/>
                  <a:pt x="306411" y="1906611"/>
                  <a:pt x="298939" y="1899139"/>
                </a:cubicBezTo>
                <a:cubicBezTo>
                  <a:pt x="291467" y="1891667"/>
                  <a:pt x="279163" y="1889806"/>
                  <a:pt x="272562" y="1881554"/>
                </a:cubicBezTo>
                <a:cubicBezTo>
                  <a:pt x="238459" y="1838925"/>
                  <a:pt x="294942" y="1865567"/>
                  <a:pt x="237393" y="1846385"/>
                </a:cubicBezTo>
                <a:cubicBezTo>
                  <a:pt x="199668" y="1770936"/>
                  <a:pt x="243141" y="1843341"/>
                  <a:pt x="193431" y="1793631"/>
                </a:cubicBezTo>
                <a:cubicBezTo>
                  <a:pt x="134817" y="1735017"/>
                  <a:pt x="219804" y="1796560"/>
                  <a:pt x="149470" y="1749670"/>
                </a:cubicBezTo>
                <a:cubicBezTo>
                  <a:pt x="108438" y="1688124"/>
                  <a:pt x="131885" y="1708639"/>
                  <a:pt x="87923" y="1679331"/>
                </a:cubicBezTo>
                <a:cubicBezTo>
                  <a:pt x="64122" y="1607926"/>
                  <a:pt x="78628" y="1643156"/>
                  <a:pt x="43962" y="1573823"/>
                </a:cubicBezTo>
                <a:cubicBezTo>
                  <a:pt x="38100" y="1547446"/>
                  <a:pt x="32930" y="1520906"/>
                  <a:pt x="26377" y="1494693"/>
                </a:cubicBezTo>
                <a:cubicBezTo>
                  <a:pt x="24129" y="1485702"/>
                  <a:pt x="19403" y="1477404"/>
                  <a:pt x="17585" y="1468316"/>
                </a:cubicBezTo>
                <a:cubicBezTo>
                  <a:pt x="13521" y="1447995"/>
                  <a:pt x="12200" y="1427212"/>
                  <a:pt x="8793" y="1406770"/>
                </a:cubicBezTo>
                <a:cubicBezTo>
                  <a:pt x="6336" y="1392029"/>
                  <a:pt x="2931" y="1377462"/>
                  <a:pt x="0" y="1362808"/>
                </a:cubicBezTo>
                <a:cubicBezTo>
                  <a:pt x="2931" y="1330570"/>
                  <a:pt x="-4896" y="1295427"/>
                  <a:pt x="8793" y="1266093"/>
                </a:cubicBezTo>
                <a:cubicBezTo>
                  <a:pt x="27126" y="1226807"/>
                  <a:pt x="91285" y="1226675"/>
                  <a:pt x="123093" y="1222131"/>
                </a:cubicBezTo>
                <a:cubicBezTo>
                  <a:pt x="131885" y="1216270"/>
                  <a:pt x="140295" y="1209790"/>
                  <a:pt x="149470" y="1204547"/>
                </a:cubicBezTo>
                <a:cubicBezTo>
                  <a:pt x="176831" y="1188912"/>
                  <a:pt x="187648" y="1188850"/>
                  <a:pt x="211016" y="1169377"/>
                </a:cubicBezTo>
                <a:cubicBezTo>
                  <a:pt x="278706" y="1112968"/>
                  <a:pt x="198288" y="1169069"/>
                  <a:pt x="263770" y="1125416"/>
                </a:cubicBezTo>
                <a:cubicBezTo>
                  <a:pt x="269631" y="1116624"/>
                  <a:pt x="273882" y="1106511"/>
                  <a:pt x="281354" y="1099039"/>
                </a:cubicBezTo>
                <a:lnTo>
                  <a:pt x="290146" y="1090247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1055069" y="4819610"/>
            <a:ext cx="9328646" cy="2020805"/>
          </a:xfrm>
          <a:custGeom>
            <a:avLst/>
            <a:gdLst>
              <a:gd name="connsiteX0" fmla="*/ 677016 w 9328646"/>
              <a:gd name="connsiteY0" fmla="*/ 24952 h 2020805"/>
              <a:gd name="connsiteX1" fmla="*/ 923200 w 9328646"/>
              <a:gd name="connsiteY1" fmla="*/ 33744 h 2020805"/>
              <a:gd name="connsiteX2" fmla="*/ 1046293 w 9328646"/>
              <a:gd name="connsiteY2" fmla="*/ 42536 h 2020805"/>
              <a:gd name="connsiteX3" fmla="*/ 1055085 w 9328646"/>
              <a:gd name="connsiteY3" fmla="*/ 68913 h 2020805"/>
              <a:gd name="connsiteX4" fmla="*/ 1081462 w 9328646"/>
              <a:gd name="connsiteY4" fmla="*/ 130459 h 2020805"/>
              <a:gd name="connsiteX5" fmla="*/ 1090254 w 9328646"/>
              <a:gd name="connsiteY5" fmla="*/ 156836 h 2020805"/>
              <a:gd name="connsiteX6" fmla="*/ 1107839 w 9328646"/>
              <a:gd name="connsiteY6" fmla="*/ 183213 h 2020805"/>
              <a:gd name="connsiteX7" fmla="*/ 1143008 w 9328646"/>
              <a:gd name="connsiteY7" fmla="*/ 262344 h 2020805"/>
              <a:gd name="connsiteX8" fmla="*/ 1169385 w 9328646"/>
              <a:gd name="connsiteY8" fmla="*/ 315098 h 2020805"/>
              <a:gd name="connsiteX9" fmla="*/ 1178177 w 9328646"/>
              <a:gd name="connsiteY9" fmla="*/ 341475 h 2020805"/>
              <a:gd name="connsiteX10" fmla="*/ 1195762 w 9328646"/>
              <a:gd name="connsiteY10" fmla="*/ 376644 h 2020805"/>
              <a:gd name="connsiteX11" fmla="*/ 1213346 w 9328646"/>
              <a:gd name="connsiteY11" fmla="*/ 403021 h 2020805"/>
              <a:gd name="connsiteX12" fmla="*/ 1230931 w 9328646"/>
              <a:gd name="connsiteY12" fmla="*/ 455775 h 2020805"/>
              <a:gd name="connsiteX13" fmla="*/ 1239723 w 9328646"/>
              <a:gd name="connsiteY13" fmla="*/ 482152 h 2020805"/>
              <a:gd name="connsiteX14" fmla="*/ 1257308 w 9328646"/>
              <a:gd name="connsiteY14" fmla="*/ 508528 h 2020805"/>
              <a:gd name="connsiteX15" fmla="*/ 1292477 w 9328646"/>
              <a:gd name="connsiteY15" fmla="*/ 596452 h 2020805"/>
              <a:gd name="connsiteX16" fmla="*/ 1327646 w 9328646"/>
              <a:gd name="connsiteY16" fmla="*/ 649205 h 2020805"/>
              <a:gd name="connsiteX17" fmla="*/ 1371608 w 9328646"/>
              <a:gd name="connsiteY17" fmla="*/ 719544 h 2020805"/>
              <a:gd name="connsiteX18" fmla="*/ 1389193 w 9328646"/>
              <a:gd name="connsiteY18" fmla="*/ 772298 h 2020805"/>
              <a:gd name="connsiteX19" fmla="*/ 1406777 w 9328646"/>
              <a:gd name="connsiteY19" fmla="*/ 798675 h 2020805"/>
              <a:gd name="connsiteX20" fmla="*/ 1415569 w 9328646"/>
              <a:gd name="connsiteY20" fmla="*/ 825052 h 2020805"/>
              <a:gd name="connsiteX21" fmla="*/ 1450739 w 9328646"/>
              <a:gd name="connsiteY21" fmla="*/ 877805 h 2020805"/>
              <a:gd name="connsiteX22" fmla="*/ 1503493 w 9328646"/>
              <a:gd name="connsiteY22" fmla="*/ 895390 h 2020805"/>
              <a:gd name="connsiteX23" fmla="*/ 1529869 w 9328646"/>
              <a:gd name="connsiteY23" fmla="*/ 912975 h 2020805"/>
              <a:gd name="connsiteX24" fmla="*/ 1556246 w 9328646"/>
              <a:gd name="connsiteY24" fmla="*/ 939352 h 2020805"/>
              <a:gd name="connsiteX25" fmla="*/ 1609000 w 9328646"/>
              <a:gd name="connsiteY25" fmla="*/ 956936 h 2020805"/>
              <a:gd name="connsiteX26" fmla="*/ 1635377 w 9328646"/>
              <a:gd name="connsiteY26" fmla="*/ 974521 h 2020805"/>
              <a:gd name="connsiteX27" fmla="*/ 1732093 w 9328646"/>
              <a:gd name="connsiteY27" fmla="*/ 992105 h 2020805"/>
              <a:gd name="connsiteX28" fmla="*/ 1776054 w 9328646"/>
              <a:gd name="connsiteY28" fmla="*/ 1000898 h 2020805"/>
              <a:gd name="connsiteX29" fmla="*/ 1890354 w 9328646"/>
              <a:gd name="connsiteY29" fmla="*/ 1009690 h 2020805"/>
              <a:gd name="connsiteX30" fmla="*/ 1951900 w 9328646"/>
              <a:gd name="connsiteY30" fmla="*/ 1018482 h 2020805"/>
              <a:gd name="connsiteX31" fmla="*/ 2294800 w 9328646"/>
              <a:gd name="connsiteY31" fmla="*/ 1018482 h 2020805"/>
              <a:gd name="connsiteX32" fmla="*/ 2321177 w 9328646"/>
              <a:gd name="connsiteY32" fmla="*/ 1009690 h 2020805"/>
              <a:gd name="connsiteX33" fmla="*/ 2365139 w 9328646"/>
              <a:gd name="connsiteY33" fmla="*/ 1000898 h 2020805"/>
              <a:gd name="connsiteX34" fmla="*/ 2444269 w 9328646"/>
              <a:gd name="connsiteY34" fmla="*/ 983313 h 2020805"/>
              <a:gd name="connsiteX35" fmla="*/ 2470646 w 9328646"/>
              <a:gd name="connsiteY35" fmla="*/ 965728 h 2020805"/>
              <a:gd name="connsiteX36" fmla="*/ 2497023 w 9328646"/>
              <a:gd name="connsiteY36" fmla="*/ 956936 h 2020805"/>
              <a:gd name="connsiteX37" fmla="*/ 2532193 w 9328646"/>
              <a:gd name="connsiteY37" fmla="*/ 939352 h 2020805"/>
              <a:gd name="connsiteX38" fmla="*/ 2558569 w 9328646"/>
              <a:gd name="connsiteY38" fmla="*/ 921767 h 2020805"/>
              <a:gd name="connsiteX39" fmla="*/ 2611323 w 9328646"/>
              <a:gd name="connsiteY39" fmla="*/ 904182 h 2020805"/>
              <a:gd name="connsiteX40" fmla="*/ 2664077 w 9328646"/>
              <a:gd name="connsiteY40" fmla="*/ 877805 h 2020805"/>
              <a:gd name="connsiteX41" fmla="*/ 2690454 w 9328646"/>
              <a:gd name="connsiteY41" fmla="*/ 860221 h 2020805"/>
              <a:gd name="connsiteX42" fmla="*/ 2743208 w 9328646"/>
              <a:gd name="connsiteY42" fmla="*/ 842636 h 2020805"/>
              <a:gd name="connsiteX43" fmla="*/ 2848716 w 9328646"/>
              <a:gd name="connsiteY43" fmla="*/ 789882 h 2020805"/>
              <a:gd name="connsiteX44" fmla="*/ 2875093 w 9328646"/>
              <a:gd name="connsiteY44" fmla="*/ 781090 h 2020805"/>
              <a:gd name="connsiteX45" fmla="*/ 2901469 w 9328646"/>
              <a:gd name="connsiteY45" fmla="*/ 772298 h 2020805"/>
              <a:gd name="connsiteX46" fmla="*/ 3006977 w 9328646"/>
              <a:gd name="connsiteY46" fmla="*/ 745921 h 2020805"/>
              <a:gd name="connsiteX47" fmla="*/ 3033354 w 9328646"/>
              <a:gd name="connsiteY47" fmla="*/ 728336 h 2020805"/>
              <a:gd name="connsiteX48" fmla="*/ 3094900 w 9328646"/>
              <a:gd name="connsiteY48" fmla="*/ 719544 h 2020805"/>
              <a:gd name="connsiteX49" fmla="*/ 3147654 w 9328646"/>
              <a:gd name="connsiteY49" fmla="*/ 710752 h 2020805"/>
              <a:gd name="connsiteX50" fmla="*/ 3217993 w 9328646"/>
              <a:gd name="connsiteY50" fmla="*/ 701959 h 2020805"/>
              <a:gd name="connsiteX51" fmla="*/ 3261954 w 9328646"/>
              <a:gd name="connsiteY51" fmla="*/ 693167 h 2020805"/>
              <a:gd name="connsiteX52" fmla="*/ 3297123 w 9328646"/>
              <a:gd name="connsiteY52" fmla="*/ 684375 h 2020805"/>
              <a:gd name="connsiteX53" fmla="*/ 3464177 w 9328646"/>
              <a:gd name="connsiteY53" fmla="*/ 675582 h 2020805"/>
              <a:gd name="connsiteX54" fmla="*/ 3516931 w 9328646"/>
              <a:gd name="connsiteY54" fmla="*/ 666790 h 2020805"/>
              <a:gd name="connsiteX55" fmla="*/ 4053262 w 9328646"/>
              <a:gd name="connsiteY55" fmla="*/ 693167 h 2020805"/>
              <a:gd name="connsiteX56" fmla="*/ 4088431 w 9328646"/>
              <a:gd name="connsiteY56" fmla="*/ 701959 h 2020805"/>
              <a:gd name="connsiteX57" fmla="*/ 4132393 w 9328646"/>
              <a:gd name="connsiteY57" fmla="*/ 710752 h 2020805"/>
              <a:gd name="connsiteX58" fmla="*/ 4185146 w 9328646"/>
              <a:gd name="connsiteY58" fmla="*/ 728336 h 2020805"/>
              <a:gd name="connsiteX59" fmla="*/ 4211523 w 9328646"/>
              <a:gd name="connsiteY59" fmla="*/ 737128 h 2020805"/>
              <a:gd name="connsiteX60" fmla="*/ 4343408 w 9328646"/>
              <a:gd name="connsiteY60" fmla="*/ 781090 h 2020805"/>
              <a:gd name="connsiteX61" fmla="*/ 4396162 w 9328646"/>
              <a:gd name="connsiteY61" fmla="*/ 798675 h 2020805"/>
              <a:gd name="connsiteX62" fmla="*/ 4422539 w 9328646"/>
              <a:gd name="connsiteY62" fmla="*/ 807467 h 2020805"/>
              <a:gd name="connsiteX63" fmla="*/ 4475293 w 9328646"/>
              <a:gd name="connsiteY63" fmla="*/ 816259 h 2020805"/>
              <a:gd name="connsiteX64" fmla="*/ 4563216 w 9328646"/>
              <a:gd name="connsiteY64" fmla="*/ 842636 h 2020805"/>
              <a:gd name="connsiteX65" fmla="*/ 4615969 w 9328646"/>
              <a:gd name="connsiteY65" fmla="*/ 851428 h 2020805"/>
              <a:gd name="connsiteX66" fmla="*/ 4659931 w 9328646"/>
              <a:gd name="connsiteY66" fmla="*/ 860221 h 2020805"/>
              <a:gd name="connsiteX67" fmla="*/ 4739062 w 9328646"/>
              <a:gd name="connsiteY67" fmla="*/ 869013 h 2020805"/>
              <a:gd name="connsiteX68" fmla="*/ 4783023 w 9328646"/>
              <a:gd name="connsiteY68" fmla="*/ 877805 h 2020805"/>
              <a:gd name="connsiteX69" fmla="*/ 4835777 w 9328646"/>
              <a:gd name="connsiteY69" fmla="*/ 886598 h 2020805"/>
              <a:gd name="connsiteX70" fmla="*/ 4879739 w 9328646"/>
              <a:gd name="connsiteY70" fmla="*/ 895390 h 2020805"/>
              <a:gd name="connsiteX71" fmla="*/ 4967662 w 9328646"/>
              <a:gd name="connsiteY71" fmla="*/ 904182 h 2020805"/>
              <a:gd name="connsiteX72" fmla="*/ 5134716 w 9328646"/>
              <a:gd name="connsiteY72" fmla="*/ 921767 h 2020805"/>
              <a:gd name="connsiteX73" fmla="*/ 5178677 w 9328646"/>
              <a:gd name="connsiteY73" fmla="*/ 930559 h 2020805"/>
              <a:gd name="connsiteX74" fmla="*/ 5205054 w 9328646"/>
              <a:gd name="connsiteY74" fmla="*/ 939352 h 2020805"/>
              <a:gd name="connsiteX75" fmla="*/ 5310562 w 9328646"/>
              <a:gd name="connsiteY75" fmla="*/ 948144 h 2020805"/>
              <a:gd name="connsiteX76" fmla="*/ 5442446 w 9328646"/>
              <a:gd name="connsiteY76" fmla="*/ 965728 h 2020805"/>
              <a:gd name="connsiteX77" fmla="*/ 5503993 w 9328646"/>
              <a:gd name="connsiteY77" fmla="*/ 974521 h 2020805"/>
              <a:gd name="connsiteX78" fmla="*/ 5547954 w 9328646"/>
              <a:gd name="connsiteY78" fmla="*/ 983313 h 2020805"/>
              <a:gd name="connsiteX79" fmla="*/ 5635877 w 9328646"/>
              <a:gd name="connsiteY79" fmla="*/ 992105 h 2020805"/>
              <a:gd name="connsiteX80" fmla="*/ 5767762 w 9328646"/>
              <a:gd name="connsiteY80" fmla="*/ 1018482 h 2020805"/>
              <a:gd name="connsiteX81" fmla="*/ 5802931 w 9328646"/>
              <a:gd name="connsiteY81" fmla="*/ 1027275 h 2020805"/>
              <a:gd name="connsiteX82" fmla="*/ 5908439 w 9328646"/>
              <a:gd name="connsiteY82" fmla="*/ 1036067 h 2020805"/>
              <a:gd name="connsiteX83" fmla="*/ 5961193 w 9328646"/>
              <a:gd name="connsiteY83" fmla="*/ 1044859 h 2020805"/>
              <a:gd name="connsiteX84" fmla="*/ 6066700 w 9328646"/>
              <a:gd name="connsiteY84" fmla="*/ 1053652 h 2020805"/>
              <a:gd name="connsiteX85" fmla="*/ 6110662 w 9328646"/>
              <a:gd name="connsiteY85" fmla="*/ 1062444 h 2020805"/>
              <a:gd name="connsiteX86" fmla="*/ 6559069 w 9328646"/>
              <a:gd name="connsiteY86" fmla="*/ 1062444 h 2020805"/>
              <a:gd name="connsiteX87" fmla="*/ 6594239 w 9328646"/>
              <a:gd name="connsiteY87" fmla="*/ 1053652 h 2020805"/>
              <a:gd name="connsiteX88" fmla="*/ 6673369 w 9328646"/>
              <a:gd name="connsiteY88" fmla="*/ 1044859 h 2020805"/>
              <a:gd name="connsiteX89" fmla="*/ 6726123 w 9328646"/>
              <a:gd name="connsiteY89" fmla="*/ 1036067 h 2020805"/>
              <a:gd name="connsiteX90" fmla="*/ 6761293 w 9328646"/>
              <a:gd name="connsiteY90" fmla="*/ 1018482 h 2020805"/>
              <a:gd name="connsiteX91" fmla="*/ 6805254 w 9328646"/>
              <a:gd name="connsiteY91" fmla="*/ 1009690 h 2020805"/>
              <a:gd name="connsiteX92" fmla="*/ 6831631 w 9328646"/>
              <a:gd name="connsiteY92" fmla="*/ 1000898 h 2020805"/>
              <a:gd name="connsiteX93" fmla="*/ 6972308 w 9328646"/>
              <a:gd name="connsiteY93" fmla="*/ 965728 h 2020805"/>
              <a:gd name="connsiteX94" fmla="*/ 7007477 w 9328646"/>
              <a:gd name="connsiteY94" fmla="*/ 948144 h 2020805"/>
              <a:gd name="connsiteX95" fmla="*/ 7148154 w 9328646"/>
              <a:gd name="connsiteY95" fmla="*/ 921767 h 2020805"/>
              <a:gd name="connsiteX96" fmla="*/ 7183323 w 9328646"/>
              <a:gd name="connsiteY96" fmla="*/ 904182 h 2020805"/>
              <a:gd name="connsiteX97" fmla="*/ 7315208 w 9328646"/>
              <a:gd name="connsiteY97" fmla="*/ 877805 h 2020805"/>
              <a:gd name="connsiteX98" fmla="*/ 7429508 w 9328646"/>
              <a:gd name="connsiteY98" fmla="*/ 851428 h 2020805"/>
              <a:gd name="connsiteX99" fmla="*/ 7535016 w 9328646"/>
              <a:gd name="connsiteY99" fmla="*/ 833844 h 2020805"/>
              <a:gd name="connsiteX100" fmla="*/ 7587769 w 9328646"/>
              <a:gd name="connsiteY100" fmla="*/ 825052 h 2020805"/>
              <a:gd name="connsiteX101" fmla="*/ 7675693 w 9328646"/>
              <a:gd name="connsiteY101" fmla="*/ 816259 h 2020805"/>
              <a:gd name="connsiteX102" fmla="*/ 7719654 w 9328646"/>
              <a:gd name="connsiteY102" fmla="*/ 807467 h 2020805"/>
              <a:gd name="connsiteX103" fmla="*/ 7825162 w 9328646"/>
              <a:gd name="connsiteY103" fmla="*/ 798675 h 2020805"/>
              <a:gd name="connsiteX104" fmla="*/ 7895500 w 9328646"/>
              <a:gd name="connsiteY104" fmla="*/ 789882 h 2020805"/>
              <a:gd name="connsiteX105" fmla="*/ 8106516 w 9328646"/>
              <a:gd name="connsiteY105" fmla="*/ 772298 h 2020805"/>
              <a:gd name="connsiteX106" fmla="*/ 8176854 w 9328646"/>
              <a:gd name="connsiteY106" fmla="*/ 763505 h 2020805"/>
              <a:gd name="connsiteX107" fmla="*/ 8264777 w 9328646"/>
              <a:gd name="connsiteY107" fmla="*/ 754713 h 2020805"/>
              <a:gd name="connsiteX108" fmla="*/ 8607677 w 9328646"/>
              <a:gd name="connsiteY108" fmla="*/ 763505 h 2020805"/>
              <a:gd name="connsiteX109" fmla="*/ 8941785 w 9328646"/>
              <a:gd name="connsiteY109" fmla="*/ 781090 h 2020805"/>
              <a:gd name="connsiteX110" fmla="*/ 9012123 w 9328646"/>
              <a:gd name="connsiteY110" fmla="*/ 807467 h 2020805"/>
              <a:gd name="connsiteX111" fmla="*/ 9073669 w 9328646"/>
              <a:gd name="connsiteY111" fmla="*/ 851428 h 2020805"/>
              <a:gd name="connsiteX112" fmla="*/ 9100046 w 9328646"/>
              <a:gd name="connsiteY112" fmla="*/ 860221 h 2020805"/>
              <a:gd name="connsiteX113" fmla="*/ 9135216 w 9328646"/>
              <a:gd name="connsiteY113" fmla="*/ 895390 h 2020805"/>
              <a:gd name="connsiteX114" fmla="*/ 9161593 w 9328646"/>
              <a:gd name="connsiteY114" fmla="*/ 904182 h 2020805"/>
              <a:gd name="connsiteX115" fmla="*/ 9196762 w 9328646"/>
              <a:gd name="connsiteY115" fmla="*/ 930559 h 2020805"/>
              <a:gd name="connsiteX116" fmla="*/ 9223139 w 9328646"/>
              <a:gd name="connsiteY116" fmla="*/ 983313 h 2020805"/>
              <a:gd name="connsiteX117" fmla="*/ 9240723 w 9328646"/>
              <a:gd name="connsiteY117" fmla="*/ 1027275 h 2020805"/>
              <a:gd name="connsiteX118" fmla="*/ 9302269 w 9328646"/>
              <a:gd name="connsiteY118" fmla="*/ 1247082 h 2020805"/>
              <a:gd name="connsiteX119" fmla="*/ 9319854 w 9328646"/>
              <a:gd name="connsiteY119" fmla="*/ 1317421 h 2020805"/>
              <a:gd name="connsiteX120" fmla="*/ 9328646 w 9328646"/>
              <a:gd name="connsiteY120" fmla="*/ 1361382 h 2020805"/>
              <a:gd name="connsiteX121" fmla="*/ 9319854 w 9328646"/>
              <a:gd name="connsiteY121" fmla="*/ 1589982 h 2020805"/>
              <a:gd name="connsiteX122" fmla="*/ 9311062 w 9328646"/>
              <a:gd name="connsiteY122" fmla="*/ 1616359 h 2020805"/>
              <a:gd name="connsiteX123" fmla="*/ 9302269 w 9328646"/>
              <a:gd name="connsiteY123" fmla="*/ 1651528 h 2020805"/>
              <a:gd name="connsiteX124" fmla="*/ 9284685 w 9328646"/>
              <a:gd name="connsiteY124" fmla="*/ 1721867 h 2020805"/>
              <a:gd name="connsiteX125" fmla="*/ 9267100 w 9328646"/>
              <a:gd name="connsiteY125" fmla="*/ 1748244 h 2020805"/>
              <a:gd name="connsiteX126" fmla="*/ 9240723 w 9328646"/>
              <a:gd name="connsiteY126" fmla="*/ 1757036 h 2020805"/>
              <a:gd name="connsiteX127" fmla="*/ 9152800 w 9328646"/>
              <a:gd name="connsiteY127" fmla="*/ 1800998 h 2020805"/>
              <a:gd name="connsiteX128" fmla="*/ 9117631 w 9328646"/>
              <a:gd name="connsiteY128" fmla="*/ 1818582 h 2020805"/>
              <a:gd name="connsiteX129" fmla="*/ 9091254 w 9328646"/>
              <a:gd name="connsiteY129" fmla="*/ 1827375 h 2020805"/>
              <a:gd name="connsiteX130" fmla="*/ 9064877 w 9328646"/>
              <a:gd name="connsiteY130" fmla="*/ 1844959 h 2020805"/>
              <a:gd name="connsiteX131" fmla="*/ 9003331 w 9328646"/>
              <a:gd name="connsiteY131" fmla="*/ 1862544 h 2020805"/>
              <a:gd name="connsiteX132" fmla="*/ 8976954 w 9328646"/>
              <a:gd name="connsiteY132" fmla="*/ 1871336 h 2020805"/>
              <a:gd name="connsiteX133" fmla="*/ 8950577 w 9328646"/>
              <a:gd name="connsiteY133" fmla="*/ 1888921 h 2020805"/>
              <a:gd name="connsiteX134" fmla="*/ 8897823 w 9328646"/>
              <a:gd name="connsiteY134" fmla="*/ 1906505 h 2020805"/>
              <a:gd name="connsiteX135" fmla="*/ 8871446 w 9328646"/>
              <a:gd name="connsiteY135" fmla="*/ 1915298 h 2020805"/>
              <a:gd name="connsiteX136" fmla="*/ 8695600 w 9328646"/>
              <a:gd name="connsiteY136" fmla="*/ 1941675 h 2020805"/>
              <a:gd name="connsiteX137" fmla="*/ 8642846 w 9328646"/>
              <a:gd name="connsiteY137" fmla="*/ 1950467 h 2020805"/>
              <a:gd name="connsiteX138" fmla="*/ 8519754 w 9328646"/>
              <a:gd name="connsiteY138" fmla="*/ 1968052 h 2020805"/>
              <a:gd name="connsiteX139" fmla="*/ 8449416 w 9328646"/>
              <a:gd name="connsiteY139" fmla="*/ 1976844 h 2020805"/>
              <a:gd name="connsiteX140" fmla="*/ 8317531 w 9328646"/>
              <a:gd name="connsiteY140" fmla="*/ 1985636 h 2020805"/>
              <a:gd name="connsiteX141" fmla="*/ 8264777 w 9328646"/>
              <a:gd name="connsiteY141" fmla="*/ 1994428 h 2020805"/>
              <a:gd name="connsiteX142" fmla="*/ 8044969 w 9328646"/>
              <a:gd name="connsiteY142" fmla="*/ 2012013 h 2020805"/>
              <a:gd name="connsiteX143" fmla="*/ 7578977 w 9328646"/>
              <a:gd name="connsiteY143" fmla="*/ 2003221 h 2020805"/>
              <a:gd name="connsiteX144" fmla="*/ 7508639 w 9328646"/>
              <a:gd name="connsiteY144" fmla="*/ 1994428 h 2020805"/>
              <a:gd name="connsiteX145" fmla="*/ 7482262 w 9328646"/>
              <a:gd name="connsiteY145" fmla="*/ 1985636 h 2020805"/>
              <a:gd name="connsiteX146" fmla="*/ 5917231 w 9328646"/>
              <a:gd name="connsiteY146" fmla="*/ 1994428 h 2020805"/>
              <a:gd name="connsiteX147" fmla="*/ 5521577 w 9328646"/>
              <a:gd name="connsiteY147" fmla="*/ 1994428 h 2020805"/>
              <a:gd name="connsiteX148" fmla="*/ 5240223 w 9328646"/>
              <a:gd name="connsiteY148" fmla="*/ 1976844 h 2020805"/>
              <a:gd name="connsiteX149" fmla="*/ 4659931 w 9328646"/>
              <a:gd name="connsiteY149" fmla="*/ 1994428 h 2020805"/>
              <a:gd name="connsiteX150" fmla="*/ 4334616 w 9328646"/>
              <a:gd name="connsiteY150" fmla="*/ 2012013 h 2020805"/>
              <a:gd name="connsiteX151" fmla="*/ 3974131 w 9328646"/>
              <a:gd name="connsiteY151" fmla="*/ 2020805 h 2020805"/>
              <a:gd name="connsiteX152" fmla="*/ 3402631 w 9328646"/>
              <a:gd name="connsiteY152" fmla="*/ 2012013 h 2020805"/>
              <a:gd name="connsiteX153" fmla="*/ 3323500 w 9328646"/>
              <a:gd name="connsiteY153" fmla="*/ 2003221 h 2020805"/>
              <a:gd name="connsiteX154" fmla="*/ 3270746 w 9328646"/>
              <a:gd name="connsiteY154" fmla="*/ 1985636 h 2020805"/>
              <a:gd name="connsiteX155" fmla="*/ 2620116 w 9328646"/>
              <a:gd name="connsiteY155" fmla="*/ 1994428 h 2020805"/>
              <a:gd name="connsiteX156" fmla="*/ 2497023 w 9328646"/>
              <a:gd name="connsiteY156" fmla="*/ 2003221 h 2020805"/>
              <a:gd name="connsiteX157" fmla="*/ 2162916 w 9328646"/>
              <a:gd name="connsiteY157" fmla="*/ 2012013 h 2020805"/>
              <a:gd name="connsiteX158" fmla="*/ 1793639 w 9328646"/>
              <a:gd name="connsiteY158" fmla="*/ 2003221 h 2020805"/>
              <a:gd name="connsiteX159" fmla="*/ 1652962 w 9328646"/>
              <a:gd name="connsiteY159" fmla="*/ 1985636 h 2020805"/>
              <a:gd name="connsiteX160" fmla="*/ 1565039 w 9328646"/>
              <a:gd name="connsiteY160" fmla="*/ 1976844 h 2020805"/>
              <a:gd name="connsiteX161" fmla="*/ 1424362 w 9328646"/>
              <a:gd name="connsiteY161" fmla="*/ 1959259 h 2020805"/>
              <a:gd name="connsiteX162" fmla="*/ 1310062 w 9328646"/>
              <a:gd name="connsiteY162" fmla="*/ 1950467 h 2020805"/>
              <a:gd name="connsiteX163" fmla="*/ 1186969 w 9328646"/>
              <a:gd name="connsiteY163" fmla="*/ 1932882 h 2020805"/>
              <a:gd name="connsiteX164" fmla="*/ 1151800 w 9328646"/>
              <a:gd name="connsiteY164" fmla="*/ 1924090 h 2020805"/>
              <a:gd name="connsiteX165" fmla="*/ 1072669 w 9328646"/>
              <a:gd name="connsiteY165" fmla="*/ 1915298 h 2020805"/>
              <a:gd name="connsiteX166" fmla="*/ 1019916 w 9328646"/>
              <a:gd name="connsiteY166" fmla="*/ 1897713 h 2020805"/>
              <a:gd name="connsiteX167" fmla="*/ 975954 w 9328646"/>
              <a:gd name="connsiteY167" fmla="*/ 1880128 h 2020805"/>
              <a:gd name="connsiteX168" fmla="*/ 931993 w 9328646"/>
              <a:gd name="connsiteY168" fmla="*/ 1871336 h 2020805"/>
              <a:gd name="connsiteX169" fmla="*/ 879239 w 9328646"/>
              <a:gd name="connsiteY169" fmla="*/ 1836167 h 2020805"/>
              <a:gd name="connsiteX170" fmla="*/ 844069 w 9328646"/>
              <a:gd name="connsiteY170" fmla="*/ 1827375 h 2020805"/>
              <a:gd name="connsiteX171" fmla="*/ 764939 w 9328646"/>
              <a:gd name="connsiteY171" fmla="*/ 1792205 h 2020805"/>
              <a:gd name="connsiteX172" fmla="*/ 738562 w 9328646"/>
              <a:gd name="connsiteY172" fmla="*/ 1783413 h 2020805"/>
              <a:gd name="connsiteX173" fmla="*/ 703393 w 9328646"/>
              <a:gd name="connsiteY173" fmla="*/ 1765828 h 2020805"/>
              <a:gd name="connsiteX174" fmla="*/ 677016 w 9328646"/>
              <a:gd name="connsiteY174" fmla="*/ 1748244 h 2020805"/>
              <a:gd name="connsiteX175" fmla="*/ 641846 w 9328646"/>
              <a:gd name="connsiteY175" fmla="*/ 1739452 h 2020805"/>
              <a:gd name="connsiteX176" fmla="*/ 553923 w 9328646"/>
              <a:gd name="connsiteY176" fmla="*/ 1686698 h 2020805"/>
              <a:gd name="connsiteX177" fmla="*/ 527546 w 9328646"/>
              <a:gd name="connsiteY177" fmla="*/ 1677905 h 2020805"/>
              <a:gd name="connsiteX178" fmla="*/ 501169 w 9328646"/>
              <a:gd name="connsiteY178" fmla="*/ 1660321 h 2020805"/>
              <a:gd name="connsiteX179" fmla="*/ 439623 w 9328646"/>
              <a:gd name="connsiteY179" fmla="*/ 1642736 h 2020805"/>
              <a:gd name="connsiteX180" fmla="*/ 369285 w 9328646"/>
              <a:gd name="connsiteY180" fmla="*/ 1598775 h 2020805"/>
              <a:gd name="connsiteX181" fmla="*/ 342908 w 9328646"/>
              <a:gd name="connsiteY181" fmla="*/ 1572398 h 2020805"/>
              <a:gd name="connsiteX182" fmla="*/ 281362 w 9328646"/>
              <a:gd name="connsiteY182" fmla="*/ 1546021 h 2020805"/>
              <a:gd name="connsiteX183" fmla="*/ 175854 w 9328646"/>
              <a:gd name="connsiteY183" fmla="*/ 1458098 h 2020805"/>
              <a:gd name="connsiteX184" fmla="*/ 149477 w 9328646"/>
              <a:gd name="connsiteY184" fmla="*/ 1440513 h 2020805"/>
              <a:gd name="connsiteX185" fmla="*/ 123100 w 9328646"/>
              <a:gd name="connsiteY185" fmla="*/ 1405344 h 2020805"/>
              <a:gd name="connsiteX186" fmla="*/ 105516 w 9328646"/>
              <a:gd name="connsiteY186" fmla="*/ 1378967 h 2020805"/>
              <a:gd name="connsiteX187" fmla="*/ 79139 w 9328646"/>
              <a:gd name="connsiteY187" fmla="*/ 1361382 h 2020805"/>
              <a:gd name="connsiteX188" fmla="*/ 70346 w 9328646"/>
              <a:gd name="connsiteY188" fmla="*/ 1335005 h 2020805"/>
              <a:gd name="connsiteX189" fmla="*/ 43969 w 9328646"/>
              <a:gd name="connsiteY189" fmla="*/ 1317421 h 2020805"/>
              <a:gd name="connsiteX190" fmla="*/ 17593 w 9328646"/>
              <a:gd name="connsiteY190" fmla="*/ 1203121 h 2020805"/>
              <a:gd name="connsiteX191" fmla="*/ 8800 w 9328646"/>
              <a:gd name="connsiteY191" fmla="*/ 1176744 h 2020805"/>
              <a:gd name="connsiteX192" fmla="*/ 8800 w 9328646"/>
              <a:gd name="connsiteY192" fmla="*/ 895390 h 2020805"/>
              <a:gd name="connsiteX193" fmla="*/ 17593 w 9328646"/>
              <a:gd name="connsiteY193" fmla="*/ 833844 h 2020805"/>
              <a:gd name="connsiteX194" fmla="*/ 79139 w 9328646"/>
              <a:gd name="connsiteY194" fmla="*/ 728336 h 2020805"/>
              <a:gd name="connsiteX195" fmla="*/ 87931 w 9328646"/>
              <a:gd name="connsiteY195" fmla="*/ 693167 h 2020805"/>
              <a:gd name="connsiteX196" fmla="*/ 114308 w 9328646"/>
              <a:gd name="connsiteY196" fmla="*/ 649205 h 2020805"/>
              <a:gd name="connsiteX197" fmla="*/ 149477 w 9328646"/>
              <a:gd name="connsiteY197" fmla="*/ 596452 h 2020805"/>
              <a:gd name="connsiteX198" fmla="*/ 167062 w 9328646"/>
              <a:gd name="connsiteY198" fmla="*/ 570075 h 2020805"/>
              <a:gd name="connsiteX199" fmla="*/ 193439 w 9328646"/>
              <a:gd name="connsiteY199" fmla="*/ 534905 h 2020805"/>
              <a:gd name="connsiteX200" fmla="*/ 237400 w 9328646"/>
              <a:gd name="connsiteY200" fmla="*/ 455775 h 2020805"/>
              <a:gd name="connsiteX201" fmla="*/ 254985 w 9328646"/>
              <a:gd name="connsiteY201" fmla="*/ 429398 h 2020805"/>
              <a:gd name="connsiteX202" fmla="*/ 290154 w 9328646"/>
              <a:gd name="connsiteY202" fmla="*/ 376644 h 2020805"/>
              <a:gd name="connsiteX203" fmla="*/ 298946 w 9328646"/>
              <a:gd name="connsiteY203" fmla="*/ 350267 h 2020805"/>
              <a:gd name="connsiteX204" fmla="*/ 342908 w 9328646"/>
              <a:gd name="connsiteY204" fmla="*/ 297513 h 2020805"/>
              <a:gd name="connsiteX205" fmla="*/ 369285 w 9328646"/>
              <a:gd name="connsiteY205" fmla="*/ 262344 h 2020805"/>
              <a:gd name="connsiteX206" fmla="*/ 386869 w 9328646"/>
              <a:gd name="connsiteY206" fmla="*/ 235967 h 2020805"/>
              <a:gd name="connsiteX207" fmla="*/ 413246 w 9328646"/>
              <a:gd name="connsiteY207" fmla="*/ 209590 h 2020805"/>
              <a:gd name="connsiteX208" fmla="*/ 448416 w 9328646"/>
              <a:gd name="connsiteY208" fmla="*/ 165628 h 2020805"/>
              <a:gd name="connsiteX209" fmla="*/ 518754 w 9328646"/>
              <a:gd name="connsiteY209" fmla="*/ 104082 h 2020805"/>
              <a:gd name="connsiteX210" fmla="*/ 562716 w 9328646"/>
              <a:gd name="connsiteY210" fmla="*/ 60121 h 2020805"/>
              <a:gd name="connsiteX211" fmla="*/ 580300 w 9328646"/>
              <a:gd name="connsiteY211" fmla="*/ 33744 h 2020805"/>
              <a:gd name="connsiteX212" fmla="*/ 633054 w 9328646"/>
              <a:gd name="connsiteY212" fmla="*/ 7367 h 2020805"/>
              <a:gd name="connsiteX213" fmla="*/ 677016 w 9328646"/>
              <a:gd name="connsiteY213" fmla="*/ 24952 h 202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9328646" h="2020805">
                <a:moveTo>
                  <a:pt x="677016" y="24952"/>
                </a:moveTo>
                <a:cubicBezTo>
                  <a:pt x="725374" y="29348"/>
                  <a:pt x="841179" y="29838"/>
                  <a:pt x="923200" y="33744"/>
                </a:cubicBezTo>
                <a:cubicBezTo>
                  <a:pt x="964289" y="35701"/>
                  <a:pt x="1006546" y="31937"/>
                  <a:pt x="1046293" y="42536"/>
                </a:cubicBezTo>
                <a:cubicBezTo>
                  <a:pt x="1055248" y="44924"/>
                  <a:pt x="1051643" y="60308"/>
                  <a:pt x="1055085" y="68913"/>
                </a:cubicBezTo>
                <a:cubicBezTo>
                  <a:pt x="1063374" y="89637"/>
                  <a:pt x="1073173" y="109735"/>
                  <a:pt x="1081462" y="130459"/>
                </a:cubicBezTo>
                <a:cubicBezTo>
                  <a:pt x="1084904" y="139064"/>
                  <a:pt x="1086109" y="148547"/>
                  <a:pt x="1090254" y="156836"/>
                </a:cubicBezTo>
                <a:cubicBezTo>
                  <a:pt x="1094980" y="166288"/>
                  <a:pt x="1101977" y="174421"/>
                  <a:pt x="1107839" y="183213"/>
                </a:cubicBezTo>
                <a:cubicBezTo>
                  <a:pt x="1128765" y="245992"/>
                  <a:pt x="1115141" y="220544"/>
                  <a:pt x="1143008" y="262344"/>
                </a:cubicBezTo>
                <a:cubicBezTo>
                  <a:pt x="1165107" y="328643"/>
                  <a:pt x="1135297" y="246921"/>
                  <a:pt x="1169385" y="315098"/>
                </a:cubicBezTo>
                <a:cubicBezTo>
                  <a:pt x="1173530" y="323387"/>
                  <a:pt x="1174526" y="332956"/>
                  <a:pt x="1178177" y="341475"/>
                </a:cubicBezTo>
                <a:cubicBezTo>
                  <a:pt x="1183340" y="353522"/>
                  <a:pt x="1189259" y="365264"/>
                  <a:pt x="1195762" y="376644"/>
                </a:cubicBezTo>
                <a:cubicBezTo>
                  <a:pt x="1201005" y="385819"/>
                  <a:pt x="1209054" y="393365"/>
                  <a:pt x="1213346" y="403021"/>
                </a:cubicBezTo>
                <a:cubicBezTo>
                  <a:pt x="1220874" y="419959"/>
                  <a:pt x="1225069" y="438190"/>
                  <a:pt x="1230931" y="455775"/>
                </a:cubicBezTo>
                <a:cubicBezTo>
                  <a:pt x="1233862" y="464567"/>
                  <a:pt x="1234582" y="474441"/>
                  <a:pt x="1239723" y="482152"/>
                </a:cubicBezTo>
                <a:lnTo>
                  <a:pt x="1257308" y="508528"/>
                </a:lnTo>
                <a:cubicBezTo>
                  <a:pt x="1269887" y="546265"/>
                  <a:pt x="1273074" y="564114"/>
                  <a:pt x="1292477" y="596452"/>
                </a:cubicBezTo>
                <a:cubicBezTo>
                  <a:pt x="1303350" y="614574"/>
                  <a:pt x="1320963" y="629156"/>
                  <a:pt x="1327646" y="649205"/>
                </a:cubicBezTo>
                <a:cubicBezTo>
                  <a:pt x="1348573" y="711984"/>
                  <a:pt x="1329808" y="691677"/>
                  <a:pt x="1371608" y="719544"/>
                </a:cubicBezTo>
                <a:cubicBezTo>
                  <a:pt x="1377470" y="737129"/>
                  <a:pt x="1378911" y="756875"/>
                  <a:pt x="1389193" y="772298"/>
                </a:cubicBezTo>
                <a:cubicBezTo>
                  <a:pt x="1395054" y="781090"/>
                  <a:pt x="1402051" y="789224"/>
                  <a:pt x="1406777" y="798675"/>
                </a:cubicBezTo>
                <a:cubicBezTo>
                  <a:pt x="1410922" y="806965"/>
                  <a:pt x="1411068" y="816950"/>
                  <a:pt x="1415569" y="825052"/>
                </a:cubicBezTo>
                <a:cubicBezTo>
                  <a:pt x="1425833" y="843526"/>
                  <a:pt x="1430690" y="871122"/>
                  <a:pt x="1450739" y="877805"/>
                </a:cubicBezTo>
                <a:lnTo>
                  <a:pt x="1503493" y="895390"/>
                </a:lnTo>
                <a:cubicBezTo>
                  <a:pt x="1512285" y="901252"/>
                  <a:pt x="1521751" y="906210"/>
                  <a:pt x="1529869" y="912975"/>
                </a:cubicBezTo>
                <a:cubicBezTo>
                  <a:pt x="1539421" y="920935"/>
                  <a:pt x="1545376" y="933313"/>
                  <a:pt x="1556246" y="939352"/>
                </a:cubicBezTo>
                <a:cubicBezTo>
                  <a:pt x="1572449" y="948354"/>
                  <a:pt x="1609000" y="956936"/>
                  <a:pt x="1609000" y="956936"/>
                </a:cubicBezTo>
                <a:cubicBezTo>
                  <a:pt x="1617792" y="962798"/>
                  <a:pt x="1625925" y="969795"/>
                  <a:pt x="1635377" y="974521"/>
                </a:cubicBezTo>
                <a:cubicBezTo>
                  <a:pt x="1663276" y="988470"/>
                  <a:pt x="1705829" y="988064"/>
                  <a:pt x="1732093" y="992105"/>
                </a:cubicBezTo>
                <a:cubicBezTo>
                  <a:pt x="1746863" y="994377"/>
                  <a:pt x="1761201" y="999248"/>
                  <a:pt x="1776054" y="1000898"/>
                </a:cubicBezTo>
                <a:cubicBezTo>
                  <a:pt x="1814033" y="1005118"/>
                  <a:pt x="1852331" y="1005888"/>
                  <a:pt x="1890354" y="1009690"/>
                </a:cubicBezTo>
                <a:cubicBezTo>
                  <a:pt x="1910975" y="1011752"/>
                  <a:pt x="1931385" y="1015551"/>
                  <a:pt x="1951900" y="1018482"/>
                </a:cubicBezTo>
                <a:cubicBezTo>
                  <a:pt x="2076660" y="1060072"/>
                  <a:pt x="1988920" y="1034169"/>
                  <a:pt x="2294800" y="1018482"/>
                </a:cubicBezTo>
                <a:cubicBezTo>
                  <a:pt x="2304056" y="1018007"/>
                  <a:pt x="2312186" y="1011938"/>
                  <a:pt x="2321177" y="1009690"/>
                </a:cubicBezTo>
                <a:cubicBezTo>
                  <a:pt x="2335675" y="1006066"/>
                  <a:pt x="2350641" y="1004523"/>
                  <a:pt x="2365139" y="1000898"/>
                </a:cubicBezTo>
                <a:cubicBezTo>
                  <a:pt x="2451725" y="979251"/>
                  <a:pt x="2299093" y="1007508"/>
                  <a:pt x="2444269" y="983313"/>
                </a:cubicBezTo>
                <a:cubicBezTo>
                  <a:pt x="2453061" y="977451"/>
                  <a:pt x="2461194" y="970454"/>
                  <a:pt x="2470646" y="965728"/>
                </a:cubicBezTo>
                <a:cubicBezTo>
                  <a:pt x="2478935" y="961583"/>
                  <a:pt x="2488504" y="960587"/>
                  <a:pt x="2497023" y="956936"/>
                </a:cubicBezTo>
                <a:cubicBezTo>
                  <a:pt x="2509070" y="951773"/>
                  <a:pt x="2520813" y="945855"/>
                  <a:pt x="2532193" y="939352"/>
                </a:cubicBezTo>
                <a:cubicBezTo>
                  <a:pt x="2541368" y="934109"/>
                  <a:pt x="2548913" y="926059"/>
                  <a:pt x="2558569" y="921767"/>
                </a:cubicBezTo>
                <a:cubicBezTo>
                  <a:pt x="2575507" y="914239"/>
                  <a:pt x="2595900" y="914464"/>
                  <a:pt x="2611323" y="904182"/>
                </a:cubicBezTo>
                <a:cubicBezTo>
                  <a:pt x="2686915" y="853789"/>
                  <a:pt x="2591274" y="914207"/>
                  <a:pt x="2664077" y="877805"/>
                </a:cubicBezTo>
                <a:cubicBezTo>
                  <a:pt x="2673528" y="873079"/>
                  <a:pt x="2680798" y="864513"/>
                  <a:pt x="2690454" y="860221"/>
                </a:cubicBezTo>
                <a:cubicBezTo>
                  <a:pt x="2707392" y="852693"/>
                  <a:pt x="2727785" y="852918"/>
                  <a:pt x="2743208" y="842636"/>
                </a:cubicBezTo>
                <a:cubicBezTo>
                  <a:pt x="2811383" y="797186"/>
                  <a:pt x="2775914" y="814149"/>
                  <a:pt x="2848716" y="789882"/>
                </a:cubicBezTo>
                <a:lnTo>
                  <a:pt x="2875093" y="781090"/>
                </a:lnTo>
                <a:lnTo>
                  <a:pt x="2901469" y="772298"/>
                </a:lnTo>
                <a:cubicBezTo>
                  <a:pt x="2961824" y="732060"/>
                  <a:pt x="2887466" y="775799"/>
                  <a:pt x="3006977" y="745921"/>
                </a:cubicBezTo>
                <a:cubicBezTo>
                  <a:pt x="3017229" y="743358"/>
                  <a:pt x="3023233" y="731372"/>
                  <a:pt x="3033354" y="728336"/>
                </a:cubicBezTo>
                <a:cubicBezTo>
                  <a:pt x="3053204" y="722381"/>
                  <a:pt x="3074417" y="722695"/>
                  <a:pt x="3094900" y="719544"/>
                </a:cubicBezTo>
                <a:cubicBezTo>
                  <a:pt x="3112520" y="716833"/>
                  <a:pt x="3130006" y="713273"/>
                  <a:pt x="3147654" y="710752"/>
                </a:cubicBezTo>
                <a:cubicBezTo>
                  <a:pt x="3171045" y="707410"/>
                  <a:pt x="3194639" y="705552"/>
                  <a:pt x="3217993" y="701959"/>
                </a:cubicBezTo>
                <a:cubicBezTo>
                  <a:pt x="3232763" y="699687"/>
                  <a:pt x="3247366" y="696409"/>
                  <a:pt x="3261954" y="693167"/>
                </a:cubicBezTo>
                <a:cubicBezTo>
                  <a:pt x="3273750" y="690546"/>
                  <a:pt x="3285085" y="685422"/>
                  <a:pt x="3297123" y="684375"/>
                </a:cubicBezTo>
                <a:cubicBezTo>
                  <a:pt x="3352675" y="679544"/>
                  <a:pt x="3408492" y="678513"/>
                  <a:pt x="3464177" y="675582"/>
                </a:cubicBezTo>
                <a:cubicBezTo>
                  <a:pt x="3481762" y="672651"/>
                  <a:pt x="3499104" y="666790"/>
                  <a:pt x="3516931" y="666790"/>
                </a:cubicBezTo>
                <a:cubicBezTo>
                  <a:pt x="3846002" y="666790"/>
                  <a:pt x="3807497" y="667296"/>
                  <a:pt x="4053262" y="693167"/>
                </a:cubicBezTo>
                <a:cubicBezTo>
                  <a:pt x="4064985" y="696098"/>
                  <a:pt x="4076635" y="699338"/>
                  <a:pt x="4088431" y="701959"/>
                </a:cubicBezTo>
                <a:cubicBezTo>
                  <a:pt x="4103019" y="705201"/>
                  <a:pt x="4117975" y="706820"/>
                  <a:pt x="4132393" y="710752"/>
                </a:cubicBezTo>
                <a:cubicBezTo>
                  <a:pt x="4150275" y="715629"/>
                  <a:pt x="4167562" y="722475"/>
                  <a:pt x="4185146" y="728336"/>
                </a:cubicBezTo>
                <a:lnTo>
                  <a:pt x="4211523" y="737128"/>
                </a:lnTo>
                <a:lnTo>
                  <a:pt x="4343408" y="781090"/>
                </a:lnTo>
                <a:lnTo>
                  <a:pt x="4396162" y="798675"/>
                </a:lnTo>
                <a:cubicBezTo>
                  <a:pt x="4404954" y="801606"/>
                  <a:pt x="4413397" y="805943"/>
                  <a:pt x="4422539" y="807467"/>
                </a:cubicBezTo>
                <a:lnTo>
                  <a:pt x="4475293" y="816259"/>
                </a:lnTo>
                <a:cubicBezTo>
                  <a:pt x="4508945" y="827477"/>
                  <a:pt x="4529990" y="835991"/>
                  <a:pt x="4563216" y="842636"/>
                </a:cubicBezTo>
                <a:cubicBezTo>
                  <a:pt x="4580697" y="846132"/>
                  <a:pt x="4598430" y="848239"/>
                  <a:pt x="4615969" y="851428"/>
                </a:cubicBezTo>
                <a:cubicBezTo>
                  <a:pt x="4630672" y="854101"/>
                  <a:pt x="4645137" y="858108"/>
                  <a:pt x="4659931" y="860221"/>
                </a:cubicBezTo>
                <a:cubicBezTo>
                  <a:pt x="4686204" y="863974"/>
                  <a:pt x="4712789" y="865260"/>
                  <a:pt x="4739062" y="869013"/>
                </a:cubicBezTo>
                <a:cubicBezTo>
                  <a:pt x="4753856" y="871126"/>
                  <a:pt x="4768320" y="875132"/>
                  <a:pt x="4783023" y="877805"/>
                </a:cubicBezTo>
                <a:cubicBezTo>
                  <a:pt x="4800563" y="880994"/>
                  <a:pt x="4818237" y="883409"/>
                  <a:pt x="4835777" y="886598"/>
                </a:cubicBezTo>
                <a:cubicBezTo>
                  <a:pt x="4850480" y="889271"/>
                  <a:pt x="4864926" y="893415"/>
                  <a:pt x="4879739" y="895390"/>
                </a:cubicBezTo>
                <a:cubicBezTo>
                  <a:pt x="4908934" y="899283"/>
                  <a:pt x="4938410" y="900740"/>
                  <a:pt x="4967662" y="904182"/>
                </a:cubicBezTo>
                <a:cubicBezTo>
                  <a:pt x="5135042" y="923874"/>
                  <a:pt x="4887821" y="901193"/>
                  <a:pt x="5134716" y="921767"/>
                </a:cubicBezTo>
                <a:cubicBezTo>
                  <a:pt x="5149370" y="924698"/>
                  <a:pt x="5164179" y="926934"/>
                  <a:pt x="5178677" y="930559"/>
                </a:cubicBezTo>
                <a:cubicBezTo>
                  <a:pt x="5187668" y="932807"/>
                  <a:pt x="5195867" y="938127"/>
                  <a:pt x="5205054" y="939352"/>
                </a:cubicBezTo>
                <a:cubicBezTo>
                  <a:pt x="5240036" y="944016"/>
                  <a:pt x="5275393" y="945213"/>
                  <a:pt x="5310562" y="948144"/>
                </a:cubicBezTo>
                <a:cubicBezTo>
                  <a:pt x="5394585" y="964948"/>
                  <a:pt x="5317618" y="951042"/>
                  <a:pt x="5442446" y="965728"/>
                </a:cubicBezTo>
                <a:cubicBezTo>
                  <a:pt x="5463028" y="968149"/>
                  <a:pt x="5483551" y="971114"/>
                  <a:pt x="5503993" y="974521"/>
                </a:cubicBezTo>
                <a:cubicBezTo>
                  <a:pt x="5518734" y="976978"/>
                  <a:pt x="5533141" y="981338"/>
                  <a:pt x="5547954" y="983313"/>
                </a:cubicBezTo>
                <a:cubicBezTo>
                  <a:pt x="5577149" y="987206"/>
                  <a:pt x="5606569" y="989174"/>
                  <a:pt x="5635877" y="992105"/>
                </a:cubicBezTo>
                <a:cubicBezTo>
                  <a:pt x="5717399" y="1012487"/>
                  <a:pt x="5619665" y="988863"/>
                  <a:pt x="5767762" y="1018482"/>
                </a:cubicBezTo>
                <a:cubicBezTo>
                  <a:pt x="5779611" y="1020852"/>
                  <a:pt x="5790940" y="1025776"/>
                  <a:pt x="5802931" y="1027275"/>
                </a:cubicBezTo>
                <a:cubicBezTo>
                  <a:pt x="5837950" y="1031652"/>
                  <a:pt x="5873364" y="1032170"/>
                  <a:pt x="5908439" y="1036067"/>
                </a:cubicBezTo>
                <a:cubicBezTo>
                  <a:pt x="5926157" y="1038036"/>
                  <a:pt x="5943475" y="1042890"/>
                  <a:pt x="5961193" y="1044859"/>
                </a:cubicBezTo>
                <a:cubicBezTo>
                  <a:pt x="5996268" y="1048756"/>
                  <a:pt x="6031531" y="1050721"/>
                  <a:pt x="6066700" y="1053652"/>
                </a:cubicBezTo>
                <a:cubicBezTo>
                  <a:pt x="6081354" y="1056583"/>
                  <a:pt x="6095849" y="1060469"/>
                  <a:pt x="6110662" y="1062444"/>
                </a:cubicBezTo>
                <a:cubicBezTo>
                  <a:pt x="6274328" y="1084265"/>
                  <a:pt x="6348117" y="1067589"/>
                  <a:pt x="6559069" y="1062444"/>
                </a:cubicBezTo>
                <a:cubicBezTo>
                  <a:pt x="6570792" y="1059513"/>
                  <a:pt x="6582295" y="1055490"/>
                  <a:pt x="6594239" y="1053652"/>
                </a:cubicBezTo>
                <a:cubicBezTo>
                  <a:pt x="6620469" y="1049616"/>
                  <a:pt x="6647063" y="1048367"/>
                  <a:pt x="6673369" y="1044859"/>
                </a:cubicBezTo>
                <a:cubicBezTo>
                  <a:pt x="6691040" y="1042503"/>
                  <a:pt x="6708538" y="1038998"/>
                  <a:pt x="6726123" y="1036067"/>
                </a:cubicBezTo>
                <a:cubicBezTo>
                  <a:pt x="6737846" y="1030205"/>
                  <a:pt x="6748859" y="1022627"/>
                  <a:pt x="6761293" y="1018482"/>
                </a:cubicBezTo>
                <a:cubicBezTo>
                  <a:pt x="6775470" y="1013756"/>
                  <a:pt x="6790756" y="1013314"/>
                  <a:pt x="6805254" y="1009690"/>
                </a:cubicBezTo>
                <a:cubicBezTo>
                  <a:pt x="6814245" y="1007442"/>
                  <a:pt x="6822668" y="1003257"/>
                  <a:pt x="6831631" y="1000898"/>
                </a:cubicBezTo>
                <a:cubicBezTo>
                  <a:pt x="6878375" y="988597"/>
                  <a:pt x="6929075" y="987344"/>
                  <a:pt x="6972308" y="965728"/>
                </a:cubicBezTo>
                <a:cubicBezTo>
                  <a:pt x="6984031" y="959867"/>
                  <a:pt x="6994875" y="951745"/>
                  <a:pt x="7007477" y="948144"/>
                </a:cubicBezTo>
                <a:cubicBezTo>
                  <a:pt x="7036998" y="939709"/>
                  <a:pt x="7111180" y="927929"/>
                  <a:pt x="7148154" y="921767"/>
                </a:cubicBezTo>
                <a:cubicBezTo>
                  <a:pt x="7159877" y="915905"/>
                  <a:pt x="7170889" y="908327"/>
                  <a:pt x="7183323" y="904182"/>
                </a:cubicBezTo>
                <a:cubicBezTo>
                  <a:pt x="7234191" y="887226"/>
                  <a:pt x="7263673" y="885168"/>
                  <a:pt x="7315208" y="877805"/>
                </a:cubicBezTo>
                <a:cubicBezTo>
                  <a:pt x="7386850" y="849149"/>
                  <a:pt x="7334911" y="865617"/>
                  <a:pt x="7429508" y="851428"/>
                </a:cubicBezTo>
                <a:cubicBezTo>
                  <a:pt x="7464768" y="846139"/>
                  <a:pt x="7499847" y="839705"/>
                  <a:pt x="7535016" y="833844"/>
                </a:cubicBezTo>
                <a:cubicBezTo>
                  <a:pt x="7552600" y="830913"/>
                  <a:pt x="7570031" y="826826"/>
                  <a:pt x="7587769" y="825052"/>
                </a:cubicBezTo>
                <a:cubicBezTo>
                  <a:pt x="7617077" y="822121"/>
                  <a:pt x="7646497" y="820152"/>
                  <a:pt x="7675693" y="816259"/>
                </a:cubicBezTo>
                <a:cubicBezTo>
                  <a:pt x="7690506" y="814284"/>
                  <a:pt x="7704812" y="809213"/>
                  <a:pt x="7719654" y="807467"/>
                </a:cubicBezTo>
                <a:cubicBezTo>
                  <a:pt x="7754704" y="803344"/>
                  <a:pt x="7790046" y="802187"/>
                  <a:pt x="7825162" y="798675"/>
                </a:cubicBezTo>
                <a:cubicBezTo>
                  <a:pt x="7848673" y="796324"/>
                  <a:pt x="7872016" y="792491"/>
                  <a:pt x="7895500" y="789882"/>
                </a:cubicBezTo>
                <a:cubicBezTo>
                  <a:pt x="8058743" y="771743"/>
                  <a:pt x="7906017" y="790526"/>
                  <a:pt x="8106516" y="772298"/>
                </a:cubicBezTo>
                <a:cubicBezTo>
                  <a:pt x="8130047" y="770159"/>
                  <a:pt x="8153370" y="766114"/>
                  <a:pt x="8176854" y="763505"/>
                </a:cubicBezTo>
                <a:cubicBezTo>
                  <a:pt x="8206128" y="760252"/>
                  <a:pt x="8235469" y="757644"/>
                  <a:pt x="8264777" y="754713"/>
                </a:cubicBezTo>
                <a:lnTo>
                  <a:pt x="8607677" y="763505"/>
                </a:lnTo>
                <a:cubicBezTo>
                  <a:pt x="8860249" y="771045"/>
                  <a:pt x="8780423" y="764954"/>
                  <a:pt x="8941785" y="781090"/>
                </a:cubicBezTo>
                <a:cubicBezTo>
                  <a:pt x="8961530" y="787671"/>
                  <a:pt x="8996348" y="798703"/>
                  <a:pt x="9012123" y="807467"/>
                </a:cubicBezTo>
                <a:cubicBezTo>
                  <a:pt x="9047958" y="827375"/>
                  <a:pt x="9040716" y="834951"/>
                  <a:pt x="9073669" y="851428"/>
                </a:cubicBezTo>
                <a:cubicBezTo>
                  <a:pt x="9081959" y="855573"/>
                  <a:pt x="9091254" y="857290"/>
                  <a:pt x="9100046" y="860221"/>
                </a:cubicBezTo>
                <a:cubicBezTo>
                  <a:pt x="9111769" y="871944"/>
                  <a:pt x="9121725" y="885754"/>
                  <a:pt x="9135216" y="895390"/>
                </a:cubicBezTo>
                <a:cubicBezTo>
                  <a:pt x="9142758" y="900777"/>
                  <a:pt x="9153546" y="899584"/>
                  <a:pt x="9161593" y="904182"/>
                </a:cubicBezTo>
                <a:cubicBezTo>
                  <a:pt x="9174316" y="911452"/>
                  <a:pt x="9185039" y="921767"/>
                  <a:pt x="9196762" y="930559"/>
                </a:cubicBezTo>
                <a:cubicBezTo>
                  <a:pt x="9218862" y="996861"/>
                  <a:pt x="9189050" y="915133"/>
                  <a:pt x="9223139" y="983313"/>
                </a:cubicBezTo>
                <a:cubicBezTo>
                  <a:pt x="9230197" y="997430"/>
                  <a:pt x="9235329" y="1012442"/>
                  <a:pt x="9240723" y="1027275"/>
                </a:cubicBezTo>
                <a:cubicBezTo>
                  <a:pt x="9266787" y="1098950"/>
                  <a:pt x="9283804" y="1173220"/>
                  <a:pt x="9302269" y="1247082"/>
                </a:cubicBezTo>
                <a:cubicBezTo>
                  <a:pt x="9302274" y="1247101"/>
                  <a:pt x="9319850" y="1317401"/>
                  <a:pt x="9319854" y="1317421"/>
                </a:cubicBezTo>
                <a:lnTo>
                  <a:pt x="9328646" y="1361382"/>
                </a:lnTo>
                <a:cubicBezTo>
                  <a:pt x="9325715" y="1437582"/>
                  <a:pt x="9325100" y="1513906"/>
                  <a:pt x="9319854" y="1589982"/>
                </a:cubicBezTo>
                <a:cubicBezTo>
                  <a:pt x="9319216" y="1599228"/>
                  <a:pt x="9313608" y="1607448"/>
                  <a:pt x="9311062" y="1616359"/>
                </a:cubicBezTo>
                <a:cubicBezTo>
                  <a:pt x="9307742" y="1627978"/>
                  <a:pt x="9304890" y="1639732"/>
                  <a:pt x="9302269" y="1651528"/>
                </a:cubicBezTo>
                <a:cubicBezTo>
                  <a:pt x="9298256" y="1669585"/>
                  <a:pt x="9294112" y="1703014"/>
                  <a:pt x="9284685" y="1721867"/>
                </a:cubicBezTo>
                <a:cubicBezTo>
                  <a:pt x="9279959" y="1731319"/>
                  <a:pt x="9275352" y="1741643"/>
                  <a:pt x="9267100" y="1748244"/>
                </a:cubicBezTo>
                <a:cubicBezTo>
                  <a:pt x="9259863" y="1754034"/>
                  <a:pt x="9249515" y="1754105"/>
                  <a:pt x="9240723" y="1757036"/>
                </a:cubicBezTo>
                <a:cubicBezTo>
                  <a:pt x="9180690" y="1802061"/>
                  <a:pt x="9232150" y="1769258"/>
                  <a:pt x="9152800" y="1800998"/>
                </a:cubicBezTo>
                <a:cubicBezTo>
                  <a:pt x="9140631" y="1805866"/>
                  <a:pt x="9129678" y="1813419"/>
                  <a:pt x="9117631" y="1818582"/>
                </a:cubicBezTo>
                <a:cubicBezTo>
                  <a:pt x="9109112" y="1822233"/>
                  <a:pt x="9099544" y="1823230"/>
                  <a:pt x="9091254" y="1827375"/>
                </a:cubicBezTo>
                <a:cubicBezTo>
                  <a:pt x="9081803" y="1832101"/>
                  <a:pt x="9074328" y="1840233"/>
                  <a:pt x="9064877" y="1844959"/>
                </a:cubicBezTo>
                <a:cubicBezTo>
                  <a:pt x="9050818" y="1851989"/>
                  <a:pt x="9016485" y="1858786"/>
                  <a:pt x="9003331" y="1862544"/>
                </a:cubicBezTo>
                <a:cubicBezTo>
                  <a:pt x="8994420" y="1865090"/>
                  <a:pt x="8985746" y="1868405"/>
                  <a:pt x="8976954" y="1871336"/>
                </a:cubicBezTo>
                <a:cubicBezTo>
                  <a:pt x="8968162" y="1877198"/>
                  <a:pt x="8960233" y="1884629"/>
                  <a:pt x="8950577" y="1888921"/>
                </a:cubicBezTo>
                <a:cubicBezTo>
                  <a:pt x="8933639" y="1896449"/>
                  <a:pt x="8915408" y="1900643"/>
                  <a:pt x="8897823" y="1906505"/>
                </a:cubicBezTo>
                <a:cubicBezTo>
                  <a:pt x="8889031" y="1909436"/>
                  <a:pt x="8880588" y="1913774"/>
                  <a:pt x="8871446" y="1915298"/>
                </a:cubicBezTo>
                <a:cubicBezTo>
                  <a:pt x="8623000" y="1956704"/>
                  <a:pt x="8880600" y="1915246"/>
                  <a:pt x="8695600" y="1941675"/>
                </a:cubicBezTo>
                <a:cubicBezTo>
                  <a:pt x="8677952" y="1944196"/>
                  <a:pt x="8660476" y="1947822"/>
                  <a:pt x="8642846" y="1950467"/>
                </a:cubicBezTo>
                <a:lnTo>
                  <a:pt x="8519754" y="1968052"/>
                </a:lnTo>
                <a:cubicBezTo>
                  <a:pt x="8496308" y="1970983"/>
                  <a:pt x="8472956" y="1974797"/>
                  <a:pt x="8449416" y="1976844"/>
                </a:cubicBezTo>
                <a:cubicBezTo>
                  <a:pt x="8405522" y="1980661"/>
                  <a:pt x="8361493" y="1982705"/>
                  <a:pt x="8317531" y="1985636"/>
                </a:cubicBezTo>
                <a:cubicBezTo>
                  <a:pt x="8299946" y="1988567"/>
                  <a:pt x="8282521" y="1992711"/>
                  <a:pt x="8264777" y="1994428"/>
                </a:cubicBezTo>
                <a:cubicBezTo>
                  <a:pt x="8191615" y="2001508"/>
                  <a:pt x="8044969" y="2012013"/>
                  <a:pt x="8044969" y="2012013"/>
                </a:cubicBezTo>
                <a:lnTo>
                  <a:pt x="7578977" y="2003221"/>
                </a:lnTo>
                <a:cubicBezTo>
                  <a:pt x="7555361" y="2002447"/>
                  <a:pt x="7531886" y="1998655"/>
                  <a:pt x="7508639" y="1994428"/>
                </a:cubicBezTo>
                <a:cubicBezTo>
                  <a:pt x="7499521" y="1992770"/>
                  <a:pt x="7491054" y="1988567"/>
                  <a:pt x="7482262" y="1985636"/>
                </a:cubicBezTo>
                <a:lnTo>
                  <a:pt x="5917231" y="1994428"/>
                </a:lnTo>
                <a:cubicBezTo>
                  <a:pt x="5469781" y="1998948"/>
                  <a:pt x="6047875" y="2015482"/>
                  <a:pt x="5521577" y="1994428"/>
                </a:cubicBezTo>
                <a:cubicBezTo>
                  <a:pt x="5423208" y="1985486"/>
                  <a:pt x="5343545" y="1976844"/>
                  <a:pt x="5240223" y="1976844"/>
                </a:cubicBezTo>
                <a:cubicBezTo>
                  <a:pt x="5110358" y="1976844"/>
                  <a:pt x="4809222" y="1988899"/>
                  <a:pt x="4659931" y="1994428"/>
                </a:cubicBezTo>
                <a:cubicBezTo>
                  <a:pt x="4514315" y="2015232"/>
                  <a:pt x="4606289" y="2004361"/>
                  <a:pt x="4334616" y="2012013"/>
                </a:cubicBezTo>
                <a:lnTo>
                  <a:pt x="3974131" y="2020805"/>
                </a:lnTo>
                <a:lnTo>
                  <a:pt x="3402631" y="2012013"/>
                </a:lnTo>
                <a:cubicBezTo>
                  <a:pt x="3376101" y="2011296"/>
                  <a:pt x="3349524" y="2008426"/>
                  <a:pt x="3323500" y="2003221"/>
                </a:cubicBezTo>
                <a:cubicBezTo>
                  <a:pt x="3305324" y="1999586"/>
                  <a:pt x="3270746" y="1985636"/>
                  <a:pt x="3270746" y="1985636"/>
                </a:cubicBezTo>
                <a:lnTo>
                  <a:pt x="2620116" y="1994428"/>
                </a:lnTo>
                <a:cubicBezTo>
                  <a:pt x="2578991" y="1995363"/>
                  <a:pt x="2538128" y="2001640"/>
                  <a:pt x="2497023" y="2003221"/>
                </a:cubicBezTo>
                <a:cubicBezTo>
                  <a:pt x="2385698" y="2007503"/>
                  <a:pt x="2274285" y="2009082"/>
                  <a:pt x="2162916" y="2012013"/>
                </a:cubicBezTo>
                <a:cubicBezTo>
                  <a:pt x="2039824" y="2009082"/>
                  <a:pt x="1916602" y="2009581"/>
                  <a:pt x="1793639" y="2003221"/>
                </a:cubicBezTo>
                <a:cubicBezTo>
                  <a:pt x="1746445" y="2000780"/>
                  <a:pt x="1699985" y="1990338"/>
                  <a:pt x="1652962" y="1985636"/>
                </a:cubicBezTo>
                <a:lnTo>
                  <a:pt x="1565039" y="1976844"/>
                </a:lnTo>
                <a:cubicBezTo>
                  <a:pt x="1518093" y="1971427"/>
                  <a:pt x="1471480" y="1962883"/>
                  <a:pt x="1424362" y="1959259"/>
                </a:cubicBezTo>
                <a:lnTo>
                  <a:pt x="1310062" y="1950467"/>
                </a:lnTo>
                <a:cubicBezTo>
                  <a:pt x="1191067" y="1926669"/>
                  <a:pt x="1367988" y="1960732"/>
                  <a:pt x="1186969" y="1932882"/>
                </a:cubicBezTo>
                <a:cubicBezTo>
                  <a:pt x="1175026" y="1931045"/>
                  <a:pt x="1163743" y="1925927"/>
                  <a:pt x="1151800" y="1924090"/>
                </a:cubicBezTo>
                <a:cubicBezTo>
                  <a:pt x="1125569" y="1920055"/>
                  <a:pt x="1099046" y="1918229"/>
                  <a:pt x="1072669" y="1915298"/>
                </a:cubicBezTo>
                <a:cubicBezTo>
                  <a:pt x="1055085" y="1909436"/>
                  <a:pt x="1037126" y="1904597"/>
                  <a:pt x="1019916" y="1897713"/>
                </a:cubicBezTo>
                <a:cubicBezTo>
                  <a:pt x="1005262" y="1891851"/>
                  <a:pt x="991071" y="1884663"/>
                  <a:pt x="975954" y="1880128"/>
                </a:cubicBezTo>
                <a:cubicBezTo>
                  <a:pt x="961640" y="1875834"/>
                  <a:pt x="946647" y="1874267"/>
                  <a:pt x="931993" y="1871336"/>
                </a:cubicBezTo>
                <a:cubicBezTo>
                  <a:pt x="914408" y="1859613"/>
                  <a:pt x="898142" y="1845618"/>
                  <a:pt x="879239" y="1836167"/>
                </a:cubicBezTo>
                <a:cubicBezTo>
                  <a:pt x="868431" y="1830763"/>
                  <a:pt x="855533" y="1831196"/>
                  <a:pt x="844069" y="1827375"/>
                </a:cubicBezTo>
                <a:cubicBezTo>
                  <a:pt x="782720" y="1806925"/>
                  <a:pt x="818558" y="1815185"/>
                  <a:pt x="764939" y="1792205"/>
                </a:cubicBezTo>
                <a:cubicBezTo>
                  <a:pt x="756420" y="1788554"/>
                  <a:pt x="747081" y="1787064"/>
                  <a:pt x="738562" y="1783413"/>
                </a:cubicBezTo>
                <a:cubicBezTo>
                  <a:pt x="726515" y="1778250"/>
                  <a:pt x="714773" y="1772331"/>
                  <a:pt x="703393" y="1765828"/>
                </a:cubicBezTo>
                <a:cubicBezTo>
                  <a:pt x="694218" y="1760585"/>
                  <a:pt x="686729" y="1752406"/>
                  <a:pt x="677016" y="1748244"/>
                </a:cubicBezTo>
                <a:cubicBezTo>
                  <a:pt x="665909" y="1743484"/>
                  <a:pt x="653569" y="1742383"/>
                  <a:pt x="641846" y="1739452"/>
                </a:cubicBezTo>
                <a:cubicBezTo>
                  <a:pt x="604332" y="1714442"/>
                  <a:pt x="591782" y="1702923"/>
                  <a:pt x="553923" y="1686698"/>
                </a:cubicBezTo>
                <a:cubicBezTo>
                  <a:pt x="545404" y="1683047"/>
                  <a:pt x="535836" y="1682050"/>
                  <a:pt x="527546" y="1677905"/>
                </a:cubicBezTo>
                <a:cubicBezTo>
                  <a:pt x="518095" y="1673179"/>
                  <a:pt x="510620" y="1665047"/>
                  <a:pt x="501169" y="1660321"/>
                </a:cubicBezTo>
                <a:cubicBezTo>
                  <a:pt x="488549" y="1654011"/>
                  <a:pt x="450900" y="1645555"/>
                  <a:pt x="439623" y="1642736"/>
                </a:cubicBezTo>
                <a:cubicBezTo>
                  <a:pt x="416177" y="1628082"/>
                  <a:pt x="388836" y="1618326"/>
                  <a:pt x="369285" y="1598775"/>
                </a:cubicBezTo>
                <a:cubicBezTo>
                  <a:pt x="360493" y="1589983"/>
                  <a:pt x="353026" y="1579625"/>
                  <a:pt x="342908" y="1572398"/>
                </a:cubicBezTo>
                <a:cubicBezTo>
                  <a:pt x="323893" y="1558816"/>
                  <a:pt x="302889" y="1553196"/>
                  <a:pt x="281362" y="1546021"/>
                </a:cubicBezTo>
                <a:cubicBezTo>
                  <a:pt x="179153" y="1477882"/>
                  <a:pt x="277398" y="1548360"/>
                  <a:pt x="175854" y="1458098"/>
                </a:cubicBezTo>
                <a:cubicBezTo>
                  <a:pt x="167956" y="1451078"/>
                  <a:pt x="156949" y="1447985"/>
                  <a:pt x="149477" y="1440513"/>
                </a:cubicBezTo>
                <a:cubicBezTo>
                  <a:pt x="139115" y="1430151"/>
                  <a:pt x="131617" y="1417268"/>
                  <a:pt x="123100" y="1405344"/>
                </a:cubicBezTo>
                <a:cubicBezTo>
                  <a:pt x="116958" y="1396745"/>
                  <a:pt x="112988" y="1386439"/>
                  <a:pt x="105516" y="1378967"/>
                </a:cubicBezTo>
                <a:cubicBezTo>
                  <a:pt x="98044" y="1371495"/>
                  <a:pt x="87931" y="1367244"/>
                  <a:pt x="79139" y="1361382"/>
                </a:cubicBezTo>
                <a:cubicBezTo>
                  <a:pt x="76208" y="1352590"/>
                  <a:pt x="76136" y="1342242"/>
                  <a:pt x="70346" y="1335005"/>
                </a:cubicBezTo>
                <a:cubicBezTo>
                  <a:pt x="63745" y="1326754"/>
                  <a:pt x="49101" y="1326658"/>
                  <a:pt x="43969" y="1317421"/>
                </a:cubicBezTo>
                <a:cubicBezTo>
                  <a:pt x="27464" y="1287712"/>
                  <a:pt x="24899" y="1235998"/>
                  <a:pt x="17593" y="1203121"/>
                </a:cubicBezTo>
                <a:cubicBezTo>
                  <a:pt x="15582" y="1194074"/>
                  <a:pt x="11731" y="1185536"/>
                  <a:pt x="8800" y="1176744"/>
                </a:cubicBezTo>
                <a:cubicBezTo>
                  <a:pt x="-619" y="1016619"/>
                  <a:pt x="-5042" y="1047653"/>
                  <a:pt x="8800" y="895390"/>
                </a:cubicBezTo>
                <a:cubicBezTo>
                  <a:pt x="10676" y="874751"/>
                  <a:pt x="11745" y="853726"/>
                  <a:pt x="17593" y="833844"/>
                </a:cubicBezTo>
                <a:cubicBezTo>
                  <a:pt x="43815" y="744691"/>
                  <a:pt x="30807" y="760558"/>
                  <a:pt x="79139" y="728336"/>
                </a:cubicBezTo>
                <a:cubicBezTo>
                  <a:pt x="82070" y="716613"/>
                  <a:pt x="83023" y="704209"/>
                  <a:pt x="87931" y="693167"/>
                </a:cubicBezTo>
                <a:cubicBezTo>
                  <a:pt x="94872" y="677551"/>
                  <a:pt x="105133" y="663623"/>
                  <a:pt x="114308" y="649205"/>
                </a:cubicBezTo>
                <a:cubicBezTo>
                  <a:pt x="125654" y="631375"/>
                  <a:pt x="137754" y="614036"/>
                  <a:pt x="149477" y="596452"/>
                </a:cubicBezTo>
                <a:cubicBezTo>
                  <a:pt x="155339" y="587660"/>
                  <a:pt x="160722" y="578529"/>
                  <a:pt x="167062" y="570075"/>
                </a:cubicBezTo>
                <a:lnTo>
                  <a:pt x="193439" y="534905"/>
                </a:lnTo>
                <a:cubicBezTo>
                  <a:pt x="208914" y="488479"/>
                  <a:pt x="197090" y="516239"/>
                  <a:pt x="237400" y="455775"/>
                </a:cubicBezTo>
                <a:lnTo>
                  <a:pt x="254985" y="429398"/>
                </a:lnTo>
                <a:cubicBezTo>
                  <a:pt x="275890" y="366680"/>
                  <a:pt x="246247" y="442505"/>
                  <a:pt x="290154" y="376644"/>
                </a:cubicBezTo>
                <a:cubicBezTo>
                  <a:pt x="295295" y="368933"/>
                  <a:pt x="294801" y="358556"/>
                  <a:pt x="298946" y="350267"/>
                </a:cubicBezTo>
                <a:cubicBezTo>
                  <a:pt x="314491" y="319177"/>
                  <a:pt x="319575" y="324735"/>
                  <a:pt x="342908" y="297513"/>
                </a:cubicBezTo>
                <a:cubicBezTo>
                  <a:pt x="352445" y="286387"/>
                  <a:pt x="360768" y="274268"/>
                  <a:pt x="369285" y="262344"/>
                </a:cubicBezTo>
                <a:cubicBezTo>
                  <a:pt x="375427" y="253745"/>
                  <a:pt x="380104" y="244085"/>
                  <a:pt x="386869" y="235967"/>
                </a:cubicBezTo>
                <a:cubicBezTo>
                  <a:pt x="394829" y="226415"/>
                  <a:pt x="405058" y="218948"/>
                  <a:pt x="413246" y="209590"/>
                </a:cubicBezTo>
                <a:cubicBezTo>
                  <a:pt x="425604" y="195467"/>
                  <a:pt x="435862" y="179577"/>
                  <a:pt x="448416" y="165628"/>
                </a:cubicBezTo>
                <a:cubicBezTo>
                  <a:pt x="486991" y="122767"/>
                  <a:pt x="481691" y="128791"/>
                  <a:pt x="518754" y="104082"/>
                </a:cubicBezTo>
                <a:cubicBezTo>
                  <a:pt x="565650" y="33739"/>
                  <a:pt x="504097" y="118740"/>
                  <a:pt x="562716" y="60121"/>
                </a:cubicBezTo>
                <a:cubicBezTo>
                  <a:pt x="570188" y="52649"/>
                  <a:pt x="572828" y="41216"/>
                  <a:pt x="580300" y="33744"/>
                </a:cubicBezTo>
                <a:cubicBezTo>
                  <a:pt x="597345" y="16699"/>
                  <a:pt x="611600" y="14518"/>
                  <a:pt x="633054" y="7367"/>
                </a:cubicBezTo>
                <a:cubicBezTo>
                  <a:pt x="666747" y="-15095"/>
                  <a:pt x="628658" y="20556"/>
                  <a:pt x="677016" y="2495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80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 &amp; variable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14246"/>
              </p:ext>
            </p:extLst>
          </p:nvPr>
        </p:nvGraphicFramePr>
        <p:xfrm>
          <a:off x="2673751" y="2564460"/>
          <a:ext cx="7550150" cy="232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3136680" imgH="990360" progId="Equation.DSMT4">
                  <p:embed/>
                </p:oleObj>
              </mc:Choice>
              <mc:Fallback>
                <p:oleObj name="Equation" r:id="rId3" imgW="3136680" imgH="9903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751" y="2564460"/>
                        <a:ext cx="7550150" cy="232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1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41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809455"/>
              </p:ext>
            </p:extLst>
          </p:nvPr>
        </p:nvGraphicFramePr>
        <p:xfrm>
          <a:off x="2913063" y="871538"/>
          <a:ext cx="7804150" cy="577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4101840" imgH="3035160" progId="Equation.DSMT4">
                  <p:embed/>
                </p:oleObj>
              </mc:Choice>
              <mc:Fallback>
                <p:oleObj name="Equation" r:id="rId3" imgW="4101840" imgH="303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3063" y="871538"/>
                        <a:ext cx="7804150" cy="577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81199" y="231633"/>
            <a:ext cx="8911687" cy="1280890"/>
          </a:xfrm>
        </p:spPr>
        <p:txBody>
          <a:bodyPr/>
          <a:lstStyle/>
          <a:p>
            <a:r>
              <a:rPr lang="en-US" altLang="zh-TW" dirty="0"/>
              <a:t>Formulation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7917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單箭頭接點 38"/>
          <p:cNvCxnSpPr>
            <a:stCxn id="28" idx="4"/>
            <a:endCxn id="26" idx="6"/>
          </p:cNvCxnSpPr>
          <p:nvPr/>
        </p:nvCxnSpPr>
        <p:spPr>
          <a:xfrm flipH="1">
            <a:off x="6176086" y="3927778"/>
            <a:ext cx="2486667" cy="190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3" idx="4"/>
            <a:endCxn id="26" idx="6"/>
          </p:cNvCxnSpPr>
          <p:nvPr/>
        </p:nvCxnSpPr>
        <p:spPr>
          <a:xfrm flipH="1">
            <a:off x="6176086" y="1737835"/>
            <a:ext cx="2464033" cy="40960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655304" y="2681397"/>
            <a:ext cx="1625873" cy="15174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6"/>
            <a:endCxn id="10" idx="2"/>
          </p:cNvCxnSpPr>
          <p:nvPr/>
        </p:nvCxnSpPr>
        <p:spPr>
          <a:xfrm flipV="1">
            <a:off x="2281177" y="3440097"/>
            <a:ext cx="70603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987210" y="2971686"/>
            <a:ext cx="951322" cy="9368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3378" y="4911310"/>
            <a:ext cx="301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A/Y/C/D/E 200 TN W1901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>
            <a:stCxn id="10" idx="6"/>
            <a:endCxn id="17" idx="2"/>
          </p:cNvCxnSpPr>
          <p:nvPr/>
        </p:nvCxnSpPr>
        <p:spPr>
          <a:xfrm>
            <a:off x="3938532" y="3440097"/>
            <a:ext cx="577558" cy="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516090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TEMP060755D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>
            <a:stCxn id="44" idx="6"/>
            <a:endCxn id="23" idx="2"/>
          </p:cNvCxnSpPr>
          <p:nvPr/>
        </p:nvCxnSpPr>
        <p:spPr>
          <a:xfrm flipV="1">
            <a:off x="7248240" y="1250155"/>
            <a:ext cx="851947" cy="2189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75428" y="131533"/>
            <a:ext cx="31293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A/Y/C/D/E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1400" dirty="0"/>
              <a:t> </a:t>
            </a:r>
            <a:endParaRPr lang="en-US" altLang="zh-TW" sz="14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 TN W1852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100187" y="762475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122821" y="2952418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44" idx="6"/>
            <a:endCxn id="28" idx="2"/>
          </p:cNvCxnSpPr>
          <p:nvPr/>
        </p:nvCxnSpPr>
        <p:spPr>
          <a:xfrm flipV="1">
            <a:off x="7248240" y="3440098"/>
            <a:ext cx="874581" cy="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177086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TEMP022689D</a:t>
            </a:r>
            <a:r>
              <a:rPr lang="zh-TW" altLang="zh-TW" sz="1100" dirty="0"/>
              <a:t> </a:t>
            </a:r>
            <a:endParaRPr lang="zh-TW" altLang="zh-TW" sz="3200" dirty="0">
              <a:latin typeface="Arial" panose="020B0604020202020204" pitchFamily="34" charset="0"/>
            </a:endParaRPr>
          </a:p>
        </p:txBody>
      </p:sp>
      <p:cxnSp>
        <p:nvCxnSpPr>
          <p:cNvPr id="46" name="直線單箭頭接點 45"/>
          <p:cNvCxnSpPr>
            <a:stCxn id="17" idx="6"/>
            <a:endCxn id="44" idx="2"/>
          </p:cNvCxnSpPr>
          <p:nvPr/>
        </p:nvCxnSpPr>
        <p:spPr>
          <a:xfrm>
            <a:off x="5587244" y="3440127"/>
            <a:ext cx="589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4" idx="6"/>
            <a:endCxn id="57" idx="2"/>
          </p:cNvCxnSpPr>
          <p:nvPr/>
        </p:nvCxnSpPr>
        <p:spPr>
          <a:xfrm>
            <a:off x="7248240" y="3440127"/>
            <a:ext cx="911418" cy="2623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8159658" y="5576161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520530" y="2691745"/>
            <a:ext cx="1625873" cy="1517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sink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23" idx="6"/>
            <a:endCxn id="67" idx="2"/>
          </p:cNvCxnSpPr>
          <p:nvPr/>
        </p:nvCxnSpPr>
        <p:spPr>
          <a:xfrm>
            <a:off x="9180050" y="1250155"/>
            <a:ext cx="1340480" cy="22002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8" idx="6"/>
            <a:endCxn id="67" idx="2"/>
          </p:cNvCxnSpPr>
          <p:nvPr/>
        </p:nvCxnSpPr>
        <p:spPr>
          <a:xfrm>
            <a:off x="9202684" y="3440098"/>
            <a:ext cx="1317846" cy="10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57" idx="6"/>
            <a:endCxn id="67" idx="2"/>
          </p:cNvCxnSpPr>
          <p:nvPr/>
        </p:nvCxnSpPr>
        <p:spPr>
          <a:xfrm flipV="1">
            <a:off x="9239521" y="3450446"/>
            <a:ext cx="1281009" cy="2613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023793" y="2157783"/>
            <a:ext cx="3277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 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1193 TN W1850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23705" y="1802850"/>
            <a:ext cx="4227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EMP060755 D TN Downgrade 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In-house 33 0D~30D PROD CLBK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550213" y="3774"/>
            <a:ext cx="1625873" cy="15174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yield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17" idx="0"/>
            <a:endCxn id="24" idx="4"/>
          </p:cNvCxnSpPr>
          <p:nvPr/>
        </p:nvCxnSpPr>
        <p:spPr>
          <a:xfrm flipV="1">
            <a:off x="5051667" y="1521175"/>
            <a:ext cx="311483" cy="1422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44" idx="0"/>
            <a:endCxn id="24" idx="4"/>
          </p:cNvCxnSpPr>
          <p:nvPr/>
        </p:nvCxnSpPr>
        <p:spPr>
          <a:xfrm flipH="1" flipV="1">
            <a:off x="5363150" y="1521175"/>
            <a:ext cx="1349513" cy="1422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4550213" y="5075149"/>
            <a:ext cx="1625873" cy="1517401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balance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17" idx="4"/>
            <a:endCxn id="26" idx="0"/>
          </p:cNvCxnSpPr>
          <p:nvPr/>
        </p:nvCxnSpPr>
        <p:spPr>
          <a:xfrm>
            <a:off x="5051667" y="3936728"/>
            <a:ext cx="311483" cy="11384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44" idx="4"/>
            <a:endCxn id="26" idx="0"/>
          </p:cNvCxnSpPr>
          <p:nvPr/>
        </p:nvCxnSpPr>
        <p:spPr>
          <a:xfrm flipH="1">
            <a:off x="5363150" y="3936728"/>
            <a:ext cx="1349513" cy="11384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57" idx="2"/>
            <a:endCxn id="26" idx="6"/>
          </p:cNvCxnSpPr>
          <p:nvPr/>
        </p:nvCxnSpPr>
        <p:spPr>
          <a:xfrm flipH="1" flipV="1">
            <a:off x="6176086" y="5833850"/>
            <a:ext cx="1983572" cy="2299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04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Step4.</a:t>
            </a:r>
            <a:r>
              <a:rPr lang="zh-TW" altLang="en-US" dirty="0"/>
              <a:t>使用</a:t>
            </a:r>
            <a:r>
              <a:rPr lang="en-US" altLang="zh-TW" dirty="0" err="1"/>
              <a:t>Gurobi</a:t>
            </a:r>
            <a:r>
              <a:rPr lang="zh-TW" altLang="en-US" dirty="0"/>
              <a:t>求解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5" name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22" y="1339140"/>
            <a:ext cx="5736333" cy="53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79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Step5. </a:t>
            </a:r>
            <a:r>
              <a:rPr lang="zh-TW" altLang="en-US" b="1" dirty="0"/>
              <a:t>匯出結果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22058" y="1264555"/>
            <a:ext cx="10159634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2200" b="1" dirty="0"/>
              <a:t>SUPPAG_ADM.RPT_MASTER_KEY                      -&gt;</a:t>
            </a:r>
            <a:r>
              <a:rPr lang="zh-TW" altLang="en-US" sz="2200" b="1" dirty="0"/>
              <a:t>版本紀錄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 err="1"/>
              <a:t>SUPPAG_ADM.RPT_All_Component</a:t>
            </a:r>
            <a:r>
              <a:rPr lang="zh-TW" altLang="en-US" sz="2200" b="1" dirty="0"/>
              <a:t>                </a:t>
            </a:r>
            <a:r>
              <a:rPr lang="en-US" altLang="zh-TW" sz="2200" b="1" dirty="0"/>
              <a:t>-&gt;</a:t>
            </a:r>
            <a:r>
              <a:rPr lang="zh-TW" altLang="en-US" sz="2200" b="1" dirty="0"/>
              <a:t>分群結果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 err="1"/>
              <a:t>SUPPAG_ADM.RPT_woCF_Raw_Result</a:t>
            </a:r>
            <a:r>
              <a:rPr lang="zh-TW" altLang="en-US" sz="2200" b="1" dirty="0"/>
              <a:t>             </a:t>
            </a:r>
            <a:r>
              <a:rPr lang="en-US" altLang="zh-TW" sz="2200" b="1" dirty="0"/>
              <a:t>-&gt;</a:t>
            </a:r>
            <a:r>
              <a:rPr lang="en-US" altLang="zh-TW" sz="2200" b="1" dirty="0" err="1"/>
              <a:t>woCF</a:t>
            </a:r>
            <a:r>
              <a:rPr lang="zh-TW" altLang="en-US" sz="2200" b="1" dirty="0"/>
              <a:t>分配結果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 err="1"/>
              <a:t>SUPPAG_ADM.RPT_CF_Raw_Result</a:t>
            </a:r>
            <a:r>
              <a:rPr lang="zh-TW" altLang="en-US" sz="2200" b="1" dirty="0"/>
              <a:t>                   </a:t>
            </a:r>
            <a:r>
              <a:rPr lang="en-US" altLang="zh-TW" sz="2200" b="1" dirty="0"/>
              <a:t>-&gt;CF</a:t>
            </a:r>
            <a:r>
              <a:rPr lang="zh-TW" altLang="en-US" sz="2200" b="1" dirty="0"/>
              <a:t>分配結果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 err="1"/>
              <a:t>SUPPAG_ADM.RPT_AERS_Raw_Result</a:t>
            </a:r>
            <a:r>
              <a:rPr lang="zh-TW" altLang="en-US" sz="2200" b="1" dirty="0"/>
              <a:t>               </a:t>
            </a:r>
            <a:r>
              <a:rPr lang="en-US" altLang="zh-TW" sz="2200" b="1" dirty="0"/>
              <a:t>-&gt;AERS</a:t>
            </a:r>
            <a:r>
              <a:rPr lang="zh-TW" altLang="en-US" sz="2200" b="1" dirty="0"/>
              <a:t>分配結果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 err="1"/>
              <a:t>SUPPAG_ADM.RPT_Supply_to_Demand_Relative</a:t>
            </a:r>
            <a:r>
              <a:rPr lang="zh-TW" altLang="en-US" sz="2200" b="1" dirty="0"/>
              <a:t>     </a:t>
            </a:r>
            <a:r>
              <a:rPr lang="en-US" altLang="zh-TW" sz="2200" b="1" dirty="0"/>
              <a:t>-&gt;</a:t>
            </a:r>
            <a:r>
              <a:rPr lang="zh-TW" altLang="en-US" sz="2200" b="1" dirty="0"/>
              <a:t>供給需求關係圖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 err="1"/>
              <a:t>SUPPAG_ADM.RPT_Demand_to_Supply_Relative</a:t>
            </a:r>
            <a:r>
              <a:rPr lang="zh-TW" altLang="en-US" sz="2200" b="1" dirty="0"/>
              <a:t>      </a:t>
            </a:r>
            <a:r>
              <a:rPr lang="en-US" altLang="zh-TW" sz="2200" b="1" dirty="0"/>
              <a:t>-&gt;</a:t>
            </a:r>
            <a:r>
              <a:rPr lang="zh-TW" altLang="en-US" sz="2200" b="1" dirty="0"/>
              <a:t>需求供給關係圖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/>
              <a:t>SUPPAG_ADM.RPT_ITEM_ID_RESULT</a:t>
            </a:r>
            <a:r>
              <a:rPr lang="zh-TW" altLang="en-US" sz="2200" b="1" dirty="0"/>
              <a:t>                     </a:t>
            </a:r>
            <a:r>
              <a:rPr lang="en-US" altLang="zh-TW" sz="2200" b="1" dirty="0"/>
              <a:t>-&gt;</a:t>
            </a:r>
            <a:r>
              <a:rPr lang="zh-TW" altLang="en-US" sz="2200" b="1" dirty="0"/>
              <a:t>各料號分配狀況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/>
              <a:t>SUPPAG_ADM.RPT_SIMP_SPLY_TO_DMD_RELATIVE</a:t>
            </a:r>
            <a:r>
              <a:rPr lang="zh-TW" altLang="en-US" sz="2200" b="1" dirty="0"/>
              <a:t>    </a:t>
            </a:r>
            <a:r>
              <a:rPr lang="en-US" altLang="zh-TW" sz="2200" b="1" dirty="0"/>
              <a:t>-&gt;</a:t>
            </a:r>
            <a:r>
              <a:rPr lang="zh-TW" altLang="en-US" sz="2200" b="1" dirty="0"/>
              <a:t>簡略供給需求關係圖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/>
              <a:t>SUPPAG_ADM.RPT_SIMP_DMD_TO_SPLY_RELATIVE</a:t>
            </a:r>
            <a:r>
              <a:rPr lang="zh-TW" altLang="en-US" sz="2200" b="1" dirty="0"/>
              <a:t>   </a:t>
            </a:r>
            <a:r>
              <a:rPr lang="en-US" altLang="zh-TW" sz="2200" b="1" dirty="0"/>
              <a:t>-&gt;</a:t>
            </a:r>
            <a:r>
              <a:rPr lang="zh-TW" altLang="en-US" sz="2200" b="1" dirty="0"/>
              <a:t>簡略需求供給關係圖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/>
              <a:t>SUPPAG_ADM.RPT_SN_MAPPING </a:t>
            </a:r>
            <a:r>
              <a:rPr lang="zh-TW" altLang="en-US" sz="2200" b="1" dirty="0"/>
              <a:t>                        </a:t>
            </a:r>
            <a:r>
              <a:rPr lang="en-US" altLang="zh-TW" sz="2200" b="1" dirty="0"/>
              <a:t>-&gt;SN</a:t>
            </a:r>
            <a:r>
              <a:rPr lang="zh-TW" altLang="en-US" sz="2200" b="1" dirty="0"/>
              <a:t>與料號</a:t>
            </a:r>
            <a:r>
              <a:rPr lang="en-US" altLang="zh-TW" sz="2200" b="1" dirty="0"/>
              <a:t>MAPPING</a:t>
            </a:r>
            <a:r>
              <a:rPr lang="zh-TW" altLang="en-US" sz="2200" b="1" dirty="0"/>
              <a:t>表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r>
              <a:rPr lang="en-US" altLang="zh-TW" sz="2200" b="1" dirty="0" err="1"/>
              <a:t>SUPPAG_ADM.RPT_Supply_Demand_Component</a:t>
            </a:r>
            <a:r>
              <a:rPr lang="zh-TW" altLang="en-US" sz="2200" b="1" dirty="0"/>
              <a:t>   </a:t>
            </a:r>
            <a:r>
              <a:rPr lang="en-US" altLang="zh-TW" sz="2200" b="1" dirty="0"/>
              <a:t>-&gt;</a:t>
            </a:r>
            <a:r>
              <a:rPr lang="zh-TW" altLang="en-US" sz="2200" b="1" dirty="0"/>
              <a:t>分群供給需求</a:t>
            </a:r>
            <a:endParaRPr lang="en-US" altLang="zh-TW" sz="2200" b="1" dirty="0"/>
          </a:p>
          <a:p>
            <a:pPr>
              <a:buFont typeface="+mj-lt"/>
              <a:buAutoNum type="arabicPeriod"/>
            </a:pPr>
            <a:endParaRPr lang="en-US" altLang="zh-TW" sz="22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9832" y="3217840"/>
            <a:ext cx="8911687" cy="1280890"/>
          </a:xfrm>
        </p:spPr>
        <p:txBody>
          <a:bodyPr/>
          <a:lstStyle/>
          <a:p>
            <a:r>
              <a:rPr lang="zh-TW" altLang="en-US" dirty="0"/>
              <a:t>分群概念說明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37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602546" y="460029"/>
            <a:ext cx="672282" cy="6555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314600" y="431502"/>
            <a:ext cx="603822" cy="6010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339699" y="572132"/>
            <a:ext cx="635672" cy="6017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997568" y="1301684"/>
            <a:ext cx="676007" cy="6007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289034" y="2545766"/>
            <a:ext cx="70269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2616017" y="3319215"/>
            <a:ext cx="684080" cy="62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006496" y="2643293"/>
            <a:ext cx="680612" cy="616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492682" y="3487285"/>
            <a:ext cx="696047" cy="6251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220198" y="2374947"/>
            <a:ext cx="59981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0166345" y="1495348"/>
            <a:ext cx="617783" cy="6069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892248" y="1359647"/>
            <a:ext cx="647827" cy="654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2162658" y="1011115"/>
            <a:ext cx="711975" cy="6479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7940536" y="2121276"/>
            <a:ext cx="690406" cy="6306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822944" y="6022884"/>
            <a:ext cx="690247" cy="6989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954977" y="5876471"/>
            <a:ext cx="660278" cy="616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825168" y="5824270"/>
            <a:ext cx="693465" cy="6125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8726209" y="5998752"/>
            <a:ext cx="720077" cy="6627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153513" y="6130535"/>
            <a:ext cx="662484" cy="60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3591677" y="4617661"/>
            <a:ext cx="668858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678882" y="5696888"/>
            <a:ext cx="664958" cy="5769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5950485" y="4453469"/>
            <a:ext cx="690247" cy="622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7459518" y="5140727"/>
            <a:ext cx="679580" cy="5974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4357910" y="4039936"/>
            <a:ext cx="666554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190945" y="4688272"/>
            <a:ext cx="663043" cy="587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8521846" y="3874758"/>
            <a:ext cx="734994" cy="5841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269533" y="5873331"/>
            <a:ext cx="683204" cy="634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9557723" y="3071930"/>
            <a:ext cx="683204" cy="6549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7" idx="5"/>
            <a:endCxn id="26" idx="2"/>
          </p:cNvCxnSpPr>
          <p:nvPr/>
        </p:nvCxnSpPr>
        <p:spPr>
          <a:xfrm>
            <a:off x="4176375" y="1019538"/>
            <a:ext cx="821193" cy="582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4" idx="4"/>
            <a:endCxn id="50" idx="0"/>
          </p:cNvCxnSpPr>
          <p:nvPr/>
        </p:nvCxnSpPr>
        <p:spPr>
          <a:xfrm>
            <a:off x="6616511" y="1032554"/>
            <a:ext cx="599651" cy="3270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44" idx="4"/>
            <a:endCxn id="72" idx="0"/>
          </p:cNvCxnSpPr>
          <p:nvPr/>
        </p:nvCxnSpPr>
        <p:spPr>
          <a:xfrm flipH="1">
            <a:off x="9899325" y="2102334"/>
            <a:ext cx="575912" cy="969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5" idx="4"/>
            <a:endCxn id="52" idx="0"/>
          </p:cNvCxnSpPr>
          <p:nvPr/>
        </p:nvCxnSpPr>
        <p:spPr>
          <a:xfrm flipH="1">
            <a:off x="8285739" y="1173894"/>
            <a:ext cx="371796" cy="9473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0" idx="4"/>
            <a:endCxn id="27" idx="0"/>
          </p:cNvCxnSpPr>
          <p:nvPr/>
        </p:nvCxnSpPr>
        <p:spPr>
          <a:xfrm flipH="1">
            <a:off x="6640382" y="2013834"/>
            <a:ext cx="575780" cy="5319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6" idx="4"/>
            <a:endCxn id="29" idx="0"/>
          </p:cNvCxnSpPr>
          <p:nvPr/>
        </p:nvCxnSpPr>
        <p:spPr>
          <a:xfrm>
            <a:off x="5335572" y="1902395"/>
            <a:ext cx="11230" cy="7408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7" idx="4"/>
            <a:endCxn id="28" idx="0"/>
          </p:cNvCxnSpPr>
          <p:nvPr/>
        </p:nvCxnSpPr>
        <p:spPr>
          <a:xfrm flipH="1">
            <a:off x="2958057" y="3000636"/>
            <a:ext cx="562049" cy="3185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8" idx="4"/>
            <a:endCxn id="61" idx="0"/>
          </p:cNvCxnSpPr>
          <p:nvPr/>
        </p:nvCxnSpPr>
        <p:spPr>
          <a:xfrm>
            <a:off x="2958057" y="3948765"/>
            <a:ext cx="968049" cy="668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2" idx="4"/>
            <a:endCxn id="69" idx="0"/>
          </p:cNvCxnSpPr>
          <p:nvPr/>
        </p:nvCxnSpPr>
        <p:spPr>
          <a:xfrm>
            <a:off x="8285739" y="2751920"/>
            <a:ext cx="603604" cy="11228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26" idx="4"/>
            <a:endCxn id="27" idx="0"/>
          </p:cNvCxnSpPr>
          <p:nvPr/>
        </p:nvCxnSpPr>
        <p:spPr>
          <a:xfrm>
            <a:off x="5335572" y="1902395"/>
            <a:ext cx="1304810" cy="6433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7" idx="4"/>
            <a:endCxn id="31" idx="0"/>
          </p:cNvCxnSpPr>
          <p:nvPr/>
        </p:nvCxnSpPr>
        <p:spPr>
          <a:xfrm>
            <a:off x="6640382" y="3171455"/>
            <a:ext cx="1200324" cy="315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7" idx="4"/>
            <a:endCxn id="64" idx="0"/>
          </p:cNvCxnSpPr>
          <p:nvPr/>
        </p:nvCxnSpPr>
        <p:spPr>
          <a:xfrm flipH="1">
            <a:off x="6295609" y="3171455"/>
            <a:ext cx="344773" cy="12820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>
            <a:off x="7799308" y="4130054"/>
            <a:ext cx="41398" cy="102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4" idx="4"/>
            <a:endCxn id="59" idx="0"/>
          </p:cNvCxnSpPr>
          <p:nvPr/>
        </p:nvCxnSpPr>
        <p:spPr>
          <a:xfrm>
            <a:off x="6295609" y="5076244"/>
            <a:ext cx="1189146" cy="10542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5" idx="4"/>
            <a:endCxn id="59" idx="0"/>
          </p:cNvCxnSpPr>
          <p:nvPr/>
        </p:nvCxnSpPr>
        <p:spPr>
          <a:xfrm flipH="1">
            <a:off x="7484755" y="5738182"/>
            <a:ext cx="314553" cy="3923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29" idx="4"/>
            <a:endCxn id="56" idx="0"/>
          </p:cNvCxnSpPr>
          <p:nvPr/>
        </p:nvCxnSpPr>
        <p:spPr>
          <a:xfrm flipH="1">
            <a:off x="5171901" y="3259827"/>
            <a:ext cx="174901" cy="25644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7" idx="4"/>
            <a:endCxn id="56" idx="0"/>
          </p:cNvCxnSpPr>
          <p:nvPr/>
        </p:nvCxnSpPr>
        <p:spPr>
          <a:xfrm>
            <a:off x="4691187" y="4688292"/>
            <a:ext cx="480714" cy="11359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28" idx="4"/>
            <a:endCxn id="68" idx="0"/>
          </p:cNvCxnSpPr>
          <p:nvPr/>
        </p:nvCxnSpPr>
        <p:spPr>
          <a:xfrm flipH="1">
            <a:off x="2522467" y="3948765"/>
            <a:ext cx="435590" cy="7395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1" idx="4"/>
            <a:endCxn id="54" idx="0"/>
          </p:cNvCxnSpPr>
          <p:nvPr/>
        </p:nvCxnSpPr>
        <p:spPr>
          <a:xfrm>
            <a:off x="3926106" y="5266017"/>
            <a:ext cx="359010" cy="6104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61" idx="4"/>
            <a:endCxn id="63" idx="0"/>
          </p:cNvCxnSpPr>
          <p:nvPr/>
        </p:nvCxnSpPr>
        <p:spPr>
          <a:xfrm flipH="1">
            <a:off x="3011361" y="5266017"/>
            <a:ext cx="914745" cy="430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69" idx="4"/>
            <a:endCxn id="70" idx="0"/>
          </p:cNvCxnSpPr>
          <p:nvPr/>
        </p:nvCxnSpPr>
        <p:spPr>
          <a:xfrm>
            <a:off x="8889343" y="4458909"/>
            <a:ext cx="1721792" cy="14144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2" idx="4"/>
            <a:endCxn id="57" idx="0"/>
          </p:cNvCxnSpPr>
          <p:nvPr/>
        </p:nvCxnSpPr>
        <p:spPr>
          <a:xfrm flipH="1">
            <a:off x="9086248" y="3726890"/>
            <a:ext cx="813077" cy="22718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2" idx="4"/>
            <a:endCxn id="70" idx="0"/>
          </p:cNvCxnSpPr>
          <p:nvPr/>
        </p:nvCxnSpPr>
        <p:spPr>
          <a:xfrm>
            <a:off x="9899325" y="3726890"/>
            <a:ext cx="711810" cy="21464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64" idx="4"/>
            <a:endCxn id="53" idx="0"/>
          </p:cNvCxnSpPr>
          <p:nvPr/>
        </p:nvCxnSpPr>
        <p:spPr>
          <a:xfrm flipH="1">
            <a:off x="6168068" y="5076244"/>
            <a:ext cx="127541" cy="94664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4" idx="4"/>
            <a:endCxn id="56" idx="0"/>
          </p:cNvCxnSpPr>
          <p:nvPr/>
        </p:nvCxnSpPr>
        <p:spPr>
          <a:xfrm flipH="1">
            <a:off x="5171901" y="5076244"/>
            <a:ext cx="1123708" cy="7480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2" idx="4"/>
            <a:endCxn id="72" idx="0"/>
          </p:cNvCxnSpPr>
          <p:nvPr/>
        </p:nvCxnSpPr>
        <p:spPr>
          <a:xfrm>
            <a:off x="8285739" y="2751920"/>
            <a:ext cx="1613586" cy="3200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27" idx="4"/>
            <a:endCxn id="67" idx="0"/>
          </p:cNvCxnSpPr>
          <p:nvPr/>
        </p:nvCxnSpPr>
        <p:spPr>
          <a:xfrm flipH="1">
            <a:off x="4691187" y="3171455"/>
            <a:ext cx="1949195" cy="8684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1" idx="4"/>
            <a:endCxn id="37" idx="0"/>
          </p:cNvCxnSpPr>
          <p:nvPr/>
        </p:nvCxnSpPr>
        <p:spPr>
          <a:xfrm>
            <a:off x="2518646" y="1659027"/>
            <a:ext cx="1001460" cy="7159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80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602546" y="460029"/>
            <a:ext cx="672282" cy="6555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314600" y="431502"/>
            <a:ext cx="603822" cy="6010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114508" y="598509"/>
            <a:ext cx="635672" cy="6017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997568" y="1301684"/>
            <a:ext cx="676007" cy="6007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289034" y="2545766"/>
            <a:ext cx="70269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975153" y="3587045"/>
            <a:ext cx="684080" cy="62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006496" y="2643293"/>
            <a:ext cx="680612" cy="616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492682" y="3487285"/>
            <a:ext cx="696047" cy="6251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2579334" y="2642777"/>
            <a:ext cx="59981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0941154" y="1521725"/>
            <a:ext cx="617783" cy="6069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892248" y="1359647"/>
            <a:ext cx="647827" cy="654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521794" y="1278945"/>
            <a:ext cx="711975" cy="6479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715345" y="2147653"/>
            <a:ext cx="690406" cy="6306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859260" y="6022884"/>
            <a:ext cx="690247" cy="6830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314113" y="6144301"/>
            <a:ext cx="660278" cy="616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825168" y="5824270"/>
            <a:ext cx="693465" cy="6125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9501018" y="6025129"/>
            <a:ext cx="720077" cy="6627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153513" y="6130535"/>
            <a:ext cx="662484" cy="60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950813" y="4885491"/>
            <a:ext cx="668858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038018" y="5964718"/>
            <a:ext cx="664958" cy="5769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5950485" y="4453469"/>
            <a:ext cx="690247" cy="622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7459518" y="5140727"/>
            <a:ext cx="679580" cy="5974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4357910" y="4039936"/>
            <a:ext cx="666554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550081" y="4956102"/>
            <a:ext cx="663043" cy="587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9296655" y="3901135"/>
            <a:ext cx="734994" cy="5841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1044342" y="5899708"/>
            <a:ext cx="683204" cy="634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0332532" y="3098307"/>
            <a:ext cx="683204" cy="6549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7" idx="5"/>
            <a:endCxn id="26" idx="2"/>
          </p:cNvCxnSpPr>
          <p:nvPr/>
        </p:nvCxnSpPr>
        <p:spPr>
          <a:xfrm>
            <a:off x="4176375" y="1019538"/>
            <a:ext cx="821193" cy="582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4" idx="4"/>
            <a:endCxn id="50" idx="0"/>
          </p:cNvCxnSpPr>
          <p:nvPr/>
        </p:nvCxnSpPr>
        <p:spPr>
          <a:xfrm>
            <a:off x="6616511" y="1032554"/>
            <a:ext cx="599651" cy="3270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44" idx="4"/>
            <a:endCxn id="72" idx="0"/>
          </p:cNvCxnSpPr>
          <p:nvPr/>
        </p:nvCxnSpPr>
        <p:spPr>
          <a:xfrm flipH="1">
            <a:off x="10674134" y="2128711"/>
            <a:ext cx="575912" cy="969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5" idx="4"/>
            <a:endCxn id="52" idx="0"/>
          </p:cNvCxnSpPr>
          <p:nvPr/>
        </p:nvCxnSpPr>
        <p:spPr>
          <a:xfrm flipH="1">
            <a:off x="9060548" y="1200271"/>
            <a:ext cx="371796" cy="9473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0" idx="4"/>
            <a:endCxn id="27" idx="0"/>
          </p:cNvCxnSpPr>
          <p:nvPr/>
        </p:nvCxnSpPr>
        <p:spPr>
          <a:xfrm flipH="1">
            <a:off x="6640382" y="2013834"/>
            <a:ext cx="575780" cy="5319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6" idx="4"/>
            <a:endCxn id="29" idx="0"/>
          </p:cNvCxnSpPr>
          <p:nvPr/>
        </p:nvCxnSpPr>
        <p:spPr>
          <a:xfrm>
            <a:off x="5335572" y="1902395"/>
            <a:ext cx="11230" cy="7408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7" idx="4"/>
            <a:endCxn id="28" idx="0"/>
          </p:cNvCxnSpPr>
          <p:nvPr/>
        </p:nvCxnSpPr>
        <p:spPr>
          <a:xfrm flipH="1">
            <a:off x="2317193" y="3268466"/>
            <a:ext cx="562049" cy="3185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8" idx="4"/>
            <a:endCxn id="61" idx="0"/>
          </p:cNvCxnSpPr>
          <p:nvPr/>
        </p:nvCxnSpPr>
        <p:spPr>
          <a:xfrm>
            <a:off x="2317193" y="4216595"/>
            <a:ext cx="968049" cy="668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2" idx="4"/>
            <a:endCxn id="69" idx="0"/>
          </p:cNvCxnSpPr>
          <p:nvPr/>
        </p:nvCxnSpPr>
        <p:spPr>
          <a:xfrm>
            <a:off x="9060548" y="2778297"/>
            <a:ext cx="603604" cy="11228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26" idx="4"/>
            <a:endCxn id="27" idx="0"/>
          </p:cNvCxnSpPr>
          <p:nvPr/>
        </p:nvCxnSpPr>
        <p:spPr>
          <a:xfrm>
            <a:off x="5335572" y="1902395"/>
            <a:ext cx="1304810" cy="6433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7" idx="4"/>
            <a:endCxn id="31" idx="0"/>
          </p:cNvCxnSpPr>
          <p:nvPr/>
        </p:nvCxnSpPr>
        <p:spPr>
          <a:xfrm>
            <a:off x="6640382" y="3171455"/>
            <a:ext cx="1200324" cy="315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7" idx="4"/>
            <a:endCxn id="64" idx="0"/>
          </p:cNvCxnSpPr>
          <p:nvPr/>
        </p:nvCxnSpPr>
        <p:spPr>
          <a:xfrm flipH="1">
            <a:off x="6295609" y="3171455"/>
            <a:ext cx="344773" cy="12820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>
            <a:off x="7799308" y="4130054"/>
            <a:ext cx="41398" cy="102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4" idx="4"/>
            <a:endCxn id="59" idx="0"/>
          </p:cNvCxnSpPr>
          <p:nvPr/>
        </p:nvCxnSpPr>
        <p:spPr>
          <a:xfrm>
            <a:off x="6295609" y="5076244"/>
            <a:ext cx="1189146" cy="10542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5" idx="4"/>
            <a:endCxn id="59" idx="0"/>
          </p:cNvCxnSpPr>
          <p:nvPr/>
        </p:nvCxnSpPr>
        <p:spPr>
          <a:xfrm flipH="1">
            <a:off x="7484755" y="5738182"/>
            <a:ext cx="314553" cy="3923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29" idx="4"/>
            <a:endCxn id="56" idx="0"/>
          </p:cNvCxnSpPr>
          <p:nvPr/>
        </p:nvCxnSpPr>
        <p:spPr>
          <a:xfrm flipH="1">
            <a:off x="5171901" y="3259827"/>
            <a:ext cx="174901" cy="25644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7" idx="4"/>
            <a:endCxn id="56" idx="0"/>
          </p:cNvCxnSpPr>
          <p:nvPr/>
        </p:nvCxnSpPr>
        <p:spPr>
          <a:xfrm>
            <a:off x="4691187" y="4688292"/>
            <a:ext cx="480714" cy="11359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28" idx="4"/>
            <a:endCxn id="68" idx="0"/>
          </p:cNvCxnSpPr>
          <p:nvPr/>
        </p:nvCxnSpPr>
        <p:spPr>
          <a:xfrm flipH="1">
            <a:off x="1881603" y="4216595"/>
            <a:ext cx="435590" cy="7395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1" idx="4"/>
            <a:endCxn id="54" idx="0"/>
          </p:cNvCxnSpPr>
          <p:nvPr/>
        </p:nvCxnSpPr>
        <p:spPr>
          <a:xfrm>
            <a:off x="3285242" y="5533847"/>
            <a:ext cx="359010" cy="6104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61" idx="4"/>
            <a:endCxn id="63" idx="0"/>
          </p:cNvCxnSpPr>
          <p:nvPr/>
        </p:nvCxnSpPr>
        <p:spPr>
          <a:xfrm flipH="1">
            <a:off x="2370497" y="5533847"/>
            <a:ext cx="914745" cy="430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69" idx="4"/>
            <a:endCxn id="70" idx="0"/>
          </p:cNvCxnSpPr>
          <p:nvPr/>
        </p:nvCxnSpPr>
        <p:spPr>
          <a:xfrm>
            <a:off x="9664152" y="4485286"/>
            <a:ext cx="1721792" cy="14144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2" idx="4"/>
            <a:endCxn id="57" idx="0"/>
          </p:cNvCxnSpPr>
          <p:nvPr/>
        </p:nvCxnSpPr>
        <p:spPr>
          <a:xfrm flipH="1">
            <a:off x="9861057" y="3753267"/>
            <a:ext cx="813077" cy="22718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2" idx="4"/>
            <a:endCxn id="70" idx="0"/>
          </p:cNvCxnSpPr>
          <p:nvPr/>
        </p:nvCxnSpPr>
        <p:spPr>
          <a:xfrm>
            <a:off x="10674134" y="3753267"/>
            <a:ext cx="711810" cy="21464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64" idx="4"/>
          </p:cNvCxnSpPr>
          <p:nvPr/>
        </p:nvCxnSpPr>
        <p:spPr>
          <a:xfrm flipH="1">
            <a:off x="6207369" y="5076244"/>
            <a:ext cx="88240" cy="9488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4" idx="4"/>
            <a:endCxn id="56" idx="0"/>
          </p:cNvCxnSpPr>
          <p:nvPr/>
        </p:nvCxnSpPr>
        <p:spPr>
          <a:xfrm flipH="1">
            <a:off x="5171901" y="5076244"/>
            <a:ext cx="1123708" cy="7480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2" idx="4"/>
            <a:endCxn id="72" idx="0"/>
          </p:cNvCxnSpPr>
          <p:nvPr/>
        </p:nvCxnSpPr>
        <p:spPr>
          <a:xfrm>
            <a:off x="9060548" y="2778297"/>
            <a:ext cx="1613586" cy="3200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27" idx="4"/>
            <a:endCxn id="67" idx="0"/>
          </p:cNvCxnSpPr>
          <p:nvPr/>
        </p:nvCxnSpPr>
        <p:spPr>
          <a:xfrm flipH="1">
            <a:off x="4691187" y="3171455"/>
            <a:ext cx="1949195" cy="8684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1" idx="4"/>
            <a:endCxn id="37" idx="0"/>
          </p:cNvCxnSpPr>
          <p:nvPr/>
        </p:nvCxnSpPr>
        <p:spPr>
          <a:xfrm>
            <a:off x="1877782" y="1926857"/>
            <a:ext cx="1001460" cy="7159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632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602546" y="460029"/>
            <a:ext cx="672282" cy="6555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314600" y="431502"/>
            <a:ext cx="603822" cy="6010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114508" y="598509"/>
            <a:ext cx="635672" cy="6017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997568" y="1301684"/>
            <a:ext cx="676007" cy="6007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289034" y="2545766"/>
            <a:ext cx="70269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975153" y="3587045"/>
            <a:ext cx="684080" cy="62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006496" y="2643293"/>
            <a:ext cx="680612" cy="616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492682" y="3487285"/>
            <a:ext cx="696047" cy="6251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2579334" y="2642777"/>
            <a:ext cx="59981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0941154" y="1521725"/>
            <a:ext cx="617783" cy="6069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892248" y="1359647"/>
            <a:ext cx="647827" cy="654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521794" y="1278945"/>
            <a:ext cx="711975" cy="6479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715345" y="2147653"/>
            <a:ext cx="690406" cy="6306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832721" y="6032464"/>
            <a:ext cx="690247" cy="6989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314113" y="6144301"/>
            <a:ext cx="660278" cy="616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825168" y="5824270"/>
            <a:ext cx="693465" cy="6125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9501018" y="6025129"/>
            <a:ext cx="720077" cy="6627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153513" y="6130535"/>
            <a:ext cx="662484" cy="60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950813" y="4885491"/>
            <a:ext cx="668858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038018" y="5964718"/>
            <a:ext cx="664958" cy="5769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5950485" y="4453469"/>
            <a:ext cx="690247" cy="622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7459518" y="5140727"/>
            <a:ext cx="679580" cy="5974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4357910" y="4039936"/>
            <a:ext cx="666554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550081" y="4956102"/>
            <a:ext cx="663043" cy="587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9296655" y="3901135"/>
            <a:ext cx="734994" cy="5841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1044342" y="5899708"/>
            <a:ext cx="683204" cy="634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0332532" y="3098307"/>
            <a:ext cx="683204" cy="6549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7" idx="5"/>
            <a:endCxn id="26" idx="2"/>
          </p:cNvCxnSpPr>
          <p:nvPr/>
        </p:nvCxnSpPr>
        <p:spPr>
          <a:xfrm>
            <a:off x="4176375" y="1019538"/>
            <a:ext cx="821193" cy="582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4" idx="4"/>
            <a:endCxn id="50" idx="0"/>
          </p:cNvCxnSpPr>
          <p:nvPr/>
        </p:nvCxnSpPr>
        <p:spPr>
          <a:xfrm>
            <a:off x="6616511" y="1032554"/>
            <a:ext cx="599651" cy="3270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44" idx="4"/>
            <a:endCxn id="72" idx="0"/>
          </p:cNvCxnSpPr>
          <p:nvPr/>
        </p:nvCxnSpPr>
        <p:spPr>
          <a:xfrm flipH="1">
            <a:off x="10674134" y="2128711"/>
            <a:ext cx="575912" cy="969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5" idx="4"/>
            <a:endCxn id="52" idx="0"/>
          </p:cNvCxnSpPr>
          <p:nvPr/>
        </p:nvCxnSpPr>
        <p:spPr>
          <a:xfrm flipH="1">
            <a:off x="9060548" y="1200271"/>
            <a:ext cx="371796" cy="9473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0" idx="4"/>
            <a:endCxn id="27" idx="0"/>
          </p:cNvCxnSpPr>
          <p:nvPr/>
        </p:nvCxnSpPr>
        <p:spPr>
          <a:xfrm flipH="1">
            <a:off x="6640382" y="2013834"/>
            <a:ext cx="575780" cy="5319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6" idx="4"/>
            <a:endCxn id="29" idx="0"/>
          </p:cNvCxnSpPr>
          <p:nvPr/>
        </p:nvCxnSpPr>
        <p:spPr>
          <a:xfrm>
            <a:off x="5335572" y="1902395"/>
            <a:ext cx="11230" cy="7408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7" idx="4"/>
            <a:endCxn id="28" idx="0"/>
          </p:cNvCxnSpPr>
          <p:nvPr/>
        </p:nvCxnSpPr>
        <p:spPr>
          <a:xfrm flipH="1">
            <a:off x="2317193" y="3268466"/>
            <a:ext cx="562049" cy="3185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8" idx="4"/>
            <a:endCxn id="61" idx="0"/>
          </p:cNvCxnSpPr>
          <p:nvPr/>
        </p:nvCxnSpPr>
        <p:spPr>
          <a:xfrm>
            <a:off x="2317193" y="4216595"/>
            <a:ext cx="968049" cy="668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2" idx="4"/>
            <a:endCxn id="69" idx="0"/>
          </p:cNvCxnSpPr>
          <p:nvPr/>
        </p:nvCxnSpPr>
        <p:spPr>
          <a:xfrm>
            <a:off x="9060548" y="2778297"/>
            <a:ext cx="603604" cy="11228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26" idx="4"/>
            <a:endCxn id="27" idx="0"/>
          </p:cNvCxnSpPr>
          <p:nvPr/>
        </p:nvCxnSpPr>
        <p:spPr>
          <a:xfrm>
            <a:off x="5335572" y="1902395"/>
            <a:ext cx="1304810" cy="6433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7" idx="4"/>
            <a:endCxn id="31" idx="0"/>
          </p:cNvCxnSpPr>
          <p:nvPr/>
        </p:nvCxnSpPr>
        <p:spPr>
          <a:xfrm>
            <a:off x="6640382" y="3171455"/>
            <a:ext cx="1200324" cy="315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7" idx="4"/>
            <a:endCxn id="64" idx="0"/>
          </p:cNvCxnSpPr>
          <p:nvPr/>
        </p:nvCxnSpPr>
        <p:spPr>
          <a:xfrm flipH="1">
            <a:off x="6295609" y="3171455"/>
            <a:ext cx="344773" cy="12820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>
            <a:off x="7799308" y="4130054"/>
            <a:ext cx="41398" cy="102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4" idx="4"/>
            <a:endCxn id="59" idx="0"/>
          </p:cNvCxnSpPr>
          <p:nvPr/>
        </p:nvCxnSpPr>
        <p:spPr>
          <a:xfrm>
            <a:off x="6295609" y="5076244"/>
            <a:ext cx="1189146" cy="10542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5" idx="4"/>
            <a:endCxn id="59" idx="0"/>
          </p:cNvCxnSpPr>
          <p:nvPr/>
        </p:nvCxnSpPr>
        <p:spPr>
          <a:xfrm flipH="1">
            <a:off x="7484755" y="5738182"/>
            <a:ext cx="314553" cy="3923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29" idx="4"/>
            <a:endCxn id="56" idx="0"/>
          </p:cNvCxnSpPr>
          <p:nvPr/>
        </p:nvCxnSpPr>
        <p:spPr>
          <a:xfrm flipH="1">
            <a:off x="5171901" y="3259827"/>
            <a:ext cx="174901" cy="25644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7" idx="4"/>
            <a:endCxn id="56" idx="0"/>
          </p:cNvCxnSpPr>
          <p:nvPr/>
        </p:nvCxnSpPr>
        <p:spPr>
          <a:xfrm>
            <a:off x="4691187" y="4688292"/>
            <a:ext cx="480714" cy="11359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28" idx="4"/>
            <a:endCxn id="68" idx="0"/>
          </p:cNvCxnSpPr>
          <p:nvPr/>
        </p:nvCxnSpPr>
        <p:spPr>
          <a:xfrm flipH="1">
            <a:off x="1881603" y="4216595"/>
            <a:ext cx="435590" cy="7395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1" idx="4"/>
            <a:endCxn id="54" idx="0"/>
          </p:cNvCxnSpPr>
          <p:nvPr/>
        </p:nvCxnSpPr>
        <p:spPr>
          <a:xfrm>
            <a:off x="3285242" y="5533847"/>
            <a:ext cx="359010" cy="6104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61" idx="4"/>
            <a:endCxn id="63" idx="0"/>
          </p:cNvCxnSpPr>
          <p:nvPr/>
        </p:nvCxnSpPr>
        <p:spPr>
          <a:xfrm flipH="1">
            <a:off x="2370497" y="5533847"/>
            <a:ext cx="914745" cy="430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69" idx="4"/>
            <a:endCxn id="70" idx="0"/>
          </p:cNvCxnSpPr>
          <p:nvPr/>
        </p:nvCxnSpPr>
        <p:spPr>
          <a:xfrm>
            <a:off x="9664152" y="4485286"/>
            <a:ext cx="1721792" cy="14144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2" idx="4"/>
            <a:endCxn id="57" idx="0"/>
          </p:cNvCxnSpPr>
          <p:nvPr/>
        </p:nvCxnSpPr>
        <p:spPr>
          <a:xfrm flipH="1">
            <a:off x="9861057" y="3753267"/>
            <a:ext cx="813077" cy="22718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2" idx="4"/>
            <a:endCxn id="70" idx="0"/>
          </p:cNvCxnSpPr>
          <p:nvPr/>
        </p:nvCxnSpPr>
        <p:spPr>
          <a:xfrm>
            <a:off x="10674134" y="3753267"/>
            <a:ext cx="711810" cy="21464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64" idx="4"/>
            <a:endCxn id="53" idx="0"/>
          </p:cNvCxnSpPr>
          <p:nvPr/>
        </p:nvCxnSpPr>
        <p:spPr>
          <a:xfrm flipH="1">
            <a:off x="6177845" y="5076244"/>
            <a:ext cx="117764" cy="9562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4" idx="4"/>
            <a:endCxn id="56" idx="0"/>
          </p:cNvCxnSpPr>
          <p:nvPr/>
        </p:nvCxnSpPr>
        <p:spPr>
          <a:xfrm flipH="1">
            <a:off x="5171901" y="5076244"/>
            <a:ext cx="1123708" cy="7480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2" idx="4"/>
            <a:endCxn id="72" idx="0"/>
          </p:cNvCxnSpPr>
          <p:nvPr/>
        </p:nvCxnSpPr>
        <p:spPr>
          <a:xfrm>
            <a:off x="9060548" y="2778297"/>
            <a:ext cx="1613586" cy="3200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27" idx="4"/>
            <a:endCxn id="67" idx="0"/>
          </p:cNvCxnSpPr>
          <p:nvPr/>
        </p:nvCxnSpPr>
        <p:spPr>
          <a:xfrm flipH="1">
            <a:off x="4691187" y="3171455"/>
            <a:ext cx="1949195" cy="8684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1" idx="4"/>
            <a:endCxn id="37" idx="0"/>
          </p:cNvCxnSpPr>
          <p:nvPr/>
        </p:nvCxnSpPr>
        <p:spPr>
          <a:xfrm>
            <a:off x="1877782" y="1926857"/>
            <a:ext cx="1001460" cy="7159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手繪多邊形 2"/>
          <p:cNvSpPr/>
          <p:nvPr/>
        </p:nvSpPr>
        <p:spPr>
          <a:xfrm>
            <a:off x="1143000" y="1011115"/>
            <a:ext cx="2998177" cy="5829300"/>
          </a:xfrm>
          <a:custGeom>
            <a:avLst/>
            <a:gdLst>
              <a:gd name="connsiteX0" fmla="*/ 615462 w 2998177"/>
              <a:gd name="connsiteY0" fmla="*/ 0 h 5829300"/>
              <a:gd name="connsiteX1" fmla="*/ 1274885 w 2998177"/>
              <a:gd name="connsiteY1" fmla="*/ 307731 h 5829300"/>
              <a:gd name="connsiteX2" fmla="*/ 2312377 w 2998177"/>
              <a:gd name="connsiteY2" fmla="*/ 1907931 h 5829300"/>
              <a:gd name="connsiteX3" fmla="*/ 2022231 w 2998177"/>
              <a:gd name="connsiteY3" fmla="*/ 3349870 h 5829300"/>
              <a:gd name="connsiteX4" fmla="*/ 2716823 w 2998177"/>
              <a:gd name="connsiteY4" fmla="*/ 4387362 h 5829300"/>
              <a:gd name="connsiteX5" fmla="*/ 2646485 w 2998177"/>
              <a:gd name="connsiteY5" fmla="*/ 4914900 h 5829300"/>
              <a:gd name="connsiteX6" fmla="*/ 2998177 w 2998177"/>
              <a:gd name="connsiteY6" fmla="*/ 5609493 h 5829300"/>
              <a:gd name="connsiteX7" fmla="*/ 2620108 w 2998177"/>
              <a:gd name="connsiteY7" fmla="*/ 5829300 h 5829300"/>
              <a:gd name="connsiteX8" fmla="*/ 1327638 w 2998177"/>
              <a:gd name="connsiteY8" fmla="*/ 5785339 h 5829300"/>
              <a:gd name="connsiteX9" fmla="*/ 562708 w 2998177"/>
              <a:gd name="connsiteY9" fmla="*/ 5196254 h 5829300"/>
              <a:gd name="connsiteX10" fmla="*/ 211015 w 2998177"/>
              <a:gd name="connsiteY10" fmla="*/ 4317023 h 5829300"/>
              <a:gd name="connsiteX11" fmla="*/ 509954 w 2998177"/>
              <a:gd name="connsiteY11" fmla="*/ 3560885 h 5829300"/>
              <a:gd name="connsiteX12" fmla="*/ 835269 w 2998177"/>
              <a:gd name="connsiteY12" fmla="*/ 2488223 h 5829300"/>
              <a:gd name="connsiteX13" fmla="*/ 1327638 w 2998177"/>
              <a:gd name="connsiteY13" fmla="*/ 1899139 h 5829300"/>
              <a:gd name="connsiteX14" fmla="*/ 1318846 w 2998177"/>
              <a:gd name="connsiteY14" fmla="*/ 1811216 h 5829300"/>
              <a:gd name="connsiteX15" fmla="*/ 1310054 w 2998177"/>
              <a:gd name="connsiteY15" fmla="*/ 1767254 h 5829300"/>
              <a:gd name="connsiteX16" fmla="*/ 888023 w 2998177"/>
              <a:gd name="connsiteY16" fmla="*/ 1503485 h 5829300"/>
              <a:gd name="connsiteX17" fmla="*/ 729762 w 2998177"/>
              <a:gd name="connsiteY17" fmla="*/ 1459523 h 5829300"/>
              <a:gd name="connsiteX18" fmla="*/ 677008 w 2998177"/>
              <a:gd name="connsiteY18" fmla="*/ 1441939 h 5829300"/>
              <a:gd name="connsiteX19" fmla="*/ 0 w 2998177"/>
              <a:gd name="connsiteY19" fmla="*/ 756139 h 5829300"/>
              <a:gd name="connsiteX20" fmla="*/ 8792 w 2998177"/>
              <a:gd name="connsiteY20" fmla="*/ 677008 h 5829300"/>
              <a:gd name="connsiteX21" fmla="*/ 26377 w 2998177"/>
              <a:gd name="connsiteY21" fmla="*/ 624254 h 5829300"/>
              <a:gd name="connsiteX22" fmla="*/ 307731 w 2998177"/>
              <a:gd name="connsiteY22" fmla="*/ 334108 h 5829300"/>
              <a:gd name="connsiteX23" fmla="*/ 615462 w 2998177"/>
              <a:gd name="connsiteY23" fmla="*/ 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98177" h="5829300">
                <a:moveTo>
                  <a:pt x="615462" y="0"/>
                </a:moveTo>
                <a:lnTo>
                  <a:pt x="1274885" y="307731"/>
                </a:lnTo>
                <a:lnTo>
                  <a:pt x="2312377" y="1907931"/>
                </a:lnTo>
                <a:lnTo>
                  <a:pt x="2022231" y="3349870"/>
                </a:lnTo>
                <a:lnTo>
                  <a:pt x="2716823" y="4387362"/>
                </a:lnTo>
                <a:lnTo>
                  <a:pt x="2646485" y="4914900"/>
                </a:lnTo>
                <a:lnTo>
                  <a:pt x="2998177" y="5609493"/>
                </a:lnTo>
                <a:lnTo>
                  <a:pt x="2620108" y="5829300"/>
                </a:lnTo>
                <a:lnTo>
                  <a:pt x="1327638" y="5785339"/>
                </a:lnTo>
                <a:lnTo>
                  <a:pt x="562708" y="5196254"/>
                </a:lnTo>
                <a:lnTo>
                  <a:pt x="211015" y="4317023"/>
                </a:lnTo>
                <a:lnTo>
                  <a:pt x="509954" y="3560885"/>
                </a:lnTo>
                <a:lnTo>
                  <a:pt x="835269" y="2488223"/>
                </a:lnTo>
                <a:lnTo>
                  <a:pt x="1327638" y="1899139"/>
                </a:lnTo>
                <a:cubicBezTo>
                  <a:pt x="1324707" y="1869831"/>
                  <a:pt x="1322739" y="1840411"/>
                  <a:pt x="1318846" y="1811216"/>
                </a:cubicBezTo>
                <a:cubicBezTo>
                  <a:pt x="1316871" y="1796403"/>
                  <a:pt x="1310054" y="1767254"/>
                  <a:pt x="1310054" y="1767254"/>
                </a:cubicBezTo>
                <a:lnTo>
                  <a:pt x="888023" y="1503485"/>
                </a:lnTo>
                <a:cubicBezTo>
                  <a:pt x="710369" y="1444267"/>
                  <a:pt x="906869" y="1506751"/>
                  <a:pt x="729762" y="1459523"/>
                </a:cubicBezTo>
                <a:cubicBezTo>
                  <a:pt x="711852" y="1454747"/>
                  <a:pt x="677008" y="1441939"/>
                  <a:pt x="677008" y="1441939"/>
                </a:cubicBezTo>
                <a:lnTo>
                  <a:pt x="0" y="756139"/>
                </a:lnTo>
                <a:cubicBezTo>
                  <a:pt x="2931" y="729762"/>
                  <a:pt x="3587" y="703032"/>
                  <a:pt x="8792" y="677008"/>
                </a:cubicBezTo>
                <a:cubicBezTo>
                  <a:pt x="12427" y="658832"/>
                  <a:pt x="26377" y="624254"/>
                  <a:pt x="26377" y="624254"/>
                </a:cubicBezTo>
                <a:lnTo>
                  <a:pt x="307731" y="334108"/>
                </a:lnTo>
                <a:lnTo>
                  <a:pt x="615462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3191608" y="254977"/>
            <a:ext cx="5213838" cy="6585438"/>
          </a:xfrm>
          <a:custGeom>
            <a:avLst/>
            <a:gdLst>
              <a:gd name="connsiteX0" fmla="*/ 518746 w 5213838"/>
              <a:gd name="connsiteY0" fmla="*/ 35169 h 6585438"/>
              <a:gd name="connsiteX1" fmla="*/ 1468315 w 5213838"/>
              <a:gd name="connsiteY1" fmla="*/ 263769 h 6585438"/>
              <a:gd name="connsiteX2" fmla="*/ 2013438 w 5213838"/>
              <a:gd name="connsiteY2" fmla="*/ 694592 h 6585438"/>
              <a:gd name="connsiteX3" fmla="*/ 2743200 w 5213838"/>
              <a:gd name="connsiteY3" fmla="*/ 378069 h 6585438"/>
              <a:gd name="connsiteX4" fmla="*/ 3648807 w 5213838"/>
              <a:gd name="connsiteY4" fmla="*/ 0 h 6585438"/>
              <a:gd name="connsiteX5" fmla="*/ 4000500 w 5213838"/>
              <a:gd name="connsiteY5" fmla="*/ 668215 h 6585438"/>
              <a:gd name="connsiteX6" fmla="*/ 4457700 w 5213838"/>
              <a:gd name="connsiteY6" fmla="*/ 1143000 h 6585438"/>
              <a:gd name="connsiteX7" fmla="*/ 4273061 w 5213838"/>
              <a:gd name="connsiteY7" fmla="*/ 1969477 h 6585438"/>
              <a:gd name="connsiteX8" fmla="*/ 3912577 w 5213838"/>
              <a:gd name="connsiteY8" fmla="*/ 2286000 h 6585438"/>
              <a:gd name="connsiteX9" fmla="*/ 3912577 w 5213838"/>
              <a:gd name="connsiteY9" fmla="*/ 2751992 h 6585438"/>
              <a:gd name="connsiteX10" fmla="*/ 4712677 w 5213838"/>
              <a:gd name="connsiteY10" fmla="*/ 2980592 h 6585438"/>
              <a:gd name="connsiteX11" fmla="*/ 5213838 w 5213838"/>
              <a:gd name="connsiteY11" fmla="*/ 3393831 h 6585438"/>
              <a:gd name="connsiteX12" fmla="*/ 5064369 w 5213838"/>
              <a:gd name="connsiteY12" fmla="*/ 4167554 h 6585438"/>
              <a:gd name="connsiteX13" fmla="*/ 5081954 w 5213838"/>
              <a:gd name="connsiteY13" fmla="*/ 5081954 h 6585438"/>
              <a:gd name="connsiteX14" fmla="*/ 4985238 w 5213838"/>
              <a:gd name="connsiteY14" fmla="*/ 5811715 h 6585438"/>
              <a:gd name="connsiteX15" fmla="*/ 4844561 w 5213838"/>
              <a:gd name="connsiteY15" fmla="*/ 6479931 h 6585438"/>
              <a:gd name="connsiteX16" fmla="*/ 4026877 w 5213838"/>
              <a:gd name="connsiteY16" fmla="*/ 6541477 h 6585438"/>
              <a:gd name="connsiteX17" fmla="*/ 2171700 w 5213838"/>
              <a:gd name="connsiteY17" fmla="*/ 6585438 h 6585438"/>
              <a:gd name="connsiteX18" fmla="*/ 1257300 w 5213838"/>
              <a:gd name="connsiteY18" fmla="*/ 6180992 h 6585438"/>
              <a:gd name="connsiteX19" fmla="*/ 1362807 w 5213838"/>
              <a:gd name="connsiteY19" fmla="*/ 5495192 h 6585438"/>
              <a:gd name="connsiteX20" fmla="*/ 975946 w 5213838"/>
              <a:gd name="connsiteY20" fmla="*/ 4334608 h 6585438"/>
              <a:gd name="connsiteX21" fmla="*/ 1336430 w 5213838"/>
              <a:gd name="connsiteY21" fmla="*/ 3297115 h 6585438"/>
              <a:gd name="connsiteX22" fmla="*/ 1749669 w 5213838"/>
              <a:gd name="connsiteY22" fmla="*/ 2022231 h 6585438"/>
              <a:gd name="connsiteX23" fmla="*/ 835269 w 5213838"/>
              <a:gd name="connsiteY23" fmla="*/ 1292469 h 6585438"/>
              <a:gd name="connsiteX24" fmla="*/ 747346 w 5213838"/>
              <a:gd name="connsiteY24" fmla="*/ 1222131 h 6585438"/>
              <a:gd name="connsiteX25" fmla="*/ 0 w 5213838"/>
              <a:gd name="connsiteY25" fmla="*/ 633046 h 6585438"/>
              <a:gd name="connsiteX26" fmla="*/ 518746 w 5213838"/>
              <a:gd name="connsiteY26" fmla="*/ 35169 h 65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213838" h="6585438">
                <a:moveTo>
                  <a:pt x="518746" y="35169"/>
                </a:moveTo>
                <a:lnTo>
                  <a:pt x="1468315" y="263769"/>
                </a:lnTo>
                <a:lnTo>
                  <a:pt x="2013438" y="694592"/>
                </a:lnTo>
                <a:lnTo>
                  <a:pt x="2743200" y="378069"/>
                </a:lnTo>
                <a:lnTo>
                  <a:pt x="3648807" y="0"/>
                </a:lnTo>
                <a:lnTo>
                  <a:pt x="4000500" y="668215"/>
                </a:lnTo>
                <a:lnTo>
                  <a:pt x="4457700" y="1143000"/>
                </a:lnTo>
                <a:lnTo>
                  <a:pt x="4273061" y="1969477"/>
                </a:lnTo>
                <a:lnTo>
                  <a:pt x="3912577" y="2286000"/>
                </a:lnTo>
                <a:lnTo>
                  <a:pt x="3912577" y="2751992"/>
                </a:lnTo>
                <a:lnTo>
                  <a:pt x="4712677" y="2980592"/>
                </a:lnTo>
                <a:lnTo>
                  <a:pt x="5213838" y="3393831"/>
                </a:lnTo>
                <a:lnTo>
                  <a:pt x="5064369" y="4167554"/>
                </a:lnTo>
                <a:lnTo>
                  <a:pt x="5081954" y="5081954"/>
                </a:lnTo>
                <a:lnTo>
                  <a:pt x="4985238" y="5811715"/>
                </a:lnTo>
                <a:lnTo>
                  <a:pt x="4844561" y="6479931"/>
                </a:lnTo>
                <a:lnTo>
                  <a:pt x="4026877" y="6541477"/>
                </a:lnTo>
                <a:lnTo>
                  <a:pt x="2171700" y="6585438"/>
                </a:lnTo>
                <a:lnTo>
                  <a:pt x="1257300" y="6180992"/>
                </a:lnTo>
                <a:lnTo>
                  <a:pt x="1362807" y="5495192"/>
                </a:lnTo>
                <a:lnTo>
                  <a:pt x="975946" y="4334608"/>
                </a:lnTo>
                <a:lnTo>
                  <a:pt x="1336430" y="3297115"/>
                </a:lnTo>
                <a:lnTo>
                  <a:pt x="1749669" y="2022231"/>
                </a:lnTo>
                <a:lnTo>
                  <a:pt x="835269" y="1292469"/>
                </a:lnTo>
                <a:cubicBezTo>
                  <a:pt x="752866" y="1228378"/>
                  <a:pt x="779767" y="1254552"/>
                  <a:pt x="747346" y="1222131"/>
                </a:cubicBezTo>
                <a:lnTo>
                  <a:pt x="0" y="633046"/>
                </a:lnTo>
                <a:lnTo>
                  <a:pt x="518746" y="35169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8423031" y="360485"/>
            <a:ext cx="3429000" cy="6418384"/>
          </a:xfrm>
          <a:custGeom>
            <a:avLst/>
            <a:gdLst>
              <a:gd name="connsiteX0" fmla="*/ 677007 w 3429000"/>
              <a:gd name="connsiteY0" fmla="*/ 0 h 6418384"/>
              <a:gd name="connsiteX1" fmla="*/ 1688123 w 3429000"/>
              <a:gd name="connsiteY1" fmla="*/ 281353 h 6418384"/>
              <a:gd name="connsiteX2" fmla="*/ 2628900 w 3429000"/>
              <a:gd name="connsiteY2" fmla="*/ 720969 h 6418384"/>
              <a:gd name="connsiteX3" fmla="*/ 3323492 w 3429000"/>
              <a:gd name="connsiteY3" fmla="*/ 1099038 h 6418384"/>
              <a:gd name="connsiteX4" fmla="*/ 3033346 w 3429000"/>
              <a:gd name="connsiteY4" fmla="*/ 2488223 h 6418384"/>
              <a:gd name="connsiteX5" fmla="*/ 2822331 w 3429000"/>
              <a:gd name="connsiteY5" fmla="*/ 3429000 h 6418384"/>
              <a:gd name="connsiteX6" fmla="*/ 2892669 w 3429000"/>
              <a:gd name="connsiteY6" fmla="*/ 4747846 h 6418384"/>
              <a:gd name="connsiteX7" fmla="*/ 3429000 w 3429000"/>
              <a:gd name="connsiteY7" fmla="*/ 5794130 h 6418384"/>
              <a:gd name="connsiteX8" fmla="*/ 3156438 w 3429000"/>
              <a:gd name="connsiteY8" fmla="*/ 6339253 h 6418384"/>
              <a:gd name="connsiteX9" fmla="*/ 2066192 w 3429000"/>
              <a:gd name="connsiteY9" fmla="*/ 6409592 h 6418384"/>
              <a:gd name="connsiteX10" fmla="*/ 1151792 w 3429000"/>
              <a:gd name="connsiteY10" fmla="*/ 6418384 h 6418384"/>
              <a:gd name="connsiteX11" fmla="*/ 835269 w 3429000"/>
              <a:gd name="connsiteY11" fmla="*/ 5811715 h 6418384"/>
              <a:gd name="connsiteX12" fmla="*/ 1230923 w 3429000"/>
              <a:gd name="connsiteY12" fmla="*/ 5380892 h 6418384"/>
              <a:gd name="connsiteX13" fmla="*/ 1389184 w 3429000"/>
              <a:gd name="connsiteY13" fmla="*/ 4519246 h 6418384"/>
              <a:gd name="connsiteX14" fmla="*/ 800100 w 3429000"/>
              <a:gd name="connsiteY14" fmla="*/ 3982915 h 6418384"/>
              <a:gd name="connsiteX15" fmla="*/ 633046 w 3429000"/>
              <a:gd name="connsiteY15" fmla="*/ 3560884 h 6418384"/>
              <a:gd name="connsiteX16" fmla="*/ 940777 w 3429000"/>
              <a:gd name="connsiteY16" fmla="*/ 3349869 h 6418384"/>
              <a:gd name="connsiteX17" fmla="*/ 430823 w 3429000"/>
              <a:gd name="connsiteY17" fmla="*/ 2593730 h 6418384"/>
              <a:gd name="connsiteX18" fmla="*/ 0 w 3429000"/>
              <a:gd name="connsiteY18" fmla="*/ 2074984 h 6418384"/>
              <a:gd name="connsiteX19" fmla="*/ 325315 w 3429000"/>
              <a:gd name="connsiteY19" fmla="*/ 1652953 h 6418384"/>
              <a:gd name="connsiteX20" fmla="*/ 677007 w 3429000"/>
              <a:gd name="connsiteY20" fmla="*/ 0 h 641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29000" h="6418384">
                <a:moveTo>
                  <a:pt x="677007" y="0"/>
                </a:moveTo>
                <a:lnTo>
                  <a:pt x="1688123" y="281353"/>
                </a:lnTo>
                <a:lnTo>
                  <a:pt x="2628900" y="720969"/>
                </a:lnTo>
                <a:lnTo>
                  <a:pt x="3323492" y="1099038"/>
                </a:lnTo>
                <a:lnTo>
                  <a:pt x="3033346" y="2488223"/>
                </a:lnTo>
                <a:lnTo>
                  <a:pt x="2822331" y="3429000"/>
                </a:lnTo>
                <a:lnTo>
                  <a:pt x="2892669" y="4747846"/>
                </a:lnTo>
                <a:lnTo>
                  <a:pt x="3429000" y="5794130"/>
                </a:lnTo>
                <a:lnTo>
                  <a:pt x="3156438" y="6339253"/>
                </a:lnTo>
                <a:lnTo>
                  <a:pt x="2066192" y="6409592"/>
                </a:lnTo>
                <a:lnTo>
                  <a:pt x="1151792" y="6418384"/>
                </a:lnTo>
                <a:lnTo>
                  <a:pt x="835269" y="5811715"/>
                </a:lnTo>
                <a:lnTo>
                  <a:pt x="1230923" y="5380892"/>
                </a:lnTo>
                <a:lnTo>
                  <a:pt x="1389184" y="4519246"/>
                </a:lnTo>
                <a:lnTo>
                  <a:pt x="800100" y="3982915"/>
                </a:lnTo>
                <a:lnTo>
                  <a:pt x="633046" y="3560884"/>
                </a:lnTo>
                <a:lnTo>
                  <a:pt x="940777" y="3349869"/>
                </a:lnTo>
                <a:lnTo>
                  <a:pt x="430823" y="2593730"/>
                </a:lnTo>
                <a:lnTo>
                  <a:pt x="0" y="2074984"/>
                </a:lnTo>
                <a:lnTo>
                  <a:pt x="325315" y="1652953"/>
                </a:lnTo>
                <a:lnTo>
                  <a:pt x="677007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59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69832" y="3217840"/>
            <a:ext cx="8911687" cy="1280890"/>
          </a:xfrm>
        </p:spPr>
        <p:txBody>
          <a:bodyPr/>
          <a:lstStyle/>
          <a:p>
            <a:r>
              <a:rPr lang="en-US" altLang="zh-TW" dirty="0"/>
              <a:t>AERS</a:t>
            </a:r>
            <a:r>
              <a:rPr lang="zh-TW" altLang="en-US" dirty="0"/>
              <a:t>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1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Binning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0414" y="1264555"/>
            <a:ext cx="8034122" cy="539232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2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602546" y="460029"/>
            <a:ext cx="672282" cy="6555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314600" y="431502"/>
            <a:ext cx="603822" cy="6010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114508" y="598509"/>
            <a:ext cx="635672" cy="6017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997568" y="1301684"/>
            <a:ext cx="676007" cy="6007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289034" y="2545766"/>
            <a:ext cx="70269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975153" y="3587045"/>
            <a:ext cx="684080" cy="62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006496" y="2643293"/>
            <a:ext cx="680612" cy="616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492682" y="3487285"/>
            <a:ext cx="696047" cy="6251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2579334" y="2642777"/>
            <a:ext cx="59981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0941154" y="1521725"/>
            <a:ext cx="617783" cy="6069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892248" y="1359647"/>
            <a:ext cx="647827" cy="654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521794" y="1278945"/>
            <a:ext cx="711975" cy="6479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715345" y="2147653"/>
            <a:ext cx="690406" cy="6306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859260" y="6022884"/>
            <a:ext cx="690247" cy="6830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314113" y="6144301"/>
            <a:ext cx="660278" cy="616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825168" y="5824270"/>
            <a:ext cx="693465" cy="6125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9501018" y="6025129"/>
            <a:ext cx="720077" cy="6627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153513" y="6130535"/>
            <a:ext cx="662484" cy="60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950813" y="4885491"/>
            <a:ext cx="668858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038018" y="5964718"/>
            <a:ext cx="664958" cy="5769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5950485" y="4453469"/>
            <a:ext cx="690247" cy="622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7459518" y="5140727"/>
            <a:ext cx="679580" cy="5974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4357910" y="4039936"/>
            <a:ext cx="666554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550081" y="4956102"/>
            <a:ext cx="663043" cy="587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9296655" y="3901135"/>
            <a:ext cx="734994" cy="5841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1044342" y="5899708"/>
            <a:ext cx="683204" cy="63475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0332532" y="3098307"/>
            <a:ext cx="683204" cy="6549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7" idx="5"/>
            <a:endCxn id="26" idx="2"/>
          </p:cNvCxnSpPr>
          <p:nvPr/>
        </p:nvCxnSpPr>
        <p:spPr>
          <a:xfrm>
            <a:off x="4176375" y="1019538"/>
            <a:ext cx="821193" cy="582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4" idx="4"/>
            <a:endCxn id="50" idx="0"/>
          </p:cNvCxnSpPr>
          <p:nvPr/>
        </p:nvCxnSpPr>
        <p:spPr>
          <a:xfrm>
            <a:off x="6616511" y="1032554"/>
            <a:ext cx="599651" cy="3270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44" idx="4"/>
            <a:endCxn id="72" idx="0"/>
          </p:cNvCxnSpPr>
          <p:nvPr/>
        </p:nvCxnSpPr>
        <p:spPr>
          <a:xfrm flipH="1">
            <a:off x="10674134" y="2128711"/>
            <a:ext cx="575912" cy="969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5" idx="4"/>
            <a:endCxn id="52" idx="0"/>
          </p:cNvCxnSpPr>
          <p:nvPr/>
        </p:nvCxnSpPr>
        <p:spPr>
          <a:xfrm flipH="1">
            <a:off x="9060548" y="1200271"/>
            <a:ext cx="371796" cy="9473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0" idx="4"/>
            <a:endCxn id="27" idx="0"/>
          </p:cNvCxnSpPr>
          <p:nvPr/>
        </p:nvCxnSpPr>
        <p:spPr>
          <a:xfrm flipH="1">
            <a:off x="6640382" y="2013834"/>
            <a:ext cx="575780" cy="5319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6" idx="4"/>
            <a:endCxn id="29" idx="0"/>
          </p:cNvCxnSpPr>
          <p:nvPr/>
        </p:nvCxnSpPr>
        <p:spPr>
          <a:xfrm>
            <a:off x="5335572" y="1902395"/>
            <a:ext cx="11230" cy="7408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7" idx="4"/>
            <a:endCxn id="28" idx="0"/>
          </p:cNvCxnSpPr>
          <p:nvPr/>
        </p:nvCxnSpPr>
        <p:spPr>
          <a:xfrm flipH="1">
            <a:off x="2317193" y="3268466"/>
            <a:ext cx="562049" cy="3185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8" idx="4"/>
            <a:endCxn id="61" idx="0"/>
          </p:cNvCxnSpPr>
          <p:nvPr/>
        </p:nvCxnSpPr>
        <p:spPr>
          <a:xfrm>
            <a:off x="2317193" y="4216595"/>
            <a:ext cx="968049" cy="668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2" idx="4"/>
            <a:endCxn id="69" idx="0"/>
          </p:cNvCxnSpPr>
          <p:nvPr/>
        </p:nvCxnSpPr>
        <p:spPr>
          <a:xfrm>
            <a:off x="9060548" y="2778297"/>
            <a:ext cx="603604" cy="11228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26" idx="4"/>
            <a:endCxn id="27" idx="0"/>
          </p:cNvCxnSpPr>
          <p:nvPr/>
        </p:nvCxnSpPr>
        <p:spPr>
          <a:xfrm>
            <a:off x="5335572" y="1902395"/>
            <a:ext cx="1304810" cy="6433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7" idx="4"/>
            <a:endCxn id="31" idx="0"/>
          </p:cNvCxnSpPr>
          <p:nvPr/>
        </p:nvCxnSpPr>
        <p:spPr>
          <a:xfrm>
            <a:off x="6640382" y="3171455"/>
            <a:ext cx="1200324" cy="315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7" idx="4"/>
            <a:endCxn id="64" idx="0"/>
          </p:cNvCxnSpPr>
          <p:nvPr/>
        </p:nvCxnSpPr>
        <p:spPr>
          <a:xfrm flipH="1">
            <a:off x="6295609" y="3171455"/>
            <a:ext cx="344773" cy="12820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>
            <a:off x="7799308" y="4130054"/>
            <a:ext cx="41398" cy="102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4" idx="4"/>
            <a:endCxn id="59" idx="0"/>
          </p:cNvCxnSpPr>
          <p:nvPr/>
        </p:nvCxnSpPr>
        <p:spPr>
          <a:xfrm>
            <a:off x="6295609" y="5076244"/>
            <a:ext cx="1189146" cy="10542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5" idx="4"/>
            <a:endCxn id="59" idx="0"/>
          </p:cNvCxnSpPr>
          <p:nvPr/>
        </p:nvCxnSpPr>
        <p:spPr>
          <a:xfrm flipH="1">
            <a:off x="7484755" y="5738182"/>
            <a:ext cx="314553" cy="3923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29" idx="4"/>
            <a:endCxn id="56" idx="0"/>
          </p:cNvCxnSpPr>
          <p:nvPr/>
        </p:nvCxnSpPr>
        <p:spPr>
          <a:xfrm flipH="1">
            <a:off x="5171901" y="3259827"/>
            <a:ext cx="174901" cy="25644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7" idx="4"/>
            <a:endCxn id="56" idx="0"/>
          </p:cNvCxnSpPr>
          <p:nvPr/>
        </p:nvCxnSpPr>
        <p:spPr>
          <a:xfrm>
            <a:off x="4691187" y="4688292"/>
            <a:ext cx="480714" cy="11359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28" idx="4"/>
            <a:endCxn id="68" idx="0"/>
          </p:cNvCxnSpPr>
          <p:nvPr/>
        </p:nvCxnSpPr>
        <p:spPr>
          <a:xfrm flipH="1">
            <a:off x="1881603" y="4216595"/>
            <a:ext cx="435590" cy="7395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1" idx="4"/>
            <a:endCxn id="54" idx="0"/>
          </p:cNvCxnSpPr>
          <p:nvPr/>
        </p:nvCxnSpPr>
        <p:spPr>
          <a:xfrm>
            <a:off x="3285242" y="5533847"/>
            <a:ext cx="359010" cy="6104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61" idx="4"/>
            <a:endCxn id="63" idx="0"/>
          </p:cNvCxnSpPr>
          <p:nvPr/>
        </p:nvCxnSpPr>
        <p:spPr>
          <a:xfrm flipH="1">
            <a:off x="2370497" y="5533847"/>
            <a:ext cx="914745" cy="430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69" idx="4"/>
            <a:endCxn id="70" idx="0"/>
          </p:cNvCxnSpPr>
          <p:nvPr/>
        </p:nvCxnSpPr>
        <p:spPr>
          <a:xfrm>
            <a:off x="9664152" y="4485286"/>
            <a:ext cx="1721792" cy="14144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2" idx="4"/>
            <a:endCxn id="57" idx="0"/>
          </p:cNvCxnSpPr>
          <p:nvPr/>
        </p:nvCxnSpPr>
        <p:spPr>
          <a:xfrm flipH="1">
            <a:off x="9861057" y="3753267"/>
            <a:ext cx="813077" cy="22718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2" idx="4"/>
            <a:endCxn id="70" idx="0"/>
          </p:cNvCxnSpPr>
          <p:nvPr/>
        </p:nvCxnSpPr>
        <p:spPr>
          <a:xfrm>
            <a:off x="10674134" y="3753267"/>
            <a:ext cx="711810" cy="21464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64" idx="4"/>
          </p:cNvCxnSpPr>
          <p:nvPr/>
        </p:nvCxnSpPr>
        <p:spPr>
          <a:xfrm flipH="1">
            <a:off x="6207369" y="5076244"/>
            <a:ext cx="88240" cy="9488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4" idx="4"/>
            <a:endCxn id="56" idx="0"/>
          </p:cNvCxnSpPr>
          <p:nvPr/>
        </p:nvCxnSpPr>
        <p:spPr>
          <a:xfrm flipH="1">
            <a:off x="5171901" y="5076244"/>
            <a:ext cx="1123708" cy="7480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2" idx="4"/>
            <a:endCxn id="72" idx="0"/>
          </p:cNvCxnSpPr>
          <p:nvPr/>
        </p:nvCxnSpPr>
        <p:spPr>
          <a:xfrm>
            <a:off x="9060548" y="2778297"/>
            <a:ext cx="1613586" cy="3200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27" idx="4"/>
            <a:endCxn id="67" idx="0"/>
          </p:cNvCxnSpPr>
          <p:nvPr/>
        </p:nvCxnSpPr>
        <p:spPr>
          <a:xfrm flipH="1">
            <a:off x="4691187" y="3171455"/>
            <a:ext cx="1949195" cy="8684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1" idx="4"/>
            <a:endCxn id="37" idx="0"/>
          </p:cNvCxnSpPr>
          <p:nvPr/>
        </p:nvCxnSpPr>
        <p:spPr>
          <a:xfrm>
            <a:off x="1877782" y="1926857"/>
            <a:ext cx="1001460" cy="7159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11489" y="50652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455752" y="60228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762804" y="621588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800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878249" y="641637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524756" y="6165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831808" y="635812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10000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9145246" y="574442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0969002" y="648385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7" name="直線單箭頭接點 76"/>
          <p:cNvCxnSpPr>
            <a:stCxn id="78" idx="4"/>
            <a:endCxn id="37" idx="0"/>
          </p:cNvCxnSpPr>
          <p:nvPr/>
        </p:nvCxnSpPr>
        <p:spPr>
          <a:xfrm>
            <a:off x="2782506" y="1359647"/>
            <a:ext cx="96736" cy="12831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2452367" y="743149"/>
            <a:ext cx="660278" cy="616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線單箭頭接點 78"/>
          <p:cNvCxnSpPr>
            <a:stCxn id="81" idx="4"/>
            <a:endCxn id="26" idx="0"/>
          </p:cNvCxnSpPr>
          <p:nvPr/>
        </p:nvCxnSpPr>
        <p:spPr>
          <a:xfrm flipH="1">
            <a:off x="5335572" y="829824"/>
            <a:ext cx="314886" cy="4718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20319" y="213326"/>
            <a:ext cx="660278" cy="616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直線單箭頭接點 82"/>
          <p:cNvCxnSpPr>
            <a:stCxn id="85" idx="4"/>
            <a:endCxn id="52" idx="7"/>
          </p:cNvCxnSpPr>
          <p:nvPr/>
        </p:nvCxnSpPr>
        <p:spPr>
          <a:xfrm flipH="1">
            <a:off x="9304643" y="1500592"/>
            <a:ext cx="1027889" cy="73941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橢圓 84"/>
          <p:cNvSpPr/>
          <p:nvPr/>
        </p:nvSpPr>
        <p:spPr>
          <a:xfrm>
            <a:off x="10002393" y="884094"/>
            <a:ext cx="660278" cy="616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07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/>
        </p:nvSpPr>
        <p:spPr>
          <a:xfrm>
            <a:off x="3602546" y="460029"/>
            <a:ext cx="672282" cy="65550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1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6314600" y="431502"/>
            <a:ext cx="603822" cy="6010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2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9114508" y="598509"/>
            <a:ext cx="635672" cy="60176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3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4997568" y="1301684"/>
            <a:ext cx="676007" cy="60071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5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289034" y="2545766"/>
            <a:ext cx="70269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1975153" y="3587045"/>
            <a:ext cx="684080" cy="62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5006496" y="2643293"/>
            <a:ext cx="680612" cy="616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9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492682" y="3487285"/>
            <a:ext cx="696047" cy="62518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2579334" y="2642777"/>
            <a:ext cx="599815" cy="62568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8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10941154" y="1521725"/>
            <a:ext cx="617783" cy="6069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7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6892248" y="1359647"/>
            <a:ext cx="647827" cy="6541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6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521794" y="1278945"/>
            <a:ext cx="711975" cy="6479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4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715345" y="2147653"/>
            <a:ext cx="690406" cy="6306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5859260" y="6022884"/>
            <a:ext cx="690247" cy="68309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314113" y="6144301"/>
            <a:ext cx="660278" cy="616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825168" y="5824270"/>
            <a:ext cx="693465" cy="6125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9501018" y="6025129"/>
            <a:ext cx="720077" cy="6627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7153513" y="6130535"/>
            <a:ext cx="662484" cy="6009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2950813" y="4885491"/>
            <a:ext cx="668858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2038018" y="5964718"/>
            <a:ext cx="664958" cy="57690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5950485" y="4453469"/>
            <a:ext cx="690247" cy="62277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7459518" y="5140727"/>
            <a:ext cx="679580" cy="59745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4357910" y="4039936"/>
            <a:ext cx="666554" cy="6483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1550081" y="4956102"/>
            <a:ext cx="663043" cy="5875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9296655" y="3901135"/>
            <a:ext cx="734994" cy="5841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1044342" y="5899708"/>
            <a:ext cx="683204" cy="6347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10332532" y="3098307"/>
            <a:ext cx="683204" cy="6549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7" idx="5"/>
            <a:endCxn id="26" idx="2"/>
          </p:cNvCxnSpPr>
          <p:nvPr/>
        </p:nvCxnSpPr>
        <p:spPr>
          <a:xfrm>
            <a:off x="4176375" y="1019538"/>
            <a:ext cx="821193" cy="582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24" idx="4"/>
            <a:endCxn id="50" idx="0"/>
          </p:cNvCxnSpPr>
          <p:nvPr/>
        </p:nvCxnSpPr>
        <p:spPr>
          <a:xfrm>
            <a:off x="6616511" y="1032554"/>
            <a:ext cx="599651" cy="3270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44" idx="4"/>
            <a:endCxn id="72" idx="0"/>
          </p:cNvCxnSpPr>
          <p:nvPr/>
        </p:nvCxnSpPr>
        <p:spPr>
          <a:xfrm flipH="1">
            <a:off x="10674134" y="2128711"/>
            <a:ext cx="575912" cy="9695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5" idx="4"/>
            <a:endCxn id="52" idx="0"/>
          </p:cNvCxnSpPr>
          <p:nvPr/>
        </p:nvCxnSpPr>
        <p:spPr>
          <a:xfrm flipH="1">
            <a:off x="9060548" y="1200271"/>
            <a:ext cx="371796" cy="9473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50" idx="4"/>
            <a:endCxn id="27" idx="0"/>
          </p:cNvCxnSpPr>
          <p:nvPr/>
        </p:nvCxnSpPr>
        <p:spPr>
          <a:xfrm flipH="1">
            <a:off x="6640382" y="2013834"/>
            <a:ext cx="575780" cy="5319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26" idx="4"/>
            <a:endCxn id="29" idx="0"/>
          </p:cNvCxnSpPr>
          <p:nvPr/>
        </p:nvCxnSpPr>
        <p:spPr>
          <a:xfrm>
            <a:off x="5335572" y="1902395"/>
            <a:ext cx="11230" cy="74089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37" idx="4"/>
            <a:endCxn id="28" idx="0"/>
          </p:cNvCxnSpPr>
          <p:nvPr/>
        </p:nvCxnSpPr>
        <p:spPr>
          <a:xfrm flipH="1">
            <a:off x="2317193" y="3268466"/>
            <a:ext cx="562049" cy="3185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28" idx="4"/>
            <a:endCxn id="61" idx="0"/>
          </p:cNvCxnSpPr>
          <p:nvPr/>
        </p:nvCxnSpPr>
        <p:spPr>
          <a:xfrm>
            <a:off x="2317193" y="4216595"/>
            <a:ext cx="968049" cy="668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52" idx="4"/>
            <a:endCxn id="69" idx="0"/>
          </p:cNvCxnSpPr>
          <p:nvPr/>
        </p:nvCxnSpPr>
        <p:spPr>
          <a:xfrm>
            <a:off x="9060548" y="2778297"/>
            <a:ext cx="603604" cy="11228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26" idx="4"/>
            <a:endCxn id="27" idx="0"/>
          </p:cNvCxnSpPr>
          <p:nvPr/>
        </p:nvCxnSpPr>
        <p:spPr>
          <a:xfrm>
            <a:off x="5335572" y="1902395"/>
            <a:ext cx="1304810" cy="6433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27" idx="4"/>
            <a:endCxn id="31" idx="0"/>
          </p:cNvCxnSpPr>
          <p:nvPr/>
        </p:nvCxnSpPr>
        <p:spPr>
          <a:xfrm>
            <a:off x="6640382" y="3171455"/>
            <a:ext cx="1200324" cy="3158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27" idx="4"/>
            <a:endCxn id="64" idx="0"/>
          </p:cNvCxnSpPr>
          <p:nvPr/>
        </p:nvCxnSpPr>
        <p:spPr>
          <a:xfrm flipH="1">
            <a:off x="6295609" y="3171455"/>
            <a:ext cx="344773" cy="128201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 flipH="1">
            <a:off x="7799308" y="4130054"/>
            <a:ext cx="41398" cy="10282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4" idx="4"/>
            <a:endCxn id="59" idx="0"/>
          </p:cNvCxnSpPr>
          <p:nvPr/>
        </p:nvCxnSpPr>
        <p:spPr>
          <a:xfrm>
            <a:off x="6295609" y="5076244"/>
            <a:ext cx="1189146" cy="10542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65" idx="4"/>
            <a:endCxn id="59" idx="0"/>
          </p:cNvCxnSpPr>
          <p:nvPr/>
        </p:nvCxnSpPr>
        <p:spPr>
          <a:xfrm flipH="1">
            <a:off x="7484755" y="5738182"/>
            <a:ext cx="314553" cy="39235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29" idx="4"/>
            <a:endCxn id="56" idx="0"/>
          </p:cNvCxnSpPr>
          <p:nvPr/>
        </p:nvCxnSpPr>
        <p:spPr>
          <a:xfrm flipH="1">
            <a:off x="5171901" y="3259827"/>
            <a:ext cx="174901" cy="25644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stCxn id="67" idx="4"/>
            <a:endCxn id="56" idx="0"/>
          </p:cNvCxnSpPr>
          <p:nvPr/>
        </p:nvCxnSpPr>
        <p:spPr>
          <a:xfrm>
            <a:off x="4691187" y="4688292"/>
            <a:ext cx="480714" cy="113597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28" idx="4"/>
            <a:endCxn id="68" idx="0"/>
          </p:cNvCxnSpPr>
          <p:nvPr/>
        </p:nvCxnSpPr>
        <p:spPr>
          <a:xfrm flipH="1">
            <a:off x="1881603" y="4216595"/>
            <a:ext cx="435590" cy="7395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1" idx="4"/>
            <a:endCxn id="54" idx="0"/>
          </p:cNvCxnSpPr>
          <p:nvPr/>
        </p:nvCxnSpPr>
        <p:spPr>
          <a:xfrm>
            <a:off x="3285242" y="5533847"/>
            <a:ext cx="359010" cy="6104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61" idx="4"/>
            <a:endCxn id="63" idx="0"/>
          </p:cNvCxnSpPr>
          <p:nvPr/>
        </p:nvCxnSpPr>
        <p:spPr>
          <a:xfrm flipH="1">
            <a:off x="2370497" y="5533847"/>
            <a:ext cx="914745" cy="4308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69" idx="4"/>
            <a:endCxn id="70" idx="0"/>
          </p:cNvCxnSpPr>
          <p:nvPr/>
        </p:nvCxnSpPr>
        <p:spPr>
          <a:xfrm>
            <a:off x="9664152" y="4485286"/>
            <a:ext cx="1721792" cy="14144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72" idx="4"/>
            <a:endCxn id="57" idx="0"/>
          </p:cNvCxnSpPr>
          <p:nvPr/>
        </p:nvCxnSpPr>
        <p:spPr>
          <a:xfrm flipH="1">
            <a:off x="9861057" y="3753267"/>
            <a:ext cx="813077" cy="22718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72" idx="4"/>
            <a:endCxn id="70" idx="0"/>
          </p:cNvCxnSpPr>
          <p:nvPr/>
        </p:nvCxnSpPr>
        <p:spPr>
          <a:xfrm>
            <a:off x="10674134" y="3753267"/>
            <a:ext cx="711810" cy="21464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64" idx="4"/>
          </p:cNvCxnSpPr>
          <p:nvPr/>
        </p:nvCxnSpPr>
        <p:spPr>
          <a:xfrm flipH="1">
            <a:off x="6207369" y="5076244"/>
            <a:ext cx="88240" cy="9488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64" idx="4"/>
            <a:endCxn id="56" idx="0"/>
          </p:cNvCxnSpPr>
          <p:nvPr/>
        </p:nvCxnSpPr>
        <p:spPr>
          <a:xfrm flipH="1">
            <a:off x="5171901" y="5076244"/>
            <a:ext cx="1123708" cy="74802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>
            <a:stCxn id="52" idx="4"/>
            <a:endCxn id="72" idx="0"/>
          </p:cNvCxnSpPr>
          <p:nvPr/>
        </p:nvCxnSpPr>
        <p:spPr>
          <a:xfrm>
            <a:off x="9060548" y="2778297"/>
            <a:ext cx="1613586" cy="3200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>
            <a:stCxn id="27" idx="4"/>
            <a:endCxn id="67" idx="0"/>
          </p:cNvCxnSpPr>
          <p:nvPr/>
        </p:nvCxnSpPr>
        <p:spPr>
          <a:xfrm flipH="1">
            <a:off x="4691187" y="3171455"/>
            <a:ext cx="1949195" cy="8684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51" idx="4"/>
            <a:endCxn id="37" idx="0"/>
          </p:cNvCxnSpPr>
          <p:nvPr/>
        </p:nvCxnSpPr>
        <p:spPr>
          <a:xfrm>
            <a:off x="1877782" y="1926857"/>
            <a:ext cx="1001460" cy="71592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011489" y="50652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455752" y="602288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2762804" y="621588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800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878249" y="641637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524756" y="616512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831808" y="635812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10000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9145246" y="574442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10969002" y="648385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5000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77" name="直線單箭頭接點 76"/>
          <p:cNvCxnSpPr>
            <a:stCxn id="78" idx="4"/>
            <a:endCxn id="37" idx="0"/>
          </p:cNvCxnSpPr>
          <p:nvPr/>
        </p:nvCxnSpPr>
        <p:spPr>
          <a:xfrm>
            <a:off x="2782506" y="1359647"/>
            <a:ext cx="96736" cy="12831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2452367" y="743149"/>
            <a:ext cx="660278" cy="616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9" name="直線單箭頭接點 78"/>
          <p:cNvCxnSpPr>
            <a:stCxn id="81" idx="4"/>
            <a:endCxn id="26" idx="0"/>
          </p:cNvCxnSpPr>
          <p:nvPr/>
        </p:nvCxnSpPr>
        <p:spPr>
          <a:xfrm flipH="1">
            <a:off x="5335572" y="829824"/>
            <a:ext cx="314886" cy="4718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20319" y="213326"/>
            <a:ext cx="660278" cy="616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直線單箭頭接點 82"/>
          <p:cNvCxnSpPr>
            <a:stCxn id="85" idx="4"/>
            <a:endCxn id="52" idx="7"/>
          </p:cNvCxnSpPr>
          <p:nvPr/>
        </p:nvCxnSpPr>
        <p:spPr>
          <a:xfrm flipH="1">
            <a:off x="9304643" y="1500592"/>
            <a:ext cx="1027889" cy="73941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橢圓 84"/>
          <p:cNvSpPr/>
          <p:nvPr/>
        </p:nvSpPr>
        <p:spPr>
          <a:xfrm>
            <a:off x="10002393" y="884094"/>
            <a:ext cx="660278" cy="6164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661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細項說明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TW" altLang="en-US" sz="2400" dirty="0"/>
              <a:t>需求與庫存最佳化模型配置功能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TW" altLang="en-US" sz="2400" dirty="0"/>
              <a:t>設定部份機種具有高優先權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TW" altLang="en-US" sz="2400" dirty="0"/>
              <a:t>設定在製品所在廠區與需求廠區優先順序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TW" altLang="en-US" sz="2400" dirty="0"/>
              <a:t>設定部份在製品料號綁定特定需求機種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95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單箭頭接點 38"/>
          <p:cNvCxnSpPr>
            <a:stCxn id="28" idx="4"/>
            <a:endCxn id="26" idx="6"/>
          </p:cNvCxnSpPr>
          <p:nvPr/>
        </p:nvCxnSpPr>
        <p:spPr>
          <a:xfrm flipH="1">
            <a:off x="6176086" y="3927778"/>
            <a:ext cx="2486667" cy="190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3" idx="4"/>
            <a:endCxn id="26" idx="6"/>
          </p:cNvCxnSpPr>
          <p:nvPr/>
        </p:nvCxnSpPr>
        <p:spPr>
          <a:xfrm flipH="1">
            <a:off x="6176086" y="1737835"/>
            <a:ext cx="2464033" cy="40960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/>
          <p:cNvSpPr/>
          <p:nvPr/>
        </p:nvSpPr>
        <p:spPr>
          <a:xfrm>
            <a:off x="655304" y="2681397"/>
            <a:ext cx="1625873" cy="15174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6"/>
            <a:endCxn id="10" idx="2"/>
          </p:cNvCxnSpPr>
          <p:nvPr/>
        </p:nvCxnSpPr>
        <p:spPr>
          <a:xfrm flipV="1">
            <a:off x="2281177" y="3440097"/>
            <a:ext cx="70603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987210" y="2971686"/>
            <a:ext cx="951322" cy="9368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3378" y="4911310"/>
            <a:ext cx="301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A/Y/C/D/E 200 TN W1901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>
            <a:stCxn id="10" idx="6"/>
            <a:endCxn id="17" idx="2"/>
          </p:cNvCxnSpPr>
          <p:nvPr/>
        </p:nvCxnSpPr>
        <p:spPr>
          <a:xfrm>
            <a:off x="3938532" y="3440097"/>
            <a:ext cx="577558" cy="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516090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TEMP060755D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>
            <a:stCxn id="44" idx="6"/>
            <a:endCxn id="23" idx="2"/>
          </p:cNvCxnSpPr>
          <p:nvPr/>
        </p:nvCxnSpPr>
        <p:spPr>
          <a:xfrm flipV="1">
            <a:off x="7248240" y="1250155"/>
            <a:ext cx="851947" cy="2189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75428" y="131533"/>
            <a:ext cx="31293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A/Y/C/D/E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1400" dirty="0"/>
              <a:t> </a:t>
            </a:r>
            <a:endParaRPr lang="en-US" altLang="zh-TW" sz="14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 TN W1852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100187" y="762475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122821" y="2952418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44" idx="6"/>
            <a:endCxn id="28" idx="2"/>
          </p:cNvCxnSpPr>
          <p:nvPr/>
        </p:nvCxnSpPr>
        <p:spPr>
          <a:xfrm flipV="1">
            <a:off x="7248240" y="3440098"/>
            <a:ext cx="874581" cy="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177086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TEMP022689D</a:t>
            </a:r>
            <a:r>
              <a:rPr lang="zh-TW" altLang="zh-TW" sz="1100" dirty="0"/>
              <a:t> </a:t>
            </a:r>
            <a:endParaRPr lang="zh-TW" altLang="zh-TW" sz="3200" dirty="0">
              <a:latin typeface="Arial" panose="020B0604020202020204" pitchFamily="34" charset="0"/>
            </a:endParaRPr>
          </a:p>
        </p:txBody>
      </p:sp>
      <p:cxnSp>
        <p:nvCxnSpPr>
          <p:cNvPr id="46" name="直線單箭頭接點 45"/>
          <p:cNvCxnSpPr>
            <a:stCxn id="17" idx="6"/>
            <a:endCxn id="44" idx="2"/>
          </p:cNvCxnSpPr>
          <p:nvPr/>
        </p:nvCxnSpPr>
        <p:spPr>
          <a:xfrm>
            <a:off x="5587244" y="3440127"/>
            <a:ext cx="589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4" idx="6"/>
            <a:endCxn id="57" idx="2"/>
          </p:cNvCxnSpPr>
          <p:nvPr/>
        </p:nvCxnSpPr>
        <p:spPr>
          <a:xfrm>
            <a:off x="7248240" y="3440127"/>
            <a:ext cx="911418" cy="2623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8159658" y="5576161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520530" y="2691745"/>
            <a:ext cx="1625873" cy="1517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sink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23" idx="6"/>
            <a:endCxn id="67" idx="2"/>
          </p:cNvCxnSpPr>
          <p:nvPr/>
        </p:nvCxnSpPr>
        <p:spPr>
          <a:xfrm>
            <a:off x="9180050" y="1250155"/>
            <a:ext cx="1340480" cy="22002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8" idx="6"/>
            <a:endCxn id="67" idx="2"/>
          </p:cNvCxnSpPr>
          <p:nvPr/>
        </p:nvCxnSpPr>
        <p:spPr>
          <a:xfrm>
            <a:off x="9202684" y="3440098"/>
            <a:ext cx="1317846" cy="10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57" idx="6"/>
            <a:endCxn id="67" idx="2"/>
          </p:cNvCxnSpPr>
          <p:nvPr/>
        </p:nvCxnSpPr>
        <p:spPr>
          <a:xfrm flipV="1">
            <a:off x="9239521" y="3450446"/>
            <a:ext cx="1281009" cy="2613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023793" y="2157783"/>
            <a:ext cx="3277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 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1193 TN W1850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23705" y="1802850"/>
            <a:ext cx="4227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EMP060755 D TN Downgrade 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In-house 33 0D~30D PROD CLBK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4550213" y="3774"/>
            <a:ext cx="1625873" cy="151740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yield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/>
          <p:cNvCxnSpPr>
            <a:stCxn id="17" idx="0"/>
            <a:endCxn id="24" idx="4"/>
          </p:cNvCxnSpPr>
          <p:nvPr/>
        </p:nvCxnSpPr>
        <p:spPr>
          <a:xfrm flipV="1">
            <a:off x="5051667" y="1521175"/>
            <a:ext cx="311483" cy="1422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44" idx="0"/>
            <a:endCxn id="24" idx="4"/>
          </p:cNvCxnSpPr>
          <p:nvPr/>
        </p:nvCxnSpPr>
        <p:spPr>
          <a:xfrm flipH="1" flipV="1">
            <a:off x="5363150" y="1521175"/>
            <a:ext cx="1349513" cy="142235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4550213" y="5075149"/>
            <a:ext cx="1625873" cy="1517401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balance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17" idx="4"/>
            <a:endCxn id="26" idx="0"/>
          </p:cNvCxnSpPr>
          <p:nvPr/>
        </p:nvCxnSpPr>
        <p:spPr>
          <a:xfrm>
            <a:off x="5051667" y="3936728"/>
            <a:ext cx="311483" cy="11384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44" idx="4"/>
            <a:endCxn id="26" idx="0"/>
          </p:cNvCxnSpPr>
          <p:nvPr/>
        </p:nvCxnSpPr>
        <p:spPr>
          <a:xfrm flipH="1">
            <a:off x="5363150" y="3936728"/>
            <a:ext cx="1349513" cy="11384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57" idx="2"/>
            <a:endCxn id="26" idx="6"/>
          </p:cNvCxnSpPr>
          <p:nvPr/>
        </p:nvCxnSpPr>
        <p:spPr>
          <a:xfrm flipH="1" flipV="1">
            <a:off x="6176086" y="5833850"/>
            <a:ext cx="1983572" cy="22999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59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設定部份機種具有高優先權</a:t>
            </a:r>
            <a:endParaRPr lang="en-US" altLang="zh-TW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3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優先機種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003" y="1904999"/>
            <a:ext cx="3238500" cy="341514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55304" y="2681397"/>
            <a:ext cx="1625873" cy="15174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6"/>
            <a:endCxn id="10" idx="2"/>
          </p:cNvCxnSpPr>
          <p:nvPr/>
        </p:nvCxnSpPr>
        <p:spPr>
          <a:xfrm flipV="1">
            <a:off x="2281177" y="3440097"/>
            <a:ext cx="70603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987210" y="2971686"/>
            <a:ext cx="951322" cy="9368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3378" y="4911310"/>
            <a:ext cx="3018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A/Y/C/D/E 200 TN W1901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>
            <a:stCxn id="10" idx="6"/>
            <a:endCxn id="17" idx="2"/>
          </p:cNvCxnSpPr>
          <p:nvPr/>
        </p:nvCxnSpPr>
        <p:spPr>
          <a:xfrm>
            <a:off x="3938532" y="3440097"/>
            <a:ext cx="577558" cy="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516090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TEMP060755D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>
            <a:stCxn id="44" idx="6"/>
            <a:endCxn id="23" idx="2"/>
          </p:cNvCxnSpPr>
          <p:nvPr/>
        </p:nvCxnSpPr>
        <p:spPr>
          <a:xfrm flipV="1">
            <a:off x="7248240" y="1250155"/>
            <a:ext cx="851947" cy="2189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75428" y="131533"/>
            <a:ext cx="3129383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A/Y/C/D/E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sz="1400" dirty="0"/>
              <a:t> </a:t>
            </a:r>
            <a:endParaRPr lang="en-US" altLang="zh-TW" sz="1400" dirty="0"/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 TN W1852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100187" y="762475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122821" y="2952418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44" idx="6"/>
            <a:endCxn id="28" idx="2"/>
          </p:cNvCxnSpPr>
          <p:nvPr/>
        </p:nvCxnSpPr>
        <p:spPr>
          <a:xfrm flipV="1">
            <a:off x="7248240" y="3440098"/>
            <a:ext cx="874581" cy="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177086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TEMP022689D</a:t>
            </a:r>
            <a:r>
              <a:rPr lang="zh-TW" altLang="zh-TW" sz="1100" dirty="0"/>
              <a:t> </a:t>
            </a:r>
            <a:endParaRPr lang="zh-TW" altLang="zh-TW" sz="3200" dirty="0">
              <a:latin typeface="Arial" panose="020B0604020202020204" pitchFamily="34" charset="0"/>
            </a:endParaRPr>
          </a:p>
        </p:txBody>
      </p:sp>
      <p:cxnSp>
        <p:nvCxnSpPr>
          <p:cNvPr id="46" name="直線單箭頭接點 45"/>
          <p:cNvCxnSpPr>
            <a:stCxn id="17" idx="6"/>
            <a:endCxn id="44" idx="2"/>
          </p:cNvCxnSpPr>
          <p:nvPr/>
        </p:nvCxnSpPr>
        <p:spPr>
          <a:xfrm>
            <a:off x="5587244" y="3440127"/>
            <a:ext cx="589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4" idx="6"/>
            <a:endCxn id="57" idx="2"/>
          </p:cNvCxnSpPr>
          <p:nvPr/>
        </p:nvCxnSpPr>
        <p:spPr>
          <a:xfrm>
            <a:off x="7248240" y="3440127"/>
            <a:ext cx="911418" cy="2623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8159658" y="5576161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520530" y="2691745"/>
            <a:ext cx="1625873" cy="1517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sink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23" idx="6"/>
            <a:endCxn id="67" idx="2"/>
          </p:cNvCxnSpPr>
          <p:nvPr/>
        </p:nvCxnSpPr>
        <p:spPr>
          <a:xfrm>
            <a:off x="9180050" y="1250155"/>
            <a:ext cx="1340480" cy="22002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8" idx="6"/>
            <a:endCxn id="67" idx="2"/>
          </p:cNvCxnSpPr>
          <p:nvPr/>
        </p:nvCxnSpPr>
        <p:spPr>
          <a:xfrm>
            <a:off x="9202684" y="3440098"/>
            <a:ext cx="1317846" cy="10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57" idx="6"/>
            <a:endCxn id="67" idx="2"/>
          </p:cNvCxnSpPr>
          <p:nvPr/>
        </p:nvCxnSpPr>
        <p:spPr>
          <a:xfrm flipV="1">
            <a:off x="9239521" y="3450446"/>
            <a:ext cx="1281009" cy="2613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023793" y="2157783"/>
            <a:ext cx="3277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TEMP022689 A/Y/C/D 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1193 TN W1850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468240" y="4428818"/>
            <a:ext cx="4227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EMP060755 D TN Downgrade 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In-house 33 0D~30D PROD CLBK</a:t>
            </a:r>
            <a:r>
              <a:rPr lang="zh-TW" altLang="zh-TW" sz="1400" dirty="0"/>
              <a:t> 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03811" y="2573281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24278" y="2556298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66785" y="2592162"/>
            <a:ext cx="7793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094487" y="1661182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517426" y="3547863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25091" y="4423630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008297" y="2018371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71137" y="3556813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102595" y="4495834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1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設定在製品所在廠區與需求廠區優先順序</a:t>
            </a:r>
            <a:endParaRPr lang="en-US" altLang="zh-TW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62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776493" y="1236060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5085" y="703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3884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8810" y="730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4"/>
            <a:endCxn id="13" idx="0"/>
          </p:cNvCxnSpPr>
          <p:nvPr/>
        </p:nvCxnSpPr>
        <p:spPr>
          <a:xfrm>
            <a:off x="3312070" y="2229262"/>
            <a:ext cx="2838004" cy="95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4"/>
            <a:endCxn id="13" idx="0"/>
          </p:cNvCxnSpPr>
          <p:nvPr/>
        </p:nvCxnSpPr>
        <p:spPr>
          <a:xfrm flipH="1">
            <a:off x="6150074" y="2222870"/>
            <a:ext cx="2434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638841" y="3185167"/>
            <a:ext cx="1022466" cy="104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橢圓 17"/>
          <p:cNvSpPr/>
          <p:nvPr/>
        </p:nvSpPr>
        <p:spPr>
          <a:xfrm>
            <a:off x="2776493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線單箭頭接點 19"/>
          <p:cNvCxnSpPr>
            <a:stCxn id="13" idx="4"/>
            <a:endCxn id="18" idx="0"/>
          </p:cNvCxnSpPr>
          <p:nvPr/>
        </p:nvCxnSpPr>
        <p:spPr>
          <a:xfrm flipH="1">
            <a:off x="3312070" y="4232571"/>
            <a:ext cx="283800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638842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單箭頭接點 26"/>
          <p:cNvCxnSpPr>
            <a:stCxn id="13" idx="4"/>
            <a:endCxn id="22" idx="0"/>
          </p:cNvCxnSpPr>
          <p:nvPr/>
        </p:nvCxnSpPr>
        <p:spPr>
          <a:xfrm>
            <a:off x="6150074" y="4232571"/>
            <a:ext cx="24345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85085" y="63170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28810" y="63443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04553" y="15479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120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78898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60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71203" y="14874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40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00345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70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64172" y="730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14471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52503" y="15416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23" idx="4"/>
            <a:endCxn id="13" idx="0"/>
          </p:cNvCxnSpPr>
          <p:nvPr/>
        </p:nvCxnSpPr>
        <p:spPr>
          <a:xfrm flipH="1">
            <a:off x="6150074" y="2222870"/>
            <a:ext cx="2530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226711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52503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10</a:t>
            </a:r>
            <a:endParaRPr lang="zh-TW" altLang="en-US" b="1" dirty="0"/>
          </a:p>
        </p:txBody>
      </p:sp>
      <p:cxnSp>
        <p:nvCxnSpPr>
          <p:cNvPr id="46" name="直線單箭頭接點 45"/>
          <p:cNvCxnSpPr>
            <a:stCxn id="13" idx="4"/>
            <a:endCxn id="44" idx="0"/>
          </p:cNvCxnSpPr>
          <p:nvPr/>
        </p:nvCxnSpPr>
        <p:spPr>
          <a:xfrm>
            <a:off x="6150074" y="4232571"/>
            <a:ext cx="2612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670318" y="63170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0805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776493" y="1236060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5085" y="703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3884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8810" y="730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4"/>
            <a:endCxn id="13" idx="0"/>
          </p:cNvCxnSpPr>
          <p:nvPr/>
        </p:nvCxnSpPr>
        <p:spPr>
          <a:xfrm>
            <a:off x="3312070" y="2229262"/>
            <a:ext cx="2838004" cy="95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4"/>
            <a:endCxn id="13" idx="0"/>
          </p:cNvCxnSpPr>
          <p:nvPr/>
        </p:nvCxnSpPr>
        <p:spPr>
          <a:xfrm flipH="1">
            <a:off x="6150074" y="2222870"/>
            <a:ext cx="2434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638841" y="3185167"/>
            <a:ext cx="1022466" cy="104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橢圓 17"/>
          <p:cNvSpPr/>
          <p:nvPr/>
        </p:nvSpPr>
        <p:spPr>
          <a:xfrm>
            <a:off x="2776493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線單箭頭接點 19"/>
          <p:cNvCxnSpPr>
            <a:stCxn id="13" idx="4"/>
            <a:endCxn id="18" idx="0"/>
          </p:cNvCxnSpPr>
          <p:nvPr/>
        </p:nvCxnSpPr>
        <p:spPr>
          <a:xfrm flipH="1">
            <a:off x="3312070" y="4232571"/>
            <a:ext cx="283800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638842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單箭頭接點 26"/>
          <p:cNvCxnSpPr>
            <a:stCxn id="13" idx="4"/>
            <a:endCxn id="22" idx="0"/>
          </p:cNvCxnSpPr>
          <p:nvPr/>
        </p:nvCxnSpPr>
        <p:spPr>
          <a:xfrm>
            <a:off x="6150074" y="4232571"/>
            <a:ext cx="24345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85085" y="63170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28810" y="63443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04553" y="15479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120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78898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60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71203" y="14874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40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00345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70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64172" y="730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14471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52503" y="15416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23" idx="4"/>
            <a:endCxn id="13" idx="0"/>
          </p:cNvCxnSpPr>
          <p:nvPr/>
        </p:nvCxnSpPr>
        <p:spPr>
          <a:xfrm flipH="1">
            <a:off x="6150074" y="2222870"/>
            <a:ext cx="2530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226711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52503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10</a:t>
            </a:r>
            <a:endParaRPr lang="zh-TW" altLang="en-US" b="1" dirty="0"/>
          </a:p>
        </p:txBody>
      </p:sp>
      <p:cxnSp>
        <p:nvCxnSpPr>
          <p:cNvPr id="46" name="直線單箭頭接點 45"/>
          <p:cNvCxnSpPr>
            <a:stCxn id="13" idx="4"/>
            <a:endCxn id="44" idx="0"/>
          </p:cNvCxnSpPr>
          <p:nvPr/>
        </p:nvCxnSpPr>
        <p:spPr>
          <a:xfrm>
            <a:off x="6150074" y="4232571"/>
            <a:ext cx="2612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670318" y="63170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83224" y="617733"/>
            <a:ext cx="3416531" cy="6068686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6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67712" y="1905000"/>
            <a:ext cx="1018641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b="1" dirty="0"/>
              <a:t>Step 1.</a:t>
            </a:r>
            <a:r>
              <a:rPr lang="zh-TW" altLang="en-US" sz="2800" b="1" dirty="0"/>
              <a:t>匯入資料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Step 2.</a:t>
            </a:r>
            <a:r>
              <a:rPr lang="zh-TW" altLang="en-US" sz="2800" b="1" dirty="0"/>
              <a:t>前處理</a:t>
            </a:r>
            <a:r>
              <a:rPr lang="en-US" altLang="zh-TW" sz="2800" b="1" dirty="0"/>
              <a:t>:</a:t>
            </a:r>
            <a:r>
              <a:rPr lang="zh-TW" altLang="en-US" sz="2800" b="1" dirty="0"/>
              <a:t>建立網路圖、移除不必要的路徑、處理等級之分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Step 3.</a:t>
            </a:r>
            <a:r>
              <a:rPr lang="zh-TW" altLang="en-US" sz="2800" b="1" dirty="0"/>
              <a:t>建立數學模型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Step 4.</a:t>
            </a:r>
            <a:r>
              <a:rPr lang="zh-TW" altLang="en-US" sz="2800" b="1" dirty="0"/>
              <a:t>使用</a:t>
            </a:r>
            <a:r>
              <a:rPr lang="en-US" altLang="zh-TW" sz="2800" b="1" dirty="0"/>
              <a:t>GUROBI</a:t>
            </a:r>
            <a:r>
              <a:rPr lang="zh-TW" altLang="en-US" sz="2800" b="1" dirty="0"/>
              <a:t>求解</a:t>
            </a:r>
            <a:r>
              <a:rPr lang="en-US" altLang="zh-TW" sz="2800" b="1" dirty="0"/>
              <a:t> </a:t>
            </a:r>
          </a:p>
          <a:p>
            <a:pPr marL="0" indent="0">
              <a:buNone/>
            </a:pPr>
            <a:r>
              <a:rPr lang="en-US" altLang="zh-TW" sz="2800" b="1" dirty="0"/>
              <a:t>Step 5.</a:t>
            </a:r>
            <a:r>
              <a:rPr lang="zh-TW" altLang="en-US" sz="2800" b="1" dirty="0"/>
              <a:t>將最終解轉換為產線所知的語言並輸出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795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776493" y="1236060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5085" y="703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3884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8810" y="730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4"/>
            <a:endCxn id="13" idx="0"/>
          </p:cNvCxnSpPr>
          <p:nvPr/>
        </p:nvCxnSpPr>
        <p:spPr>
          <a:xfrm>
            <a:off x="3312070" y="2229262"/>
            <a:ext cx="2838004" cy="95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4"/>
            <a:endCxn id="13" idx="0"/>
          </p:cNvCxnSpPr>
          <p:nvPr/>
        </p:nvCxnSpPr>
        <p:spPr>
          <a:xfrm flipH="1">
            <a:off x="6150074" y="2222870"/>
            <a:ext cx="2434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638841" y="3185167"/>
            <a:ext cx="1022466" cy="104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橢圓 17"/>
          <p:cNvSpPr/>
          <p:nvPr/>
        </p:nvSpPr>
        <p:spPr>
          <a:xfrm>
            <a:off x="2776493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線單箭頭接點 19"/>
          <p:cNvCxnSpPr>
            <a:stCxn id="13" idx="4"/>
            <a:endCxn id="18" idx="0"/>
          </p:cNvCxnSpPr>
          <p:nvPr/>
        </p:nvCxnSpPr>
        <p:spPr>
          <a:xfrm flipH="1">
            <a:off x="3312070" y="4232571"/>
            <a:ext cx="283800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638842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單箭頭接點 26"/>
          <p:cNvCxnSpPr>
            <a:stCxn id="13" idx="4"/>
            <a:endCxn id="22" idx="0"/>
          </p:cNvCxnSpPr>
          <p:nvPr/>
        </p:nvCxnSpPr>
        <p:spPr>
          <a:xfrm>
            <a:off x="6150074" y="4232571"/>
            <a:ext cx="24345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85085" y="63170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28810" y="63443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04553" y="15479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120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78898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60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71203" y="1487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00345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64172" y="730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14471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52503" y="15416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23" idx="4"/>
            <a:endCxn id="13" idx="0"/>
          </p:cNvCxnSpPr>
          <p:nvPr/>
        </p:nvCxnSpPr>
        <p:spPr>
          <a:xfrm flipH="1">
            <a:off x="6150074" y="2222870"/>
            <a:ext cx="2530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226711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52503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10</a:t>
            </a:r>
            <a:endParaRPr lang="zh-TW" altLang="en-US" b="1" dirty="0"/>
          </a:p>
        </p:txBody>
      </p:sp>
      <p:cxnSp>
        <p:nvCxnSpPr>
          <p:cNvPr id="46" name="直線單箭頭接點 45"/>
          <p:cNvCxnSpPr>
            <a:stCxn id="13" idx="4"/>
            <a:endCxn id="44" idx="0"/>
          </p:cNvCxnSpPr>
          <p:nvPr/>
        </p:nvCxnSpPr>
        <p:spPr>
          <a:xfrm>
            <a:off x="6150074" y="4232571"/>
            <a:ext cx="2612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670318" y="63170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383224" y="617733"/>
            <a:ext cx="3416531" cy="6068686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386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776493" y="1236060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5085" y="703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3884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8810" y="730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4"/>
            <a:endCxn id="13" idx="0"/>
          </p:cNvCxnSpPr>
          <p:nvPr/>
        </p:nvCxnSpPr>
        <p:spPr>
          <a:xfrm>
            <a:off x="3312070" y="2229262"/>
            <a:ext cx="2838004" cy="95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4"/>
            <a:endCxn id="13" idx="0"/>
          </p:cNvCxnSpPr>
          <p:nvPr/>
        </p:nvCxnSpPr>
        <p:spPr>
          <a:xfrm flipH="1">
            <a:off x="6150074" y="2222870"/>
            <a:ext cx="2434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638841" y="3185167"/>
            <a:ext cx="1022466" cy="104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橢圓 17"/>
          <p:cNvSpPr/>
          <p:nvPr/>
        </p:nvSpPr>
        <p:spPr>
          <a:xfrm>
            <a:off x="2776493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線單箭頭接點 19"/>
          <p:cNvCxnSpPr>
            <a:stCxn id="13" idx="4"/>
            <a:endCxn id="18" idx="0"/>
          </p:cNvCxnSpPr>
          <p:nvPr/>
        </p:nvCxnSpPr>
        <p:spPr>
          <a:xfrm flipH="1">
            <a:off x="3312070" y="4232571"/>
            <a:ext cx="283800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638842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單箭頭接點 26"/>
          <p:cNvCxnSpPr>
            <a:stCxn id="13" idx="4"/>
            <a:endCxn id="22" idx="0"/>
          </p:cNvCxnSpPr>
          <p:nvPr/>
        </p:nvCxnSpPr>
        <p:spPr>
          <a:xfrm>
            <a:off x="6150074" y="4232571"/>
            <a:ext cx="24345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85085" y="63170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28810" y="63443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04553" y="15479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120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78898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60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71203" y="1487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00345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64172" y="730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14471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52503" y="15416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23" idx="4"/>
            <a:endCxn id="13" idx="0"/>
          </p:cNvCxnSpPr>
          <p:nvPr/>
        </p:nvCxnSpPr>
        <p:spPr>
          <a:xfrm flipH="1">
            <a:off x="6150074" y="2222870"/>
            <a:ext cx="2530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226711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52503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10</a:t>
            </a:r>
            <a:endParaRPr lang="zh-TW" altLang="en-US" b="1" dirty="0"/>
          </a:p>
        </p:txBody>
      </p:sp>
      <p:cxnSp>
        <p:nvCxnSpPr>
          <p:cNvPr id="46" name="直線單箭頭接點 45"/>
          <p:cNvCxnSpPr>
            <a:stCxn id="13" idx="4"/>
            <a:endCxn id="44" idx="0"/>
          </p:cNvCxnSpPr>
          <p:nvPr/>
        </p:nvCxnSpPr>
        <p:spPr>
          <a:xfrm>
            <a:off x="6150074" y="4232571"/>
            <a:ext cx="2612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670318" y="63170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48367" y="645036"/>
            <a:ext cx="3416531" cy="6068686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276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776493" y="1236060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5085" y="703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3884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8810" y="730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4"/>
            <a:endCxn id="13" idx="0"/>
          </p:cNvCxnSpPr>
          <p:nvPr/>
        </p:nvCxnSpPr>
        <p:spPr>
          <a:xfrm>
            <a:off x="3312070" y="2229262"/>
            <a:ext cx="2838004" cy="95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4"/>
            <a:endCxn id="13" idx="0"/>
          </p:cNvCxnSpPr>
          <p:nvPr/>
        </p:nvCxnSpPr>
        <p:spPr>
          <a:xfrm flipH="1">
            <a:off x="6150074" y="2222870"/>
            <a:ext cx="2434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638841" y="3185167"/>
            <a:ext cx="1022466" cy="104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橢圓 17"/>
          <p:cNvSpPr/>
          <p:nvPr/>
        </p:nvSpPr>
        <p:spPr>
          <a:xfrm>
            <a:off x="2776493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線單箭頭接點 19"/>
          <p:cNvCxnSpPr>
            <a:stCxn id="13" idx="4"/>
            <a:endCxn id="18" idx="0"/>
          </p:cNvCxnSpPr>
          <p:nvPr/>
        </p:nvCxnSpPr>
        <p:spPr>
          <a:xfrm flipH="1">
            <a:off x="3312070" y="4232571"/>
            <a:ext cx="283800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638842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單箭頭接點 26"/>
          <p:cNvCxnSpPr>
            <a:stCxn id="13" idx="4"/>
            <a:endCxn id="22" idx="0"/>
          </p:cNvCxnSpPr>
          <p:nvPr/>
        </p:nvCxnSpPr>
        <p:spPr>
          <a:xfrm>
            <a:off x="6150074" y="4232571"/>
            <a:ext cx="24345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85085" y="63170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28810" y="63443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04553" y="15479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120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78898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60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71203" y="1487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00345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64172" y="730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14471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52503" y="15416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23" idx="4"/>
            <a:endCxn id="13" idx="0"/>
          </p:cNvCxnSpPr>
          <p:nvPr/>
        </p:nvCxnSpPr>
        <p:spPr>
          <a:xfrm flipH="1">
            <a:off x="6150074" y="2222870"/>
            <a:ext cx="2530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226711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52503" y="55339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46" name="直線單箭頭接點 45"/>
          <p:cNvCxnSpPr>
            <a:stCxn id="13" idx="4"/>
            <a:endCxn id="44" idx="0"/>
          </p:cNvCxnSpPr>
          <p:nvPr/>
        </p:nvCxnSpPr>
        <p:spPr>
          <a:xfrm>
            <a:off x="6150074" y="4232571"/>
            <a:ext cx="2612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670318" y="63170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48367" y="645036"/>
            <a:ext cx="3416531" cy="6068686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171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776493" y="1236060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5085" y="703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3884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8810" y="730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4"/>
            <a:endCxn id="13" idx="0"/>
          </p:cNvCxnSpPr>
          <p:nvPr/>
        </p:nvCxnSpPr>
        <p:spPr>
          <a:xfrm>
            <a:off x="3312070" y="2229262"/>
            <a:ext cx="2838004" cy="95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4"/>
            <a:endCxn id="13" idx="0"/>
          </p:cNvCxnSpPr>
          <p:nvPr/>
        </p:nvCxnSpPr>
        <p:spPr>
          <a:xfrm flipH="1">
            <a:off x="6150074" y="2222870"/>
            <a:ext cx="2434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638841" y="3185167"/>
            <a:ext cx="1022466" cy="104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橢圓 17"/>
          <p:cNvSpPr/>
          <p:nvPr/>
        </p:nvSpPr>
        <p:spPr>
          <a:xfrm>
            <a:off x="2776493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線單箭頭接點 19"/>
          <p:cNvCxnSpPr>
            <a:stCxn id="13" idx="4"/>
            <a:endCxn id="18" idx="0"/>
          </p:cNvCxnSpPr>
          <p:nvPr/>
        </p:nvCxnSpPr>
        <p:spPr>
          <a:xfrm flipH="1">
            <a:off x="3312070" y="4232571"/>
            <a:ext cx="283800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638842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單箭頭接點 26"/>
          <p:cNvCxnSpPr>
            <a:stCxn id="13" idx="4"/>
            <a:endCxn id="22" idx="0"/>
          </p:cNvCxnSpPr>
          <p:nvPr/>
        </p:nvCxnSpPr>
        <p:spPr>
          <a:xfrm>
            <a:off x="6150074" y="4232571"/>
            <a:ext cx="24345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85085" y="63170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28810" y="63443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04553" y="15479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120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78898" y="55339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60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71203" y="1487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00345" y="553390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30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64172" y="730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14471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52503" y="154160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20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23" idx="4"/>
            <a:endCxn id="13" idx="0"/>
          </p:cNvCxnSpPr>
          <p:nvPr/>
        </p:nvCxnSpPr>
        <p:spPr>
          <a:xfrm flipH="1">
            <a:off x="6150074" y="2222870"/>
            <a:ext cx="2530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226711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52503" y="55339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46" name="直線單箭頭接點 45"/>
          <p:cNvCxnSpPr>
            <a:stCxn id="13" idx="4"/>
            <a:endCxn id="44" idx="0"/>
          </p:cNvCxnSpPr>
          <p:nvPr/>
        </p:nvCxnSpPr>
        <p:spPr>
          <a:xfrm>
            <a:off x="6150074" y="4232571"/>
            <a:ext cx="2612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670318" y="63170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40877" y="645036"/>
            <a:ext cx="9124021" cy="6068686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756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/>
        </p:nvSpPr>
        <p:spPr>
          <a:xfrm>
            <a:off x="2776493" y="1236060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085085" y="7032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63884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828810" y="730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5" idx="4"/>
            <a:endCxn id="13" idx="0"/>
          </p:cNvCxnSpPr>
          <p:nvPr/>
        </p:nvCxnSpPr>
        <p:spPr>
          <a:xfrm>
            <a:off x="3312070" y="2229262"/>
            <a:ext cx="2838004" cy="9559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4"/>
            <a:endCxn id="13" idx="0"/>
          </p:cNvCxnSpPr>
          <p:nvPr/>
        </p:nvCxnSpPr>
        <p:spPr>
          <a:xfrm flipH="1">
            <a:off x="6150074" y="2222870"/>
            <a:ext cx="2434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5638841" y="3185167"/>
            <a:ext cx="1022466" cy="104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8" name="橢圓 17"/>
          <p:cNvSpPr/>
          <p:nvPr/>
        </p:nvSpPr>
        <p:spPr>
          <a:xfrm>
            <a:off x="2776493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線單箭頭接點 19"/>
          <p:cNvCxnSpPr>
            <a:stCxn id="13" idx="4"/>
            <a:endCxn id="18" idx="0"/>
          </p:cNvCxnSpPr>
          <p:nvPr/>
        </p:nvCxnSpPr>
        <p:spPr>
          <a:xfrm flipH="1">
            <a:off x="3312070" y="4232571"/>
            <a:ext cx="283800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5638842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單箭頭接點 26"/>
          <p:cNvCxnSpPr>
            <a:stCxn id="13" idx="4"/>
            <a:endCxn id="22" idx="0"/>
          </p:cNvCxnSpPr>
          <p:nvPr/>
        </p:nvCxnSpPr>
        <p:spPr>
          <a:xfrm>
            <a:off x="6150074" y="4232571"/>
            <a:ext cx="24345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085085" y="63170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TN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828810" y="63443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NGB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204553" y="154799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50</a:t>
            </a:r>
            <a:endParaRPr lang="zh-TW" altLang="en-US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278898" y="55339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71203" y="1487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800345" y="55339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464172" y="7305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8144711" y="1229668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00510</a:t>
            </a:r>
            <a:r>
              <a:rPr lang="zh-TW" altLang="zh-TW" sz="1100" dirty="0">
                <a:solidFill>
                  <a:schemeClr val="tx1"/>
                </a:solidFill>
              </a:rPr>
              <a:t> </a:t>
            </a: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52503" y="15416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25" name="直線單箭頭接點 24"/>
          <p:cNvCxnSpPr>
            <a:stCxn id="23" idx="4"/>
            <a:endCxn id="13" idx="0"/>
          </p:cNvCxnSpPr>
          <p:nvPr/>
        </p:nvCxnSpPr>
        <p:spPr>
          <a:xfrm flipH="1">
            <a:off x="6150074" y="2222870"/>
            <a:ext cx="2530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8226711" y="5194868"/>
            <a:ext cx="1071154" cy="10474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TEMP021642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9452503" y="55339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0</a:t>
            </a:r>
            <a:endParaRPr lang="zh-TW" altLang="en-US" b="1" dirty="0"/>
          </a:p>
        </p:txBody>
      </p:sp>
      <p:cxnSp>
        <p:nvCxnSpPr>
          <p:cNvPr id="46" name="直線單箭頭接點 45"/>
          <p:cNvCxnSpPr>
            <a:stCxn id="13" idx="4"/>
            <a:endCxn id="44" idx="0"/>
          </p:cNvCxnSpPr>
          <p:nvPr/>
        </p:nvCxnSpPr>
        <p:spPr>
          <a:xfrm>
            <a:off x="6150074" y="4232571"/>
            <a:ext cx="2612214" cy="9622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8670318" y="63170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FS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740877" y="645036"/>
            <a:ext cx="9124021" cy="6068686"/>
          </a:xfrm>
          <a:prstGeom prst="rect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49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dirty="0"/>
              <a:t>設定部份在製品料號綁定特定需求機種</a:t>
            </a:r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493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655304" y="2681397"/>
            <a:ext cx="1625873" cy="15174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source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4" idx="6"/>
            <a:endCxn id="10" idx="2"/>
          </p:cNvCxnSpPr>
          <p:nvPr/>
        </p:nvCxnSpPr>
        <p:spPr>
          <a:xfrm flipV="1">
            <a:off x="2281177" y="3440097"/>
            <a:ext cx="70603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987210" y="2971686"/>
            <a:ext cx="951322" cy="9368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0" idx="6"/>
            <a:endCxn id="17" idx="2"/>
          </p:cNvCxnSpPr>
          <p:nvPr/>
        </p:nvCxnSpPr>
        <p:spPr>
          <a:xfrm>
            <a:off x="3938532" y="3440097"/>
            <a:ext cx="577558" cy="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/>
          <p:cNvSpPr/>
          <p:nvPr/>
        </p:nvSpPr>
        <p:spPr>
          <a:xfrm>
            <a:off x="4516090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>
            <a:stCxn id="44" idx="6"/>
            <a:endCxn id="23" idx="2"/>
          </p:cNvCxnSpPr>
          <p:nvPr/>
        </p:nvCxnSpPr>
        <p:spPr>
          <a:xfrm flipV="1">
            <a:off x="7248240" y="1250155"/>
            <a:ext cx="851947" cy="2189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8100187" y="762475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8122821" y="2952418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>
            <a:stCxn id="44" idx="6"/>
            <a:endCxn id="28" idx="2"/>
          </p:cNvCxnSpPr>
          <p:nvPr/>
        </p:nvCxnSpPr>
        <p:spPr>
          <a:xfrm flipV="1">
            <a:off x="7248240" y="3440098"/>
            <a:ext cx="874581" cy="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橢圓 43"/>
          <p:cNvSpPr/>
          <p:nvPr/>
        </p:nvSpPr>
        <p:spPr>
          <a:xfrm>
            <a:off x="6177086" y="2943526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3200" dirty="0">
              <a:latin typeface="Arial" panose="020B0604020202020204" pitchFamily="34" charset="0"/>
            </a:endParaRPr>
          </a:p>
        </p:txBody>
      </p:sp>
      <p:cxnSp>
        <p:nvCxnSpPr>
          <p:cNvPr id="46" name="直線單箭頭接點 45"/>
          <p:cNvCxnSpPr>
            <a:stCxn id="17" idx="6"/>
            <a:endCxn id="44" idx="2"/>
          </p:cNvCxnSpPr>
          <p:nvPr/>
        </p:nvCxnSpPr>
        <p:spPr>
          <a:xfrm>
            <a:off x="5587244" y="3440127"/>
            <a:ext cx="589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44" idx="6"/>
            <a:endCxn id="57" idx="2"/>
          </p:cNvCxnSpPr>
          <p:nvPr/>
        </p:nvCxnSpPr>
        <p:spPr>
          <a:xfrm>
            <a:off x="7248240" y="3440127"/>
            <a:ext cx="911418" cy="2623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8159658" y="5576161"/>
            <a:ext cx="1079863" cy="975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520530" y="2691745"/>
            <a:ext cx="1625873" cy="15174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Dummy sink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/>
          <p:cNvCxnSpPr>
            <a:stCxn id="23" idx="6"/>
            <a:endCxn id="67" idx="2"/>
          </p:cNvCxnSpPr>
          <p:nvPr/>
        </p:nvCxnSpPr>
        <p:spPr>
          <a:xfrm>
            <a:off x="9180050" y="1250155"/>
            <a:ext cx="1340480" cy="22002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8" idx="6"/>
            <a:endCxn id="67" idx="2"/>
          </p:cNvCxnSpPr>
          <p:nvPr/>
        </p:nvCxnSpPr>
        <p:spPr>
          <a:xfrm>
            <a:off x="9202684" y="3440098"/>
            <a:ext cx="1317846" cy="1034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57" idx="6"/>
            <a:endCxn id="67" idx="2"/>
          </p:cNvCxnSpPr>
          <p:nvPr/>
        </p:nvCxnSpPr>
        <p:spPr>
          <a:xfrm flipV="1">
            <a:off x="9239521" y="3450446"/>
            <a:ext cx="1281009" cy="261339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303811" y="2573281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924400" y="3720324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995892" y="1799887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18090" y="3892143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925091" y="4423630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008297" y="2018371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371137" y="3556813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0102595" y="4495834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6" name="橢圓 35"/>
          <p:cNvSpPr/>
          <p:nvPr/>
        </p:nvSpPr>
        <p:spPr>
          <a:xfrm>
            <a:off x="4576006" y="762475"/>
            <a:ext cx="951322" cy="9368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/>
          <p:cNvCxnSpPr>
            <a:stCxn id="10" idx="6"/>
            <a:endCxn id="36" idx="2"/>
          </p:cNvCxnSpPr>
          <p:nvPr/>
        </p:nvCxnSpPr>
        <p:spPr>
          <a:xfrm flipV="1">
            <a:off x="3938532" y="1230886"/>
            <a:ext cx="637474" cy="22092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59724" y="1903331"/>
            <a:ext cx="7793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625663" y="3755686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9764" y="734285"/>
            <a:ext cx="1071154" cy="9932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3200" dirty="0">
              <a:latin typeface="Arial" panose="020B0604020202020204" pitchFamily="34" charset="0"/>
            </a:endParaRPr>
          </a:p>
        </p:txBody>
      </p:sp>
      <p:cxnSp>
        <p:nvCxnSpPr>
          <p:cNvPr id="40" name="直線單箭頭接點 39"/>
          <p:cNvCxnSpPr>
            <a:stCxn id="36" idx="6"/>
            <a:endCxn id="39" idx="2"/>
          </p:cNvCxnSpPr>
          <p:nvPr/>
        </p:nvCxnSpPr>
        <p:spPr>
          <a:xfrm>
            <a:off x="5527328" y="1230886"/>
            <a:ext cx="67243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39" idx="6"/>
            <a:endCxn id="23" idx="2"/>
          </p:cNvCxnSpPr>
          <p:nvPr/>
        </p:nvCxnSpPr>
        <p:spPr>
          <a:xfrm>
            <a:off x="7270918" y="1230886"/>
            <a:ext cx="829269" cy="19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9" idx="6"/>
            <a:endCxn id="28" idx="2"/>
          </p:cNvCxnSpPr>
          <p:nvPr/>
        </p:nvCxnSpPr>
        <p:spPr>
          <a:xfrm>
            <a:off x="7270918" y="1230886"/>
            <a:ext cx="851903" cy="22092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39" idx="6"/>
            <a:endCxn id="57" idx="2"/>
          </p:cNvCxnSpPr>
          <p:nvPr/>
        </p:nvCxnSpPr>
        <p:spPr>
          <a:xfrm>
            <a:off x="7270918" y="1230886"/>
            <a:ext cx="888740" cy="48329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5473856" y="358881"/>
            <a:ext cx="7793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399218" y="661485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995892" y="2389160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8122821" y="4724102"/>
            <a:ext cx="60946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15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使用者介面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912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報表分類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設定</a:t>
            </a:r>
            <a:endParaRPr lang="en-US" altLang="zh-TW" sz="3200" dirty="0"/>
          </a:p>
          <a:p>
            <a:r>
              <a:rPr lang="zh-TW" altLang="en-US" sz="3200" dirty="0"/>
              <a:t>報表</a:t>
            </a:r>
            <a:endParaRPr lang="en-US" altLang="zh-TW" sz="3200" dirty="0"/>
          </a:p>
          <a:p>
            <a:r>
              <a:rPr lang="zh-TW" altLang="en-US" sz="3200" dirty="0"/>
              <a:t>流量組成報表</a:t>
            </a:r>
            <a:endParaRPr lang="en-US" altLang="zh-TW" sz="3200" dirty="0"/>
          </a:p>
          <a:p>
            <a:r>
              <a:rPr lang="zh-TW" altLang="en-US" sz="3200" dirty="0"/>
              <a:t>分配流量細項</a:t>
            </a:r>
            <a:endParaRPr lang="en-US" altLang="zh-TW" sz="3200" dirty="0"/>
          </a:p>
          <a:p>
            <a:r>
              <a:rPr lang="zh-TW" altLang="en-US" sz="3200" dirty="0"/>
              <a:t>分配流量彙總表</a:t>
            </a:r>
            <a:endParaRPr lang="en-US" altLang="zh-TW" sz="3200" dirty="0"/>
          </a:p>
          <a:p>
            <a:r>
              <a:rPr lang="zh-TW" altLang="en-US" sz="3200" dirty="0"/>
              <a:t>剩餘待加量報表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00634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0015" y="147337"/>
            <a:ext cx="8911687" cy="1280890"/>
          </a:xfrm>
        </p:spPr>
        <p:txBody>
          <a:bodyPr/>
          <a:lstStyle/>
          <a:p>
            <a:r>
              <a:rPr lang="zh-TW" altLang="en-US" dirty="0"/>
              <a:t>設定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69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443" y="616332"/>
            <a:ext cx="6796569" cy="57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/>
              <a:t>Step1. </a:t>
            </a:r>
            <a:r>
              <a:rPr lang="zh-TW" altLang="en-US" dirty="0"/>
              <a:t>匯入資料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27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0015" y="147337"/>
            <a:ext cx="8911687" cy="1280890"/>
          </a:xfrm>
        </p:spPr>
        <p:txBody>
          <a:bodyPr/>
          <a:lstStyle/>
          <a:p>
            <a:r>
              <a:rPr lang="zh-TW" altLang="en-US" dirty="0"/>
              <a:t>報表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70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53302" y="616014"/>
            <a:ext cx="6796569" cy="5704776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583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012" y="787782"/>
            <a:ext cx="6796569" cy="57047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0015" y="147337"/>
            <a:ext cx="8911687" cy="1280890"/>
          </a:xfrm>
        </p:spPr>
        <p:txBody>
          <a:bodyPr/>
          <a:lstStyle/>
          <a:p>
            <a:r>
              <a:rPr lang="zh-TW" altLang="en-US" dirty="0"/>
              <a:t>流量組成報表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7860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011" y="787782"/>
            <a:ext cx="6796569" cy="570477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0015" y="147337"/>
            <a:ext cx="8911687" cy="1280890"/>
          </a:xfrm>
        </p:spPr>
        <p:txBody>
          <a:bodyPr/>
          <a:lstStyle/>
          <a:p>
            <a:r>
              <a:rPr lang="zh-TW" altLang="en-US" dirty="0"/>
              <a:t>分配流量細項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3265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010" y="825820"/>
            <a:ext cx="6796569" cy="56667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0015" y="147337"/>
            <a:ext cx="8911687" cy="1280890"/>
          </a:xfrm>
        </p:spPr>
        <p:txBody>
          <a:bodyPr/>
          <a:lstStyle/>
          <a:p>
            <a:r>
              <a:rPr lang="zh-TW" altLang="en-US" dirty="0"/>
              <a:t>分配流量彙總表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3659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010" y="825819"/>
            <a:ext cx="6796569" cy="56667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70015" y="147337"/>
            <a:ext cx="8911687" cy="1280890"/>
          </a:xfrm>
        </p:spPr>
        <p:txBody>
          <a:bodyPr/>
          <a:lstStyle/>
          <a:p>
            <a:r>
              <a:rPr lang="zh-TW" altLang="en-US" dirty="0"/>
              <a:t>剩餘待加量報表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679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05002" y="2954072"/>
            <a:ext cx="8911687" cy="1280890"/>
          </a:xfrm>
        </p:spPr>
        <p:txBody>
          <a:bodyPr/>
          <a:lstStyle/>
          <a:p>
            <a:r>
              <a:rPr lang="en-US" altLang="zh-TW" dirty="0"/>
              <a:t>Thank you for listening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CEF9-4068-4F17-8246-893E1556EC11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02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</a:t>
            </a:r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11578" y="1905000"/>
            <a:ext cx="10587052" cy="4479586"/>
          </a:xfrm>
        </p:spPr>
        <p:txBody>
          <a:bodyPr>
            <a:normAutofit fontScale="77500" lnSpcReduction="20000"/>
          </a:bodyPr>
          <a:lstStyle/>
          <a:p>
            <a:pPr>
              <a:buAutoNum type="arabicPeriod"/>
            </a:pPr>
            <a:r>
              <a:rPr lang="en-US" altLang="zh-TW" sz="3600" b="1" dirty="0"/>
              <a:t>SUPPAG_ADM.NO_DEMAND_WIP_BANK    </a:t>
            </a:r>
            <a:r>
              <a:rPr lang="zh-TW" altLang="en-US" sz="3600" b="1" dirty="0"/>
              <a:t>庫存資料</a:t>
            </a:r>
            <a:endParaRPr lang="en-US" altLang="zh-TW" sz="3600" b="1" dirty="0"/>
          </a:p>
          <a:p>
            <a:pPr>
              <a:buAutoNum type="arabicPeriod"/>
            </a:pPr>
            <a:r>
              <a:rPr lang="en-US" altLang="zh-TW" sz="3600" b="1" dirty="0" err="1"/>
              <a:t>SUPPAG_ADM.suppag_config</a:t>
            </a:r>
            <a:r>
              <a:rPr lang="zh-TW" altLang="en-US" sz="3600" b="1" dirty="0"/>
              <a:t>                    資料庫限制</a:t>
            </a:r>
            <a:endParaRPr lang="en-US" altLang="zh-TW" sz="3600" b="1" dirty="0"/>
          </a:p>
          <a:p>
            <a:pPr>
              <a:buAutoNum type="arabicPeriod"/>
            </a:pPr>
            <a:r>
              <a:rPr lang="en-US" altLang="zh-TW" sz="3600" b="1" dirty="0"/>
              <a:t>SUPPAG_ADM.NO_DEMAND_DEMAND</a:t>
            </a:r>
            <a:r>
              <a:rPr lang="zh-TW" altLang="en-US" sz="3600" b="1" dirty="0"/>
              <a:t>      需求資料</a:t>
            </a:r>
            <a:endParaRPr lang="en-US" altLang="zh-TW" sz="3600" b="1" dirty="0"/>
          </a:p>
          <a:p>
            <a:pPr>
              <a:buAutoNum type="arabicPeriod"/>
            </a:pPr>
            <a:r>
              <a:rPr lang="en-US" altLang="zh-TW" sz="3600" b="1" dirty="0"/>
              <a:t>SUPPAG_ADM.NO_DEMAND_PROD_BOM</a:t>
            </a:r>
            <a:r>
              <a:rPr lang="zh-TW" altLang="en-US" sz="3600" b="1" dirty="0"/>
              <a:t>  </a:t>
            </a:r>
            <a:r>
              <a:rPr lang="en-US" altLang="zh-TW" sz="3600" b="1" dirty="0"/>
              <a:t>BOM</a:t>
            </a:r>
            <a:r>
              <a:rPr lang="zh-TW" altLang="en-US" sz="3600" b="1" dirty="0"/>
              <a:t>表清單  </a:t>
            </a:r>
            <a:endParaRPr lang="en-US" altLang="zh-TW" sz="3600" b="1" dirty="0"/>
          </a:p>
          <a:p>
            <a:pPr>
              <a:buAutoNum type="arabicPeriod"/>
            </a:pPr>
            <a:r>
              <a:rPr lang="en-US" altLang="zh-TW" sz="3600" b="1" dirty="0"/>
              <a:t>SUPPAG_ADM.NO_DEMAND_TESTYIELD</a:t>
            </a:r>
            <a:r>
              <a:rPr lang="zh-TW" altLang="en-US" sz="3600" b="1" dirty="0"/>
              <a:t>      </a:t>
            </a:r>
            <a:r>
              <a:rPr lang="en-US" altLang="zh-TW" sz="3600" b="1" dirty="0"/>
              <a:t>TEST</a:t>
            </a:r>
            <a:r>
              <a:rPr lang="zh-TW" altLang="en-US" sz="3600" b="1" dirty="0"/>
              <a:t>良率資料</a:t>
            </a:r>
            <a:endParaRPr lang="en-US" altLang="zh-TW" sz="3600" b="1" dirty="0"/>
          </a:p>
          <a:p>
            <a:pPr>
              <a:buAutoNum type="arabicPeriod"/>
            </a:pPr>
            <a:r>
              <a:rPr lang="en-US" altLang="zh-TW" sz="3600" b="1" dirty="0"/>
              <a:t>SUPPAG_ADM.NO_DEMAND_LINEYIELD</a:t>
            </a:r>
            <a:r>
              <a:rPr lang="zh-TW" altLang="en-US" sz="3600" b="1" dirty="0"/>
              <a:t>     </a:t>
            </a:r>
            <a:r>
              <a:rPr lang="en-US" altLang="zh-TW" sz="3600" b="1" dirty="0"/>
              <a:t>LINE</a:t>
            </a:r>
            <a:r>
              <a:rPr lang="zh-TW" altLang="en-US" sz="3600" b="1" dirty="0"/>
              <a:t>良率資料</a:t>
            </a:r>
            <a:endParaRPr lang="en-US" altLang="zh-TW" sz="3600" b="1" dirty="0"/>
          </a:p>
          <a:p>
            <a:pPr>
              <a:buAutoNum type="arabicPeriod"/>
            </a:pPr>
            <a:r>
              <a:rPr lang="en-US" altLang="zh-TW" sz="3600" b="1" dirty="0"/>
              <a:t>SUPPAG_ADM.NO_DEMAND_GRADEYIELD</a:t>
            </a:r>
            <a:r>
              <a:rPr lang="zh-TW" altLang="en-US" sz="3600" b="1" dirty="0"/>
              <a:t>  </a:t>
            </a:r>
            <a:r>
              <a:rPr lang="en-US" altLang="zh-TW" sz="3600" b="1" dirty="0"/>
              <a:t>GRADE</a:t>
            </a:r>
            <a:r>
              <a:rPr lang="zh-TW" altLang="en-US" sz="3600" b="1" dirty="0"/>
              <a:t>良率資料</a:t>
            </a:r>
            <a:endParaRPr lang="en-US" altLang="zh-TW" sz="3600" b="1" dirty="0"/>
          </a:p>
          <a:p>
            <a:pPr>
              <a:buAutoNum type="arabicPeriod"/>
            </a:pPr>
            <a:r>
              <a:rPr lang="en-US" altLang="zh-TW" sz="3600" b="1" dirty="0"/>
              <a:t>SUPPAG_ADM.NO_DEMAND_EOL_INDEP_LIST</a:t>
            </a:r>
            <a:r>
              <a:rPr lang="zh-TW" altLang="en-US" sz="3600" b="1" dirty="0"/>
              <a:t>   </a:t>
            </a:r>
            <a:r>
              <a:rPr lang="en-US" altLang="zh-TW" sz="3600" b="1" dirty="0"/>
              <a:t>EOL_LIST</a:t>
            </a:r>
          </a:p>
          <a:p>
            <a:pPr>
              <a:buAutoNum type="arabicPeriod"/>
            </a:pPr>
            <a:r>
              <a:rPr lang="en-US" altLang="zh-TW" sz="3600" b="1" dirty="0"/>
              <a:t>SUPPAG_ADM.NO_DEMAND_PM_RED_ALARM </a:t>
            </a:r>
            <a:r>
              <a:rPr lang="zh-TW" altLang="en-US" sz="3600" b="1" dirty="0"/>
              <a:t>紅標資料</a:t>
            </a:r>
            <a:endParaRPr lang="en-US" altLang="zh-TW" sz="36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2589213" y="343121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b="1" dirty="0"/>
              <a:t>Step 2.1 </a:t>
            </a:r>
            <a:r>
              <a:rPr lang="zh-TW" altLang="en-US" dirty="0"/>
              <a:t>建立網路圖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5650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1874</TotalTime>
  <Words>3005</Words>
  <Application>Microsoft Office PowerPoint</Application>
  <PresentationFormat>寬螢幕</PresentationFormat>
  <Paragraphs>1203</Paragraphs>
  <Slides>75</Slides>
  <Notes>40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4" baseType="lpstr">
      <vt:lpstr>微軟正黑體</vt:lpstr>
      <vt:lpstr>標楷體</vt:lpstr>
      <vt:lpstr>Arial</vt:lpstr>
      <vt:lpstr>Calibri</vt:lpstr>
      <vt:lpstr>Century Gothic</vt:lpstr>
      <vt:lpstr>Courier New</vt:lpstr>
      <vt:lpstr>Wingdings 3</vt:lpstr>
      <vt:lpstr>絲縷</vt:lpstr>
      <vt:lpstr>Equation</vt:lpstr>
      <vt:lpstr>11/26  成大群創 期末報告</vt:lpstr>
      <vt:lpstr>PowerPoint 簡報</vt:lpstr>
      <vt:lpstr>PowerPoint 簡報</vt:lpstr>
      <vt:lpstr>PowerPoint 簡報</vt:lpstr>
      <vt:lpstr>Binning</vt:lpstr>
      <vt:lpstr>流程</vt:lpstr>
      <vt:lpstr>PowerPoint 簡報</vt:lpstr>
      <vt:lpstr>匯入DB</vt:lpstr>
      <vt:lpstr>PowerPoint 簡報</vt:lpstr>
      <vt:lpstr>Input data</vt:lpstr>
      <vt:lpstr>Input data</vt:lpstr>
      <vt:lpstr>Input data</vt:lpstr>
      <vt:lpstr>Input data</vt:lpstr>
      <vt:lpstr>Input data</vt:lpstr>
      <vt:lpstr>Input data</vt:lpstr>
      <vt:lpstr>Input data</vt:lpstr>
      <vt:lpstr>Input data</vt:lpstr>
      <vt:lpstr>PowerPoint 簡報</vt:lpstr>
      <vt:lpstr>Input data</vt:lpstr>
      <vt:lpstr>讀入供給、需求</vt:lpstr>
      <vt:lpstr>移除不必要的路徑</vt:lpstr>
      <vt:lpstr>PowerPoint 簡報</vt:lpstr>
      <vt:lpstr>Complex binning</vt:lpstr>
      <vt:lpstr>PowerPoint 簡報</vt:lpstr>
      <vt:lpstr>PowerPoint 簡報</vt:lpstr>
      <vt:lpstr>PowerPoint 簡報</vt:lpstr>
      <vt:lpstr>Complex binning</vt:lpstr>
      <vt:lpstr>Complex binning</vt:lpstr>
      <vt:lpstr>PowerPoint 簡報</vt:lpstr>
      <vt:lpstr>PowerPoint 簡報</vt:lpstr>
      <vt:lpstr>Complex binning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數學模型簡略介紹</vt:lpstr>
      <vt:lpstr>Symbol </vt:lpstr>
      <vt:lpstr>Parameter &amp; variable</vt:lpstr>
      <vt:lpstr>Formulation</vt:lpstr>
      <vt:lpstr>PowerPoint 簡報</vt:lpstr>
      <vt:lpstr>Step4.使用Gurobi求解</vt:lpstr>
      <vt:lpstr>Step5. 匯出結果</vt:lpstr>
      <vt:lpstr>分群概念說明</vt:lpstr>
      <vt:lpstr>PowerPoint 簡報</vt:lpstr>
      <vt:lpstr>PowerPoint 簡報</vt:lpstr>
      <vt:lpstr>PowerPoint 簡報</vt:lpstr>
      <vt:lpstr>AERS說明</vt:lpstr>
      <vt:lpstr>PowerPoint 簡報</vt:lpstr>
      <vt:lpstr>PowerPoint 簡報</vt:lpstr>
      <vt:lpstr>細項說明</vt:lpstr>
      <vt:lpstr>PowerPoint 簡報</vt:lpstr>
      <vt:lpstr>PowerPoint 簡報</vt:lpstr>
      <vt:lpstr>優先機種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使用者介面</vt:lpstr>
      <vt:lpstr>報表分類</vt:lpstr>
      <vt:lpstr>設定</vt:lpstr>
      <vt:lpstr>報表</vt:lpstr>
      <vt:lpstr>流量組成報表</vt:lpstr>
      <vt:lpstr>分配流量細項</vt:lpstr>
      <vt:lpstr>分配流量彙總表</vt:lpstr>
      <vt:lpstr>剩餘待加量報表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9/25  成大群創 交接報告</dc:title>
  <dc:creator>彥瑋 陳</dc:creator>
  <cp:lastModifiedBy>彥瑋 陳</cp:lastModifiedBy>
  <cp:revision>22</cp:revision>
  <dcterms:created xsi:type="dcterms:W3CDTF">2019-09-22T02:28:41Z</dcterms:created>
  <dcterms:modified xsi:type="dcterms:W3CDTF">2020-02-15T08:23:07Z</dcterms:modified>
</cp:coreProperties>
</file>