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61" r:id="rId2"/>
    <p:sldId id="471" r:id="rId3"/>
    <p:sldId id="281" r:id="rId4"/>
  </p:sldIdLst>
  <p:sldSz cx="9906000" cy="6858000" type="A4"/>
  <p:notesSz cx="7102475" cy="102330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  <a:srgbClr val="00664D"/>
    <a:srgbClr val="006600"/>
    <a:srgbClr val="33CC33"/>
    <a:srgbClr val="9900CC"/>
    <a:srgbClr val="00CC66"/>
    <a:srgbClr val="CCFFCC"/>
    <a:srgbClr val="FF33CC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73" autoAdjust="0"/>
    <p:restoredTop sz="72613" autoAdjust="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>
        <p:guide orient="horz" pos="216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742" y="-6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EE5D1257-7E46-4A33-9BF5-FA4B441A7E3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6750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768350"/>
            <a:ext cx="5541963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59338"/>
            <a:ext cx="5207000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9824E210-7D2B-4E42-8EE1-E51227D6D49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24473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052769C3-272B-449E-91E7-FC8DE7BFAE8F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4088" y="685800"/>
            <a:ext cx="4953000" cy="34290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59796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 baseline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965AE-2F1F-43AD-A93F-659853B4B12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895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1257" y="-1"/>
            <a:ext cx="9122229" cy="794657"/>
          </a:xfrm>
        </p:spPr>
        <p:txBody>
          <a:bodyPr/>
          <a:lstStyle>
            <a:lvl1pPr>
              <a:defRPr baseline="0">
                <a:solidFill>
                  <a:schemeClr val="accent6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7714" y="990600"/>
            <a:ext cx="9688286" cy="5355771"/>
          </a:xfrm>
        </p:spPr>
        <p:txBody>
          <a:bodyPr/>
          <a:lstStyle>
            <a:lvl1pPr marL="457200" indent="-457200">
              <a:buClr>
                <a:srgbClr val="00B0F0"/>
              </a:buClr>
              <a:buSzPct val="60000"/>
              <a:buFont typeface="Wingdings" panose="05000000000000000000" pitchFamily="2" charset="2"/>
              <a:buChar char="p"/>
              <a:defRPr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buSzPct val="60000"/>
              <a:buFont typeface="Wingdings" panose="05000000000000000000" pitchFamily="2" charset="2"/>
              <a:buChar char="n"/>
              <a:defRPr sz="2600" baseline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>
              <a:defRPr baseline="0">
                <a:solidFill>
                  <a:srgbClr val="008000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 baseline="0"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buSzPct val="60000"/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A970F-C714-40BE-9C6C-EB0657C15CD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34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6748B-978C-435E-A2DD-F556D0BDD8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19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F6E5A-5E71-4922-B41C-D7F85447FE5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746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E7690-92D9-4D5F-A2E9-89F9CA2B498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609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0"/>
            <a:ext cx="77597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990600"/>
            <a:ext cx="9080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0500" y="0"/>
            <a:ext cx="82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fld id="{DB821139-3602-48C4-80AF-E9520068463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816100" y="6400800"/>
            <a:ext cx="7708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r>
              <a:rPr kumimoji="1" lang="zh-TW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 </a:t>
            </a:r>
            <a:r>
              <a:rPr kumimoji="1" lang="en-US" altLang="zh-TW" sz="1600" b="0" i="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anose="020B0604020202020204" pitchFamily="34" charset="-120"/>
                <a:ea typeface="標楷體" pitchFamily="65" charset="-120"/>
                <a:cs typeface="Arial" charset="0"/>
              </a:rPr>
              <a:t>Network Optimization Application  </a:t>
            </a:r>
            <a:r>
              <a:rPr kumimoji="1" lang="en-US" altLang="zh-TW" sz="1600" b="0" i="1" kern="1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anose="020B0604020202020204" pitchFamily="34" charset="-120"/>
                <a:ea typeface="標楷體" pitchFamily="65" charset="-120"/>
                <a:cs typeface="Arial" charset="0"/>
              </a:rPr>
              <a:t>19.24  Mold Allocation         </a:t>
            </a:r>
            <a:r>
              <a:rPr kumimoji="1" lang="zh-TW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 </a:t>
            </a:r>
            <a:r>
              <a:rPr kumimoji="1" lang="en-US" altLang="zh-TW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NCKU</a:t>
            </a:r>
            <a:r>
              <a:rPr kumimoji="1" lang="en-US" altLang="ko-K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  </a:t>
            </a:r>
            <a:r>
              <a:rPr kumimoji="1" lang="en-US" altLang="zh-TW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IIM</a:t>
            </a:r>
            <a:endParaRPr kumimoji="1" lang="zh-TW" altLang="en-US" sz="1600" b="0" i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Unicode MS" panose="020B0604020202020204" pitchFamily="34" charset="-120"/>
              <a:ea typeface="標楷體" pitchFamily="65" charset="-120"/>
              <a:cs typeface="+mn-cs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0" y="838200"/>
            <a:ext cx="9906000" cy="76200"/>
            <a:chOff x="413" y="888"/>
            <a:chExt cx="5814" cy="48"/>
          </a:xfrm>
        </p:grpSpPr>
        <p:sp>
          <p:nvSpPr>
            <p:cNvPr id="3" name="Line 11"/>
            <p:cNvSpPr>
              <a:spLocks noChangeShapeType="1"/>
            </p:cNvSpPr>
            <p:nvPr/>
          </p:nvSpPr>
          <p:spPr bwMode="ltGray">
            <a:xfrm>
              <a:off x="413" y="936"/>
              <a:ext cx="5814" cy="0"/>
            </a:xfrm>
            <a:prstGeom prst="line">
              <a:avLst/>
            </a:prstGeom>
            <a:noFill/>
            <a:ln w="9525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3" name="Line 12"/>
            <p:cNvSpPr>
              <a:spLocks noChangeShapeType="1"/>
            </p:cNvSpPr>
            <p:nvPr/>
          </p:nvSpPr>
          <p:spPr bwMode="ltGray">
            <a:xfrm>
              <a:off x="413" y="888"/>
              <a:ext cx="5814" cy="0"/>
            </a:xfrm>
            <a:prstGeom prst="line">
              <a:avLst/>
            </a:prstGeom>
            <a:noFill/>
            <a:ln w="31750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031" name="Line 14"/>
          <p:cNvSpPr>
            <a:spLocks noChangeShapeType="1"/>
          </p:cNvSpPr>
          <p:nvPr/>
        </p:nvSpPr>
        <p:spPr bwMode="auto">
          <a:xfrm>
            <a:off x="742950" y="6324600"/>
            <a:ext cx="9163050" cy="0"/>
          </a:xfrm>
          <a:prstGeom prst="line">
            <a:avLst/>
          </a:prstGeom>
          <a:noFill/>
          <a:ln w="9525">
            <a:solidFill>
              <a:srgbClr val="33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0" name="Picture 8" descr="ncku2">
            <a:extLst>
              <a:ext uri="{FF2B5EF4-FFF2-40B4-BE49-F238E27FC236}">
                <a16:creationId xmlns:a16="http://schemas.microsoft.com/office/drawing/2014/main" id="{255AB9C1-8E92-41AA-BDC7-0C0FCB961B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 descr="ncku-title1">
            <a:extLst>
              <a:ext uri="{FF2B5EF4-FFF2-40B4-BE49-F238E27FC236}">
                <a16:creationId xmlns:a16="http://schemas.microsoft.com/office/drawing/2014/main" id="{FDCD5F42-B9A9-4F40-AF78-A64C0D74AC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aseline="0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800" baseline="0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8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DE3E75-347B-4BE0-A209-0D8C8F242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1074511"/>
            <a:ext cx="8420100" cy="1470025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6"/>
                </a:solidFill>
              </a:rPr>
              <a:t>Mold Allocation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968A0A-5932-4F00-ADB4-9990EF9F1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463" y="2777127"/>
            <a:ext cx="7900307" cy="1752600"/>
          </a:xfrm>
        </p:spPr>
        <p:txBody>
          <a:bodyPr/>
          <a:lstStyle/>
          <a:p>
            <a:pPr marL="342900" indent="-342900">
              <a:lnSpc>
                <a:spcPct val="80000"/>
              </a:lnSpc>
            </a:pPr>
            <a:endParaRPr lang="en-US" altLang="ko-KR" sz="2400" dirty="0">
              <a:solidFill>
                <a:srgbClr val="008000"/>
              </a:solidFill>
              <a:latin typeface="Tahoma" panose="020B0604030504040204" pitchFamily="34" charset="0"/>
              <a:ea typeface="Gulim" panose="020B0600000101010101" pitchFamily="34" charset="-127"/>
            </a:endParaRPr>
          </a:p>
          <a:p>
            <a:pPr marL="342900" indent="-342900">
              <a:lnSpc>
                <a:spcPct val="80000"/>
              </a:lnSpc>
            </a:pPr>
            <a:r>
              <a:rPr lang="en-US" altLang="zh-TW" sz="3200" dirty="0">
                <a:solidFill>
                  <a:srgbClr val="008000"/>
                </a:solidFill>
                <a:latin typeface="Arial" panose="020B0604020202020204" pitchFamily="34" charset="0"/>
              </a:rPr>
              <a:t>Name:</a:t>
            </a:r>
            <a:br>
              <a:rPr lang="en-US" altLang="zh-TW" sz="3200" dirty="0">
                <a:solidFill>
                  <a:srgbClr val="008000"/>
                </a:solidFill>
                <a:latin typeface="Arial" panose="020B0604020202020204" pitchFamily="34" charset="0"/>
              </a:rPr>
            </a:br>
            <a:r>
              <a:rPr lang="en-US" altLang="zh-TW" sz="3200" dirty="0">
                <a:solidFill>
                  <a:srgbClr val="008000"/>
                </a:solidFill>
                <a:latin typeface="Arial" panose="020B0604020202020204" pitchFamily="34" charset="0"/>
              </a:rPr>
              <a:t>Student ID:</a:t>
            </a:r>
            <a:endParaRPr lang="zh-TW" altLang="en-US" sz="3200" dirty="0">
              <a:solidFill>
                <a:srgbClr val="008000"/>
              </a:solidFill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marL="342900" indent="-342900">
              <a:lnSpc>
                <a:spcPct val="80000"/>
              </a:lnSpc>
            </a:pPr>
            <a:endParaRPr lang="en-US" altLang="zh-TW" sz="2400" b="1" i="1" dirty="0">
              <a:latin typeface="Monotype Corsiva" panose="03010101010201010101" pitchFamily="66" charset="0"/>
              <a:ea typeface="Gulim" panose="020B0600000101010101" pitchFamily="34" charset="-127"/>
            </a:endParaRPr>
          </a:p>
          <a:p>
            <a:pPr marL="342900" indent="-342900">
              <a:lnSpc>
                <a:spcPct val="80000"/>
              </a:lnSpc>
            </a:pPr>
            <a:endParaRPr lang="zh-TW" altLang="en-US" sz="2400" dirty="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1579EC-19A9-4ED7-B430-67B8F1F106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C965AE-2F1F-43AD-A93F-659853B4B121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068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F762C-FB1B-427B-A84D-26095930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Course Plans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78B012-B4B7-4DFE-B090-581924428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7" y="892277"/>
            <a:ext cx="9688286" cy="5355771"/>
          </a:xfrm>
        </p:spPr>
        <p:txBody>
          <a:bodyPr/>
          <a:lstStyle/>
          <a:p>
            <a:r>
              <a:rPr lang="en-US" altLang="zh-TW" sz="2400"/>
              <a:t>Day 1: 2019/06/24 Quiz 1 [</a:t>
            </a:r>
            <a:r>
              <a:rPr lang="en-US" altLang="zh-TW" sz="2400">
                <a:solidFill>
                  <a:srgbClr val="FF0000"/>
                </a:solidFill>
              </a:rPr>
              <a:t>8%</a:t>
            </a:r>
            <a:r>
              <a:rPr lang="en-US" altLang="zh-TW" sz="2400"/>
              <a:t>] </a:t>
            </a:r>
            <a:r>
              <a:rPr lang="en-US" altLang="zh-TW" sz="2000"/>
              <a:t>(moodle or Zuvio)</a:t>
            </a:r>
          </a:p>
          <a:p>
            <a:pPr lvl="1"/>
            <a:r>
              <a:rPr lang="en-US" altLang="zh-TW" sz="2000"/>
              <a:t>Introduction</a:t>
            </a:r>
            <a:r>
              <a:rPr lang="zh-TW" altLang="en-US" sz="2000"/>
              <a:t> </a:t>
            </a:r>
            <a:r>
              <a:rPr lang="en-US" altLang="zh-TW" sz="2000"/>
              <a:t>(OR, applications, model/algorithm, complexity)</a:t>
            </a:r>
          </a:p>
          <a:p>
            <a:pPr lvl="1"/>
            <a:r>
              <a:rPr lang="en-US" altLang="zh-TW" sz="2000"/>
              <a:t>Software Installation &amp; Demo (by TAs)</a:t>
            </a:r>
          </a:p>
          <a:p>
            <a:r>
              <a:rPr lang="en-US" altLang="zh-TW" sz="2400"/>
              <a:t>Day 2: 2019/06/25 Quiz 2 [</a:t>
            </a:r>
            <a:r>
              <a:rPr lang="en-US" altLang="zh-TW" sz="2400">
                <a:solidFill>
                  <a:srgbClr val="FF0000"/>
                </a:solidFill>
              </a:rPr>
              <a:t>8%</a:t>
            </a:r>
            <a:r>
              <a:rPr lang="en-US" altLang="zh-TW" sz="2400"/>
              <a:t>], Project 1 due 6/29 11pm [</a:t>
            </a:r>
            <a:r>
              <a:rPr lang="en-US" altLang="zh-TW" sz="2400">
                <a:solidFill>
                  <a:srgbClr val="FF0000"/>
                </a:solidFill>
              </a:rPr>
              <a:t>15%</a:t>
            </a:r>
            <a:r>
              <a:rPr lang="en-US" altLang="zh-TW" sz="2400"/>
              <a:t>] </a:t>
            </a:r>
          </a:p>
          <a:p>
            <a:pPr lvl="1"/>
            <a:r>
              <a:rPr lang="en-US" altLang="zh-TW" sz="2000"/>
              <a:t>Basics of Linear Programming &amp; Integer Programming; LP modeling</a:t>
            </a:r>
          </a:p>
          <a:p>
            <a:r>
              <a:rPr lang="en-US" altLang="zh-TW" sz="2400"/>
              <a:t>Day 3: 2019/06/26 Quiz 3 [</a:t>
            </a:r>
            <a:r>
              <a:rPr lang="en-US" altLang="zh-TW" sz="2400">
                <a:solidFill>
                  <a:srgbClr val="FF0000"/>
                </a:solidFill>
              </a:rPr>
              <a:t>8%</a:t>
            </a:r>
            <a:r>
              <a:rPr lang="en-US" altLang="zh-TW" sz="2400"/>
              <a:t>], Project 2 due 6/30 11pm [</a:t>
            </a:r>
            <a:r>
              <a:rPr lang="en-US" altLang="zh-TW" sz="2400">
                <a:solidFill>
                  <a:srgbClr val="FF0000"/>
                </a:solidFill>
              </a:rPr>
              <a:t>15%</a:t>
            </a:r>
            <a:r>
              <a:rPr lang="en-US" altLang="zh-TW" sz="2400"/>
              <a:t>] </a:t>
            </a:r>
          </a:p>
          <a:p>
            <a:pPr lvl="1"/>
            <a:r>
              <a:rPr lang="en-US" altLang="zh-TW" sz="2000"/>
              <a:t>IP modeling techniques </a:t>
            </a:r>
            <a:endParaRPr lang="en-US" altLang="zh-TW" sz="2400"/>
          </a:p>
          <a:p>
            <a:r>
              <a:rPr lang="en-US" altLang="zh-TW" sz="2400"/>
              <a:t>Day 4: 2019/06/27 Quiz 4 [</a:t>
            </a:r>
            <a:r>
              <a:rPr lang="en-US" altLang="zh-TW" sz="2400">
                <a:solidFill>
                  <a:srgbClr val="FF0000"/>
                </a:solidFill>
              </a:rPr>
              <a:t>8%</a:t>
            </a:r>
            <a:r>
              <a:rPr lang="en-US" altLang="zh-TW" sz="2400"/>
              <a:t>]</a:t>
            </a:r>
          </a:p>
          <a:p>
            <a:pPr lvl="1"/>
            <a:r>
              <a:rPr lang="en-US" altLang="zh-TW" sz="2000"/>
              <a:t>Applications: Facility Locations, Logistics Management, Routings (TSP)</a:t>
            </a:r>
          </a:p>
          <a:p>
            <a:pPr lvl="1"/>
            <a:r>
              <a:rPr lang="en-US" altLang="zh-TW" sz="2000"/>
              <a:t>Project Implementation help (by TAs)</a:t>
            </a:r>
            <a:endParaRPr lang="en-US" altLang="zh-TW" sz="2400"/>
          </a:p>
          <a:p>
            <a:r>
              <a:rPr lang="en-US" altLang="zh-TW" sz="2400"/>
              <a:t>Day 5: 2019/06/28 Quiz 5 [</a:t>
            </a:r>
            <a:r>
              <a:rPr lang="en-US" altLang="zh-TW" sz="2400">
                <a:solidFill>
                  <a:srgbClr val="FF0000"/>
                </a:solidFill>
              </a:rPr>
              <a:t>8%</a:t>
            </a:r>
            <a:r>
              <a:rPr lang="en-US" altLang="zh-TW" sz="2400"/>
              <a:t>]</a:t>
            </a:r>
          </a:p>
          <a:p>
            <a:pPr lvl="1"/>
            <a:r>
              <a:rPr lang="en-US" altLang="zh-TW" sz="2000"/>
              <a:t>Applications: Routings (RPP), Scheduling (RCPSP)</a:t>
            </a:r>
          </a:p>
          <a:p>
            <a:pPr lvl="1"/>
            <a:r>
              <a:rPr lang="en-US" altLang="zh-TW" sz="2000"/>
              <a:t>Project Implementation help (by TAs)</a:t>
            </a:r>
            <a:r>
              <a:rPr lang="en-US" altLang="zh-TW" sz="2400"/>
              <a:t> </a:t>
            </a:r>
          </a:p>
          <a:p>
            <a:r>
              <a:rPr lang="en-US" altLang="zh-TW" sz="2400"/>
              <a:t>Day 6: 2019/06/29 1-hr on-line Exam (moodle) [</a:t>
            </a:r>
            <a:r>
              <a:rPr lang="en-US" altLang="zh-TW" sz="2400">
                <a:solidFill>
                  <a:srgbClr val="FF0000"/>
                </a:solidFill>
              </a:rPr>
              <a:t>20%</a:t>
            </a:r>
            <a:r>
              <a:rPr lang="en-US" altLang="zh-TW" sz="2400"/>
              <a:t>]</a:t>
            </a:r>
            <a:endParaRPr lang="zh-TW" altLang="en-US" sz="240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6A4D1C-A6D0-4383-8A9D-3864345185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BA2D7235-6C1F-4B72-8A37-EE36900E3E63}"/>
              </a:ext>
            </a:extLst>
          </p:cNvPr>
          <p:cNvSpPr/>
          <p:nvPr/>
        </p:nvSpPr>
        <p:spPr bwMode="auto">
          <a:xfrm>
            <a:off x="108857" y="892277"/>
            <a:ext cx="9274629" cy="2298395"/>
          </a:xfrm>
          <a:prstGeom prst="roundRect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B745D51-70F1-4499-8E9B-2E9817E44CD4}"/>
              </a:ext>
            </a:extLst>
          </p:cNvPr>
          <p:cNvSpPr/>
          <p:nvPr/>
        </p:nvSpPr>
        <p:spPr bwMode="auto">
          <a:xfrm>
            <a:off x="108856" y="4640094"/>
            <a:ext cx="9435977" cy="1607953"/>
          </a:xfrm>
          <a:prstGeom prst="roundRect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92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208089" y="1125538"/>
            <a:ext cx="757237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¥"/>
              <a:defRPr kumimoji="1" sz="28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rgbClr val="01450C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£"/>
              <a:defRPr kumimoji="1" sz="22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rgbClr val="00499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7200">
                <a:solidFill>
                  <a:srgbClr val="014F0E"/>
                </a:solidFill>
                <a:ea typeface="新細明體" panose="02020500000000000000" pitchFamily="18" charset="-120"/>
              </a:rPr>
              <a:t>Q &amp; A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7200">
                <a:solidFill>
                  <a:srgbClr val="014F0E"/>
                </a:solidFill>
                <a:ea typeface="新細明體" panose="02020500000000000000" pitchFamily="18" charset="-120"/>
              </a:rPr>
              <a:t>Thanks!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992560" y="3334340"/>
            <a:ext cx="833593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¥"/>
              <a:defRPr kumimoji="1" sz="28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rgbClr val="01450C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£"/>
              <a:defRPr kumimoji="1" sz="22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rgbClr val="00499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3200" dirty="0">
              <a:solidFill>
                <a:srgbClr val="014F0E"/>
              </a:solidFill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3200" dirty="0">
                <a:solidFill>
                  <a:srgbClr val="0000FF"/>
                </a:solidFill>
                <a:ea typeface="新細明體" panose="02020500000000000000" pitchFamily="18" charset="-120"/>
              </a:rPr>
              <a:t>xxx (</a:t>
            </a:r>
            <a:r>
              <a:rPr kumimoji="0" lang="zh-TW" altLang="en-US" sz="3200" dirty="0">
                <a:solidFill>
                  <a:srgbClr val="0000FF"/>
                </a:solidFill>
              </a:rPr>
              <a:t>王</a:t>
            </a:r>
            <a:r>
              <a:rPr kumimoji="0" lang="en-US" altLang="zh-TW" sz="3200" dirty="0" err="1">
                <a:solidFill>
                  <a:srgbClr val="0000FF"/>
                </a:solidFill>
              </a:rPr>
              <a:t>yy</a:t>
            </a:r>
            <a:r>
              <a:rPr kumimoji="0" lang="en-US" altLang="zh-TW" sz="3200" dirty="0">
                <a:solidFill>
                  <a:srgbClr val="0000FF"/>
                </a:solidFill>
                <a:ea typeface="新細明體" panose="02020500000000000000" pitchFamily="18" charset="-12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3200" dirty="0">
                <a:ea typeface="新細明體" panose="02020500000000000000" pitchFamily="18" charset="-120"/>
              </a:rPr>
              <a:t>Professor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3200" dirty="0" err="1">
                <a:ea typeface="新細明體" panose="02020500000000000000" pitchFamily="18" charset="-120"/>
              </a:rPr>
              <a:t>Dept</a:t>
            </a:r>
            <a:r>
              <a:rPr kumimoji="0" lang="en-US" altLang="zh-TW" sz="3200" dirty="0">
                <a:ea typeface="新細明體" panose="02020500000000000000" pitchFamily="18" charset="-120"/>
              </a:rPr>
              <a:t> of Industrial &amp; Information Management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3200" dirty="0">
                <a:ea typeface="新細明體" panose="02020500000000000000" pitchFamily="18" charset="-120"/>
              </a:rPr>
              <a:t>National Cheng Kung University</a:t>
            </a:r>
            <a:br>
              <a:rPr kumimoji="0" lang="en-US" altLang="zh-TW" sz="3200" dirty="0">
                <a:ea typeface="新細明體" panose="02020500000000000000" pitchFamily="18" charset="-120"/>
              </a:rPr>
            </a:br>
            <a:r>
              <a:rPr kumimoji="0" lang="en-US" altLang="zh-TW" sz="3200" dirty="0">
                <a:ea typeface="新細明體" panose="02020500000000000000" pitchFamily="18" charset="-120"/>
              </a:rPr>
              <a:t>http://ilin.iim.ncku.edu.tw/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67743</TotalTime>
  <Words>195</Words>
  <Application>Microsoft Office PowerPoint</Application>
  <PresentationFormat>A4 紙張 (210x297 公釐)</PresentationFormat>
  <Paragraphs>28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4" baseType="lpstr">
      <vt:lpstr>Arial Unicode MS</vt:lpstr>
      <vt:lpstr>Gulim</vt:lpstr>
      <vt:lpstr>휴먼모음T</vt:lpstr>
      <vt:lpstr>新細明體</vt:lpstr>
      <vt:lpstr>標楷體</vt:lpstr>
      <vt:lpstr>Arial</vt:lpstr>
      <vt:lpstr>Monotype Corsiva</vt:lpstr>
      <vt:lpstr>Tahoma</vt:lpstr>
      <vt:lpstr>Times New Roman</vt:lpstr>
      <vt:lpstr>Wingdings</vt:lpstr>
      <vt:lpstr>Default Design</vt:lpstr>
      <vt:lpstr>Mold Allocation</vt:lpstr>
      <vt:lpstr>Course Plans</vt:lpstr>
      <vt:lpstr>PowerPoint 簡報</vt:lpstr>
    </vt:vector>
  </TitlesOfParts>
  <Company>isye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sdfgdfg</dc:title>
  <dc:creator>ilin</dc:creator>
  <cp:lastModifiedBy>xx</cp:lastModifiedBy>
  <cp:revision>476</cp:revision>
  <dcterms:created xsi:type="dcterms:W3CDTF">2001-05-13T18:19:15Z</dcterms:created>
  <dcterms:modified xsi:type="dcterms:W3CDTF">2020-05-07T03:47:31Z</dcterms:modified>
</cp:coreProperties>
</file>