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591" r:id="rId2"/>
    <p:sldId id="595" r:id="rId3"/>
    <p:sldId id="601" r:id="rId4"/>
    <p:sldId id="602" r:id="rId5"/>
    <p:sldId id="603" r:id="rId6"/>
    <p:sldId id="604" r:id="rId7"/>
    <p:sldId id="605" r:id="rId8"/>
    <p:sldId id="606" r:id="rId9"/>
    <p:sldId id="608" r:id="rId10"/>
    <p:sldId id="609" r:id="rId11"/>
    <p:sldId id="600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92" d="100"/>
          <a:sy n="92" d="100"/>
        </p:scale>
        <p:origin x="-2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F2CCD-B967-46B7-97AA-48AAFD318BAD}" type="datetimeFigureOut">
              <a:rPr lang="zh-TW" altLang="en-US"/>
              <a:pPr>
                <a:defRPr/>
              </a:pPr>
              <a:t>2015/3/4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66E82-5439-404C-80D9-A89A66F7C8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662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D042571-4BC4-48A1-B046-7BD2EBDFDA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4966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79E782B-8D04-40E4-BAF8-70ACE8419383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Network Optimization Applications 9.05  by   </a:t>
            </a:r>
            <a:r>
              <a:rPr lang="zh-TW" altLang="en-US" smtClean="0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Network Optimization Applications 9.05  by   </a:t>
            </a:r>
            <a:r>
              <a:rPr lang="zh-TW" altLang="en-US" smtClean="0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9C6D8068-3E6D-4241-87C1-111529E23BEE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t>/11</a:t>
            </a:r>
            <a:endParaRPr lang="zh-TW" altLang="en-US" sz="140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Network Optimization Applications 9.05  by   </a:t>
            </a:r>
            <a:r>
              <a:rPr lang="zh-TW" altLang="en-US" smtClean="0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7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BA31D38B-B42E-4E51-B508-9EC9134D0786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t>/11</a:t>
            </a:r>
            <a:endParaRPr lang="en-US" altLang="zh-TW" sz="1400" dirty="0">
              <a:latin typeface="Arial" charset="0"/>
              <a:ea typeface="新細明體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en-US" altLang="zh-TW" smtClean="0"/>
              <a:t>Network Optimization Applications 9.05  by   </a:t>
            </a:r>
            <a:r>
              <a:rPr lang="zh-TW" altLang="en-US" smtClean="0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Scheduling with Deferral Costs</a:t>
            </a:r>
            <a:endParaRPr lang="zh-TW" altLang="en-US" dirty="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9.05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/>
              <p:cNvSpPr/>
              <p:nvPr/>
            </p:nvSpPr>
            <p:spPr>
              <a:xfrm>
                <a:off x="4788024" y="220486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橢圓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04864"/>
                <a:ext cx="432048" cy="432048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4787857" y="320490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57" y="3204905"/>
                <a:ext cx="432048" cy="432048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/>
              <p:cNvSpPr/>
              <p:nvPr/>
            </p:nvSpPr>
            <p:spPr>
              <a:xfrm>
                <a:off x="4788024" y="580526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橢圓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805264"/>
                <a:ext cx="432048" cy="432048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1640388" y="2420888"/>
            <a:ext cx="31474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640388" y="2420888"/>
            <a:ext cx="3147469" cy="10000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0" idx="1"/>
          </p:cNvCxnSpPr>
          <p:nvPr/>
        </p:nvCxnSpPr>
        <p:spPr>
          <a:xfrm>
            <a:off x="1619672" y="2420888"/>
            <a:ext cx="3231624" cy="3447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8" idx="3"/>
          </p:cNvCxnSpPr>
          <p:nvPr/>
        </p:nvCxnSpPr>
        <p:spPr>
          <a:xfrm flipV="1">
            <a:off x="1640512" y="2573640"/>
            <a:ext cx="3210784" cy="855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640388" y="3429000"/>
            <a:ext cx="3147469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0" idx="2"/>
          </p:cNvCxnSpPr>
          <p:nvPr/>
        </p:nvCxnSpPr>
        <p:spPr>
          <a:xfrm>
            <a:off x="1640512" y="3465004"/>
            <a:ext cx="3147512" cy="25562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640512" y="2636912"/>
            <a:ext cx="3299744" cy="33843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9" idx="3"/>
          </p:cNvCxnSpPr>
          <p:nvPr/>
        </p:nvCxnSpPr>
        <p:spPr>
          <a:xfrm flipV="1">
            <a:off x="1640512" y="3573681"/>
            <a:ext cx="3210617" cy="2447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640388" y="6021288"/>
            <a:ext cx="3147636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1619672" y="4005064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1619672" y="4297464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619672" y="4581128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1617528" y="4869160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1619672" y="5157192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1619672" y="5445224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958329" y="4005064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958329" y="4297464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4958329" y="4581128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956185" y="4869160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958329" y="5157192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4958329" y="5445224"/>
            <a:ext cx="45719" cy="67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424364" y="58052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424488" y="32129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403648" y="22048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364088" y="223110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-q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336468" y="3173571"/>
            <a:ext cx="45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-q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336468" y="5805264"/>
            <a:ext cx="45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-q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17670" y="2228810"/>
            <a:ext cx="31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013085" y="3212976"/>
            <a:ext cx="31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966840" y="5821234"/>
            <a:ext cx="31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1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900152" y="1988840"/>
                <a:ext cx="663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52" y="1988840"/>
                <a:ext cx="663736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21101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550386" y="2416887"/>
                <a:ext cx="663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(2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86" y="2416887"/>
                <a:ext cx="663736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43119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1115616" y="2524834"/>
                <a:ext cx="663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24834"/>
                <a:ext cx="663736" cy="400110"/>
              </a:xfrm>
              <a:prstGeom prst="rect">
                <a:avLst/>
              </a:prstGeom>
              <a:blipFill rotWithShape="1">
                <a:blip r:embed="rId7"/>
                <a:stretch>
                  <a:fillRect r="-40367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1524544" y="2920908"/>
                <a:ext cx="663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44" y="2920908"/>
                <a:ext cx="663736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22936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1884091" y="3373626"/>
                <a:ext cx="663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(2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091" y="3373626"/>
                <a:ext cx="663736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44037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1696458" y="3838829"/>
                <a:ext cx="6637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58" y="3838829"/>
                <a:ext cx="663736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41284"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503828" y="5147798"/>
                <a:ext cx="663736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28" y="5147798"/>
                <a:ext cx="663736" cy="423770"/>
              </a:xfrm>
              <a:prstGeom prst="rect">
                <a:avLst/>
              </a:prstGeom>
              <a:blipFill rotWithShape="1">
                <a:blip r:embed="rId11"/>
                <a:stretch>
                  <a:fillRect r="-23853"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2369020" y="5301208"/>
                <a:ext cx="663736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(2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20" y="5301208"/>
                <a:ext cx="663736" cy="423770"/>
              </a:xfrm>
              <a:prstGeom prst="rect">
                <a:avLst/>
              </a:prstGeom>
              <a:blipFill rotWithShape="1">
                <a:blip r:embed="rId12"/>
                <a:stretch>
                  <a:fillRect r="-46296" b="-10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2355589" y="5949280"/>
                <a:ext cx="663736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𝑟</m:t>
                      </m:r>
                      <m:r>
                        <a:rPr lang="zh-TW" altLang="en-US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zh-TW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89" y="5949280"/>
                <a:ext cx="663736" cy="423770"/>
              </a:xfrm>
              <a:prstGeom prst="rect">
                <a:avLst/>
              </a:prstGeom>
              <a:blipFill rotWithShape="1">
                <a:blip r:embed="rId13"/>
                <a:stretch>
                  <a:fillRect r="-43119" b="-10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796136" y="1715171"/>
                <a:ext cx="3096344" cy="58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rgbClr val="FF0000"/>
                    </a:solidFill>
                  </a:rPr>
                  <a:t>If job1 and job2 all assign at position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 ,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zh-TW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1600" dirty="0" smtClean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zh-TW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715171"/>
                <a:ext cx="3096344" cy="585353"/>
              </a:xfrm>
              <a:prstGeom prst="rect">
                <a:avLst/>
              </a:prstGeom>
              <a:blipFill rotWithShape="1">
                <a:blip r:embed="rId14"/>
                <a:stretch>
                  <a:fillRect l="-1181"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橢圓 68"/>
              <p:cNvSpPr/>
              <p:nvPr/>
            </p:nvSpPr>
            <p:spPr>
              <a:xfrm>
                <a:off x="4767309" y="131608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TW" alt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橢圓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9" y="1316082"/>
                <a:ext cx="432048" cy="432048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/>
          <p:nvPr/>
        </p:nvCxnSpPr>
        <p:spPr>
          <a:xfrm>
            <a:off x="1637570" y="1532669"/>
            <a:ext cx="31474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/>
          <p:cNvSpPr/>
          <p:nvPr/>
        </p:nvSpPr>
        <p:spPr>
          <a:xfrm>
            <a:off x="1403648" y="131608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958516" y="1107310"/>
                <a:ext cx="66373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516" y="1107310"/>
                <a:ext cx="663736" cy="424796"/>
              </a:xfrm>
              <a:prstGeom prst="rect">
                <a:avLst/>
              </a:prstGeom>
              <a:blipFill rotWithShape="1">
                <a:blip r:embed="rId16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/>
          <p:cNvSpPr txBox="1"/>
          <p:nvPr/>
        </p:nvSpPr>
        <p:spPr>
          <a:xfrm>
            <a:off x="1310663" y="894912"/>
            <a:ext cx="66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b</a:t>
            </a:r>
            <a:r>
              <a:rPr lang="en-US" altLang="zh-TW" sz="2000" dirty="0" smtClean="0">
                <a:solidFill>
                  <a:schemeClr val="bg1"/>
                </a:solidFill>
              </a:rPr>
              <a:t>(j)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647176" y="915972"/>
            <a:ext cx="663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bg1"/>
                </a:solidFill>
              </a:rPr>
              <a:t>b(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i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5948536" y="2788273"/>
                <a:ext cx="3096344" cy="85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rgbClr val="FF0000"/>
                    </a:solidFill>
                  </a:rPr>
                  <a:t>If job1 assign at position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 , job2 assign at position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TW" sz="1600" dirty="0" smtClean="0">
                    <a:solidFill>
                      <a:srgbClr val="FF0000"/>
                    </a:solidFill>
                  </a:rPr>
                  <a:t>, </a:t>
                </a:r>
              </a:p>
              <a:p>
                <a:r>
                  <a:rPr lang="en-US" altLang="zh-TW" sz="1600" dirty="0" smtClean="0">
                    <a:solidFill>
                      <a:srgbClr val="FF0000"/>
                    </a:solidFill>
                  </a:rPr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zh-TW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1600" dirty="0" smtClean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2</m:t>
                    </m:r>
                    <m:r>
                      <a:rPr lang="zh-TW" altLang="en-US" sz="1600" i="1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  <m:r>
                      <a:rPr lang="en-US" altLang="zh-TW" sz="1600" i="1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36" y="2788273"/>
                <a:ext cx="3096344" cy="853375"/>
              </a:xfrm>
              <a:prstGeom prst="rect">
                <a:avLst/>
              </a:prstGeom>
              <a:blipFill rotWithShape="1">
                <a:blip r:embed="rId17"/>
                <a:stretch>
                  <a:fillRect l="-1181" t="-2143"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74" grpId="0"/>
      <p:bldP spid="7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331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9.05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3059113" y="2708275"/>
            <a:ext cx="33131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88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Q&amp;A</a:t>
            </a:r>
            <a:endParaRPr lang="zh-TW" altLang="en-US" sz="880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</a:t>
            </a:r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Related problems</a:t>
            </a:r>
          </a:p>
          <a:p>
            <a:r>
              <a:rPr lang="en-US" altLang="zh-TW" dirty="0" smtClean="0"/>
              <a:t>How the problem may be solved?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9.05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Problem statement:</a:t>
                </a:r>
              </a:p>
              <a:p>
                <a:pPr lvl="1"/>
                <a:r>
                  <a:rPr lang="en-US" altLang="zh-TW" dirty="0" smtClean="0"/>
                  <a:t>One of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identical processors (machine) need to process each of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jobs.</a:t>
                </a:r>
              </a:p>
              <a:p>
                <a:pPr lvl="1"/>
                <a:r>
                  <a:rPr lang="en-US" altLang="zh-TW" dirty="0" smtClean="0"/>
                  <a:t>Each job has a fixed processing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dirty="0" smtClean="0"/>
                  <a:t>Job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j </a:t>
                </a:r>
                <a:r>
                  <a:rPr lang="en-US" altLang="zh-TW" dirty="0" smtClean="0"/>
                  <a:t>has a deferral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altLang="zh-TW" b="0" i="0" smtClean="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3573016"/>
            <a:ext cx="3672408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2267744" y="3789040"/>
            <a:ext cx="3384376" cy="20162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915816" y="5877272"/>
                <a:ext cx="21602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solidFill>
                      <a:schemeClr val="bg1"/>
                    </a:solidFill>
                  </a:rPr>
                  <a:t>Completion time </a:t>
                </a:r>
                <a14:m>
                  <m:oMath xmlns:m="http://schemas.openxmlformats.org/officeDocument/2006/math">
                    <m:r>
                      <a:rPr lang="zh-TW" altLang="en-US" sz="1600" i="1" smtClean="0">
                        <a:solidFill>
                          <a:schemeClr val="bg1"/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16024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4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115616" y="4574485"/>
                <a:ext cx="1008112" cy="85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altLang="zh-TW" sz="1600" dirty="0" smtClean="0">
                    <a:solidFill>
                      <a:schemeClr val="bg1"/>
                    </a:solidFill>
                  </a:rPr>
                  <a:t>Deferral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zh-TW" altLang="en-US" sz="1600" dirty="0">
                  <a:solidFill>
                    <a:schemeClr val="bg1"/>
                  </a:solidFill>
                </a:endParaRPr>
              </a:p>
              <a:p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574485"/>
                <a:ext cx="1008112" cy="850810"/>
              </a:xfrm>
              <a:prstGeom prst="rect">
                <a:avLst/>
              </a:prstGeom>
              <a:blipFill rotWithShape="1">
                <a:blip r:embed="rId4"/>
                <a:stretch>
                  <a:fillRect l="-3030" t="-2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 flipV="1">
            <a:off x="1619672" y="4044389"/>
            <a:ext cx="0" cy="543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716016" y="6076956"/>
            <a:ext cx="57606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2267744" y="5301208"/>
            <a:ext cx="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195736" y="460212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Time of arrival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707904" y="4761148"/>
            <a:ext cx="0" cy="11161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131840" y="398971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Relative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DeadLine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5436096" y="3724035"/>
            <a:ext cx="0" cy="21532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653385" y="3861048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Absolute Deadline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Objective:</a:t>
                </a:r>
              </a:p>
              <a:p>
                <a:pPr lvl="1"/>
                <a:r>
                  <a:rPr lang="en-US" altLang="zh-TW" dirty="0" smtClean="0"/>
                  <a:t>Wish to find a schedule for the jobs, with completion times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 smtClean="0"/>
                  <a:t>, that minimizes the total deferral cost               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35672"/>
              </p:ext>
            </p:extLst>
          </p:nvPr>
        </p:nvGraphicFramePr>
        <p:xfrm>
          <a:off x="3563888" y="2348880"/>
          <a:ext cx="121813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736560" imgH="304560" progId="Equation.DSMT4">
                  <p:embed/>
                </p:oleObj>
              </mc:Choice>
              <mc:Fallback>
                <p:oleObj name="Equation" r:id="rId4" imgW="736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2348880"/>
                        <a:ext cx="121813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LAWLER, E. L.1964. On scheduling problems with deferral costs</a:t>
            </a:r>
            <a:r>
              <a:rPr lang="en-US" altLang="zh-TW" i="1" dirty="0" smtClean="0"/>
              <a:t>. Management Science </a:t>
            </a:r>
            <a:r>
              <a:rPr lang="en-US" altLang="zh-TW" dirty="0" smtClean="0"/>
              <a:t>Vol. 11, No. 2, 280-287.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Can be modeled as a </a:t>
                </a:r>
                <a:r>
                  <a:rPr lang="en-US" altLang="zh-TW" b="1" dirty="0" smtClean="0"/>
                  <a:t>minimum cost flow problem </a:t>
                </a:r>
                <a:r>
                  <a:rPr lang="en-US" altLang="zh-TW" dirty="0" smtClean="0"/>
                  <a:t>for situations with uniform processing times        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TW" dirty="0" smtClean="0"/>
                  <a:t>, for each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j</a:t>
                </a:r>
                <a:r>
                  <a:rPr lang="en-US" altLang="zh-TW" dirty="0" smtClean="0"/>
                  <a:t>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=</a:t>
                </a:r>
                <a:r>
                  <a:rPr lang="en-US" altLang="zh-TW" dirty="0" smtClean="0"/>
                  <a:t>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1, . . . , p</a:t>
                </a:r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 r="-20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3417174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99692" y="285293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852936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051720" y="3417173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860485" y="2901566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85" y="2901566"/>
                <a:ext cx="5040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136359" y="3417172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964451" y="2893635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451" y="2893635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4788024" y="38061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076056" y="3806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364088" y="3806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652120" y="3806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940152" y="38061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228184" y="38061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simplicity, define </a:t>
            </a:r>
            <a:r>
              <a:rPr lang="en-US" altLang="zh-TW" i="1" dirty="0" smtClean="0">
                <a:solidFill>
                  <a:schemeClr val="bg1"/>
                </a:solidFill>
              </a:rPr>
              <a:t>r=p/q</a:t>
            </a:r>
            <a:r>
              <a:rPr lang="en-US" altLang="zh-TW" dirty="0" smtClean="0"/>
              <a:t> is an integer.</a:t>
            </a:r>
          </a:p>
          <a:p>
            <a:pPr lvl="1"/>
            <a:r>
              <a:rPr lang="en-US" altLang="zh-TW" dirty="0" smtClean="0"/>
              <a:t>Assign exactly </a:t>
            </a:r>
            <a:r>
              <a:rPr lang="en-US" altLang="zh-TW" i="1" dirty="0" smtClean="0">
                <a:solidFill>
                  <a:schemeClr val="bg1"/>
                </a:solidFill>
              </a:rPr>
              <a:t>r</a:t>
            </a:r>
            <a:r>
              <a:rPr lang="en-US" altLang="zh-TW" dirty="0" smtClean="0"/>
              <a:t> jobs to each machine.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That means we can think that there are r position that one position can do q jobs. </a:t>
            </a:r>
          </a:p>
          <a:p>
            <a:pPr lvl="1"/>
            <a:r>
              <a:rPr lang="en-US" altLang="zh-TW" dirty="0" smtClean="0"/>
              <a:t>(position</a:t>
            </a:r>
            <a:r>
              <a:rPr lang="zh-TW" altLang="en-US" dirty="0" smtClean="0"/>
              <a:t>可以轉成是時間序段</a:t>
            </a:r>
            <a:r>
              <a:rPr lang="en-US" altLang="zh-TW" dirty="0" smtClean="0"/>
              <a:t>, </a:t>
            </a:r>
            <a:r>
              <a:rPr lang="zh-TW" altLang="en-US" dirty="0" smtClean="0"/>
              <a:t>因為有</a:t>
            </a:r>
            <a:r>
              <a:rPr lang="en-US" altLang="zh-TW" dirty="0" smtClean="0"/>
              <a:t>q</a:t>
            </a:r>
            <a:r>
              <a:rPr lang="zh-TW" altLang="en-US" dirty="0" smtClean="0"/>
              <a:t>台機器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所以在每個時段可以做</a:t>
            </a:r>
            <a:r>
              <a:rPr lang="en-US" altLang="zh-TW" dirty="0"/>
              <a:t>q</a:t>
            </a:r>
            <a:r>
              <a:rPr lang="zh-TW" altLang="en-US" dirty="0" smtClean="0"/>
              <a:t>個</a:t>
            </a:r>
            <a:r>
              <a:rPr lang="en-US" altLang="zh-TW" dirty="0" smtClean="0"/>
              <a:t>jobs)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71600" y="2598187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799692" y="203394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2033949"/>
                <a:ext cx="50405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2051720" y="2598186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60485" y="20825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85" y="2082579"/>
                <a:ext cx="5040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3136359" y="2598185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3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64451" y="207464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451" y="2074648"/>
                <a:ext cx="5040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橢圓 42"/>
          <p:cNvSpPr/>
          <p:nvPr/>
        </p:nvSpPr>
        <p:spPr>
          <a:xfrm>
            <a:off x="4788024" y="29871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5076056" y="29871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364088" y="29871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652120" y="29871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940152" y="29871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228184" y="29871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444208" y="2598187"/>
            <a:ext cx="1080120" cy="777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Job 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272300" y="2082579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r</m:t>
                      </m:r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00" y="2082579"/>
                <a:ext cx="50405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35496" y="2166981"/>
            <a:ext cx="1476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Each Machine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Minimum cost flow problem</a:t>
                </a:r>
              </a:p>
              <a:p>
                <a:pPr lvl="1"/>
                <a:r>
                  <a:rPr lang="en-US" altLang="zh-TW" dirty="0" smtClean="0"/>
                  <a:t>Node: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job nodes with 1 unit supply</a:t>
                </a:r>
              </a:p>
              <a:p>
                <a:pPr lvl="1"/>
                <a:r>
                  <a:rPr lang="en-US" altLang="zh-TW" dirty="0" smtClean="0"/>
                  <a:t>Node: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r</a:t>
                </a:r>
                <a:r>
                  <a:rPr lang="en-US" altLang="zh-TW" dirty="0" smtClean="0"/>
                  <a:t> position nodes with a demand of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q</a:t>
                </a:r>
                <a:r>
                  <a:rPr lang="en-US" altLang="zh-TW" dirty="0" smtClean="0"/>
                  <a:t> units</a:t>
                </a:r>
              </a:p>
              <a:p>
                <a:pPr lvl="1"/>
                <a:r>
                  <a:rPr lang="en-US" altLang="zh-TW" dirty="0" smtClean="0"/>
                  <a:t>Arc: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 1: does assign job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j</a:t>
                </a:r>
                <a:r>
                  <a:rPr lang="en-US" altLang="zh-TW" dirty="0" smtClean="0"/>
                  <a:t> to position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bg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zh-TW" altLang="en-US" i="1" dirty="0" smtClean="0"/>
                  <a:t> </a:t>
                </a:r>
                <a:r>
                  <a:rPr lang="en-US" altLang="zh-TW" i="1" dirty="0" smtClean="0"/>
                  <a:t>, </a:t>
                </a:r>
                <a:r>
                  <a:rPr lang="en-US" altLang="zh-TW" dirty="0" smtClean="0"/>
                  <a:t>0: does not assign.</a:t>
                </a:r>
              </a:p>
              <a:p>
                <a:pPr lvl="1"/>
                <a:r>
                  <a:rPr lang="en-US" altLang="zh-TW" dirty="0" smtClean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zh-TW" altLang="en-US" i="1" dirty="0" smtClean="0">
                        <a:solidFill>
                          <a:schemeClr val="bg1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TW" dirty="0" smtClean="0">
                    <a:solidFill>
                      <a:schemeClr val="bg1"/>
                    </a:solidFill>
                  </a:rPr>
                  <a:t>)*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9.05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The problem becomes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112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problem may be solved?</a:t>
            </a:r>
            <a:endParaRPr lang="zh-TW" altLang="en-US" dirty="0" smtClean="0"/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9.05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49500" y="1844675"/>
            <a:ext cx="1646436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Minimize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11270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18597"/>
              </p:ext>
            </p:extLst>
          </p:nvPr>
        </p:nvGraphicFramePr>
        <p:xfrm>
          <a:off x="3981722" y="1628775"/>
          <a:ext cx="275051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1054080" imgH="444240" progId="Equation.DSMT4">
                  <p:embed/>
                </p:oleObj>
              </mc:Choice>
              <mc:Fallback>
                <p:oleObj name="Equation" r:id="rId3" imgW="1054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722" y="1628775"/>
                        <a:ext cx="275051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3850" y="2368550"/>
            <a:ext cx="18716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Subject to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11272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273225"/>
              </p:ext>
            </p:extLst>
          </p:nvPr>
        </p:nvGraphicFramePr>
        <p:xfrm>
          <a:off x="1579563" y="2997200"/>
          <a:ext cx="1555750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5" imgW="622080" imgH="1155600" progId="Equation.DSMT4">
                  <p:embed/>
                </p:oleObj>
              </mc:Choice>
              <mc:Fallback>
                <p:oleObj name="Equation" r:id="rId5" imgW="622080" imgH="11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997200"/>
                        <a:ext cx="1555750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563938" y="3284538"/>
            <a:ext cx="28082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</a:rPr>
              <a:t>for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+mn-ea"/>
              </a:rPr>
              <a:t>i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 = 1, . . </a:t>
            </a:r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</a:rPr>
              <a:t>.,r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63938" y="4365625"/>
            <a:ext cx="2808287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for j = 1, . . </a:t>
            </a:r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</a:rPr>
              <a:t>.,p</a:t>
            </a: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63938" y="5229225"/>
            <a:ext cx="5472112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for all j</a:t>
            </a:r>
            <a:r>
              <a:rPr lang="en-US" altLang="zh-TW" dirty="0" smtClean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+mn-ea"/>
              </a:rPr>
              <a:t>= 1, . . .,p ,</a:t>
            </a:r>
            <a:r>
              <a:rPr lang="en-US" altLang="zh-TW" dirty="0">
                <a:solidFill>
                  <a:schemeClr val="bg1"/>
                </a:solidFill>
                <a:ea typeface="新細明體" charset="-120"/>
              </a:rPr>
              <a:t> for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+mn-ea"/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新細明體" charset="-120"/>
              </a:rPr>
              <a:t>= 1, . . </a:t>
            </a:r>
            <a:r>
              <a:rPr lang="en-US" altLang="zh-TW" dirty="0" smtClean="0">
                <a:solidFill>
                  <a:schemeClr val="bg1"/>
                </a:solidFill>
                <a:ea typeface="新細明體" charset="-120"/>
              </a:rPr>
              <a:t>.,r</a:t>
            </a:r>
            <a:endParaRPr lang="zh-TW" altLang="en-US" dirty="0">
              <a:solidFill>
                <a:schemeClr val="bg1"/>
              </a:solidFill>
              <a:ea typeface="新細明體" charset="-120"/>
            </a:endParaRPr>
          </a:p>
          <a:p>
            <a:pPr>
              <a:defRPr/>
            </a:pPr>
            <a:endParaRPr lang="zh-TW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5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24307</TotalTime>
  <Words>679</Words>
  <Application>Microsoft Office PowerPoint</Application>
  <PresentationFormat>如螢幕大小 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intro</vt:lpstr>
      <vt:lpstr>Equation</vt:lpstr>
      <vt:lpstr>Scheduling with Deferral Costs</vt:lpstr>
      <vt:lpstr>Contents</vt:lpstr>
      <vt:lpstr>Introduction</vt:lpstr>
      <vt:lpstr>Introduction</vt:lpstr>
      <vt:lpstr>Related problems</vt:lpstr>
      <vt:lpstr>How the problem may be solved?</vt:lpstr>
      <vt:lpstr>How the problem may be solved?</vt:lpstr>
      <vt:lpstr>How the problem may be solved?</vt:lpstr>
      <vt:lpstr>How the problem may be solved?</vt:lpstr>
      <vt:lpstr>How the problem may be solved?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ilin</cp:lastModifiedBy>
  <cp:revision>1344</cp:revision>
  <dcterms:created xsi:type="dcterms:W3CDTF">2010-04-03T03:14:21Z</dcterms:created>
  <dcterms:modified xsi:type="dcterms:W3CDTF">2015-03-04T01:50:11Z</dcterms:modified>
</cp:coreProperties>
</file>