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591" r:id="rId2"/>
    <p:sldId id="595" r:id="rId3"/>
    <p:sldId id="592" r:id="rId4"/>
    <p:sldId id="597" r:id="rId5"/>
    <p:sldId id="604" r:id="rId6"/>
    <p:sldId id="593" r:id="rId7"/>
    <p:sldId id="598" r:id="rId8"/>
    <p:sldId id="599" r:id="rId9"/>
    <p:sldId id="602" r:id="rId10"/>
    <p:sldId id="603" r:id="rId11"/>
    <p:sldId id="596" r:id="rId12"/>
    <p:sldId id="600" r:id="rId1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006600"/>
    <a:srgbClr val="003300"/>
    <a:srgbClr val="FF6699"/>
    <a:srgbClr val="0000FF"/>
    <a:srgbClr val="CCFF33"/>
    <a:srgbClr val="D2FEE0"/>
    <a:srgbClr val="8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3" autoAdjust="0"/>
    <p:restoredTop sz="94667" autoAdjust="0"/>
  </p:normalViewPr>
  <p:slideViewPr>
    <p:cSldViewPr>
      <p:cViewPr>
        <p:scale>
          <a:sx n="75" d="100"/>
          <a:sy n="75" d="100"/>
        </p:scale>
        <p:origin x="-756" y="-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174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9DF0B09-3C69-4D66-83FE-3D6C31DD6014}" type="datetimeFigureOut">
              <a:rPr lang="zh-TW" altLang="en-US"/>
              <a:pPr>
                <a:defRPr/>
              </a:pPr>
              <a:t>2015/3/4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D644EFD-B515-4DB9-AECA-CFFFED8E85E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3172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8EBB7EC-2A7F-4FFC-8CF6-741A9D1771D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58881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ea typeface="新細明體" pitchFamily="18" charset="-120"/>
            </a:endParaRPr>
          </a:p>
        </p:txBody>
      </p:sp>
      <p:sp>
        <p:nvSpPr>
          <p:cNvPr id="15364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25D23F9-8A60-4C6C-9823-203D6F5CEB6F}" type="slidenum">
              <a:rPr lang="en-US" altLang="zh-TW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ea typeface="新細明體" pitchFamily="18" charset="-120"/>
            </a:endParaRPr>
          </a:p>
        </p:txBody>
      </p:sp>
      <p:sp>
        <p:nvSpPr>
          <p:cNvPr id="16388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30966F5-1229-426C-8CD9-0BF4ACFBCA6D}" type="slidenum">
              <a:rPr lang="en-US" altLang="zh-TW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zh-TW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ea typeface="新細明體" pitchFamily="18" charset="-120"/>
            </a:endParaRPr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C25BCB3-68EB-4AAB-99BE-693765F73B17}" type="slidenum">
              <a:rPr lang="en-US" altLang="zh-TW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Network Optimization Applications 13.03  by   </a:t>
            </a:r>
            <a:r>
              <a:rPr lang="zh-TW" altLang="en-US"/>
              <a:t>成大工資管 林秉錚 </a:t>
            </a:r>
            <a:endParaRPr lang="en-US" altLang="zh-TW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88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Network Optimization Applications 13.03  by   </a:t>
            </a:r>
            <a:r>
              <a:rPr lang="zh-TW" altLang="en-US"/>
              <a:t>成大工資管 林秉錚 </a:t>
            </a:r>
            <a:endParaRPr lang="en-US" altLang="zh-TW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90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Picture 8" descr="ncku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ncku-title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>
              <a:buFontTx/>
              <a:buNone/>
              <a:defRPr/>
            </a:pPr>
            <a:fld id="{D04F70C8-02D6-4AB1-9C31-B374BC399895}" type="slidenum">
              <a:rPr kumimoji="0" lang="en-US" altLang="zh-TW" sz="1400" b="1">
                <a:solidFill>
                  <a:srgbClr val="004992"/>
                </a:solidFill>
                <a:latin typeface="Arial" charset="0"/>
                <a:ea typeface="新細明體" charset="-120"/>
              </a:rPr>
              <a:pPr algn="r">
                <a:buFontTx/>
                <a:buNone/>
                <a:defRPr/>
              </a:pPr>
              <a:t>‹#›</a:t>
            </a:fld>
            <a:r>
              <a:rPr kumimoji="0" lang="en-US" altLang="zh-TW" sz="1400" b="1">
                <a:solidFill>
                  <a:srgbClr val="004992"/>
                </a:solidFill>
                <a:latin typeface="Arial" charset="0"/>
                <a:ea typeface="新細明體" charset="-120"/>
              </a:rPr>
              <a:t>/11</a:t>
            </a:r>
            <a:endParaRPr lang="zh-TW" altLang="en-US" sz="1400">
              <a:latin typeface="Arial" charset="0"/>
              <a:ea typeface="新細明體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Network Optimization Applications 13.03  by   </a:t>
            </a:r>
            <a:r>
              <a:rPr lang="zh-TW" altLang="en-US"/>
              <a:t>成大工資管 林秉錚 </a:t>
            </a:r>
            <a:endParaRPr lang="en-US" altLang="zh-TW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71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80462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1030" name="Picture 8" descr="ncku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9" descr="ncku-title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>
              <a:buFontTx/>
              <a:buNone/>
              <a:defRPr/>
            </a:pPr>
            <a:fld id="{087EAD79-2A8B-415F-A111-2B350A0F737F}" type="slidenum">
              <a:rPr kumimoji="0" lang="en-US" altLang="zh-TW" sz="1400" b="1">
                <a:solidFill>
                  <a:srgbClr val="004992"/>
                </a:solidFill>
                <a:latin typeface="Arial" charset="0"/>
                <a:ea typeface="新細明體" charset="-120"/>
              </a:rPr>
              <a:pPr algn="r">
                <a:buFontTx/>
                <a:buNone/>
                <a:defRPr/>
              </a:pPr>
              <a:t>‹#›</a:t>
            </a:fld>
            <a:r>
              <a:rPr kumimoji="0" lang="en-US" altLang="zh-TW" sz="1400" b="1" dirty="0">
                <a:solidFill>
                  <a:srgbClr val="004992"/>
                </a:solidFill>
                <a:latin typeface="Arial" charset="0"/>
                <a:ea typeface="新細明體" charset="-120"/>
              </a:rPr>
              <a:t>/</a:t>
            </a:r>
            <a:r>
              <a:rPr kumimoji="0" lang="en-US" altLang="zh-TW" sz="1400" b="1" dirty="0" smtClean="0">
                <a:solidFill>
                  <a:srgbClr val="004992"/>
                </a:solidFill>
                <a:latin typeface="Arial" charset="0"/>
                <a:ea typeface="新細明體" charset="-120"/>
              </a:rPr>
              <a:t>12</a:t>
            </a:r>
            <a:endParaRPr lang="en-US" altLang="zh-TW" sz="1400" dirty="0">
              <a:latin typeface="Arial" charset="0"/>
              <a:ea typeface="新細明體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32138" y="6453188"/>
            <a:ext cx="58404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buFontTx/>
              <a:buNone/>
              <a:defRPr sz="1200">
                <a:solidFill>
                  <a:srgbClr val="0A0AFF"/>
                </a:solidFill>
                <a:ea typeface="標楷體" pitchFamily="65" charset="-120"/>
              </a:defRPr>
            </a:lvl1pPr>
          </a:lstStyle>
          <a:p>
            <a:pPr>
              <a:defRPr/>
            </a:pPr>
            <a:r>
              <a:rPr lang="en-US" altLang="zh-TW"/>
              <a:t>Network Optimization Applications 13.03  by   </a:t>
            </a:r>
            <a:r>
              <a:rPr lang="zh-TW" altLang="en-US"/>
              <a:t>成大工資管 林秉錚 </a:t>
            </a:r>
            <a:endParaRPr lang="en-US" altLang="zh-TW" i="1">
              <a:solidFill>
                <a:srgbClr val="FFFFFF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¥"/>
        <a:defRPr kumimoji="1" sz="2800">
          <a:solidFill>
            <a:srgbClr val="0D20A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500">
          <a:solidFill>
            <a:srgbClr val="01450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£"/>
        <a:defRPr kumimoji="1" sz="2200">
          <a:solidFill>
            <a:srgbClr val="0D20AB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000">
          <a:solidFill>
            <a:srgbClr val="00499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2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image" Target="../media/image12.png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9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1.png"/><Relationship Id="rId25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1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8.wmf"/><Relationship Id="rId23" Type="http://schemas.openxmlformats.org/officeDocument/2006/relationships/image" Target="../media/image9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3.png"/><Relationship Id="rId4" Type="http://schemas.openxmlformats.org/officeDocument/2006/relationships/image" Target="../media/image3.wmf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23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All-Pairs Minimax Path Problem</a:t>
            </a:r>
            <a:endParaRPr lang="zh-TW" altLang="en-US" smtClean="0"/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smtClean="0"/>
          </a:p>
          <a:p>
            <a:endParaRPr lang="zh-TW" altLang="en-US" smtClean="0"/>
          </a:p>
        </p:txBody>
      </p:sp>
      <p:sp>
        <p:nvSpPr>
          <p:cNvPr id="3076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13.03  by   </a:t>
            </a:r>
            <a:r>
              <a:rPr lang="zh-TW" altLang="en-US" sz="1200" dirty="0" smtClean="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 dirty="0" smtClean="0">
                <a:solidFill>
                  <a:srgbClr val="016311"/>
                </a:solidFill>
                <a:latin typeface="Times New Roman" pitchFamily="18" charset="0"/>
              </a:rPr>
              <a:t> </a:t>
            </a:r>
            <a:r>
              <a:rPr lang="en-US" altLang="zh-TW" sz="1200" i="1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the problem may be solved?</a:t>
            </a:r>
            <a:endParaRPr lang="zh-TW" altLang="en-US" smtClean="0"/>
          </a:p>
        </p:txBody>
      </p:sp>
      <p:sp>
        <p:nvSpPr>
          <p:cNvPr id="11268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 dirty="0" smtClean="0">
                <a:solidFill>
                  <a:srgbClr val="0A0AFF"/>
                </a:solidFill>
                <a:ea typeface="標楷體" pitchFamily="65" charset="-120"/>
              </a:rPr>
              <a:t>Network Optimization Applications 13.03  by   </a:t>
            </a:r>
            <a:r>
              <a:rPr lang="zh-TW" altLang="en-US" sz="1200" dirty="0" smtClean="0">
                <a:solidFill>
                  <a:srgbClr val="0A0AFF"/>
                </a:solidFill>
                <a:ea typeface="標楷體" pitchFamily="65" charset="-120"/>
              </a:rPr>
              <a:t>成大工資管 </a:t>
            </a:r>
            <a:r>
              <a:rPr lang="zh-TW" altLang="en-US" sz="1200" dirty="0" smtClean="0">
                <a:solidFill>
                  <a:srgbClr val="0A0AFF"/>
                </a:solidFill>
                <a:ea typeface="標楷體" pitchFamily="65" charset="-12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ea typeface="標楷體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>
              <a:xfrm>
                <a:off x="184026" y="1054695"/>
                <a:ext cx="8780462" cy="5254625"/>
              </a:xfrm>
            </p:spPr>
            <p:txBody>
              <a:bodyPr/>
              <a:lstStyle/>
              <a:p>
                <a:r>
                  <a:rPr lang="en-US" altLang="zh-TW" dirty="0" smtClean="0"/>
                  <a:t>Consider any path </a:t>
                </a:r>
                <a:r>
                  <a:rPr lang="en-US" altLang="zh-TW" i="1" dirty="0" smtClean="0">
                    <a:solidFill>
                      <a:schemeClr val="bg1"/>
                    </a:solidFill>
                  </a:rPr>
                  <a:t>P’ </a:t>
                </a:r>
                <a:r>
                  <a:rPr lang="en-US" altLang="zh-TW" dirty="0" smtClean="0"/>
                  <a:t>from node </a:t>
                </a:r>
                <a:r>
                  <a:rPr lang="en-US" altLang="zh-TW" i="1" dirty="0" smtClean="0">
                    <a:solidFill>
                      <a:schemeClr val="bg1"/>
                    </a:solidFill>
                  </a:rPr>
                  <a:t>p</a:t>
                </a:r>
                <a:r>
                  <a:rPr lang="en-US" altLang="zh-TW" i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TW" dirty="0" smtClean="0"/>
                  <a:t>to node </a:t>
                </a:r>
                <a:r>
                  <a:rPr lang="en-US" altLang="zh-TW" i="1" dirty="0" smtClean="0">
                    <a:solidFill>
                      <a:schemeClr val="bg1"/>
                    </a:solidFill>
                  </a:rPr>
                  <a:t>q</a:t>
                </a:r>
                <a:r>
                  <a:rPr lang="en-US" altLang="zh-TW" dirty="0" smtClean="0"/>
                  <a:t>. This path must contain  at least one </a:t>
                </a:r>
                <a:r>
                  <a:rPr lang="en-US" altLang="zh-TW" i="1" dirty="0">
                    <a:solidFill>
                      <a:schemeClr val="bg1"/>
                    </a:solidFill>
                  </a:rPr>
                  <a:t>arc(k, l) </a:t>
                </a:r>
                <a:r>
                  <a:rPr lang="en-US" altLang="zh-TW" dirty="0" smtClean="0"/>
                  <a:t>in </a:t>
                </a:r>
                <a:r>
                  <a:rPr lang="en-US" altLang="zh-TW" i="1" dirty="0">
                    <a:solidFill>
                      <a:schemeClr val="bg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>
                        <a:solidFill>
                          <a:schemeClr val="bg1"/>
                        </a:solidFill>
                        <a:latin typeface="Cambria Math"/>
                      </a:rPr>
                      <m:t>S</m:t>
                    </m:r>
                    <m:r>
                      <a:rPr lang="en-US" altLang="zh-TW" i="1">
                        <a:solidFill>
                          <a:schemeClr val="bg1"/>
                        </a:solidFill>
                        <a:latin typeface="Cambria Math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altLang="zh-TW" i="1" dirty="0">
                    <a:solidFill>
                      <a:schemeClr val="bg1"/>
                    </a:solidFill>
                  </a:rPr>
                  <a:t>].</a:t>
                </a:r>
                <a:endParaRPr lang="en-US" altLang="zh-TW" i="1" dirty="0" smtClean="0">
                  <a:solidFill>
                    <a:schemeClr val="bg1"/>
                  </a:solidFill>
                </a:endParaRPr>
              </a:p>
              <a:p>
                <a:r>
                  <a:rPr lang="en-US" altLang="zh-TW" dirty="0" smtClean="0"/>
                  <a:t>Property (13.1) implies that the value of the path </a:t>
                </a:r>
                <a:r>
                  <a:rPr lang="en-US" altLang="zh-TW" i="1" dirty="0">
                    <a:solidFill>
                      <a:schemeClr val="bg1"/>
                    </a:solidFill>
                  </a:rPr>
                  <a:t>P’ </a:t>
                </a:r>
                <a:r>
                  <a:rPr lang="en-US" altLang="zh-TW" dirty="0" smtClean="0"/>
                  <a:t>will be at least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i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TW" dirty="0" smtClean="0"/>
                  <a:t>is the value of the path </a:t>
                </a:r>
                <a:r>
                  <a:rPr lang="en-US" altLang="zh-TW" i="1" dirty="0">
                    <a:solidFill>
                      <a:schemeClr val="bg1"/>
                    </a:solidFill>
                  </a:rPr>
                  <a:t>P</a:t>
                </a:r>
                <a:r>
                  <a:rPr lang="en-US" altLang="zh-TW" dirty="0" smtClean="0"/>
                  <a:t>, </a:t>
                </a:r>
                <a:r>
                  <a:rPr lang="en-US" altLang="zh-TW" i="1" dirty="0" smtClean="0">
                    <a:solidFill>
                      <a:schemeClr val="bg1"/>
                    </a:solidFill>
                  </a:rPr>
                  <a:t>P</a:t>
                </a:r>
                <a:r>
                  <a:rPr lang="en-US" altLang="zh-TW" dirty="0" smtClean="0"/>
                  <a:t> must be a minimum value path from node </a:t>
                </a:r>
                <a:r>
                  <a:rPr lang="en-US" altLang="zh-TW" i="1" dirty="0" smtClean="0">
                    <a:solidFill>
                      <a:schemeClr val="bg1"/>
                    </a:solidFill>
                  </a:rPr>
                  <a:t>p</a:t>
                </a:r>
                <a:r>
                  <a:rPr lang="en-US" altLang="zh-TW" dirty="0" smtClean="0"/>
                  <a:t> to node </a:t>
                </a:r>
                <a:r>
                  <a:rPr lang="en-US" altLang="zh-TW" i="1" dirty="0" smtClean="0">
                    <a:solidFill>
                      <a:schemeClr val="bg1"/>
                    </a:solidFill>
                  </a:rPr>
                  <a:t>q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This observation establishes the fact that the unique path between any pair of nodes in </a:t>
                </a:r>
                <a:r>
                  <a:rPr lang="en-US" altLang="zh-TW" i="1" dirty="0" smtClean="0">
                    <a:solidFill>
                      <a:schemeClr val="bg1"/>
                    </a:solidFill>
                  </a:rPr>
                  <a:t>T*</a:t>
                </a:r>
                <a:r>
                  <a:rPr lang="en-US" altLang="zh-TW" dirty="0" smtClean="0"/>
                  <a:t> is the minimum value path between that pair of nodes.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026" y="1054695"/>
                <a:ext cx="8780462" cy="5254625"/>
              </a:xfrm>
              <a:blipFill rotWithShape="1">
                <a:blip r:embed="rId2"/>
                <a:stretch>
                  <a:fillRect l="-902" t="-1160" r="-20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線接點 30"/>
          <p:cNvCxnSpPr/>
          <p:nvPr/>
        </p:nvCxnSpPr>
        <p:spPr>
          <a:xfrm flipH="1">
            <a:off x="4932363" y="3295650"/>
            <a:ext cx="14398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 flipV="1">
            <a:off x="2411413" y="2278063"/>
            <a:ext cx="1008062" cy="10064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900113" y="4306888"/>
            <a:ext cx="14398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H="1">
            <a:off x="2411413" y="3284538"/>
            <a:ext cx="1008062" cy="10223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3492500" y="3284538"/>
            <a:ext cx="14398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4932363" y="3295650"/>
            <a:ext cx="1295400" cy="1087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>
            <a:off x="6372225" y="3295650"/>
            <a:ext cx="14398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>
            <a:off x="4932363" y="2273300"/>
            <a:ext cx="1296987" cy="10223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971550" y="2273300"/>
            <a:ext cx="14398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the problem may be solved?</a:t>
            </a:r>
            <a:endParaRPr lang="zh-TW" altLang="en-US" smtClean="0"/>
          </a:p>
        </p:txBody>
      </p:sp>
      <p:sp>
        <p:nvSpPr>
          <p:cNvPr id="12300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13.03  by  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684213" y="1985963"/>
            <a:ext cx="574675" cy="576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p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124075" y="1985963"/>
            <a:ext cx="576263" cy="576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84213" y="4002088"/>
            <a:ext cx="574675" cy="576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643438" y="2994025"/>
            <a:ext cx="576262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j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940425" y="2994025"/>
            <a:ext cx="576263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q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7596188" y="2994025"/>
            <a:ext cx="576262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940425" y="1971675"/>
            <a:ext cx="576263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132138" y="2994025"/>
            <a:ext cx="576262" cy="5762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err="1"/>
              <a:t>i</a:t>
            </a:r>
            <a:endParaRPr lang="zh-TW" altLang="en-US" dirty="0"/>
          </a:p>
        </p:txBody>
      </p:sp>
      <p:sp>
        <p:nvSpPr>
          <p:cNvPr id="30" name="橢圓 29"/>
          <p:cNvSpPr/>
          <p:nvPr/>
        </p:nvSpPr>
        <p:spPr>
          <a:xfrm>
            <a:off x="107950" y="1557338"/>
            <a:ext cx="3600450" cy="338455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4572000" y="1603375"/>
            <a:ext cx="3600450" cy="338455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aphicFrame>
        <p:nvGraphicFramePr>
          <p:cNvPr id="34" name="物件 33"/>
          <p:cNvGraphicFramePr>
            <a:graphicFrameLocks noChangeAspect="1"/>
          </p:cNvGraphicFramePr>
          <p:nvPr/>
        </p:nvGraphicFramePr>
        <p:xfrm>
          <a:off x="6249988" y="5157788"/>
          <a:ext cx="3286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4" imgW="139579" imgH="215713" progId="Equation.DSMT4">
                  <p:embed/>
                </p:oleObj>
              </mc:Choice>
              <mc:Fallback>
                <p:oleObj name="Equation" r:id="rId4" imgW="139579" imgH="215713" progId="Equation.DSMT4">
                  <p:embed/>
                  <p:pic>
                    <p:nvPicPr>
                      <p:cNvPr id="0" name="物件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988" y="5157788"/>
                        <a:ext cx="3286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物件 34"/>
          <p:cNvGraphicFramePr>
            <a:graphicFrameLocks noChangeAspect="1"/>
          </p:cNvGraphicFramePr>
          <p:nvPr/>
        </p:nvGraphicFramePr>
        <p:xfrm>
          <a:off x="1619250" y="5167313"/>
          <a:ext cx="3206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Equation" r:id="rId6" imgW="139579" imgH="177646" progId="Equation.DSMT4">
                  <p:embed/>
                </p:oleObj>
              </mc:Choice>
              <mc:Fallback>
                <p:oleObj name="Equation" r:id="rId6" imgW="139579" imgH="177646" progId="Equation.DSMT4">
                  <p:embed/>
                  <p:pic>
                    <p:nvPicPr>
                      <p:cNvPr id="0" name="物件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167313"/>
                        <a:ext cx="3206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線接點 45"/>
          <p:cNvCxnSpPr/>
          <p:nvPr/>
        </p:nvCxnSpPr>
        <p:spPr>
          <a:xfrm flipH="1">
            <a:off x="2544763" y="4383088"/>
            <a:ext cx="36830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/>
          <p:cNvGrpSpPr>
            <a:grpSpLocks/>
          </p:cNvGrpSpPr>
          <p:nvPr/>
        </p:nvGrpSpPr>
        <p:grpSpPr bwMode="auto">
          <a:xfrm>
            <a:off x="2089150" y="5661025"/>
            <a:ext cx="4870450" cy="611188"/>
            <a:chOff x="2089747" y="5661248"/>
            <a:chExt cx="4870558" cy="611071"/>
          </a:xfrm>
        </p:grpSpPr>
        <p:graphicFrame>
          <p:nvGraphicFramePr>
            <p:cNvPr id="12318" name="物件 37"/>
            <p:cNvGraphicFramePr>
              <a:graphicFrameLocks noChangeAspect="1"/>
            </p:cNvGraphicFramePr>
            <p:nvPr/>
          </p:nvGraphicFramePr>
          <p:xfrm>
            <a:off x="2089747" y="5661248"/>
            <a:ext cx="1189981" cy="6110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3" name="Equation" r:id="rId8" imgW="469696" imgH="241195" progId="Equation.DSMT4">
                    <p:embed/>
                  </p:oleObj>
                </mc:Choice>
                <mc:Fallback>
                  <p:oleObj name="Equation" r:id="rId8" imgW="469696" imgH="241195" progId="Equation.DSMT4">
                    <p:embed/>
                    <p:pic>
                      <p:nvPicPr>
                        <p:cNvPr id="0" name="物件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9747" y="5661248"/>
                          <a:ext cx="1189981" cy="6110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9" name="物件 38"/>
            <p:cNvGraphicFramePr>
              <a:graphicFrameLocks noChangeAspect="1"/>
            </p:cNvGraphicFramePr>
            <p:nvPr/>
          </p:nvGraphicFramePr>
          <p:xfrm>
            <a:off x="5148064" y="5661632"/>
            <a:ext cx="1812241" cy="5380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4" name="Equation" r:id="rId10" imgW="812447" imgH="241195" progId="Equation.DSMT4">
                    <p:embed/>
                  </p:oleObj>
                </mc:Choice>
                <mc:Fallback>
                  <p:oleObj name="Equation" r:id="rId10" imgW="812447" imgH="241195" progId="Equation.DSMT4">
                    <p:embed/>
                    <p:pic>
                      <p:nvPicPr>
                        <p:cNvPr id="0" name="物件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064" y="5661632"/>
                          <a:ext cx="1812241" cy="5380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0" name="文字方塊 39"/>
            <p:cNvSpPr txBox="1">
              <a:spLocks noChangeArrowheads="1"/>
            </p:cNvSpPr>
            <p:nvPr/>
          </p:nvSpPr>
          <p:spPr bwMode="auto">
            <a:xfrm>
              <a:off x="3275856" y="5669027"/>
              <a:ext cx="22322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¥"/>
                <a:defRPr kumimoji="1" sz="2800">
                  <a:solidFill>
                    <a:srgbClr val="0D20AB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kumimoji="1" sz="2500">
                  <a:solidFill>
                    <a:srgbClr val="01450C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£"/>
                <a:defRPr kumimoji="1" sz="2200">
                  <a:solidFill>
                    <a:srgbClr val="0D20AB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kumimoji="1" sz="2000">
                  <a:solidFill>
                    <a:srgbClr val="004992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w"/>
                <a:defRPr kumimoji="1" sz="2000">
                  <a:solidFill>
                    <a:schemeClr val="bg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w"/>
                <a:defRPr kumimoji="1" sz="2000">
                  <a:solidFill>
                    <a:schemeClr val="bg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w"/>
                <a:defRPr kumimoji="1" sz="2000">
                  <a:solidFill>
                    <a:schemeClr val="bg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w"/>
                <a:defRPr kumimoji="1" sz="2000">
                  <a:solidFill>
                    <a:schemeClr val="bg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w"/>
                <a:defRPr kumimoji="1" sz="2000">
                  <a:solidFill>
                    <a:schemeClr val="bg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i="1">
                  <a:solidFill>
                    <a:schemeClr val="bg1"/>
                  </a:solidFill>
                  <a:latin typeface="Times New Roman" pitchFamily="18" charset="0"/>
                  <a:ea typeface="新細明體" pitchFamily="18" charset="-120"/>
                </a:rPr>
                <a:t>for each arc</a:t>
              </a:r>
              <a:endParaRPr lang="zh-TW" altLang="en-US" i="1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</p:grpSp>
      <p:cxnSp>
        <p:nvCxnSpPr>
          <p:cNvPr id="52" name="直線接點 51"/>
          <p:cNvCxnSpPr/>
          <p:nvPr/>
        </p:nvCxnSpPr>
        <p:spPr>
          <a:xfrm flipH="1">
            <a:off x="2549525" y="4383088"/>
            <a:ext cx="3684588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5940425" y="4094163"/>
            <a:ext cx="576263" cy="576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l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2124075" y="4002088"/>
            <a:ext cx="576263" cy="576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k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33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3316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13.03  by  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3317" name="文字方塊 4"/>
          <p:cNvSpPr txBox="1">
            <a:spLocks noChangeArrowheads="1"/>
          </p:cNvSpPr>
          <p:nvPr/>
        </p:nvSpPr>
        <p:spPr bwMode="auto">
          <a:xfrm>
            <a:off x="3059113" y="2708275"/>
            <a:ext cx="331311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8800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rPr>
              <a:t>Q&amp;A</a:t>
            </a:r>
            <a:endParaRPr lang="zh-TW" altLang="en-US" sz="8800">
              <a:solidFill>
                <a:schemeClr val="bg1"/>
              </a:solidFill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Contents</a:t>
            </a:r>
            <a:endParaRPr lang="zh-TW" altLang="en-US" smtClean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Introduction</a:t>
            </a:r>
          </a:p>
          <a:p>
            <a:pPr lvl="1"/>
            <a:r>
              <a:rPr lang="en-US" altLang="zh-TW" smtClean="0"/>
              <a:t>Minimax Path</a:t>
            </a:r>
          </a:p>
          <a:p>
            <a:pPr lvl="1"/>
            <a:r>
              <a:rPr lang="en-US" altLang="zh-TW" smtClean="0"/>
              <a:t>All-pairs minimax path problem</a:t>
            </a:r>
          </a:p>
          <a:p>
            <a:r>
              <a:rPr lang="en-US" altLang="zh-TW" smtClean="0"/>
              <a:t>Related problems</a:t>
            </a:r>
          </a:p>
          <a:p>
            <a:r>
              <a:rPr lang="en-US" altLang="zh-TW" smtClean="0"/>
              <a:t>How the problem may be solved?</a:t>
            </a:r>
          </a:p>
        </p:txBody>
      </p:sp>
      <p:sp>
        <p:nvSpPr>
          <p:cNvPr id="4100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13.03  by  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85000"/>
              <a:buFont typeface="Wingdings" pitchFamily="2" charset="2"/>
              <a:buChar char="¥"/>
            </a:pPr>
            <a:r>
              <a:rPr lang="en-US" altLang="zh-TW" smtClean="0"/>
              <a:t>Minimax Path</a:t>
            </a:r>
          </a:p>
          <a:p>
            <a:pPr marL="742950" lvl="2" indent="-342900">
              <a:buSzPct val="85000"/>
              <a:buFont typeface="Wingdings" pitchFamily="2" charset="2"/>
              <a:buChar char="n"/>
            </a:pPr>
            <a:r>
              <a:rPr lang="en-US" altLang="zh-TW" smtClean="0"/>
              <a:t>In a network G = (N, A) with arc costs      , we define the </a:t>
            </a:r>
            <a:r>
              <a:rPr lang="en-US" altLang="zh-TW" i="1" smtClean="0">
                <a:solidFill>
                  <a:srgbClr val="FF0000"/>
                </a:solidFill>
              </a:rPr>
              <a:t>value</a:t>
            </a:r>
            <a:r>
              <a:rPr lang="en-US" altLang="zh-TW" smtClean="0"/>
              <a:t> of a path      from node      to node      as the maximum cost arc in     .</a:t>
            </a:r>
          </a:p>
          <a:p>
            <a:pPr marL="742950" lvl="2" indent="-342900">
              <a:buSzPct val="85000"/>
              <a:buFont typeface="Wingdings" pitchFamily="2" charset="2"/>
              <a:buChar char="n"/>
            </a:pPr>
            <a:endParaRPr lang="en-US" altLang="zh-TW" smtClean="0"/>
          </a:p>
        </p:txBody>
      </p:sp>
      <p:cxnSp>
        <p:nvCxnSpPr>
          <p:cNvPr id="68" name="直線接點 67"/>
          <p:cNvCxnSpPr/>
          <p:nvPr/>
        </p:nvCxnSpPr>
        <p:spPr>
          <a:xfrm flipH="1">
            <a:off x="5364163" y="4202113"/>
            <a:ext cx="2376487" cy="6778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H="1" flipV="1">
            <a:off x="3367088" y="4868863"/>
            <a:ext cx="2001837" cy="111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2555875" y="3213100"/>
            <a:ext cx="1655763" cy="3603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4211638" y="3236913"/>
            <a:ext cx="1944687" cy="4111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 flipV="1">
            <a:off x="6156325" y="3648075"/>
            <a:ext cx="1584325" cy="5540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Introduction</a:t>
            </a:r>
            <a:endParaRPr lang="zh-TW" altLang="en-US" smtClean="0"/>
          </a:p>
        </p:txBody>
      </p:sp>
      <p:sp>
        <p:nvSpPr>
          <p:cNvPr id="5129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13.03  by  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graphicFrame>
        <p:nvGraphicFramePr>
          <p:cNvPr id="5130" name="物件 3"/>
          <p:cNvGraphicFramePr>
            <a:graphicFrameLocks noChangeAspect="1"/>
          </p:cNvGraphicFramePr>
          <p:nvPr/>
        </p:nvGraphicFramePr>
        <p:xfrm>
          <a:off x="2667000" y="3200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Equation" r:id="rId3" imgW="435285" imgH="677109" progId="Equation.DSMT4">
                  <p:embed/>
                </p:oleObj>
              </mc:Choice>
              <mc:Fallback>
                <p:oleObj name="Equation" r:id="rId3" imgW="435285" imgH="677109" progId="Equation.DSMT4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004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物件 4"/>
          <p:cNvGraphicFramePr>
            <a:graphicFrameLocks noChangeAspect="1"/>
          </p:cNvGraphicFramePr>
          <p:nvPr/>
        </p:nvGraphicFramePr>
        <p:xfrm>
          <a:off x="2678113" y="3289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Equation" r:id="rId5" imgW="435285" imgH="677109" progId="Equation.DSMT4">
                  <p:embed/>
                </p:oleObj>
              </mc:Choice>
              <mc:Fallback>
                <p:oleObj name="Equation" r:id="rId5" imgW="435285" imgH="677109" progId="Equation.DSMT4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32893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物件 1"/>
          <p:cNvGraphicFramePr>
            <a:graphicFrameLocks noChangeAspect="1"/>
          </p:cNvGraphicFramePr>
          <p:nvPr/>
        </p:nvGraphicFramePr>
        <p:xfrm>
          <a:off x="5797550" y="3260725"/>
          <a:ext cx="889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Equation" r:id="rId6" imgW="88669" imgH="177338" progId="Equation.DSMT4">
                  <p:embed/>
                </p:oleObj>
              </mc:Choice>
              <mc:Fallback>
                <p:oleObj name="Equation" r:id="rId6" imgW="88669" imgH="177338" progId="Equation.DSMT4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3260725"/>
                        <a:ext cx="889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物件 2"/>
          <p:cNvGraphicFramePr>
            <a:graphicFrameLocks noChangeAspect="1"/>
          </p:cNvGraphicFramePr>
          <p:nvPr/>
        </p:nvGraphicFramePr>
        <p:xfrm>
          <a:off x="5724525" y="1412875"/>
          <a:ext cx="3937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Equation" r:id="rId8" imgW="164957" imgH="241091" progId="Equation.DSMT4">
                  <p:embed/>
                </p:oleObj>
              </mc:Choice>
              <mc:Fallback>
                <p:oleObj name="Equation" r:id="rId8" imgW="164957" imgH="241091" progId="Equation.DSMT4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412875"/>
                        <a:ext cx="3937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物件 3"/>
          <p:cNvGraphicFramePr>
            <a:graphicFrameLocks noChangeAspect="1"/>
          </p:cNvGraphicFramePr>
          <p:nvPr/>
        </p:nvGraphicFramePr>
        <p:xfrm>
          <a:off x="2151063" y="1844675"/>
          <a:ext cx="3333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Equation" r:id="rId10" imgW="152268" imgH="164957" progId="Equation.DSMT4">
                  <p:embed/>
                </p:oleObj>
              </mc:Choice>
              <mc:Fallback>
                <p:oleObj name="Equation" r:id="rId10" imgW="152268" imgH="164957" progId="Equation.DSMT4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1844675"/>
                        <a:ext cx="3333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物件 4"/>
          <p:cNvGraphicFramePr>
            <a:graphicFrameLocks noChangeAspect="1"/>
          </p:cNvGraphicFramePr>
          <p:nvPr/>
        </p:nvGraphicFramePr>
        <p:xfrm>
          <a:off x="3959225" y="1844675"/>
          <a:ext cx="1809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Equation" r:id="rId12" imgW="126725" imgH="177415" progId="Equation.DSMT4">
                  <p:embed/>
                </p:oleObj>
              </mc:Choice>
              <mc:Fallback>
                <p:oleObj name="Equation" r:id="rId12" imgW="126725" imgH="177415" progId="Equation.DSMT4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1844675"/>
                        <a:ext cx="1809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6" name="物件 5"/>
          <p:cNvGraphicFramePr>
            <a:graphicFrameLocks noChangeAspect="1"/>
          </p:cNvGraphicFramePr>
          <p:nvPr/>
        </p:nvGraphicFramePr>
        <p:xfrm>
          <a:off x="5364163" y="1844675"/>
          <a:ext cx="21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Equation" r:id="rId14" imgW="88669" imgH="177338" progId="Equation.DSMT4">
                  <p:embed/>
                </p:oleObj>
              </mc:Choice>
              <mc:Fallback>
                <p:oleObj name="Equation" r:id="rId14" imgW="88669" imgH="177338" progId="Equation.DSMT4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844675"/>
                        <a:ext cx="215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" name="物件 6"/>
          <p:cNvGraphicFramePr>
            <a:graphicFrameLocks noChangeAspect="1"/>
          </p:cNvGraphicFramePr>
          <p:nvPr/>
        </p:nvGraphicFramePr>
        <p:xfrm>
          <a:off x="1331913" y="2205038"/>
          <a:ext cx="3333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Equation" r:id="rId16" imgW="152268" imgH="164957" progId="Equation.DSMT4">
                  <p:embed/>
                </p:oleObj>
              </mc:Choice>
              <mc:Fallback>
                <p:oleObj name="Equation" r:id="rId16" imgW="152268" imgH="164957" progId="Equation.DSMT4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05038"/>
                        <a:ext cx="3333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線接點 11"/>
          <p:cNvCxnSpPr/>
          <p:nvPr/>
        </p:nvCxnSpPr>
        <p:spPr>
          <a:xfrm flipH="1">
            <a:off x="1042988" y="3573463"/>
            <a:ext cx="1512887" cy="3603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 flipV="1">
            <a:off x="1042988" y="4008438"/>
            <a:ext cx="2305050" cy="8715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0" name="文字方塊 38"/>
          <p:cNvSpPr txBox="1">
            <a:spLocks noChangeArrowheads="1"/>
          </p:cNvSpPr>
          <p:nvPr/>
        </p:nvSpPr>
        <p:spPr bwMode="auto">
          <a:xfrm>
            <a:off x="1546225" y="3114675"/>
            <a:ext cx="3635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endParaRPr lang="zh-TW" altLang="en-US">
              <a:solidFill>
                <a:srgbClr val="C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141" name="文字方塊 44"/>
          <p:cNvSpPr txBox="1">
            <a:spLocks noChangeArrowheads="1"/>
          </p:cNvSpPr>
          <p:nvPr/>
        </p:nvSpPr>
        <p:spPr bwMode="auto">
          <a:xfrm>
            <a:off x="3051175" y="2757488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2</a:t>
            </a:r>
            <a:endParaRPr lang="zh-TW" altLang="en-US">
              <a:solidFill>
                <a:srgbClr val="C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142" name="文字方塊 45"/>
          <p:cNvSpPr txBox="1">
            <a:spLocks noChangeArrowheads="1"/>
          </p:cNvSpPr>
          <p:nvPr/>
        </p:nvSpPr>
        <p:spPr bwMode="auto">
          <a:xfrm>
            <a:off x="5011738" y="2743200"/>
            <a:ext cx="431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4</a:t>
            </a:r>
            <a:endParaRPr lang="zh-TW" altLang="en-US">
              <a:solidFill>
                <a:srgbClr val="C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143" name="文字方塊 46"/>
          <p:cNvSpPr txBox="1">
            <a:spLocks noChangeArrowheads="1"/>
          </p:cNvSpPr>
          <p:nvPr/>
        </p:nvSpPr>
        <p:spPr bwMode="auto">
          <a:xfrm>
            <a:off x="6765925" y="3236913"/>
            <a:ext cx="3651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3</a:t>
            </a:r>
            <a:endParaRPr lang="zh-TW" altLang="en-US">
              <a:solidFill>
                <a:srgbClr val="C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144" name="文字方塊 47"/>
          <p:cNvSpPr txBox="1">
            <a:spLocks noChangeArrowheads="1"/>
          </p:cNvSpPr>
          <p:nvPr/>
        </p:nvSpPr>
        <p:spPr bwMode="auto">
          <a:xfrm>
            <a:off x="1779588" y="4619625"/>
            <a:ext cx="3635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endParaRPr lang="zh-TW" altLang="en-US">
              <a:solidFill>
                <a:srgbClr val="FF00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145" name="文字方塊 48"/>
          <p:cNvSpPr txBox="1">
            <a:spLocks noChangeArrowheads="1"/>
          </p:cNvSpPr>
          <p:nvPr/>
        </p:nvSpPr>
        <p:spPr bwMode="auto">
          <a:xfrm>
            <a:off x="4116388" y="5141913"/>
            <a:ext cx="36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5</a:t>
            </a:r>
            <a:endParaRPr lang="zh-TW" altLang="en-US">
              <a:solidFill>
                <a:srgbClr val="FF00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146" name="文字方塊 49"/>
          <p:cNvSpPr txBox="1">
            <a:spLocks noChangeArrowheads="1"/>
          </p:cNvSpPr>
          <p:nvPr/>
        </p:nvSpPr>
        <p:spPr bwMode="auto">
          <a:xfrm>
            <a:off x="6583363" y="4797425"/>
            <a:ext cx="3651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endParaRPr lang="zh-TW" altLang="en-US">
              <a:solidFill>
                <a:srgbClr val="FF00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684213" y="3573463"/>
            <a:ext cx="719137" cy="719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k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2195513" y="3213100"/>
            <a:ext cx="720725" cy="72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15" name="橢圓 1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51920" y="2852936"/>
            <a:ext cx="720080" cy="720080"/>
          </a:xfrm>
          <a:prstGeom prst="ellipse">
            <a:avLst/>
          </a:prstGeom>
          <a:blipFill rotWithShape="1">
            <a:blip r:embed="rId1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6" name="橢圓 1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96136" y="3288599"/>
            <a:ext cx="720080" cy="720080"/>
          </a:xfrm>
          <a:prstGeom prst="ellipse">
            <a:avLst/>
          </a:prstGeom>
          <a:blipFill rotWithShape="1">
            <a:blip r:embed="rId1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7" name="橢圓 16"/>
          <p:cNvSpPr/>
          <p:nvPr/>
        </p:nvSpPr>
        <p:spPr>
          <a:xfrm>
            <a:off x="7380288" y="3841750"/>
            <a:ext cx="720725" cy="72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/>
              <a:t>l</a:t>
            </a:r>
            <a:endParaRPr lang="zh-TW" altLang="en-US" dirty="0"/>
          </a:p>
        </p:txBody>
      </p:sp>
      <p:sp>
        <p:nvSpPr>
          <p:cNvPr id="18" name="橢圓 1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87824" y="4509120"/>
            <a:ext cx="720080" cy="720080"/>
          </a:xfrm>
          <a:prstGeom prst="ellipse">
            <a:avLst/>
          </a:prstGeom>
          <a:blipFill rotWithShape="1">
            <a:blip r:embed="rId1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9" name="橢圓 1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04048" y="4509120"/>
            <a:ext cx="720080" cy="720080"/>
          </a:xfrm>
          <a:prstGeom prst="ellipse">
            <a:avLst/>
          </a:prstGeom>
          <a:blipFill rotWithShape="1">
            <a:blip r:embed="rId20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69" name="橢圓 68"/>
          <p:cNvSpPr/>
          <p:nvPr/>
        </p:nvSpPr>
        <p:spPr>
          <a:xfrm>
            <a:off x="4892675" y="2708275"/>
            <a:ext cx="582613" cy="58102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3987800" y="5086350"/>
            <a:ext cx="584200" cy="57943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graphicFrame>
        <p:nvGraphicFramePr>
          <p:cNvPr id="5156" name="物件 70"/>
          <p:cNvGraphicFramePr>
            <a:graphicFrameLocks noChangeAspect="1"/>
          </p:cNvGraphicFramePr>
          <p:nvPr/>
        </p:nvGraphicFramePr>
        <p:xfrm>
          <a:off x="5384800" y="3251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Equation" r:id="rId21" imgW="435285" imgH="677109" progId="Equation.DSMT4">
                  <p:embed/>
                </p:oleObj>
              </mc:Choice>
              <mc:Fallback>
                <p:oleObj name="Equation" r:id="rId21" imgW="435285" imgH="677109" progId="Equation.DSMT4">
                  <p:embed/>
                  <p:pic>
                    <p:nvPicPr>
                      <p:cNvPr id="0" name="物件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32512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" name="群組 73"/>
          <p:cNvGrpSpPr>
            <a:grpSpLocks/>
          </p:cNvGrpSpPr>
          <p:nvPr/>
        </p:nvGrpSpPr>
        <p:grpSpPr bwMode="auto">
          <a:xfrm>
            <a:off x="6035675" y="5394325"/>
            <a:ext cx="2689225" cy="431800"/>
            <a:chOff x="6202991" y="5320372"/>
            <a:chExt cx="2689489" cy="430887"/>
          </a:xfrm>
        </p:grpSpPr>
        <p:sp>
          <p:nvSpPr>
            <p:cNvPr id="70" name="文字方塊 69"/>
            <p:cNvSpPr txBox="1"/>
            <p:nvPr/>
          </p:nvSpPr>
          <p:spPr>
            <a:xfrm>
              <a:off x="6444315" y="5320372"/>
              <a:ext cx="2448165" cy="430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2200" dirty="0">
                  <a:solidFill>
                    <a:srgbClr val="0D20AB"/>
                  </a:solidFill>
                  <a:latin typeface="+mn-lt"/>
                  <a:ea typeface="+mn-ea"/>
                </a:rPr>
                <a:t>4&lt;5      yellow one </a:t>
              </a:r>
              <a:endParaRPr lang="zh-TW" altLang="en-US" sz="2200" dirty="0">
                <a:solidFill>
                  <a:srgbClr val="0D20AB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5159" name="物件 71"/>
            <p:cNvGraphicFramePr>
              <a:graphicFrameLocks noChangeAspect="1"/>
            </p:cNvGraphicFramePr>
            <p:nvPr/>
          </p:nvGraphicFramePr>
          <p:xfrm>
            <a:off x="6202991" y="5373216"/>
            <a:ext cx="313225" cy="284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" name="Equation" r:id="rId22" imgW="139518" imgH="126835" progId="Equation.DSMT4">
                    <p:embed/>
                  </p:oleObj>
                </mc:Choice>
                <mc:Fallback>
                  <p:oleObj name="Equation" r:id="rId22" imgW="139518" imgH="126835" progId="Equation.DSMT4">
                    <p:embed/>
                    <p:pic>
                      <p:nvPicPr>
                        <p:cNvPr id="0" name="物件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2991" y="5373216"/>
                          <a:ext cx="313225" cy="284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0" name="物件 72"/>
            <p:cNvGraphicFramePr>
              <a:graphicFrameLocks noChangeAspect="1"/>
            </p:cNvGraphicFramePr>
            <p:nvPr/>
          </p:nvGraphicFramePr>
          <p:xfrm>
            <a:off x="7130365" y="5375655"/>
            <a:ext cx="337277" cy="306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" name="Equation" r:id="rId24" imgW="139518" imgH="126835" progId="Equation.DSMT4">
                    <p:embed/>
                  </p:oleObj>
                </mc:Choice>
                <mc:Fallback>
                  <p:oleObj name="Equation" r:id="rId24" imgW="139518" imgH="126835" progId="Equation.DSMT4">
                    <p:embed/>
                    <p:pic>
                      <p:nvPicPr>
                        <p:cNvPr id="0" name="物件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0365" y="5375655"/>
                          <a:ext cx="337277" cy="3066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線接點 47"/>
          <p:cNvCxnSpPr/>
          <p:nvPr/>
        </p:nvCxnSpPr>
        <p:spPr>
          <a:xfrm flipH="1">
            <a:off x="5364163" y="4202113"/>
            <a:ext cx="2376487" cy="6778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SzPct val="85000"/>
              <a:buFont typeface="Wingdings" pitchFamily="2" charset="2"/>
              <a:buChar char="¥"/>
              <a:defRPr/>
            </a:pPr>
            <a:r>
              <a:rPr lang="en-US" altLang="zh-TW" dirty="0" smtClean="0"/>
              <a:t>All-pairs </a:t>
            </a:r>
            <a:r>
              <a:rPr lang="en-US" altLang="zh-TW" dirty="0" err="1" smtClean="0"/>
              <a:t>minimax</a:t>
            </a:r>
            <a:r>
              <a:rPr lang="en-US" altLang="zh-TW" dirty="0" smtClean="0"/>
              <a:t> path problem</a:t>
            </a:r>
          </a:p>
          <a:p>
            <a:pPr marL="742950" lvl="2" indent="-342900">
              <a:buSzPct val="85000"/>
              <a:buFont typeface="Wingdings" pitchFamily="2" charset="2"/>
              <a:buChar char="n"/>
              <a:defRPr/>
            </a:pPr>
            <a:r>
              <a:rPr lang="en-US" altLang="zh-TW" dirty="0" smtClean="0"/>
              <a:t>For every pair </a:t>
            </a:r>
            <a:r>
              <a:rPr lang="en-US" altLang="zh-TW" i="1" dirty="0" smtClean="0">
                <a:solidFill>
                  <a:schemeClr val="accent2">
                    <a:lumMod val="10000"/>
                  </a:schemeClr>
                </a:solidFill>
              </a:rPr>
              <a:t>[k, l] </a:t>
            </a:r>
            <a:r>
              <a:rPr lang="en-US" altLang="zh-TW" dirty="0" smtClean="0"/>
              <a:t>of nodes, a minimum value path from node </a:t>
            </a:r>
            <a:r>
              <a:rPr lang="en-US" altLang="zh-TW" i="1" dirty="0" smtClean="0">
                <a:solidFill>
                  <a:schemeClr val="accent2">
                    <a:lumMod val="10000"/>
                  </a:schemeClr>
                </a:solidFill>
              </a:rPr>
              <a:t>k</a:t>
            </a:r>
            <a:r>
              <a:rPr lang="en-US" altLang="zh-TW" dirty="0" smtClean="0"/>
              <a:t> to node </a:t>
            </a:r>
            <a:r>
              <a:rPr lang="en-US" altLang="zh-TW" i="1" dirty="0" smtClean="0">
                <a:solidFill>
                  <a:schemeClr val="accent2">
                    <a:lumMod val="10000"/>
                  </a:schemeClr>
                </a:solidFill>
              </a:rPr>
              <a:t>l</a:t>
            </a:r>
            <a:r>
              <a:rPr lang="en-US" altLang="zh-TW" dirty="0" smtClean="0"/>
              <a:t>.</a:t>
            </a:r>
          </a:p>
          <a:p>
            <a:pPr>
              <a:defRPr/>
            </a:pPr>
            <a:endParaRPr lang="zh-TW" altLang="en-US" dirty="0"/>
          </a:p>
        </p:txBody>
      </p:sp>
      <p:cxnSp>
        <p:nvCxnSpPr>
          <p:cNvPr id="50" name="直線接點 49"/>
          <p:cNvCxnSpPr/>
          <p:nvPr/>
        </p:nvCxnSpPr>
        <p:spPr>
          <a:xfrm flipH="1" flipV="1">
            <a:off x="2555875" y="3573463"/>
            <a:ext cx="1706563" cy="539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4262438" y="3648075"/>
            <a:ext cx="1893887" cy="4651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Introduction</a:t>
            </a:r>
            <a:endParaRPr lang="zh-TW" altLang="en-US" smtClean="0"/>
          </a:p>
        </p:txBody>
      </p:sp>
      <p:sp>
        <p:nvSpPr>
          <p:cNvPr id="6151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13.03  by  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cxnSp>
        <p:nvCxnSpPr>
          <p:cNvPr id="28" name="直線接點 27"/>
          <p:cNvCxnSpPr/>
          <p:nvPr/>
        </p:nvCxnSpPr>
        <p:spPr>
          <a:xfrm flipH="1" flipV="1">
            <a:off x="3367088" y="4868863"/>
            <a:ext cx="2001837" cy="111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2555875" y="3213100"/>
            <a:ext cx="1655763" cy="3603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H="1" flipV="1">
            <a:off x="4211638" y="3236913"/>
            <a:ext cx="1944687" cy="4111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 flipV="1">
            <a:off x="6156325" y="3648075"/>
            <a:ext cx="1584325" cy="5540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H="1">
            <a:off x="1042988" y="3573463"/>
            <a:ext cx="1512887" cy="3603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 flipV="1">
            <a:off x="1042988" y="4008438"/>
            <a:ext cx="2305050" cy="8715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8" name="文字方塊 33"/>
          <p:cNvSpPr txBox="1">
            <a:spLocks noChangeArrowheads="1"/>
          </p:cNvSpPr>
          <p:nvPr/>
        </p:nvSpPr>
        <p:spPr bwMode="auto">
          <a:xfrm>
            <a:off x="1546225" y="3114675"/>
            <a:ext cx="3635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endParaRPr lang="zh-TW" altLang="en-US">
              <a:solidFill>
                <a:srgbClr val="C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159" name="文字方塊 34"/>
          <p:cNvSpPr txBox="1">
            <a:spLocks noChangeArrowheads="1"/>
          </p:cNvSpPr>
          <p:nvPr/>
        </p:nvSpPr>
        <p:spPr bwMode="auto">
          <a:xfrm>
            <a:off x="3051175" y="2757488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2</a:t>
            </a:r>
            <a:endParaRPr lang="zh-TW" altLang="en-US">
              <a:solidFill>
                <a:srgbClr val="C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160" name="文字方塊 35"/>
          <p:cNvSpPr txBox="1">
            <a:spLocks noChangeArrowheads="1"/>
          </p:cNvSpPr>
          <p:nvPr/>
        </p:nvSpPr>
        <p:spPr bwMode="auto">
          <a:xfrm>
            <a:off x="5011738" y="2743200"/>
            <a:ext cx="431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4</a:t>
            </a:r>
            <a:endParaRPr lang="zh-TW" altLang="en-US">
              <a:solidFill>
                <a:srgbClr val="C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161" name="文字方塊 36"/>
          <p:cNvSpPr txBox="1">
            <a:spLocks noChangeArrowheads="1"/>
          </p:cNvSpPr>
          <p:nvPr/>
        </p:nvSpPr>
        <p:spPr bwMode="auto">
          <a:xfrm>
            <a:off x="6765925" y="3236913"/>
            <a:ext cx="3651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3</a:t>
            </a:r>
            <a:endParaRPr lang="zh-TW" altLang="en-US">
              <a:solidFill>
                <a:srgbClr val="C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162" name="文字方塊 37"/>
          <p:cNvSpPr txBox="1">
            <a:spLocks noChangeArrowheads="1"/>
          </p:cNvSpPr>
          <p:nvPr/>
        </p:nvSpPr>
        <p:spPr bwMode="auto">
          <a:xfrm>
            <a:off x="1779588" y="4619625"/>
            <a:ext cx="3635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endParaRPr lang="zh-TW" altLang="en-US">
              <a:solidFill>
                <a:srgbClr val="FF00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163" name="文字方塊 38"/>
          <p:cNvSpPr txBox="1">
            <a:spLocks noChangeArrowheads="1"/>
          </p:cNvSpPr>
          <p:nvPr/>
        </p:nvSpPr>
        <p:spPr bwMode="auto">
          <a:xfrm>
            <a:off x="4116388" y="5141913"/>
            <a:ext cx="36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5</a:t>
            </a:r>
            <a:endParaRPr lang="zh-TW" altLang="en-US">
              <a:solidFill>
                <a:srgbClr val="FF00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164" name="文字方塊 39"/>
          <p:cNvSpPr txBox="1">
            <a:spLocks noChangeArrowheads="1"/>
          </p:cNvSpPr>
          <p:nvPr/>
        </p:nvSpPr>
        <p:spPr bwMode="auto">
          <a:xfrm>
            <a:off x="6583363" y="4797425"/>
            <a:ext cx="3651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endParaRPr lang="zh-TW" altLang="en-US">
              <a:solidFill>
                <a:srgbClr val="FF00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1" name="橢圓 4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3568" y="3573016"/>
            <a:ext cx="720080" cy="720080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42" name="橢圓 4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95736" y="3212976"/>
            <a:ext cx="720080" cy="72008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43" name="橢圓 42"/>
          <p:cNvSpPr/>
          <p:nvPr/>
        </p:nvSpPr>
        <p:spPr>
          <a:xfrm>
            <a:off x="3851275" y="2852738"/>
            <a:ext cx="720725" cy="72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44" name="橢圓 4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96136" y="3288599"/>
            <a:ext cx="720080" cy="720080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45" name="橢圓 4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80312" y="3842145"/>
            <a:ext cx="720080" cy="720080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46" name="橢圓 45"/>
          <p:cNvSpPr/>
          <p:nvPr/>
        </p:nvSpPr>
        <p:spPr>
          <a:xfrm>
            <a:off x="2987675" y="4508500"/>
            <a:ext cx="720725" cy="72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47" name="橢圓 46"/>
          <p:cNvSpPr/>
          <p:nvPr/>
        </p:nvSpPr>
        <p:spPr>
          <a:xfrm>
            <a:off x="5003800" y="4508500"/>
            <a:ext cx="720725" cy="72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49" name="橢圓 48"/>
          <p:cNvSpPr/>
          <p:nvPr/>
        </p:nvSpPr>
        <p:spPr>
          <a:xfrm>
            <a:off x="3902075" y="3752850"/>
            <a:ext cx="720725" cy="720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dirty="0"/>
          </a:p>
        </p:txBody>
      </p:sp>
      <p:sp>
        <p:nvSpPr>
          <p:cNvPr id="6173" name="文字方塊 55"/>
          <p:cNvSpPr txBox="1">
            <a:spLocks noChangeArrowheads="1"/>
          </p:cNvSpPr>
          <p:nvPr/>
        </p:nvSpPr>
        <p:spPr bwMode="auto">
          <a:xfrm>
            <a:off x="3003550" y="3851275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2</a:t>
            </a:r>
            <a:endParaRPr lang="zh-TW" altLang="en-US">
              <a:solidFill>
                <a:srgbClr val="C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174" name="文字方塊 56"/>
          <p:cNvSpPr txBox="1">
            <a:spLocks noChangeArrowheads="1"/>
          </p:cNvSpPr>
          <p:nvPr/>
        </p:nvSpPr>
        <p:spPr bwMode="auto">
          <a:xfrm>
            <a:off x="5148263" y="3860800"/>
            <a:ext cx="36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>
                <a:solidFill>
                  <a:srgbClr val="C00000"/>
                </a:solidFill>
                <a:latin typeface="Times New Roman" pitchFamily="18" charset="0"/>
                <a:ea typeface="新細明體" pitchFamily="18" charset="-120"/>
              </a:rPr>
              <a:t>3</a:t>
            </a:r>
            <a:endParaRPr lang="zh-TW" altLang="en-US">
              <a:solidFill>
                <a:srgbClr val="C00000"/>
              </a:solidFill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problems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Hu, T. C. 1961. The Maximum Capacity Route Problem. </a:t>
            </a:r>
            <a:r>
              <a:rPr lang="en-US" altLang="zh-TW" i="1" dirty="0"/>
              <a:t>Operation Research </a:t>
            </a:r>
            <a:r>
              <a:rPr lang="en-US" altLang="zh-TW" dirty="0"/>
              <a:t>9, 898-900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Network Optimization Applications 13.03  by   </a:t>
            </a:r>
            <a:r>
              <a:rPr lang="zh-TW" altLang="en-US" dirty="0" smtClean="0"/>
              <a:t>成大工資管 </a:t>
            </a:r>
            <a:r>
              <a:rPr lang="zh-TW" altLang="en-US" dirty="0" smtClean="0"/>
              <a:t>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9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problems</a:t>
            </a:r>
            <a:endParaRPr lang="zh-TW" altLang="en-US" dirty="0" smtClean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Craft passes different pressure</a:t>
            </a:r>
          </a:p>
          <a:p>
            <a:pPr lvl="1"/>
            <a:r>
              <a:rPr lang="en-US" altLang="zh-TW" smtClean="0"/>
              <a:t>Arcs: different pressure and temperature</a:t>
            </a:r>
          </a:p>
          <a:p>
            <a:pPr lvl="1"/>
            <a:r>
              <a:rPr lang="en-US" altLang="zh-TW" smtClean="0"/>
              <a:t>Nodes: different zones</a:t>
            </a:r>
          </a:p>
          <a:p>
            <a:pPr lvl="1"/>
            <a:r>
              <a:rPr lang="en-US" altLang="zh-TW" smtClean="0"/>
              <a:t>Objective: minimize the maximum deceleration during the descent.</a:t>
            </a:r>
          </a:p>
          <a:p>
            <a:r>
              <a:rPr lang="en-US" altLang="zh-TW" smtClean="0"/>
              <a:t>Traveling through a desert</a:t>
            </a:r>
          </a:p>
          <a:p>
            <a:r>
              <a:rPr lang="en-US" altLang="zh-TW" smtClean="0"/>
              <a:t>Traveling in a wheelchair</a:t>
            </a:r>
            <a:endParaRPr lang="zh-TW" altLang="en-US" smtClean="0"/>
          </a:p>
        </p:txBody>
      </p:sp>
      <p:sp>
        <p:nvSpPr>
          <p:cNvPr id="7172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13.03  by  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Related problems</a:t>
            </a:r>
            <a:endParaRPr lang="zh-TW" altLang="en-US" smtClean="0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Craft passes different pressure</a:t>
            </a:r>
          </a:p>
          <a:p>
            <a:r>
              <a:rPr lang="en-US" altLang="zh-TW" smtClean="0"/>
              <a:t>Traveling through a desert</a:t>
            </a:r>
          </a:p>
          <a:p>
            <a:pPr lvl="1"/>
            <a:r>
              <a:rPr lang="en-US" altLang="zh-TW" smtClean="0"/>
              <a:t>Arcs: distances</a:t>
            </a:r>
          </a:p>
          <a:p>
            <a:pPr lvl="1"/>
            <a:r>
              <a:rPr lang="en-US" altLang="zh-TW" smtClean="0"/>
              <a:t>Nodes: rest areas</a:t>
            </a:r>
          </a:p>
          <a:p>
            <a:pPr lvl="1"/>
            <a:r>
              <a:rPr lang="en-US" altLang="zh-TW" smtClean="0"/>
              <a:t>Objective: minimize the length of the longest stretch between rest areas.</a:t>
            </a:r>
          </a:p>
          <a:p>
            <a:r>
              <a:rPr lang="en-US" altLang="zh-TW" smtClean="0"/>
              <a:t>Traveling in a wheelchair</a:t>
            </a:r>
            <a:endParaRPr lang="zh-TW" altLang="en-US" smtClean="0"/>
          </a:p>
        </p:txBody>
      </p:sp>
      <p:sp>
        <p:nvSpPr>
          <p:cNvPr id="8196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13.03  by  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Related problems</a:t>
            </a:r>
            <a:endParaRPr lang="zh-TW" altLang="en-US" smtClean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Craft passes different pressure</a:t>
            </a:r>
          </a:p>
          <a:p>
            <a:r>
              <a:rPr lang="en-US" altLang="zh-TW" smtClean="0"/>
              <a:t>Traveling through a desert</a:t>
            </a:r>
          </a:p>
          <a:p>
            <a:r>
              <a:rPr lang="en-US" altLang="zh-TW" smtClean="0"/>
              <a:t>Traveling in a wheelchair</a:t>
            </a:r>
          </a:p>
          <a:p>
            <a:pPr lvl="1"/>
            <a:r>
              <a:rPr lang="en-US" altLang="zh-TW" smtClean="0"/>
              <a:t>Arcs: ascents</a:t>
            </a:r>
          </a:p>
          <a:p>
            <a:pPr lvl="1"/>
            <a:r>
              <a:rPr lang="en-US" altLang="zh-TW" smtClean="0"/>
              <a:t>Nodes: segments</a:t>
            </a:r>
          </a:p>
          <a:p>
            <a:pPr lvl="1"/>
            <a:r>
              <a:rPr lang="en-US" altLang="zh-TW" smtClean="0"/>
              <a:t>Objective: minimize the maximum ascent along the path segments</a:t>
            </a:r>
          </a:p>
        </p:txBody>
      </p:sp>
      <p:sp>
        <p:nvSpPr>
          <p:cNvPr id="9220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13.03  by  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>
              <a:xfrm>
                <a:off x="184026" y="1073374"/>
                <a:ext cx="8780462" cy="5254625"/>
              </a:xfrm>
            </p:spPr>
            <p:txBody>
              <a:bodyPr/>
              <a:lstStyle/>
              <a:p>
                <a:r>
                  <a:rPr lang="en-US" altLang="zh-TW" dirty="0" smtClean="0"/>
                  <a:t>Transform the all-pairs </a:t>
                </a:r>
                <a:r>
                  <a:rPr lang="en-US" altLang="zh-TW" dirty="0" err="1" smtClean="0"/>
                  <a:t>minimax</a:t>
                </a:r>
                <a:r>
                  <a:rPr lang="en-US" altLang="zh-TW" dirty="0" smtClean="0"/>
                  <a:t> path problem into a minimum spanning tree problem.</a:t>
                </a:r>
              </a:p>
              <a:p>
                <a:r>
                  <a:rPr lang="en-US" altLang="zh-TW" dirty="0" smtClean="0"/>
                  <a:t>Let </a:t>
                </a:r>
                <a:r>
                  <a:rPr lang="en-US" altLang="zh-TW" i="1" dirty="0" smtClean="0">
                    <a:solidFill>
                      <a:schemeClr val="bg1"/>
                    </a:solidFill>
                  </a:rPr>
                  <a:t>T*</a:t>
                </a:r>
                <a:r>
                  <a:rPr lang="en-US" altLang="zh-TW" dirty="0" smtClean="0"/>
                  <a:t> be a minimum spanning tree of </a:t>
                </a:r>
                <a:r>
                  <a:rPr lang="en-US" altLang="zh-TW" i="1" dirty="0">
                    <a:solidFill>
                      <a:schemeClr val="bg1"/>
                    </a:solidFill>
                  </a:rPr>
                  <a:t>G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Let </a:t>
                </a:r>
                <a:r>
                  <a:rPr lang="en-US" altLang="zh-TW" i="1" dirty="0">
                    <a:solidFill>
                      <a:schemeClr val="bg1"/>
                    </a:solidFill>
                  </a:rPr>
                  <a:t>P</a:t>
                </a:r>
                <a:r>
                  <a:rPr lang="en-US" altLang="zh-TW" dirty="0" smtClean="0"/>
                  <a:t> denote the unique path in </a:t>
                </a:r>
                <a:r>
                  <a:rPr lang="en-US" altLang="zh-TW" i="1" dirty="0">
                    <a:solidFill>
                      <a:schemeClr val="bg1"/>
                    </a:solidFill>
                  </a:rPr>
                  <a:t>T*</a:t>
                </a:r>
                <a:r>
                  <a:rPr lang="en-US" altLang="zh-TW" dirty="0" smtClean="0"/>
                  <a:t> between a </a:t>
                </a:r>
                <a:r>
                  <a:rPr lang="en-US" altLang="zh-TW" i="1" dirty="0">
                    <a:solidFill>
                      <a:schemeClr val="bg1"/>
                    </a:solidFill>
                  </a:rPr>
                  <a:t>node pair</a:t>
                </a:r>
                <a:r>
                  <a:rPr lang="en-US" altLang="zh-TW" dirty="0" smtClean="0"/>
                  <a:t> </a:t>
                </a:r>
                <a:r>
                  <a:rPr lang="en-US" altLang="zh-TW" i="1" dirty="0">
                    <a:solidFill>
                      <a:schemeClr val="bg1"/>
                    </a:solidFill>
                  </a:rPr>
                  <a:t>[p, q] </a:t>
                </a:r>
                <a:r>
                  <a:rPr lang="en-US" altLang="zh-TW" dirty="0" smtClean="0"/>
                  <a:t>and let </a:t>
                </a:r>
                <a:r>
                  <a:rPr lang="en-US" altLang="zh-TW" i="1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altLang="zh-TW" i="1" dirty="0" err="1" smtClean="0">
                    <a:solidFill>
                      <a:schemeClr val="bg1"/>
                    </a:solidFill>
                  </a:rPr>
                  <a:t>i</a:t>
                </a:r>
                <a:r>
                  <a:rPr lang="en-US" altLang="zh-TW" i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en-US" altLang="zh-TW" i="1" dirty="0">
                    <a:solidFill>
                      <a:schemeClr val="bg1"/>
                    </a:solidFill>
                  </a:rPr>
                  <a:t>j) </a:t>
                </a:r>
                <a:r>
                  <a:rPr lang="en-US" altLang="zh-TW" dirty="0" smtClean="0"/>
                  <a:t>denote the maximum cost arc in P, that means the value of the </a:t>
                </a:r>
                <a:r>
                  <a:rPr lang="en-US" altLang="zh-TW" i="1" dirty="0">
                    <a:solidFill>
                      <a:schemeClr val="bg1"/>
                    </a:solidFill>
                  </a:rPr>
                  <a:t>path</a:t>
                </a:r>
                <a:r>
                  <a:rPr lang="en-US" altLang="zh-TW" dirty="0" smtClean="0"/>
                  <a:t> </a:t>
                </a:r>
                <a:r>
                  <a:rPr lang="en-US" altLang="zh-TW" i="1" dirty="0">
                    <a:solidFill>
                      <a:schemeClr val="bg1"/>
                    </a:solidFill>
                  </a:rPr>
                  <a:t>P</a:t>
                </a:r>
                <a:r>
                  <a:rPr lang="en-US" altLang="zh-TW" dirty="0" smtClean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 i="1">
                        <a:solidFill>
                          <a:schemeClr val="bg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altLang="zh-TW" i="1" dirty="0">
                  <a:solidFill>
                    <a:schemeClr val="bg1"/>
                  </a:solidFill>
                </a:endParaRPr>
              </a:p>
              <a:p>
                <a:r>
                  <a:rPr lang="en-US" altLang="zh-TW" dirty="0" smtClean="0"/>
                  <a:t>By deleting </a:t>
                </a:r>
                <a:r>
                  <a:rPr lang="en-US" altLang="zh-TW" i="1" dirty="0">
                    <a:solidFill>
                      <a:schemeClr val="bg1"/>
                    </a:solidFill>
                  </a:rPr>
                  <a:t>arc(</a:t>
                </a:r>
                <a:r>
                  <a:rPr lang="en-US" altLang="zh-TW" i="1" dirty="0" err="1">
                    <a:solidFill>
                      <a:schemeClr val="bg1"/>
                    </a:solidFill>
                  </a:rPr>
                  <a:t>i</a:t>
                </a:r>
                <a:r>
                  <a:rPr lang="en-US" altLang="zh-TW" i="1" dirty="0">
                    <a:solidFill>
                      <a:schemeClr val="bg1"/>
                    </a:solidFill>
                  </a:rPr>
                  <a:t>, j) </a:t>
                </a:r>
                <a:r>
                  <a:rPr lang="en-US" altLang="zh-TW" dirty="0" smtClean="0"/>
                  <a:t>from </a:t>
                </a:r>
                <a:r>
                  <a:rPr lang="en-US" altLang="zh-TW" i="1" dirty="0">
                    <a:solidFill>
                      <a:schemeClr val="bg1"/>
                    </a:solidFill>
                  </a:rPr>
                  <a:t>T*</a:t>
                </a:r>
                <a:r>
                  <a:rPr lang="en-US" altLang="zh-TW" dirty="0" smtClean="0"/>
                  <a:t>, we partition the </a:t>
                </a:r>
                <a:r>
                  <a:rPr lang="en-US" altLang="zh-TW" i="1" dirty="0">
                    <a:solidFill>
                      <a:schemeClr val="bg1"/>
                    </a:solidFill>
                  </a:rPr>
                  <a:t>node set N </a:t>
                </a:r>
                <a:r>
                  <a:rPr lang="en-US" altLang="zh-TW" dirty="0" smtClean="0"/>
                  <a:t>into subsets and therefore define a cut </a:t>
                </a:r>
                <a:r>
                  <a:rPr lang="en-US" altLang="zh-TW" i="1" dirty="0">
                    <a:solidFill>
                      <a:schemeClr val="bg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>
                        <a:solidFill>
                          <a:schemeClr val="bg1"/>
                        </a:solidFill>
                        <a:latin typeface="Cambria Math"/>
                      </a:rPr>
                      <m:t>S</m:t>
                    </m:r>
                    <m:r>
                      <a:rPr lang="en-US" altLang="zh-TW" i="1">
                        <a:solidFill>
                          <a:schemeClr val="bg1"/>
                        </a:solidFill>
                        <a:latin typeface="Cambria Math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altLang="zh-TW" i="1" dirty="0">
                    <a:solidFill>
                      <a:schemeClr val="bg1"/>
                    </a:solidFill>
                  </a:rPr>
                  <a:t>]</a:t>
                </a:r>
                <a:r>
                  <a:rPr lang="zh-TW" altLang="en-US" i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TW" dirty="0" smtClean="0"/>
                  <a:t>with           and</a:t>
                </a:r>
              </a:p>
              <a:p>
                <a:r>
                  <a:rPr lang="en-US" altLang="zh-TW" dirty="0" smtClean="0"/>
                  <a:t>This cut satisfies</a:t>
                </a:r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026" y="1073374"/>
                <a:ext cx="8780462" cy="5254625"/>
              </a:xfrm>
              <a:blipFill rotWithShape="1">
                <a:blip r:embed="rId3"/>
                <a:stretch>
                  <a:fillRect l="-902" t="-1160" r="-12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the problem may be solved?</a:t>
            </a:r>
            <a:endParaRPr lang="zh-TW" altLang="en-US" smtClean="0"/>
          </a:p>
        </p:txBody>
      </p:sp>
      <p:sp>
        <p:nvSpPr>
          <p:cNvPr id="10243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200" dirty="0" smtClean="0">
                <a:solidFill>
                  <a:srgbClr val="0A0AFF"/>
                </a:solidFill>
                <a:ea typeface="標楷體" pitchFamily="65" charset="-120"/>
              </a:rPr>
              <a:t>Network Optimization Applications 13.03  by   </a:t>
            </a:r>
            <a:r>
              <a:rPr lang="zh-TW" altLang="en-US" sz="1200" dirty="0" smtClean="0">
                <a:solidFill>
                  <a:srgbClr val="0A0AFF"/>
                </a:solidFill>
                <a:ea typeface="標楷體" pitchFamily="65" charset="-120"/>
              </a:rPr>
              <a:t>成大工資管 </a:t>
            </a:r>
            <a:r>
              <a:rPr lang="zh-TW" altLang="en-US" sz="1200" dirty="0" smtClean="0">
                <a:solidFill>
                  <a:srgbClr val="0A0AFF"/>
                </a:solidFill>
                <a:ea typeface="標楷體" pitchFamily="65" charset="-12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ea typeface="標楷體" pitchFamily="65" charset="-120"/>
            </a:endParaRPr>
          </a:p>
        </p:txBody>
      </p:sp>
      <p:graphicFrame>
        <p:nvGraphicFramePr>
          <p:cNvPr id="9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068831"/>
              </p:ext>
            </p:extLst>
          </p:nvPr>
        </p:nvGraphicFramePr>
        <p:xfrm>
          <a:off x="1331640" y="4797425"/>
          <a:ext cx="8636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4" imgW="329914" imgH="177646" progId="Equation.DSMT4">
                  <p:embed/>
                </p:oleObj>
              </mc:Choice>
              <mc:Fallback>
                <p:oleObj name="Equation" r:id="rId4" imgW="329914" imgH="177646" progId="Equation.DSMT4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797425"/>
                        <a:ext cx="8636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545665"/>
              </p:ext>
            </p:extLst>
          </p:nvPr>
        </p:nvGraphicFramePr>
        <p:xfrm>
          <a:off x="3059832" y="4735513"/>
          <a:ext cx="8636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6" imgW="368300" imgH="241300" progId="Equation.DSMT4">
                  <p:embed/>
                </p:oleObj>
              </mc:Choice>
              <mc:Fallback>
                <p:oleObj name="Equation" r:id="rId6" imgW="368300" imgH="241300" progId="Equation.DSMT4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735513"/>
                        <a:ext cx="8636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群組 9"/>
          <p:cNvGrpSpPr>
            <a:grpSpLocks/>
          </p:cNvGrpSpPr>
          <p:nvPr/>
        </p:nvGrpSpPr>
        <p:grpSpPr bwMode="auto">
          <a:xfrm>
            <a:off x="3276600" y="5272088"/>
            <a:ext cx="4870450" cy="611187"/>
            <a:chOff x="2089747" y="5661248"/>
            <a:chExt cx="4870558" cy="611071"/>
          </a:xfrm>
        </p:grpSpPr>
        <p:graphicFrame>
          <p:nvGraphicFramePr>
            <p:cNvPr id="10249" name="物件 10"/>
            <p:cNvGraphicFramePr>
              <a:graphicFrameLocks noChangeAspect="1"/>
            </p:cNvGraphicFramePr>
            <p:nvPr/>
          </p:nvGraphicFramePr>
          <p:xfrm>
            <a:off x="2089747" y="5661248"/>
            <a:ext cx="1189981" cy="6110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4" name="Equation" r:id="rId8" imgW="469696" imgH="241195" progId="Equation.DSMT4">
                    <p:embed/>
                  </p:oleObj>
                </mc:Choice>
                <mc:Fallback>
                  <p:oleObj name="Equation" r:id="rId8" imgW="469696" imgH="241195" progId="Equation.DSMT4">
                    <p:embed/>
                    <p:pic>
                      <p:nvPicPr>
                        <p:cNvPr id="0" name="物件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9747" y="5661248"/>
                          <a:ext cx="1189981" cy="6110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0" name="物件 11"/>
            <p:cNvGraphicFramePr>
              <a:graphicFrameLocks noChangeAspect="1"/>
            </p:cNvGraphicFramePr>
            <p:nvPr/>
          </p:nvGraphicFramePr>
          <p:xfrm>
            <a:off x="5148064" y="5661632"/>
            <a:ext cx="1812241" cy="5380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5" name="Equation" r:id="rId10" imgW="812447" imgH="241195" progId="Equation.DSMT4">
                    <p:embed/>
                  </p:oleObj>
                </mc:Choice>
                <mc:Fallback>
                  <p:oleObj name="Equation" r:id="rId10" imgW="812447" imgH="241195" progId="Equation.DSMT4">
                    <p:embed/>
                    <p:pic>
                      <p:nvPicPr>
                        <p:cNvPr id="0" name="物件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064" y="5661632"/>
                          <a:ext cx="1812241" cy="5380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文字方塊 12"/>
            <p:cNvSpPr txBox="1">
              <a:spLocks noChangeArrowheads="1"/>
            </p:cNvSpPr>
            <p:nvPr/>
          </p:nvSpPr>
          <p:spPr bwMode="auto">
            <a:xfrm>
              <a:off x="3275856" y="5669027"/>
              <a:ext cx="22322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itchFamily="2" charset="2"/>
                <a:buChar char="¥"/>
                <a:defRPr kumimoji="1" sz="2800">
                  <a:solidFill>
                    <a:srgbClr val="0D20AB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n"/>
                <a:defRPr kumimoji="1" sz="2500">
                  <a:solidFill>
                    <a:srgbClr val="01450C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£"/>
                <a:defRPr kumimoji="1" sz="2200">
                  <a:solidFill>
                    <a:srgbClr val="0D20AB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kumimoji="1" sz="2000">
                  <a:solidFill>
                    <a:srgbClr val="004992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w"/>
                <a:defRPr kumimoji="1" sz="2000">
                  <a:solidFill>
                    <a:schemeClr val="bg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w"/>
                <a:defRPr kumimoji="1" sz="2000">
                  <a:solidFill>
                    <a:schemeClr val="bg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w"/>
                <a:defRPr kumimoji="1" sz="2000">
                  <a:solidFill>
                    <a:schemeClr val="bg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w"/>
                <a:defRPr kumimoji="1" sz="2000">
                  <a:solidFill>
                    <a:schemeClr val="bg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itchFamily="2" charset="2"/>
                <a:buChar char="w"/>
                <a:defRPr kumimoji="1" sz="2000">
                  <a:solidFill>
                    <a:schemeClr val="bg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i="1">
                  <a:solidFill>
                    <a:schemeClr val="bg1"/>
                  </a:solidFill>
                  <a:latin typeface="Times New Roman" pitchFamily="18" charset="0"/>
                  <a:ea typeface="新細明體" pitchFamily="18" charset="-120"/>
                </a:rPr>
                <a:t>for each arc</a:t>
              </a:r>
              <a:endParaRPr lang="zh-TW" altLang="en-US" i="1">
                <a:solidFill>
                  <a:schemeClr val="bg1"/>
                </a:solidFill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7594600" y="5800725"/>
            <a:ext cx="100965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rgbClr val="0D20AB"/>
                </a:solidFill>
                <a:latin typeface="+mn-lt"/>
                <a:ea typeface="+mn-ea"/>
              </a:rPr>
              <a:t>(13.1)</a:t>
            </a:r>
            <a:endParaRPr lang="zh-TW" altLang="en-US" dirty="0">
              <a:solidFill>
                <a:srgbClr val="0D20AB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intro">
  <a:themeElements>
    <a:clrScheme name="intro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intro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23810</TotalTime>
  <Words>572</Words>
  <Application>Microsoft Office PowerPoint</Application>
  <PresentationFormat>如螢幕大小 (4:3)</PresentationFormat>
  <Paragraphs>100</Paragraphs>
  <Slides>12</Slides>
  <Notes>3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4" baseType="lpstr">
      <vt:lpstr>intro</vt:lpstr>
      <vt:lpstr>Equation</vt:lpstr>
      <vt:lpstr>All-Pairs Minimax Path Problem</vt:lpstr>
      <vt:lpstr>Contents</vt:lpstr>
      <vt:lpstr>Introduction</vt:lpstr>
      <vt:lpstr>Introduction</vt:lpstr>
      <vt:lpstr>Related problems</vt:lpstr>
      <vt:lpstr>Related problems</vt:lpstr>
      <vt:lpstr>Related problems</vt:lpstr>
      <vt:lpstr>Related problems</vt:lpstr>
      <vt:lpstr>How the problem may be solved?</vt:lpstr>
      <vt:lpstr>How the problem may be solved?</vt:lpstr>
      <vt:lpstr>How the problem may be solved?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 in MPBSS</dc:title>
  <dc:creator>I-Lin Wang</dc:creator>
  <cp:lastModifiedBy>ilin</cp:lastModifiedBy>
  <cp:revision>1331</cp:revision>
  <dcterms:created xsi:type="dcterms:W3CDTF">2010-04-03T03:14:21Z</dcterms:created>
  <dcterms:modified xsi:type="dcterms:W3CDTF">2015-03-04T01:51:33Z</dcterms:modified>
</cp:coreProperties>
</file>