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591" r:id="rId2"/>
    <p:sldId id="593" r:id="rId3"/>
    <p:sldId id="592" r:id="rId4"/>
    <p:sldId id="600" r:id="rId5"/>
    <p:sldId id="597" r:id="rId6"/>
    <p:sldId id="599" r:id="rId7"/>
    <p:sldId id="594" r:id="rId8"/>
    <p:sldId id="595" r:id="rId9"/>
    <p:sldId id="601" r:id="rId10"/>
    <p:sldId id="603" r:id="rId1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00"/>
    <a:srgbClr val="FF6699"/>
    <a:srgbClr val="003300"/>
    <a:srgbClr val="FFCC99"/>
    <a:srgbClr val="0000FF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3" autoAdjust="0"/>
    <p:restoredTop sz="94667" autoAdjust="0"/>
  </p:normalViewPr>
  <p:slideViewPr>
    <p:cSldViewPr>
      <p:cViewPr varScale="1">
        <p:scale>
          <a:sx n="92" d="100"/>
          <a:sy n="92" d="100"/>
        </p:scale>
        <p:origin x="-2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4DD520E8-528E-4EB5-86B9-F178D6CCBA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051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740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551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F43F8B63-0A2C-4598-9882-922F9A41E365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/11</a:t>
            </a:r>
            <a:endParaRPr lang="zh-TW" altLang="en-US" sz="14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43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43977959-B0CB-4E5D-97C9-206F9152BA07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 dirty="0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</a:t>
            </a:r>
            <a:r>
              <a:rPr kumimoji="0" lang="en-US" altLang="zh-TW" sz="1400" b="1" dirty="0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10</a:t>
            </a:r>
            <a:endParaRPr lang="en-US" altLang="zh-TW" sz="1400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sz="1200" smtClean="0">
                <a:solidFill>
                  <a:srgbClr val="0A0AFF"/>
                </a:solidFill>
              </a:defRPr>
            </a:lvl1pPr>
          </a:lstStyle>
          <a:p>
            <a:pPr>
              <a:defRPr/>
            </a:pPr>
            <a:r>
              <a:rPr lang="en-US" altLang="zh-TW" dirty="0"/>
              <a:t>Network Optimization Applications 19.03  by   </a:t>
            </a:r>
            <a:r>
              <a:rPr lang="zh-TW" altLang="en-US" dirty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png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Optimal Destruction of </a:t>
            </a:r>
            <a:br>
              <a:rPr lang="en-US" altLang="zh-TW" smtClean="0"/>
            </a:br>
            <a:r>
              <a:rPr lang="en-US" altLang="zh-TW" smtClean="0"/>
              <a:t>Military Targets</a:t>
            </a:r>
            <a:endParaRPr lang="zh-TW" altLang="en-US" smtClean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1367644" y="3886200"/>
            <a:ext cx="6408712" cy="1752600"/>
          </a:xfrm>
        </p:spPr>
        <p:txBody>
          <a:bodyPr/>
          <a:lstStyle/>
          <a:p>
            <a:r>
              <a:rPr lang="en-US" altLang="zh-TW" sz="1800" dirty="0" err="1"/>
              <a:t>Orlin</a:t>
            </a:r>
            <a:r>
              <a:rPr lang="en-US" altLang="zh-TW" sz="1800" dirty="0"/>
              <a:t>, D. </a:t>
            </a:r>
            <a:endParaRPr lang="en-US" altLang="zh-TW" sz="1800" dirty="0" smtClean="0"/>
          </a:p>
          <a:p>
            <a:r>
              <a:rPr lang="en-US" altLang="zh-TW" sz="1800" b="1" dirty="0" smtClean="0"/>
              <a:t>Optimal </a:t>
            </a:r>
            <a:r>
              <a:rPr lang="en-US" altLang="zh-TW" sz="1800" b="1" dirty="0"/>
              <a:t>weapons allocation against layered defenses.</a:t>
            </a:r>
          </a:p>
          <a:p>
            <a:r>
              <a:rPr lang="en-US" altLang="zh-TW" sz="1800" i="1" dirty="0"/>
              <a:t>Naval Res. </a:t>
            </a:r>
            <a:r>
              <a:rPr lang="en-US" altLang="zh-TW" sz="1800" i="1" dirty="0" err="1"/>
              <a:t>Logist</a:t>
            </a:r>
            <a:r>
              <a:rPr lang="en-US" altLang="zh-TW" sz="1800" dirty="0"/>
              <a:t>. 34 605–616</a:t>
            </a:r>
            <a:r>
              <a:rPr lang="en-US" altLang="zh-TW" sz="1800" dirty="0" smtClean="0"/>
              <a:t>.</a:t>
            </a:r>
            <a:r>
              <a:rPr lang="en-US" altLang="zh-TW" sz="1800" dirty="0"/>
              <a:t> 1987. </a:t>
            </a:r>
            <a:endParaRPr lang="zh-TW" altLang="en-US" sz="1800" dirty="0" smtClean="0"/>
          </a:p>
        </p:txBody>
      </p:sp>
      <p:sp>
        <p:nvSpPr>
          <p:cNvPr id="3076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19.03  by   </a:t>
            </a:r>
            <a:r>
              <a:rPr lang="zh-TW" altLang="en-US" sz="1200" dirty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Flow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19.03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836684"/>
              </p:ext>
            </p:extLst>
          </p:nvPr>
        </p:nvGraphicFramePr>
        <p:xfrm>
          <a:off x="1763688" y="1124744"/>
          <a:ext cx="5616624" cy="325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2412720" imgH="1396800" progId="Equation.DSMT4">
                  <p:embed/>
                </p:oleObj>
              </mc:Choice>
              <mc:Fallback>
                <p:oleObj name="Equation" r:id="rId3" imgW="241272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1124744"/>
                        <a:ext cx="5616624" cy="3251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817694" y="4590256"/>
                <a:ext cx="5508612" cy="156966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400" u="sng" dirty="0" smtClean="0">
                    <a:solidFill>
                      <a:schemeClr val="accent1"/>
                    </a:solidFill>
                    <a:latin typeface="+mn-lt"/>
                  </a:rPr>
                  <a:t>Solution Method</a:t>
                </a:r>
              </a:p>
              <a:p>
                <a:r>
                  <a:rPr lang="en-US" altLang="zh-TW" sz="2400" dirty="0" smtClean="0">
                    <a:solidFill>
                      <a:schemeClr val="bg1"/>
                    </a:solidFill>
                    <a:latin typeface="+mn-lt"/>
                  </a:rPr>
                  <a:t>Capacity 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+mn-lt"/>
                  </a:rPr>
                  <a:t>Scaling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+mn-lt"/>
                  </a:rPr>
                  <a:t>Algorithm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altLang="zh-TW" sz="2400" dirty="0">
                  <a:solidFill>
                    <a:schemeClr val="bg1"/>
                  </a:solidFill>
                  <a:latin typeface="+mn-lt"/>
                </a:endParaRPr>
              </a:p>
              <a:p>
                <a:r>
                  <a:rPr lang="en-US" altLang="zh-TW" sz="2400" dirty="0">
                    <a:solidFill>
                      <a:schemeClr val="bg1"/>
                    </a:solidFill>
                    <a:latin typeface="+mn-lt"/>
                  </a:rPr>
                  <a:t>Generic </a:t>
                </a:r>
                <a:r>
                  <a:rPr lang="en-US" altLang="zh-TW" sz="2400" dirty="0" err="1">
                    <a:solidFill>
                      <a:schemeClr val="bg1"/>
                    </a:solidFill>
                    <a:latin typeface="+mn-lt"/>
                  </a:rPr>
                  <a:t>Preflow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+mn-lt"/>
                  </a:rPr>
                  <a:t>-Push Algorithm</a:t>
                </a:r>
              </a:p>
              <a:p>
                <a:r>
                  <a:rPr lang="en-US" altLang="zh-TW" sz="2400" dirty="0">
                    <a:solidFill>
                      <a:schemeClr val="bg1"/>
                    </a:solidFill>
                    <a:latin typeface="+mn-lt"/>
                  </a:rPr>
                  <a:t>Highest-Label </a:t>
                </a:r>
                <a:r>
                  <a:rPr lang="en-US" altLang="zh-TW" sz="2400" dirty="0" err="1">
                    <a:solidFill>
                      <a:schemeClr val="bg1"/>
                    </a:solidFill>
                    <a:latin typeface="+mn-lt"/>
                  </a:rPr>
                  <a:t>Preflow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+mn-lt"/>
                  </a:rPr>
                  <a:t>-Push Algorithms</a:t>
                </a:r>
                <a:endParaRPr lang="zh-TW" altLang="en-US" sz="240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694" y="4590256"/>
                <a:ext cx="5508612" cy="1569660"/>
              </a:xfrm>
              <a:prstGeom prst="rect">
                <a:avLst/>
              </a:prstGeom>
              <a:blipFill rotWithShape="1">
                <a:blip r:embed="rId5"/>
                <a:stretch>
                  <a:fillRect l="-1545" t="-2317" r="-1104" b="-8108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91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268760"/>
            <a:ext cx="8248650" cy="50387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4" name="群組 43"/>
          <p:cNvGrpSpPr/>
          <p:nvPr/>
        </p:nvGrpSpPr>
        <p:grpSpPr>
          <a:xfrm>
            <a:off x="6300192" y="3465004"/>
            <a:ext cx="1224136" cy="1044116"/>
            <a:chOff x="6300192" y="3465004"/>
            <a:chExt cx="1224136" cy="1044116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6300192" y="3465004"/>
              <a:ext cx="1224136" cy="36004"/>
            </a:xfrm>
            <a:prstGeom prst="line">
              <a:avLst/>
            </a:prstGeom>
            <a:ln w="38100">
              <a:solidFill>
                <a:srgbClr val="00B05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V="1">
              <a:off x="6300192" y="3465004"/>
              <a:ext cx="0" cy="1044116"/>
            </a:xfrm>
            <a:prstGeom prst="line">
              <a:avLst/>
            </a:prstGeom>
            <a:ln w="38100">
              <a:solidFill>
                <a:srgbClr val="00B05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>
              <a:off x="6300192" y="4509120"/>
              <a:ext cx="1152128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7452320" y="3501008"/>
              <a:ext cx="72008" cy="1008112"/>
            </a:xfrm>
            <a:prstGeom prst="line">
              <a:avLst/>
            </a:prstGeom>
            <a:ln w="38100">
              <a:solidFill>
                <a:srgbClr val="00B05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 smtClean="0"/>
          </a:p>
        </p:txBody>
      </p:sp>
      <p:sp>
        <p:nvSpPr>
          <p:cNvPr id="5124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200" dirty="0">
                <a:solidFill>
                  <a:srgbClr val="0A0AFF"/>
                </a:solidFill>
              </a:rPr>
              <a:t>Network Optimization Applications 19.03  by   </a:t>
            </a:r>
            <a:r>
              <a:rPr lang="zh-TW" altLang="en-US" sz="1200" dirty="0">
                <a:solidFill>
                  <a:srgbClr val="0A0AFF"/>
                </a:solidFill>
              </a:rPr>
              <a:t>成大工資管 </a:t>
            </a:r>
            <a:endParaRPr lang="en-US" altLang="zh-TW" sz="1200" i="1" dirty="0">
              <a:solidFill>
                <a:srgbClr val="FFFFFF"/>
              </a:solidFill>
            </a:endParaRPr>
          </a:p>
        </p:txBody>
      </p:sp>
      <p:sp>
        <p:nvSpPr>
          <p:cNvPr id="2" name="向下箭號 1"/>
          <p:cNvSpPr/>
          <p:nvPr/>
        </p:nvSpPr>
        <p:spPr>
          <a:xfrm rot="2700000">
            <a:off x="3204113" y="2176956"/>
            <a:ext cx="231687" cy="50405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5220072" y="2060848"/>
            <a:ext cx="216024" cy="216024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2195736" y="2960948"/>
            <a:ext cx="1080120" cy="540060"/>
            <a:chOff x="2195736" y="2960948"/>
            <a:chExt cx="1080120" cy="540060"/>
          </a:xfrm>
        </p:grpSpPr>
        <p:cxnSp>
          <p:nvCxnSpPr>
            <p:cNvPr id="6" name="直線接點 5"/>
            <p:cNvCxnSpPr/>
            <p:nvPr/>
          </p:nvCxnSpPr>
          <p:spPr>
            <a:xfrm>
              <a:off x="2195736" y="3212976"/>
              <a:ext cx="1008112" cy="288032"/>
            </a:xfrm>
            <a:prstGeom prst="line">
              <a:avLst/>
            </a:prstGeom>
            <a:ln w="38100">
              <a:solidFill>
                <a:srgbClr val="FF66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V="1">
              <a:off x="2195736" y="2996952"/>
              <a:ext cx="72008" cy="216024"/>
            </a:xfrm>
            <a:prstGeom prst="line">
              <a:avLst/>
            </a:prstGeom>
            <a:ln w="38100">
              <a:solidFill>
                <a:srgbClr val="FF66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3167844" y="3248980"/>
              <a:ext cx="72008" cy="216024"/>
            </a:xfrm>
            <a:prstGeom prst="line">
              <a:avLst/>
            </a:prstGeom>
            <a:ln w="38100">
              <a:solidFill>
                <a:srgbClr val="FF66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2267744" y="2960948"/>
              <a:ext cx="1008112" cy="288032"/>
            </a:xfrm>
            <a:prstGeom prst="line">
              <a:avLst/>
            </a:prstGeom>
            <a:ln w="38100">
              <a:solidFill>
                <a:srgbClr val="FF66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3707904" y="1556792"/>
            <a:ext cx="3384376" cy="2520280"/>
            <a:chOff x="3707904" y="1556792"/>
            <a:chExt cx="3384376" cy="252028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3707904" y="1628800"/>
              <a:ext cx="576064" cy="1872208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 flipV="1">
              <a:off x="4283968" y="3573016"/>
              <a:ext cx="1800200" cy="504056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6084168" y="2428984"/>
              <a:ext cx="1008112" cy="1648088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 flipV="1">
              <a:off x="3707904" y="1556792"/>
              <a:ext cx="3384376" cy="872192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字方塊 41"/>
          <p:cNvSpPr txBox="1"/>
          <p:nvPr/>
        </p:nvSpPr>
        <p:spPr>
          <a:xfrm>
            <a:off x="6187794" y="1762055"/>
            <a:ext cx="800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C000"/>
                </a:solidFill>
                <a:latin typeface="+mn-lt"/>
              </a:rPr>
              <a:t>FAD</a:t>
            </a:r>
            <a:endParaRPr lang="zh-TW" altLang="en-US" sz="24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227437" y="32129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6699"/>
                </a:solidFill>
                <a:latin typeface="+mn-lt"/>
              </a:rPr>
              <a:t>AI</a:t>
            </a:r>
            <a:endParaRPr lang="zh-TW" altLang="en-US" sz="2400" b="1" dirty="0">
              <a:solidFill>
                <a:srgbClr val="FF6699"/>
              </a:solidFill>
              <a:latin typeface="+mn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876618" y="289073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50"/>
                </a:solidFill>
                <a:latin typeface="+mn-lt"/>
              </a:rPr>
              <a:t>BSAM</a:t>
            </a:r>
            <a:endParaRPr lang="zh-TW" altLang="en-US" sz="24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992202" y="227687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TSAM</a:t>
            </a:r>
            <a:endParaRPr lang="zh-TW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903970" y="1800349"/>
            <a:ext cx="1102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+mn-lt"/>
              </a:rPr>
              <a:t>Target</a:t>
            </a:r>
            <a:endParaRPr lang="zh-TW" altLang="en-US" sz="24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2" grpId="0"/>
      <p:bldP spid="42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Determine an allocation scheme for weapons to targets in the presence of layered regional defense.</a:t>
            </a:r>
          </a:p>
          <a:p>
            <a:pPr lvl="1"/>
            <a:r>
              <a:rPr lang="en-US" altLang="zh-TW" sz="2400" dirty="0" smtClean="0"/>
              <a:t>To destroy a target, it must first destroy all the defense sites that protect it.</a:t>
            </a:r>
          </a:p>
          <a:p>
            <a:pPr lvl="1"/>
            <a:r>
              <a:rPr lang="en-US" altLang="zh-TW" sz="2400" dirty="0" smtClean="0"/>
              <a:t>Destroy the target or defense site has a certain military benefit but also incurs some loss.</a:t>
            </a:r>
          </a:p>
          <a:p>
            <a:r>
              <a:rPr lang="en-US" altLang="zh-TW" sz="2400" dirty="0" smtClean="0"/>
              <a:t>Objective</a:t>
            </a:r>
          </a:p>
          <a:p>
            <a:pPr lvl="1"/>
            <a:r>
              <a:rPr lang="en-US" altLang="zh-TW" sz="2400" dirty="0" smtClean="0"/>
              <a:t>Maximum the # of target we destroyed.</a:t>
            </a:r>
          </a:p>
          <a:p>
            <a:pPr lvl="1"/>
            <a:r>
              <a:rPr lang="en-US" altLang="zh-TW" sz="2400" dirty="0" smtClean="0"/>
              <a:t>Minimum the # of weapon we used.</a:t>
            </a:r>
            <a:endParaRPr lang="zh-TW" altLang="en-US" sz="2400" dirty="0" smtClean="0"/>
          </a:p>
        </p:txBody>
      </p:sp>
      <p:sp>
        <p:nvSpPr>
          <p:cNvPr id="4100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19.03  by   </a:t>
            </a:r>
            <a:r>
              <a:rPr lang="zh-TW" altLang="en-US" sz="1200" dirty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19.03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Restate the basic problem as a tree</a:t>
                </a:r>
              </a:p>
              <a:p>
                <a:pPr lvl="1"/>
                <a:r>
                  <a:rPr lang="en-US" altLang="zh-TW" dirty="0" smtClean="0"/>
                  <a:t>Allows us to see more readily which defenses protect each target or defense site.</a:t>
                </a:r>
              </a:p>
              <a:p>
                <a:r>
                  <a:rPr lang="en-US" altLang="zh-TW" sz="2400" dirty="0"/>
                  <a:t>Definition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TW" sz="2400" dirty="0"/>
                  <a:t> : the set of military targets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4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400" i="1" dirty="0">
                            <a:latin typeface="Cambria Math"/>
                          </a:rPr>
                          <m:t>𝑆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 </m:t>
                        </m:r>
                      </m:e>
                    </m:acc>
                  </m:oMath>
                </a14:m>
                <a:r>
                  <a:rPr lang="en-US" altLang="zh-TW" sz="2400" dirty="0"/>
                  <a:t>: the set of defense sites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𝐷</m:t>
                    </m:r>
                    <m:r>
                      <a:rPr lang="en-US" altLang="zh-TW" sz="2400" i="1">
                        <a:latin typeface="Cambria Math"/>
                      </a:rPr>
                      <m:t>(</m:t>
                    </m:r>
                    <m:r>
                      <a:rPr lang="en-US" altLang="zh-TW" sz="2400" i="1">
                        <a:latin typeface="Cambria Math"/>
                      </a:rPr>
                      <m:t>𝑖</m:t>
                    </m:r>
                    <m:r>
                      <a:rPr lang="en-US" altLang="zh-TW" sz="2400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: the set of defense sites that protect the target or defense site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𝑖</m:t>
                    </m:r>
                    <m:r>
                      <a:rPr lang="en-US" altLang="zh-TW" sz="2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sz="2400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TW" sz="2400" i="1">
                        <a:latin typeface="Cambria Math"/>
                        <a:ea typeface="Cambria Math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acc>
                  </m:oMath>
                </a14:m>
                <a:endParaRPr lang="en-US" altLang="zh-TW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: the net value of destroying the </a:t>
                </a:r>
                <a:r>
                  <a:rPr lang="en-US" altLang="zh-TW" sz="2400" i="1" dirty="0" err="1"/>
                  <a:t>i</a:t>
                </a:r>
                <a:r>
                  <a:rPr lang="en-US" altLang="zh-TW" sz="2400" i="1" dirty="0"/>
                  <a:t> </a:t>
                </a:r>
                <a:r>
                  <a:rPr lang="en-US" altLang="zh-TW" sz="2400" dirty="0" err="1"/>
                  <a:t>th</a:t>
                </a:r>
                <a:r>
                  <a:rPr lang="en-US" altLang="zh-TW" sz="2400" dirty="0"/>
                  <a:t> target or defense site</a:t>
                </a:r>
                <a:r>
                  <a:rPr lang="en-US" altLang="zh-TW" sz="2400" dirty="0" smtClean="0"/>
                  <a:t>. (the </a:t>
                </a:r>
                <a:r>
                  <a:rPr lang="en-US" altLang="zh-TW" sz="2400" dirty="0"/>
                  <a:t>benefit minus the </a:t>
                </a:r>
                <a:r>
                  <a:rPr lang="en-US" altLang="zh-TW" sz="2400" dirty="0" smtClean="0"/>
                  <a:t>loss)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1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2135" y="563145"/>
            <a:ext cx="8784976" cy="848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19.03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5" name="五邊形 4"/>
          <p:cNvSpPr/>
          <p:nvPr/>
        </p:nvSpPr>
        <p:spPr>
          <a:xfrm>
            <a:off x="1452525" y="114365"/>
            <a:ext cx="3350536" cy="897560"/>
          </a:xfrm>
          <a:prstGeom prst="homePlate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/>
              <a:t>Associate a node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with </a:t>
            </a:r>
          </a:p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th</a:t>
            </a:r>
            <a:r>
              <a:rPr lang="en-US" altLang="zh-TW" sz="2000" dirty="0" smtClean="0"/>
              <a:t> target or defense site.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37968" y="1034973"/>
                <a:ext cx="34494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rgbClr val="006600"/>
                    </a:solidFill>
                    <a:latin typeface="+mn-lt"/>
                  </a:rPr>
                  <a:t>Each node </a:t>
                </a:r>
                <a:r>
                  <a:rPr lang="en-US" altLang="zh-TW" sz="2000" dirty="0" err="1" smtClean="0">
                    <a:solidFill>
                      <a:srgbClr val="006600"/>
                    </a:solidFill>
                    <a:latin typeface="+mn-lt"/>
                  </a:rPr>
                  <a:t>i</a:t>
                </a:r>
                <a:r>
                  <a:rPr lang="en-US" altLang="zh-TW" sz="2000" dirty="0" smtClean="0">
                    <a:solidFill>
                      <a:srgbClr val="006600"/>
                    </a:solidFill>
                    <a:latin typeface="+mn-lt"/>
                  </a:rPr>
                  <a:t> has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solidFill>
                      <a:srgbClr val="006600"/>
                    </a:solidFill>
                    <a:latin typeface="+mn-lt"/>
                  </a:rPr>
                  <a:t>.</a:t>
                </a:r>
                <a:endParaRPr lang="zh-TW" altLang="en-US" sz="2000" dirty="0">
                  <a:solidFill>
                    <a:srgbClr val="0066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968" y="1034973"/>
                <a:ext cx="3449406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947" t="-6154" r="-1239" b="-2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五邊形 6"/>
              <p:cNvSpPr/>
              <p:nvPr/>
            </p:nvSpPr>
            <p:spPr>
              <a:xfrm>
                <a:off x="3887361" y="269362"/>
                <a:ext cx="3777797" cy="960952"/>
              </a:xfrm>
              <a:prstGeom prst="homePlate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000" dirty="0" smtClean="0"/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  <a:ea typeface="Cambria Math"/>
                      </a:rPr>
                      <m:t>i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altLang="zh-TW" sz="2000" dirty="0" smtClean="0"/>
                  <a:t>, </a:t>
                </a:r>
                <a:r>
                  <a:rPr lang="en-US" altLang="zh-TW" sz="2000" dirty="0"/>
                  <a:t>i</a:t>
                </a:r>
                <a:r>
                  <a:rPr lang="en-US" altLang="zh-TW" sz="2000" dirty="0" smtClean="0"/>
                  <a:t>ntroduce an arc(</a:t>
                </a:r>
                <a:r>
                  <a:rPr lang="en-US" altLang="zh-TW" sz="2000" dirty="0" err="1" smtClean="0"/>
                  <a:t>j,i</a:t>
                </a:r>
                <a:r>
                  <a:rPr lang="en-US" altLang="zh-TW" sz="2000" dirty="0" smtClean="0"/>
                  <a:t>) 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dirty="0" smtClean="0">
                        <a:latin typeface="Cambria Math"/>
                        <a:ea typeface="Cambria Math"/>
                      </a:rPr>
                      <m:t>j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 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7" name="五邊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61" y="269362"/>
                <a:ext cx="3777797" cy="960952"/>
              </a:xfrm>
              <a:prstGeom prst="homePlate">
                <a:avLst/>
              </a:prstGeom>
              <a:blipFill rotWithShape="1">
                <a:blip r:embed="rId3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4247240" y="1246158"/>
            <a:ext cx="272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6600"/>
                </a:solidFill>
                <a:latin typeface="+mn-lt"/>
              </a:rPr>
              <a:t>Each arc has no cost.</a:t>
            </a:r>
            <a:endParaRPr lang="zh-TW" altLang="en-US" sz="200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7745506" y="4623794"/>
            <a:ext cx="364157" cy="36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6247618" y="4837858"/>
            <a:ext cx="364157" cy="36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19" name="橢圓 18"/>
          <p:cNvSpPr/>
          <p:nvPr/>
        </p:nvSpPr>
        <p:spPr>
          <a:xfrm>
            <a:off x="4749731" y="2061059"/>
            <a:ext cx="364157" cy="36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8</a:t>
            </a:r>
            <a:endParaRPr lang="zh-TW" altLang="en-US" sz="2000" dirty="0"/>
          </a:p>
        </p:txBody>
      </p:sp>
      <p:sp>
        <p:nvSpPr>
          <p:cNvPr id="20" name="橢圓 19"/>
          <p:cNvSpPr/>
          <p:nvPr/>
        </p:nvSpPr>
        <p:spPr>
          <a:xfrm>
            <a:off x="4749731" y="4169570"/>
            <a:ext cx="364157" cy="36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9</a:t>
            </a:r>
            <a:endParaRPr lang="zh-TW" altLang="en-US" sz="2000" dirty="0"/>
          </a:p>
        </p:txBody>
      </p:sp>
      <p:sp>
        <p:nvSpPr>
          <p:cNvPr id="22" name="橢圓 21"/>
          <p:cNvSpPr/>
          <p:nvPr/>
        </p:nvSpPr>
        <p:spPr>
          <a:xfrm>
            <a:off x="3251844" y="2061059"/>
            <a:ext cx="364157" cy="36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23" name="橢圓 22"/>
          <p:cNvSpPr/>
          <p:nvPr/>
        </p:nvSpPr>
        <p:spPr>
          <a:xfrm>
            <a:off x="3251844" y="3303436"/>
            <a:ext cx="364157" cy="36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5</a:t>
            </a:r>
            <a:endParaRPr lang="zh-TW" altLang="en-US" sz="2000" dirty="0"/>
          </a:p>
        </p:txBody>
      </p:sp>
      <p:sp>
        <p:nvSpPr>
          <p:cNvPr id="24" name="橢圓 23"/>
          <p:cNvSpPr/>
          <p:nvPr/>
        </p:nvSpPr>
        <p:spPr>
          <a:xfrm>
            <a:off x="3251844" y="4643601"/>
            <a:ext cx="364157" cy="36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6</a:t>
            </a:r>
            <a:endParaRPr lang="zh-TW" altLang="en-US" sz="2000" dirty="0"/>
          </a:p>
        </p:txBody>
      </p:sp>
      <p:sp>
        <p:nvSpPr>
          <p:cNvPr id="25" name="橢圓 24"/>
          <p:cNvSpPr/>
          <p:nvPr/>
        </p:nvSpPr>
        <p:spPr>
          <a:xfrm>
            <a:off x="3251844" y="5860506"/>
            <a:ext cx="364157" cy="36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7</a:t>
            </a:r>
            <a:endParaRPr lang="zh-TW" altLang="en-US" sz="2000" dirty="0"/>
          </a:p>
        </p:txBody>
      </p:sp>
      <p:sp>
        <p:nvSpPr>
          <p:cNvPr id="26" name="橢圓 25"/>
          <p:cNvSpPr/>
          <p:nvPr/>
        </p:nvSpPr>
        <p:spPr>
          <a:xfrm>
            <a:off x="1883692" y="2670659"/>
            <a:ext cx="364157" cy="36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27" name="橢圓 26"/>
          <p:cNvSpPr/>
          <p:nvPr/>
        </p:nvSpPr>
        <p:spPr>
          <a:xfrm>
            <a:off x="1883692" y="4067815"/>
            <a:ext cx="364157" cy="36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28" name="橢圓 27"/>
          <p:cNvSpPr/>
          <p:nvPr/>
        </p:nvSpPr>
        <p:spPr>
          <a:xfrm>
            <a:off x="1883692" y="5284179"/>
            <a:ext cx="364157" cy="36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cxnSp>
        <p:nvCxnSpPr>
          <p:cNvPr id="29" name="直線單箭頭接點 28"/>
          <p:cNvCxnSpPr>
            <a:stCxn id="19" idx="3"/>
            <a:endCxn id="26" idx="6"/>
          </p:cNvCxnSpPr>
          <p:nvPr/>
        </p:nvCxnSpPr>
        <p:spPr>
          <a:xfrm flipH="1">
            <a:off x="2247849" y="2376745"/>
            <a:ext cx="2555212" cy="47883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9" idx="2"/>
            <a:endCxn id="22" idx="6"/>
          </p:cNvCxnSpPr>
          <p:nvPr/>
        </p:nvCxnSpPr>
        <p:spPr>
          <a:xfrm flipH="1">
            <a:off x="3616001" y="2245984"/>
            <a:ext cx="1133730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3" idx="2"/>
            <a:endCxn id="19" idx="6"/>
          </p:cNvCxnSpPr>
          <p:nvPr/>
        </p:nvCxnSpPr>
        <p:spPr>
          <a:xfrm flipH="1" flipV="1">
            <a:off x="5113888" y="2245984"/>
            <a:ext cx="2622809" cy="75622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2" idx="4"/>
            <a:endCxn id="20" idx="7"/>
          </p:cNvCxnSpPr>
          <p:nvPr/>
        </p:nvCxnSpPr>
        <p:spPr>
          <a:xfrm flipH="1">
            <a:off x="5060558" y="2424600"/>
            <a:ext cx="1360333" cy="1799133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5" idx="2"/>
            <a:endCxn id="12" idx="6"/>
          </p:cNvCxnSpPr>
          <p:nvPr/>
        </p:nvCxnSpPr>
        <p:spPr>
          <a:xfrm flipH="1" flipV="1">
            <a:off x="6602969" y="2239676"/>
            <a:ext cx="1133741" cy="1453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4" idx="2"/>
            <a:endCxn id="16" idx="6"/>
          </p:cNvCxnSpPr>
          <p:nvPr/>
        </p:nvCxnSpPr>
        <p:spPr>
          <a:xfrm flipH="1" flipV="1">
            <a:off x="6600257" y="3785702"/>
            <a:ext cx="1136453" cy="1528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1" idx="2"/>
            <a:endCxn id="17" idx="6"/>
          </p:cNvCxnSpPr>
          <p:nvPr/>
        </p:nvCxnSpPr>
        <p:spPr>
          <a:xfrm flipH="1">
            <a:off x="6611775" y="4808719"/>
            <a:ext cx="1133731" cy="21406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0" idx="3"/>
            <a:endCxn id="18" idx="6"/>
          </p:cNvCxnSpPr>
          <p:nvPr/>
        </p:nvCxnSpPr>
        <p:spPr>
          <a:xfrm flipH="1">
            <a:off x="6643139" y="5976923"/>
            <a:ext cx="1146275" cy="24334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0" idx="2"/>
            <a:endCxn id="28" idx="6"/>
          </p:cNvCxnSpPr>
          <p:nvPr/>
        </p:nvCxnSpPr>
        <p:spPr>
          <a:xfrm flipH="1" flipV="1">
            <a:off x="2247849" y="5469104"/>
            <a:ext cx="5488234" cy="37706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0" idx="1"/>
            <a:endCxn id="21" idx="6"/>
          </p:cNvCxnSpPr>
          <p:nvPr/>
        </p:nvCxnSpPr>
        <p:spPr>
          <a:xfrm flipH="1" flipV="1">
            <a:off x="5105089" y="5285368"/>
            <a:ext cx="2684324" cy="430038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7" idx="2"/>
            <a:endCxn id="20" idx="6"/>
          </p:cNvCxnSpPr>
          <p:nvPr/>
        </p:nvCxnSpPr>
        <p:spPr>
          <a:xfrm flipH="1" flipV="1">
            <a:off x="5113888" y="4354495"/>
            <a:ext cx="1133730" cy="668288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0" idx="2"/>
            <a:endCxn id="27" idx="6"/>
          </p:cNvCxnSpPr>
          <p:nvPr/>
        </p:nvCxnSpPr>
        <p:spPr>
          <a:xfrm flipH="1" flipV="1">
            <a:off x="2247849" y="4252740"/>
            <a:ext cx="2501882" cy="10175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0" idx="3"/>
            <a:endCxn id="24" idx="6"/>
          </p:cNvCxnSpPr>
          <p:nvPr/>
        </p:nvCxnSpPr>
        <p:spPr>
          <a:xfrm flipH="1">
            <a:off x="3616001" y="4485256"/>
            <a:ext cx="1187060" cy="34327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9" idx="4"/>
            <a:endCxn id="23" idx="7"/>
          </p:cNvCxnSpPr>
          <p:nvPr/>
        </p:nvCxnSpPr>
        <p:spPr>
          <a:xfrm flipH="1">
            <a:off x="3562671" y="2430908"/>
            <a:ext cx="1369139" cy="92669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5" idx="2"/>
            <a:endCxn id="28" idx="5"/>
          </p:cNvCxnSpPr>
          <p:nvPr/>
        </p:nvCxnSpPr>
        <p:spPr>
          <a:xfrm flipH="1" flipV="1">
            <a:off x="2194519" y="5599865"/>
            <a:ext cx="1057325" cy="44556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群組 68"/>
          <p:cNvGrpSpPr/>
          <p:nvPr/>
        </p:nvGrpSpPr>
        <p:grpSpPr>
          <a:xfrm>
            <a:off x="4706467" y="5073741"/>
            <a:ext cx="398622" cy="400110"/>
            <a:chOff x="4737963" y="3504788"/>
            <a:chExt cx="500470" cy="494609"/>
          </a:xfrm>
        </p:grpSpPr>
        <p:sp>
          <p:nvSpPr>
            <p:cNvPr id="21" name="橢圓 20"/>
            <p:cNvSpPr/>
            <p:nvPr/>
          </p:nvSpPr>
          <p:spPr>
            <a:xfrm>
              <a:off x="4781233" y="353779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4737963" y="3504788"/>
              <a:ext cx="476382" cy="49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10</a:t>
              </a:r>
              <a:endParaRPr lang="zh-TW" altLang="en-US" sz="2000" dirty="0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6204349" y="2028049"/>
            <a:ext cx="398620" cy="400110"/>
            <a:chOff x="6235850" y="459094"/>
            <a:chExt cx="500470" cy="494609"/>
          </a:xfrm>
        </p:grpSpPr>
        <p:sp>
          <p:nvSpPr>
            <p:cNvPr id="12" name="橢圓 11"/>
            <p:cNvSpPr/>
            <p:nvPr/>
          </p:nvSpPr>
          <p:spPr>
            <a:xfrm>
              <a:off x="6279120" y="49210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6235850" y="459094"/>
              <a:ext cx="466135" cy="49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11</a:t>
              </a:r>
              <a:endParaRPr lang="zh-TW" altLang="en-US" sz="2000" dirty="0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6191012" y="3559130"/>
            <a:ext cx="409245" cy="411496"/>
            <a:chOff x="6222513" y="1990176"/>
            <a:chExt cx="513807" cy="508684"/>
          </a:xfrm>
        </p:grpSpPr>
        <p:sp>
          <p:nvSpPr>
            <p:cNvPr id="16" name="橢圓 15"/>
            <p:cNvSpPr/>
            <p:nvPr/>
          </p:nvSpPr>
          <p:spPr>
            <a:xfrm>
              <a:off x="6279120" y="204166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222513" y="1990176"/>
              <a:ext cx="476382" cy="49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12</a:t>
              </a:r>
              <a:endParaRPr lang="zh-TW" altLang="en-US" sz="2000" dirty="0"/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6204348" y="4804848"/>
            <a:ext cx="462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13</a:t>
            </a:r>
            <a:endParaRPr lang="zh-TW" altLang="en-US" sz="2000" dirty="0"/>
          </a:p>
        </p:txBody>
      </p:sp>
      <p:grpSp>
        <p:nvGrpSpPr>
          <p:cNvPr id="72" name="群組 71"/>
          <p:cNvGrpSpPr/>
          <p:nvPr/>
        </p:nvGrpSpPr>
        <p:grpSpPr>
          <a:xfrm>
            <a:off x="6255971" y="6016778"/>
            <a:ext cx="387166" cy="378375"/>
            <a:chOff x="6254196" y="4457737"/>
            <a:chExt cx="482124" cy="494610"/>
          </a:xfrm>
        </p:grpSpPr>
        <p:sp>
          <p:nvSpPr>
            <p:cNvPr id="18" name="橢圓 17"/>
            <p:cNvSpPr/>
            <p:nvPr/>
          </p:nvSpPr>
          <p:spPr>
            <a:xfrm>
              <a:off x="6279120" y="449514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6254196" y="4457737"/>
              <a:ext cx="476382" cy="49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14</a:t>
              </a:r>
              <a:endParaRPr lang="zh-TW" altLang="en-US" sz="2000" dirty="0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7702246" y="2042585"/>
            <a:ext cx="398622" cy="400110"/>
            <a:chOff x="7733738" y="473630"/>
            <a:chExt cx="500470" cy="494609"/>
          </a:xfrm>
        </p:grpSpPr>
        <p:sp>
          <p:nvSpPr>
            <p:cNvPr id="15" name="橢圓 14"/>
            <p:cNvSpPr/>
            <p:nvPr/>
          </p:nvSpPr>
          <p:spPr>
            <a:xfrm>
              <a:off x="7777008" y="5066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7733738" y="473630"/>
              <a:ext cx="476382" cy="49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15</a:t>
              </a:r>
              <a:endParaRPr lang="zh-TW" altLang="en-US" sz="2000" dirty="0"/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7702230" y="2790584"/>
            <a:ext cx="398624" cy="400110"/>
            <a:chOff x="7733735" y="1221629"/>
            <a:chExt cx="500473" cy="494609"/>
          </a:xfrm>
        </p:grpSpPr>
        <p:sp>
          <p:nvSpPr>
            <p:cNvPr id="13" name="橢圓 12"/>
            <p:cNvSpPr/>
            <p:nvPr/>
          </p:nvSpPr>
          <p:spPr>
            <a:xfrm>
              <a:off x="7777008" y="12546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7733735" y="1221629"/>
              <a:ext cx="476382" cy="49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16</a:t>
              </a:r>
              <a:endParaRPr lang="zh-TW" altLang="en-US" sz="2000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7702246" y="3577602"/>
            <a:ext cx="398622" cy="408310"/>
            <a:chOff x="7733738" y="2008650"/>
            <a:chExt cx="500470" cy="504746"/>
          </a:xfrm>
        </p:grpSpPr>
        <p:sp>
          <p:nvSpPr>
            <p:cNvPr id="14" name="橢圓 13"/>
            <p:cNvSpPr/>
            <p:nvPr/>
          </p:nvSpPr>
          <p:spPr>
            <a:xfrm>
              <a:off x="7777008" y="20561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7733738" y="2008650"/>
              <a:ext cx="476382" cy="49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17</a:t>
              </a:r>
              <a:endParaRPr lang="zh-TW" altLang="en-US" sz="2000" dirty="0"/>
            </a:p>
          </p:txBody>
        </p:sp>
      </p:grpSp>
      <p:sp>
        <p:nvSpPr>
          <p:cNvPr id="52" name="文字方塊 51"/>
          <p:cNvSpPr txBox="1"/>
          <p:nvPr/>
        </p:nvSpPr>
        <p:spPr>
          <a:xfrm>
            <a:off x="7699186" y="4608468"/>
            <a:ext cx="545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18</a:t>
            </a:r>
            <a:endParaRPr lang="zh-TW" altLang="en-US" sz="2000" dirty="0"/>
          </a:p>
        </p:txBody>
      </p:sp>
      <p:grpSp>
        <p:nvGrpSpPr>
          <p:cNvPr id="76" name="群組 75"/>
          <p:cNvGrpSpPr/>
          <p:nvPr/>
        </p:nvGrpSpPr>
        <p:grpSpPr>
          <a:xfrm>
            <a:off x="7728444" y="5622590"/>
            <a:ext cx="379436" cy="408496"/>
            <a:chOff x="7767416" y="4057126"/>
            <a:chExt cx="476382" cy="504976"/>
          </a:xfrm>
        </p:grpSpPr>
        <p:sp>
          <p:nvSpPr>
            <p:cNvPr id="10" name="橢圓 9"/>
            <p:cNvSpPr/>
            <p:nvPr/>
          </p:nvSpPr>
          <p:spPr>
            <a:xfrm>
              <a:off x="7777008" y="410490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7767416" y="4057126"/>
              <a:ext cx="476382" cy="49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19</a:t>
              </a:r>
              <a:endParaRPr lang="zh-TW" altLang="en-US" sz="2000" dirty="0"/>
            </a:p>
          </p:txBody>
        </p:sp>
      </p:grpSp>
      <p:sp>
        <p:nvSpPr>
          <p:cNvPr id="54" name="文字方塊 53"/>
          <p:cNvSpPr txBox="1"/>
          <p:nvPr/>
        </p:nvSpPr>
        <p:spPr>
          <a:xfrm>
            <a:off x="1580893" y="1661334"/>
            <a:ext cx="96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000000"/>
                </a:solidFill>
                <a:latin typeface="+mn-lt"/>
              </a:rPr>
              <a:t>Layer 1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2949045" y="1661333"/>
            <a:ext cx="96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000000"/>
                </a:solidFill>
                <a:latin typeface="+mn-lt"/>
              </a:rPr>
              <a:t>Layer 2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4446931" y="1661332"/>
            <a:ext cx="96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000000"/>
                </a:solidFill>
                <a:latin typeface="+mn-lt"/>
              </a:rPr>
              <a:t>Layer 3</a:t>
            </a:r>
            <a:endParaRPr lang="zh-TW" altLang="en-US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978298" y="1661334"/>
            <a:ext cx="96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000000"/>
                </a:solidFill>
                <a:latin typeface="+mn-lt"/>
              </a:rPr>
              <a:t>Layer 4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449084" y="1661331"/>
            <a:ext cx="95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000000"/>
                </a:solidFill>
                <a:latin typeface="+mn-lt"/>
              </a:rPr>
              <a:t>Targets</a:t>
            </a:r>
            <a:endParaRPr lang="zh-TW" altLang="en-US" sz="140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>
            <a:off x="436040" y="3652565"/>
            <a:ext cx="858248" cy="3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436040" y="3881785"/>
            <a:ext cx="858248" cy="3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36040" y="4111005"/>
            <a:ext cx="858248" cy="3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436040" y="4340225"/>
            <a:ext cx="858248" cy="3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426702" y="3251353"/>
            <a:ext cx="867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000000"/>
                </a:solidFill>
                <a:latin typeface="+mn-lt"/>
              </a:rPr>
              <a:t>Missiles</a:t>
            </a:r>
            <a:endParaRPr lang="zh-TW" altLang="en-US" sz="1400" dirty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1794330" y="2270549"/>
                <a:ext cx="5430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30" y="2270549"/>
                <a:ext cx="543097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1794330" y="3652568"/>
                <a:ext cx="5490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30" y="3652568"/>
                <a:ext cx="549061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74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8" grpId="0"/>
      <p:bldP spid="11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7" grpId="0"/>
      <p:bldP spid="52" grpId="0"/>
      <p:bldP spid="54" grpId="0"/>
      <p:bldP spid="55" grpId="0"/>
      <p:bldP spid="56" grpId="0"/>
      <p:bldP spid="57" grpId="0"/>
      <p:bldP spid="58" grpId="0"/>
      <p:bldP spid="63" grpId="0"/>
      <p:bldP spid="64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Programming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19.03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952247"/>
              </p:ext>
            </p:extLst>
          </p:nvPr>
        </p:nvGraphicFramePr>
        <p:xfrm>
          <a:off x="860963" y="1340768"/>
          <a:ext cx="737479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3" imgW="3340080" imgH="457200" progId="Equation.DSMT4">
                  <p:embed/>
                </p:oleObj>
              </mc:Choice>
              <mc:Fallback>
                <p:oleObj name="Equation" r:id="rId3" imgW="3340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0963" y="1340768"/>
                        <a:ext cx="737479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827584" y="2572715"/>
            <a:ext cx="5033524" cy="3109618"/>
            <a:chOff x="751099" y="3717032"/>
            <a:chExt cx="5033524" cy="3109618"/>
          </a:xfrm>
        </p:grpSpPr>
        <p:graphicFrame>
          <p:nvGraphicFramePr>
            <p:cNvPr id="5" name="物件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3649254"/>
                </p:ext>
              </p:extLst>
            </p:nvPr>
          </p:nvGraphicFramePr>
          <p:xfrm>
            <a:off x="751099" y="3717032"/>
            <a:ext cx="3317555" cy="936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7" name="Equation" r:id="rId5" imgW="1218960" imgH="342720" progId="Equation.DSMT4">
                    <p:embed/>
                  </p:oleObj>
                </mc:Choice>
                <mc:Fallback>
                  <p:oleObj name="Equation" r:id="rId5" imgW="121896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51099" y="3717032"/>
                          <a:ext cx="3317555" cy="9361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物件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1799351"/>
                </p:ext>
              </p:extLst>
            </p:nvPr>
          </p:nvGraphicFramePr>
          <p:xfrm>
            <a:off x="751099" y="4635177"/>
            <a:ext cx="4139770" cy="1392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8" name="Equation" r:id="rId7" imgW="1358640" imgH="457200" progId="Equation.DSMT4">
                    <p:embed/>
                  </p:oleObj>
                </mc:Choice>
                <mc:Fallback>
                  <p:oleObj name="Equation" r:id="rId7" imgW="135864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1099" y="4635177"/>
                          <a:ext cx="4139770" cy="13928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物件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1820407"/>
                </p:ext>
              </p:extLst>
            </p:nvPr>
          </p:nvGraphicFramePr>
          <p:xfrm>
            <a:off x="751099" y="6085485"/>
            <a:ext cx="3944739" cy="741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9" name="Equation" r:id="rId9" imgW="1282680" imgH="241200" progId="Equation.DSMT4">
                    <p:embed/>
                  </p:oleObj>
                </mc:Choice>
                <mc:Fallback>
                  <p:oleObj name="Equation" r:id="rId9" imgW="1282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51099" y="6085485"/>
                          <a:ext cx="3944739" cy="7411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物件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6643263"/>
                </p:ext>
              </p:extLst>
            </p:nvPr>
          </p:nvGraphicFramePr>
          <p:xfrm>
            <a:off x="5233717" y="3853237"/>
            <a:ext cx="525748" cy="525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0" name="Equation" r:id="rId11" imgW="203040" imgH="203040" progId="Equation.DSMT4">
                    <p:embed/>
                  </p:oleObj>
                </mc:Choice>
                <mc:Fallback>
                  <p:oleObj name="Equation" r:id="rId11" imgW="2030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233717" y="3853237"/>
                          <a:ext cx="525748" cy="5257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物件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1586213"/>
                </p:ext>
              </p:extLst>
            </p:nvPr>
          </p:nvGraphicFramePr>
          <p:xfrm>
            <a:off x="5212077" y="5328254"/>
            <a:ext cx="569028" cy="568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1" name="Equation" r:id="rId13" imgW="228600" imgH="203040" progId="Equation.DSMT4">
                    <p:embed/>
                  </p:oleObj>
                </mc:Choice>
                <mc:Fallback>
                  <p:oleObj name="Equation" r:id="rId13" imgW="228600" imgH="203040" progId="Equation.DSMT4">
                    <p:embed/>
                    <p:pic>
                      <p:nvPicPr>
                        <p:cNvPr id="0" name="物件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2077" y="5328254"/>
                          <a:ext cx="569028" cy="568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物件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6471978"/>
                </p:ext>
              </p:extLst>
            </p:nvPr>
          </p:nvGraphicFramePr>
          <p:xfrm>
            <a:off x="5208559" y="6157493"/>
            <a:ext cx="576064" cy="541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2" name="Equation" r:id="rId15" imgW="215640" imgH="203040" progId="Equation.DSMT4">
                    <p:embed/>
                  </p:oleObj>
                </mc:Choice>
                <mc:Fallback>
                  <p:oleObj name="Equation" r:id="rId15" imgW="215640" imgH="203040" progId="Equation.DSMT4">
                    <p:embed/>
                    <p:pic>
                      <p:nvPicPr>
                        <p:cNvPr id="0" name="物件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8559" y="6157493"/>
                          <a:ext cx="576064" cy="541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群組 22"/>
          <p:cNvGrpSpPr/>
          <p:nvPr/>
        </p:nvGrpSpPr>
        <p:grpSpPr>
          <a:xfrm>
            <a:off x="6367652" y="3879493"/>
            <a:ext cx="2338124" cy="773644"/>
            <a:chOff x="6641348" y="3289652"/>
            <a:chExt cx="2338124" cy="773644"/>
          </a:xfrm>
        </p:grpSpPr>
        <p:sp>
          <p:nvSpPr>
            <p:cNvPr id="13" name="橢圓 12"/>
            <p:cNvSpPr/>
            <p:nvPr/>
          </p:nvSpPr>
          <p:spPr>
            <a:xfrm>
              <a:off x="8312299" y="3693447"/>
              <a:ext cx="364157" cy="369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 smtClean="0"/>
                <a:t>i</a:t>
              </a:r>
              <a:endParaRPr lang="zh-TW" altLang="en-US" sz="20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6944146" y="3693447"/>
              <a:ext cx="364157" cy="369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/>
                <a:t>j</a:t>
              </a:r>
              <a:endParaRPr lang="zh-TW" altLang="en-US" sz="2000" dirty="0"/>
            </a:p>
          </p:txBody>
        </p:sp>
        <p:cxnSp>
          <p:nvCxnSpPr>
            <p:cNvPr id="16" name="直線單箭頭接點 15"/>
            <p:cNvCxnSpPr>
              <a:stCxn id="13" idx="2"/>
              <a:endCxn id="14" idx="6"/>
            </p:cNvCxnSpPr>
            <p:nvPr/>
          </p:nvCxnSpPr>
          <p:spPr>
            <a:xfrm flipH="1">
              <a:off x="7308303" y="3878372"/>
              <a:ext cx="1003996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6641348" y="3289653"/>
              <a:ext cx="9699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solidFill>
                    <a:srgbClr val="000000"/>
                  </a:solidFill>
                  <a:latin typeface="+mn-lt"/>
                </a:rPr>
                <a:t>Layer 1</a:t>
              </a: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009500" y="3289652"/>
              <a:ext cx="9699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solidFill>
                    <a:srgbClr val="000000"/>
                  </a:solidFill>
                  <a:latin typeface="+mn-lt"/>
                </a:rPr>
                <a:t>Layer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88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Transformation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We can also formulate this problem as a</a:t>
                </a:r>
              </a:p>
              <a:p>
                <a:pPr marL="0" indent="0" algn="ctr">
                  <a:buNone/>
                </a:pPr>
                <a:r>
                  <a:rPr lang="en-US" altLang="zh-TW" sz="3200" b="1" dirty="0" smtClean="0">
                    <a:solidFill>
                      <a:srgbClr val="FF0000"/>
                    </a:solidFill>
                  </a:rPr>
                  <a:t>Maximum weight closure problem</a:t>
                </a:r>
                <a:endParaRPr lang="en-US" altLang="zh-TW" sz="32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 smtClean="0"/>
                  <a:t>A </a:t>
                </a:r>
                <a:r>
                  <a:rPr lang="en-US" altLang="zh-TW" b="1" i="1" dirty="0" smtClean="0"/>
                  <a:t>closure</a:t>
                </a:r>
                <a:r>
                  <a:rPr lang="en-US" altLang="zh-TW" dirty="0" smtClean="0"/>
                  <a:t> of a directed network G=(N,A) is a subset of nodes without any outgoing arcs. </a:t>
                </a:r>
              </a:p>
              <a:p>
                <a:pPr lvl="1"/>
                <a:r>
                  <a:rPr lang="en-US" altLang="zh-TW" dirty="0" smtClean="0"/>
                  <a:t>Maximum weight closure problem, we wish to find a closure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 with the largest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1" i="1" smtClean="0">
                            <a:latin typeface="Cambria Math"/>
                          </a:rPr>
                          <m:t>𝒘</m:t>
                        </m:r>
                        <m:r>
                          <a:rPr lang="en-US" altLang="zh-TW" sz="2800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sz="2800" b="1" i="1" smtClean="0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altLang="zh-TW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TW" sz="2800" b="1" i="1" smtClean="0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800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TW" sz="2800" b="1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TW" sz="2800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1" i="1" smtClean="0"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zh-TW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1" i="1" smtClean="0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b="1" dirty="0" smtClean="0"/>
              </a:p>
              <a:p>
                <a:pPr lvl="1"/>
                <a:endParaRPr lang="zh-TW" altLang="en-US" dirty="0" smtClean="0"/>
              </a:p>
              <a:p>
                <a:endParaRPr lang="zh-TW" altLang="en-US" dirty="0"/>
              </a:p>
              <a:p>
                <a:pPr marL="0" indent="0">
                  <a:buNone/>
                </a:pPr>
                <a:endParaRPr lang="en-US" altLang="zh-TW" sz="32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2" t="-1160" r="-2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19.03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052228" y="572410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3172069" y="493180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684076" y="415944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2052228" y="415944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684076" y="572410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7" idx="6"/>
            <a:endCxn id="18" idx="2"/>
          </p:cNvCxnSpPr>
          <p:nvPr/>
        </p:nvCxnSpPr>
        <p:spPr>
          <a:xfrm>
            <a:off x="1141276" y="4388043"/>
            <a:ext cx="910952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7" idx="5"/>
            <a:endCxn id="15" idx="1"/>
          </p:cNvCxnSpPr>
          <p:nvPr/>
        </p:nvCxnSpPr>
        <p:spPr>
          <a:xfrm>
            <a:off x="1074321" y="4549688"/>
            <a:ext cx="1044862" cy="124137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8" idx="6"/>
            <a:endCxn id="16" idx="1"/>
          </p:cNvCxnSpPr>
          <p:nvPr/>
        </p:nvCxnSpPr>
        <p:spPr>
          <a:xfrm>
            <a:off x="2509428" y="4388043"/>
            <a:ext cx="729596" cy="61071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16" idx="3"/>
          </p:cNvCxnSpPr>
          <p:nvPr/>
        </p:nvCxnSpPr>
        <p:spPr>
          <a:xfrm flipV="1">
            <a:off x="2509428" y="5322048"/>
            <a:ext cx="729596" cy="63066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9" idx="6"/>
            <a:endCxn id="15" idx="2"/>
          </p:cNvCxnSpPr>
          <p:nvPr/>
        </p:nvCxnSpPr>
        <p:spPr>
          <a:xfrm>
            <a:off x="1141276" y="5952709"/>
            <a:ext cx="910952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839504"/>
              </p:ext>
            </p:extLst>
          </p:nvPr>
        </p:nvGraphicFramePr>
        <p:xfrm>
          <a:off x="4272218" y="3861047"/>
          <a:ext cx="1595926" cy="2579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4" imgW="927000" imgH="1498320" progId="Equation.DSMT4">
                  <p:embed/>
                </p:oleObj>
              </mc:Choice>
              <mc:Fallback>
                <p:oleObj name="Equation" r:id="rId4" imgW="92700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72218" y="3861047"/>
                        <a:ext cx="1595926" cy="2579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物件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539752"/>
              </p:ext>
            </p:extLst>
          </p:nvPr>
        </p:nvGraphicFramePr>
        <p:xfrm>
          <a:off x="6084168" y="3874931"/>
          <a:ext cx="2736304" cy="2570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6" imgW="1460160" imgH="1371600" progId="Equation.DSMT4">
                  <p:embed/>
                </p:oleObj>
              </mc:Choice>
              <mc:Fallback>
                <p:oleObj name="Equation" r:id="rId6" imgW="1460160" imgH="1371600" progId="Equation.DSMT4">
                  <p:embed/>
                  <p:pic>
                    <p:nvPicPr>
                      <p:cNvPr id="0" name="物件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3874931"/>
                        <a:ext cx="2736304" cy="2570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371170" y="414957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8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71170" y="57526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7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509428" y="3991012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-9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509428" y="59519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629269" y="4970321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-10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2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F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F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F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179512" y="476672"/>
            <a:ext cx="8784976" cy="848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19.03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777010" y="45475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777010" y="34975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279122" y="93478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777010" y="16973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777010" y="249887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777010" y="9493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279122" y="24843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6279122" y="371158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6279122" y="493782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4781235" y="93478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4781235" y="30432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781235" y="39804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283348" y="93478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283348" y="21771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283348" y="35173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3283348" y="47342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1915196" y="154438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1915196" y="29415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1915196" y="415790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14" idx="3"/>
            <a:endCxn id="22" idx="6"/>
          </p:cNvCxnSpPr>
          <p:nvPr/>
        </p:nvCxnSpPr>
        <p:spPr>
          <a:xfrm flipH="1">
            <a:off x="2372396" y="1325029"/>
            <a:ext cx="2475794" cy="44795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4" idx="2"/>
            <a:endCxn id="18" idx="6"/>
          </p:cNvCxnSpPr>
          <p:nvPr/>
        </p:nvCxnSpPr>
        <p:spPr>
          <a:xfrm flipH="1">
            <a:off x="3740548" y="1163384"/>
            <a:ext cx="1040687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8" idx="2"/>
            <a:endCxn id="14" idx="6"/>
          </p:cNvCxnSpPr>
          <p:nvPr/>
        </p:nvCxnSpPr>
        <p:spPr>
          <a:xfrm flipH="1" flipV="1">
            <a:off x="5238435" y="1163384"/>
            <a:ext cx="2538575" cy="76253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7" idx="4"/>
            <a:endCxn id="16" idx="7"/>
          </p:cNvCxnSpPr>
          <p:nvPr/>
        </p:nvCxnSpPr>
        <p:spPr>
          <a:xfrm flipH="1">
            <a:off x="5171480" y="1391984"/>
            <a:ext cx="1336242" cy="171826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0" idx="2"/>
            <a:endCxn id="7" idx="6"/>
          </p:cNvCxnSpPr>
          <p:nvPr/>
        </p:nvCxnSpPr>
        <p:spPr>
          <a:xfrm flipH="1" flipV="1">
            <a:off x="6736322" y="1163384"/>
            <a:ext cx="1040688" cy="1453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9" idx="2"/>
            <a:endCxn id="11" idx="6"/>
          </p:cNvCxnSpPr>
          <p:nvPr/>
        </p:nvCxnSpPr>
        <p:spPr>
          <a:xfrm flipH="1" flipV="1">
            <a:off x="6736322" y="2712940"/>
            <a:ext cx="1040688" cy="1453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6" idx="2"/>
            <a:endCxn id="12" idx="6"/>
          </p:cNvCxnSpPr>
          <p:nvPr/>
        </p:nvCxnSpPr>
        <p:spPr>
          <a:xfrm flipH="1">
            <a:off x="6736322" y="3726119"/>
            <a:ext cx="1040688" cy="21406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5" idx="3"/>
            <a:endCxn id="13" idx="6"/>
          </p:cNvCxnSpPr>
          <p:nvPr/>
        </p:nvCxnSpPr>
        <p:spPr>
          <a:xfrm flipH="1">
            <a:off x="6736322" y="4937827"/>
            <a:ext cx="1107643" cy="2286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5" idx="2"/>
            <a:endCxn id="24" idx="6"/>
          </p:cNvCxnSpPr>
          <p:nvPr/>
        </p:nvCxnSpPr>
        <p:spPr>
          <a:xfrm flipH="1" flipV="1">
            <a:off x="2372396" y="4386504"/>
            <a:ext cx="5404614" cy="389678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5" idx="1"/>
            <a:endCxn id="17" idx="6"/>
          </p:cNvCxnSpPr>
          <p:nvPr/>
        </p:nvCxnSpPr>
        <p:spPr>
          <a:xfrm flipH="1" flipV="1">
            <a:off x="5238435" y="4209078"/>
            <a:ext cx="2605530" cy="40545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12" idx="2"/>
            <a:endCxn id="16" idx="6"/>
          </p:cNvCxnSpPr>
          <p:nvPr/>
        </p:nvCxnSpPr>
        <p:spPr>
          <a:xfrm flipH="1" flipV="1">
            <a:off x="5238435" y="3271895"/>
            <a:ext cx="1040687" cy="668288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16" idx="2"/>
            <a:endCxn id="23" idx="6"/>
          </p:cNvCxnSpPr>
          <p:nvPr/>
        </p:nvCxnSpPr>
        <p:spPr>
          <a:xfrm flipH="1" flipV="1">
            <a:off x="2372396" y="3170140"/>
            <a:ext cx="2408839" cy="10175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16" idx="3"/>
            <a:endCxn id="20" idx="6"/>
          </p:cNvCxnSpPr>
          <p:nvPr/>
        </p:nvCxnSpPr>
        <p:spPr>
          <a:xfrm flipH="1">
            <a:off x="3740548" y="3433540"/>
            <a:ext cx="1107642" cy="31238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14" idx="4"/>
            <a:endCxn id="19" idx="7"/>
          </p:cNvCxnSpPr>
          <p:nvPr/>
        </p:nvCxnSpPr>
        <p:spPr>
          <a:xfrm flipH="1">
            <a:off x="3673593" y="1391984"/>
            <a:ext cx="1336242" cy="85213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21" idx="2"/>
            <a:endCxn id="24" idx="5"/>
          </p:cNvCxnSpPr>
          <p:nvPr/>
        </p:nvCxnSpPr>
        <p:spPr>
          <a:xfrm flipH="1" flipV="1">
            <a:off x="2305441" y="4548149"/>
            <a:ext cx="977907" cy="41468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737965" y="39474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6235852" y="901774"/>
            <a:ext cx="530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235852" y="246586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235852" y="367857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235852" y="490481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733740" y="8833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733739" y="163129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7733739" y="246586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733738" y="348431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7733739" y="449973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1666742" y="236969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Layer 1</a:t>
            </a:r>
          </a:p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FADS</a:t>
            </a:r>
            <a:endParaRPr lang="zh-TW" alt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3034894" y="236968"/>
            <a:ext cx="95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Layer 2</a:t>
            </a:r>
          </a:p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BSAM</a:t>
            </a:r>
            <a:endParaRPr lang="zh-TW" alt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532780" y="236967"/>
            <a:ext cx="95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Layer 3</a:t>
            </a:r>
          </a:p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AI</a:t>
            </a:r>
            <a:endParaRPr lang="zh-TW" alt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6064147" y="236969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Layer 4</a:t>
            </a:r>
          </a:p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TSAM</a:t>
            </a:r>
            <a:endParaRPr lang="zh-TW" alt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7528554" y="236966"/>
            <a:ext cx="95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Layer 5</a:t>
            </a:r>
          </a:p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Targets</a:t>
            </a:r>
            <a:endParaRPr lang="zh-TW" altLang="en-US" sz="180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>
            <a:off x="467544" y="2526290"/>
            <a:ext cx="1077532" cy="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467544" y="2755510"/>
            <a:ext cx="1077532" cy="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467544" y="2984730"/>
            <a:ext cx="1077532" cy="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467544" y="3213950"/>
            <a:ext cx="1077532" cy="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458207" y="2049842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Missiles</a:t>
            </a:r>
            <a:endParaRPr lang="zh-TW" alt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83247" y="5232352"/>
            <a:ext cx="5723997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  <a:latin typeface="+mn-lt"/>
              </a:rPr>
              <a:t>Every feasible destruction of targets and defense sites corresponds to a closure of the network. </a:t>
            </a:r>
            <a:endParaRPr lang="zh-TW" alt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183247" y="5953644"/>
            <a:ext cx="683500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The best scheme is the closure with the largest weight.  </a:t>
            </a:r>
            <a:endParaRPr lang="zh-TW" altLang="en-US" sz="2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933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Introduce a source node </a:t>
                </a:r>
                <a:r>
                  <a:rPr lang="en-US" altLang="zh-TW" i="1" dirty="0" smtClean="0"/>
                  <a:t>s</a:t>
                </a:r>
                <a:r>
                  <a:rPr lang="en-US" altLang="zh-TW" dirty="0" smtClean="0"/>
                  <a:t> and for each node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TW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altLang="zh-TW" dirty="0" smtClean="0"/>
                  <a:t>, we create an arc (</a:t>
                </a:r>
                <a:r>
                  <a:rPr lang="en-US" altLang="zh-TW" i="1" dirty="0" err="1" smtClean="0"/>
                  <a:t>s,i</a:t>
                </a:r>
                <a:r>
                  <a:rPr lang="en-US" altLang="zh-TW" dirty="0" smtClean="0"/>
                  <a:t>) 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/>
                  <a:t>Introduce a </a:t>
                </a:r>
                <a:r>
                  <a:rPr lang="en-US" altLang="zh-TW" dirty="0" smtClean="0"/>
                  <a:t>sink </a:t>
                </a:r>
                <a:r>
                  <a:rPr lang="en-US" altLang="zh-TW" dirty="0"/>
                  <a:t>node </a:t>
                </a:r>
                <a:r>
                  <a:rPr lang="en-US" altLang="zh-TW" i="1" dirty="0" smtClean="0"/>
                  <a:t>t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and for each node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𝑖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TW" dirty="0"/>
                  <a:t>, we create an arc </a:t>
                </a:r>
                <a:r>
                  <a:rPr lang="en-US" altLang="zh-TW" dirty="0" smtClean="0"/>
                  <a:t>(</a:t>
                </a:r>
                <a:r>
                  <a:rPr lang="en-US" altLang="zh-TW" i="1" dirty="0" err="1"/>
                  <a:t>i</a:t>
                </a:r>
                <a:r>
                  <a:rPr lang="en-US" altLang="zh-TW" i="1" dirty="0" err="1" smtClean="0"/>
                  <a:t>,t</a:t>
                </a:r>
                <a:r>
                  <a:rPr lang="en-US" altLang="zh-TW" dirty="0" smtClean="0"/>
                  <a:t>) </a:t>
                </a:r>
                <a:r>
                  <a:rPr lang="en-US" altLang="zh-TW" dirty="0"/>
                  <a:t>with capacity </a:t>
                </a:r>
                <a:r>
                  <a:rPr lang="en-US" altLang="zh-TW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  <a:endParaRPr lang="en-US" altLang="zh-TW" dirty="0" smtClean="0"/>
              </a:p>
              <a:p>
                <a:r>
                  <a:rPr lang="en-US" altLang="zh-TW" dirty="0" smtClean="0"/>
                  <a:t>Set the capacity of every original arc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)∈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equal to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2" t="-1160" r="-2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19.03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850621" y="54567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970462" y="466448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482469" y="38921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3850621" y="38921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482469" y="54567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7" idx="6"/>
            <a:endCxn id="8" idx="2"/>
          </p:cNvCxnSpPr>
          <p:nvPr/>
        </p:nvCxnSpPr>
        <p:spPr>
          <a:xfrm>
            <a:off x="2939669" y="4120725"/>
            <a:ext cx="910952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5"/>
            <a:endCxn id="5" idx="1"/>
          </p:cNvCxnSpPr>
          <p:nvPr/>
        </p:nvCxnSpPr>
        <p:spPr>
          <a:xfrm>
            <a:off x="2872714" y="4282370"/>
            <a:ext cx="1044862" cy="124137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6"/>
            <a:endCxn id="6" idx="1"/>
          </p:cNvCxnSpPr>
          <p:nvPr/>
        </p:nvCxnSpPr>
        <p:spPr>
          <a:xfrm>
            <a:off x="4307821" y="4120725"/>
            <a:ext cx="729596" cy="61071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6" idx="3"/>
          </p:cNvCxnSpPr>
          <p:nvPr/>
        </p:nvCxnSpPr>
        <p:spPr>
          <a:xfrm flipV="1">
            <a:off x="4307821" y="5054730"/>
            <a:ext cx="729596" cy="63066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6"/>
            <a:endCxn id="5" idx="2"/>
          </p:cNvCxnSpPr>
          <p:nvPr/>
        </p:nvCxnSpPr>
        <p:spPr>
          <a:xfrm>
            <a:off x="2939669" y="5685391"/>
            <a:ext cx="910952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554616" y="34944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8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49424" y="596772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7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880288" y="3492015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-9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36009" y="51267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-10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368395"/>
              </p:ext>
            </p:extLst>
          </p:nvPr>
        </p:nvGraphicFramePr>
        <p:xfrm>
          <a:off x="1043608" y="3434545"/>
          <a:ext cx="467093" cy="389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4" imgW="152280" imgH="126720" progId="Equation.DSMT4">
                  <p:embed/>
                </p:oleObj>
              </mc:Choice>
              <mc:Fallback>
                <p:oleObj name="Equation" r:id="rId4" imgW="1522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3434545"/>
                        <a:ext cx="467093" cy="389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橢圓 20"/>
          <p:cNvSpPr/>
          <p:nvPr/>
        </p:nvSpPr>
        <p:spPr>
          <a:xfrm>
            <a:off x="1057582" y="54567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5953768" y="38921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21" idx="7"/>
            <a:endCxn id="7" idx="3"/>
          </p:cNvCxnSpPr>
          <p:nvPr/>
        </p:nvCxnSpPr>
        <p:spPr>
          <a:xfrm flipV="1">
            <a:off x="1447827" y="4282370"/>
            <a:ext cx="1101597" cy="1241376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1" idx="6"/>
            <a:endCxn id="9" idx="2"/>
          </p:cNvCxnSpPr>
          <p:nvPr/>
        </p:nvCxnSpPr>
        <p:spPr>
          <a:xfrm>
            <a:off x="1514782" y="5685391"/>
            <a:ext cx="967687" cy="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22" idx="2"/>
          </p:cNvCxnSpPr>
          <p:nvPr/>
        </p:nvCxnSpPr>
        <p:spPr>
          <a:xfrm>
            <a:off x="4307821" y="4120725"/>
            <a:ext cx="1645947" cy="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917576" y="59500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cxnSp>
        <p:nvCxnSpPr>
          <p:cNvPr id="37" name="直線單箭頭接點 36"/>
          <p:cNvCxnSpPr>
            <a:stCxn id="6" idx="7"/>
            <a:endCxn id="22" idx="3"/>
          </p:cNvCxnSpPr>
          <p:nvPr/>
        </p:nvCxnSpPr>
        <p:spPr>
          <a:xfrm flipV="1">
            <a:off x="5360707" y="4282370"/>
            <a:ext cx="660016" cy="44907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660661" y="44644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8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817114" y="57500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7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953596" y="3644415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-9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528004" y="46546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-10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44" name="物件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922507"/>
              </p:ext>
            </p:extLst>
          </p:nvPr>
        </p:nvGraphicFramePr>
        <p:xfrm>
          <a:off x="3226585" y="3808925"/>
          <a:ext cx="337119" cy="280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6" imgW="152280" imgH="126720" progId="Equation.DSMT4">
                  <p:embed/>
                </p:oleObj>
              </mc:Choice>
              <mc:Fallback>
                <p:oleObj name="Equation" r:id="rId6" imgW="152280" imgH="126720" progId="Equation.DSMT4">
                  <p:embed/>
                  <p:pic>
                    <p:nvPicPr>
                      <p:cNvPr id="0" name="物件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585" y="3808925"/>
                        <a:ext cx="337119" cy="280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物件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685916"/>
              </p:ext>
            </p:extLst>
          </p:nvPr>
        </p:nvGraphicFramePr>
        <p:xfrm>
          <a:off x="4336069" y="5098003"/>
          <a:ext cx="3365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8" imgW="152202" imgH="126835" progId="Equation.DSMT4">
                  <p:embed/>
                </p:oleObj>
              </mc:Choice>
              <mc:Fallback>
                <p:oleObj name="Equation" r:id="rId8" imgW="152202" imgH="126835" progId="Equation.DSMT4">
                  <p:embed/>
                  <p:pic>
                    <p:nvPicPr>
                      <p:cNvPr id="0" name="物件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069" y="5098003"/>
                        <a:ext cx="3365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物件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555388"/>
              </p:ext>
            </p:extLst>
          </p:nvPr>
        </p:nvGraphicFramePr>
        <p:xfrm>
          <a:off x="4336069" y="4366411"/>
          <a:ext cx="3365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9" imgW="152202" imgH="126835" progId="Equation.DSMT4">
                  <p:embed/>
                </p:oleObj>
              </mc:Choice>
              <mc:Fallback>
                <p:oleObj name="Equation" r:id="rId9" imgW="152202" imgH="126835" progId="Equation.DSMT4">
                  <p:embed/>
                  <p:pic>
                    <p:nvPicPr>
                      <p:cNvPr id="0" name="物件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069" y="4366411"/>
                        <a:ext cx="3365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物件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451763"/>
              </p:ext>
            </p:extLst>
          </p:nvPr>
        </p:nvGraphicFramePr>
        <p:xfrm>
          <a:off x="2842464" y="4793206"/>
          <a:ext cx="3365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10" imgW="152202" imgH="126835" progId="Equation.DSMT4">
                  <p:embed/>
                </p:oleObj>
              </mc:Choice>
              <mc:Fallback>
                <p:oleObj name="Equation" r:id="rId10" imgW="152202" imgH="126835" progId="Equation.DSMT4">
                  <p:embed/>
                  <p:pic>
                    <p:nvPicPr>
                      <p:cNvPr id="0" name="物件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464" y="4793206"/>
                        <a:ext cx="3365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物件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029705"/>
              </p:ext>
            </p:extLst>
          </p:nvPr>
        </p:nvGraphicFramePr>
        <p:xfrm>
          <a:off x="3226870" y="5755269"/>
          <a:ext cx="3365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11" imgW="152202" imgH="126835" progId="Equation.DSMT4">
                  <p:embed/>
                </p:oleObj>
              </mc:Choice>
              <mc:Fallback>
                <p:oleObj name="Equation" r:id="rId11" imgW="152202" imgH="126835" progId="Equation.DSMT4">
                  <p:embed/>
                  <p:pic>
                    <p:nvPicPr>
                      <p:cNvPr id="0" name="物件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870" y="5755269"/>
                        <a:ext cx="3365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4672619" y="5706116"/>
            <a:ext cx="429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n-lt"/>
              </a:rPr>
              <a:t>Maximum Flow Problem</a:t>
            </a:r>
            <a:endParaRPr lang="zh-TW" altLang="en-U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648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/>
      <p:bldP spid="16" grpId="0"/>
      <p:bldP spid="17" grpId="0"/>
      <p:bldP spid="18" grpId="0"/>
      <p:bldP spid="21" grpId="0" animBg="1"/>
      <p:bldP spid="22" grpId="0" animBg="1"/>
      <p:bldP spid="36" grpId="0"/>
      <p:bldP spid="40" grpId="0"/>
      <p:bldP spid="41" grpId="0"/>
      <p:bldP spid="42" grpId="0"/>
      <p:bldP spid="43" grpId="0"/>
      <p:bldP spid="50" grpId="0"/>
    </p:bldLst>
  </p:timing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20992</TotalTime>
  <Words>632</Words>
  <Application>Microsoft Office PowerPoint</Application>
  <PresentationFormat>如螢幕大小 (4:3)</PresentationFormat>
  <Paragraphs>145</Paragraphs>
  <Slides>10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intro</vt:lpstr>
      <vt:lpstr>Equation</vt:lpstr>
      <vt:lpstr>Optimal Destruction of  Military Targets</vt:lpstr>
      <vt:lpstr>Introduction</vt:lpstr>
      <vt:lpstr>Introduction</vt:lpstr>
      <vt:lpstr>PowerPoint 簡報</vt:lpstr>
      <vt:lpstr>PowerPoint 簡報</vt:lpstr>
      <vt:lpstr>Linear Programming</vt:lpstr>
      <vt:lpstr>Transformation</vt:lpstr>
      <vt:lpstr>PowerPoint 簡報</vt:lpstr>
      <vt:lpstr>Solution Method</vt:lpstr>
      <vt:lpstr>Maximum Flow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ilin</cp:lastModifiedBy>
  <cp:revision>1333</cp:revision>
  <dcterms:created xsi:type="dcterms:W3CDTF">2010-04-03T03:14:21Z</dcterms:created>
  <dcterms:modified xsi:type="dcterms:W3CDTF">2015-03-04T02:01:04Z</dcterms:modified>
</cp:coreProperties>
</file>