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591" r:id="rId2"/>
    <p:sldId id="592" r:id="rId3"/>
    <p:sldId id="595" r:id="rId4"/>
    <p:sldId id="594" r:id="rId5"/>
    <p:sldId id="596" r:id="rId6"/>
    <p:sldId id="597" r:id="rId7"/>
    <p:sldId id="598" r:id="rId8"/>
    <p:sldId id="593" r:id="rId9"/>
    <p:sldId id="599" r:id="rId10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00"/>
    <a:srgbClr val="9900CC"/>
    <a:srgbClr val="006600"/>
    <a:srgbClr val="FF6600"/>
    <a:srgbClr val="FFCC99"/>
    <a:srgbClr val="0033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3" autoAdjust="0"/>
    <p:restoredTop sz="94667" autoAdjust="0"/>
  </p:normalViewPr>
  <p:slideViewPr>
    <p:cSldViewPr>
      <p:cViewPr varScale="1">
        <p:scale>
          <a:sx n="83" d="100"/>
          <a:sy n="83" d="100"/>
        </p:scale>
        <p:origin x="143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174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1A5868AB-BB2D-4BD6-BDB3-D2122086E3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64408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539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129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6" name="Picture 8" descr="ncku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ncku-title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8388350" y="-44450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buFontTx/>
              <a:buNone/>
              <a:defRPr/>
            </a:pPr>
            <a:fld id="{4B9530E2-DFBE-4A8A-8E9E-589EACF0D478}" type="slidenum">
              <a:rPr kumimoji="0" lang="en-US" altLang="zh-TW" sz="1400" b="1" smtClean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pPr algn="r" eaLnBrk="1" hangingPunct="1">
                <a:buFontTx/>
                <a:buNone/>
                <a:defRPr/>
              </a:pPr>
              <a:t>‹#›</a:t>
            </a:fld>
            <a:r>
              <a:rPr kumimoji="0" lang="en-US" altLang="zh-TW" sz="1400" b="1" smtClean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t>/11</a:t>
            </a:r>
            <a:endParaRPr lang="zh-TW" altLang="en-US" sz="140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39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780462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pic>
        <p:nvPicPr>
          <p:cNvPr id="1030" name="Picture 8" descr="ncku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9" descr="ncku-title1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11"/>
          <p:cNvSpPr txBox="1">
            <a:spLocks noChangeArrowheads="1"/>
          </p:cNvSpPr>
          <p:nvPr userDrawn="1"/>
        </p:nvSpPr>
        <p:spPr bwMode="auto">
          <a:xfrm>
            <a:off x="8388350" y="-44450"/>
            <a:ext cx="8286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buFontTx/>
              <a:buNone/>
              <a:defRPr/>
            </a:pPr>
            <a:fld id="{7107B17B-AB1C-4868-B08E-16D6977DD4C7}" type="slidenum">
              <a:rPr kumimoji="0" lang="en-US" altLang="zh-TW" sz="1800" b="1" smtClean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pPr algn="r" eaLnBrk="1" hangingPunct="1">
                <a:buFontTx/>
                <a:buNone/>
                <a:defRPr/>
              </a:pPr>
              <a:t>‹#›</a:t>
            </a:fld>
            <a:r>
              <a:rPr kumimoji="0" lang="en-US" altLang="zh-TW" sz="1800" b="1" dirty="0" smtClean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t>/9</a:t>
            </a:r>
            <a:endParaRPr lang="en-US" altLang="zh-TW" sz="1400" dirty="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10" name="頁尾版面配置區 3"/>
          <p:cNvSpPr>
            <a:spLocks noGrp="1"/>
          </p:cNvSpPr>
          <p:nvPr>
            <p:ph type="ftr" sz="quarter" idx="3"/>
          </p:nvPr>
        </p:nvSpPr>
        <p:spPr bwMode="auto">
          <a:xfrm>
            <a:off x="3132138" y="6453188"/>
            <a:ext cx="584041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Tx/>
              <a:buSzTx/>
              <a:buFontTx/>
              <a:buNone/>
              <a:defRPr kumimoji="1" sz="1200" dirty="0" smtClean="0">
                <a:solidFill>
                  <a:srgbClr val="0A0AFF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>
              <a:defRPr/>
            </a:pPr>
            <a:r>
              <a:rPr lang="en-US" altLang="zh-TW"/>
              <a:t>Network Optimization Applications 19.12  by   </a:t>
            </a:r>
            <a:r>
              <a:rPr lang="zh-TW" altLang="en-US">
                <a:solidFill>
                  <a:srgbClr val="016311"/>
                </a:solidFill>
              </a:rPr>
              <a:t>成大工資管</a:t>
            </a:r>
            <a:r>
              <a:rPr lang="zh-TW" altLang="en-US" i="1">
                <a:solidFill>
                  <a:srgbClr val="016311"/>
                </a:solidFill>
              </a:rPr>
              <a:t> </a:t>
            </a:r>
            <a:r>
              <a:rPr lang="zh-TW" altLang="en-US">
                <a:solidFill>
                  <a:srgbClr val="016311"/>
                </a:solidFill>
              </a:rPr>
              <a:t>周佰賢</a:t>
            </a:r>
            <a:r>
              <a:rPr lang="en-US" altLang="zh-TW" i="1">
                <a:solidFill>
                  <a:srgbClr val="FFFFFF"/>
                </a:solidFill>
              </a:rPr>
              <a:t> 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¥"/>
        <a:defRPr kumimoji="1" sz="2800">
          <a:solidFill>
            <a:srgbClr val="0D20A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500">
          <a:solidFill>
            <a:srgbClr val="01450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£"/>
        <a:defRPr kumimoji="1" sz="2200">
          <a:solidFill>
            <a:srgbClr val="0D20AB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000">
          <a:solidFill>
            <a:srgbClr val="00499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smtClean="0"/>
              <a:t>APP19.12</a:t>
            </a:r>
            <a:r>
              <a:rPr lang="en-US" altLang="zh-TW" sz="4800" smtClean="0"/>
              <a:t/>
            </a:r>
            <a:br>
              <a:rPr lang="en-US" altLang="zh-TW" sz="4800" smtClean="0"/>
            </a:br>
            <a:r>
              <a:rPr lang="en-US" altLang="zh-TW" sz="4800" smtClean="0"/>
              <a:t>Maximum Dynamic Flows</a:t>
            </a:r>
            <a:endParaRPr lang="zh-TW" altLang="en-US" sz="4800" smtClean="0"/>
          </a:p>
        </p:txBody>
      </p:sp>
      <p:sp>
        <p:nvSpPr>
          <p:cNvPr id="3075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 smtClean="0"/>
          </a:p>
        </p:txBody>
      </p:sp>
      <p:sp>
        <p:nvSpPr>
          <p:cNvPr id="3076" name="頁尾版面配置區 3"/>
          <p:cNvSpPr>
            <a:spLocks noGrp="1"/>
          </p:cNvSpPr>
          <p:nvPr>
            <p:ph type="ftr" sz="quarter" idx="4294967295"/>
          </p:nvPr>
        </p:nvSpPr>
        <p:spPr>
          <a:xfrm>
            <a:off x="3132138" y="6453188"/>
            <a:ext cx="5840412" cy="365125"/>
          </a:xfrm>
          <a:noFill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0A0AFF"/>
                </a:solidFill>
                <a:latin typeface="Times New Roman" pitchFamily="18" charset="0"/>
              </a:rPr>
              <a:t>Network Optimization Applications 19.12  by   </a:t>
            </a:r>
            <a:r>
              <a:rPr lang="zh-TW" altLang="en-US" sz="1200" dirty="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 dirty="0">
                <a:solidFill>
                  <a:srgbClr val="016311"/>
                </a:solidFill>
                <a:latin typeface="Times New Roman" pitchFamily="18" charset="0"/>
              </a:rPr>
              <a:t> 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Introduction</a:t>
            </a:r>
            <a:endParaRPr lang="zh-TW" altLang="en-US" smtClean="0"/>
          </a:p>
        </p:txBody>
      </p:sp>
      <p:sp>
        <p:nvSpPr>
          <p:cNvPr id="4099" name="頁尾版面配置區 3"/>
          <p:cNvSpPr>
            <a:spLocks noGrp="1"/>
          </p:cNvSpPr>
          <p:nvPr>
            <p:ph type="ftr" sz="quarter" idx="4294967295"/>
          </p:nvPr>
        </p:nvSpPr>
        <p:spPr>
          <a:xfrm>
            <a:off x="3132138" y="6453188"/>
            <a:ext cx="5840412" cy="365125"/>
          </a:xfr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0A0AFF"/>
                </a:solidFill>
                <a:latin typeface="Times New Roman" pitchFamily="18" charset="0"/>
              </a:rPr>
              <a:t>Network Optimization Applications 19.12  by   </a:t>
            </a:r>
            <a:r>
              <a:rPr lang="zh-TW" altLang="en-US" sz="1200" dirty="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 dirty="0">
                <a:solidFill>
                  <a:srgbClr val="016311"/>
                </a:solidFill>
                <a:latin typeface="Times New Roman" pitchFamily="18" charset="0"/>
              </a:rPr>
              <a:t> </a:t>
            </a:r>
            <a:r>
              <a:rPr lang="en-US" altLang="zh-TW" sz="1200" i="1" dirty="0" smtClean="0">
                <a:solidFill>
                  <a:srgbClr val="FFFFFF"/>
                </a:solidFill>
                <a:latin typeface="Times New Roman" pitchFamily="18" charset="0"/>
              </a:rPr>
              <a:t> 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" name="橢圓 1"/>
          <p:cNvSpPr/>
          <p:nvPr/>
        </p:nvSpPr>
        <p:spPr>
          <a:xfrm>
            <a:off x="1116013" y="3235325"/>
            <a:ext cx="863600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987675" y="2009775"/>
            <a:ext cx="863600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987675" y="4292600"/>
            <a:ext cx="863600" cy="8651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6825" y="2009775"/>
            <a:ext cx="863600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4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5076825" y="4292600"/>
            <a:ext cx="863600" cy="8651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5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7189788" y="3235325"/>
            <a:ext cx="865187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6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4" name="直線單箭頭接點 3"/>
          <p:cNvCxnSpPr>
            <a:stCxn id="2" idx="7"/>
            <a:endCxn id="6" idx="2"/>
          </p:cNvCxnSpPr>
          <p:nvPr/>
        </p:nvCxnSpPr>
        <p:spPr>
          <a:xfrm flipV="1">
            <a:off x="1852613" y="2441575"/>
            <a:ext cx="1135062" cy="919163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6" idx="6"/>
            <a:endCxn id="8" idx="2"/>
          </p:cNvCxnSpPr>
          <p:nvPr/>
        </p:nvCxnSpPr>
        <p:spPr>
          <a:xfrm>
            <a:off x="3851275" y="2441575"/>
            <a:ext cx="122555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7" idx="6"/>
            <a:endCxn id="9" idx="2"/>
          </p:cNvCxnSpPr>
          <p:nvPr/>
        </p:nvCxnSpPr>
        <p:spPr>
          <a:xfrm>
            <a:off x="3851275" y="4724400"/>
            <a:ext cx="122555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8" idx="6"/>
            <a:endCxn id="10" idx="2"/>
          </p:cNvCxnSpPr>
          <p:nvPr/>
        </p:nvCxnSpPr>
        <p:spPr>
          <a:xfrm>
            <a:off x="5940425" y="2441575"/>
            <a:ext cx="1249363" cy="122555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2" idx="5"/>
            <a:endCxn id="7" idx="2"/>
          </p:cNvCxnSpPr>
          <p:nvPr/>
        </p:nvCxnSpPr>
        <p:spPr>
          <a:xfrm>
            <a:off x="1852613" y="3971925"/>
            <a:ext cx="1135062" cy="75247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7" idx="7"/>
            <a:endCxn id="8" idx="3"/>
          </p:cNvCxnSpPr>
          <p:nvPr/>
        </p:nvCxnSpPr>
        <p:spPr>
          <a:xfrm flipV="1">
            <a:off x="3725863" y="2747963"/>
            <a:ext cx="1476375" cy="1671637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9" idx="0"/>
            <a:endCxn id="8" idx="4"/>
          </p:cNvCxnSpPr>
          <p:nvPr/>
        </p:nvCxnSpPr>
        <p:spPr>
          <a:xfrm flipV="1">
            <a:off x="5508625" y="2873375"/>
            <a:ext cx="0" cy="141922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9" idx="6"/>
            <a:endCxn id="10" idx="3"/>
          </p:cNvCxnSpPr>
          <p:nvPr/>
        </p:nvCxnSpPr>
        <p:spPr>
          <a:xfrm flipV="1">
            <a:off x="5940425" y="3971925"/>
            <a:ext cx="1376363" cy="75247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6" idx="4"/>
            <a:endCxn id="7" idx="0"/>
          </p:cNvCxnSpPr>
          <p:nvPr/>
        </p:nvCxnSpPr>
        <p:spPr>
          <a:xfrm>
            <a:off x="3419475" y="2873375"/>
            <a:ext cx="0" cy="141922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781175" y="2389188"/>
            <a:ext cx="647700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5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140200" y="1711325"/>
            <a:ext cx="647700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3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24325" y="2986088"/>
            <a:ext cx="647700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2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782888" y="3209925"/>
            <a:ext cx="647700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2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771650" y="4200525"/>
            <a:ext cx="649288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3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540500" y="2484438"/>
            <a:ext cx="647700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4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303963" y="4348163"/>
            <a:ext cx="649287" cy="598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4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508625" y="3375025"/>
            <a:ext cx="647700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3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124325" y="4859338"/>
            <a:ext cx="647700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5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49263" y="5589588"/>
            <a:ext cx="2808287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Arc Capacity</a:t>
            </a:r>
            <a:endParaRPr lang="zh-TW" altLang="en-US" dirty="0">
              <a:solidFill>
                <a:srgbClr val="006600"/>
              </a:solidFill>
            </a:endParaRPr>
          </a:p>
        </p:txBody>
      </p:sp>
      <p:cxnSp>
        <p:nvCxnSpPr>
          <p:cNvPr id="53" name="直線單箭頭接點 52"/>
          <p:cNvCxnSpPr/>
          <p:nvPr/>
        </p:nvCxnSpPr>
        <p:spPr>
          <a:xfrm flipV="1">
            <a:off x="1852613" y="2365375"/>
            <a:ext cx="1135062" cy="9191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1852613" y="3900488"/>
            <a:ext cx="1135062" cy="7524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3811588" y="2349500"/>
            <a:ext cx="130492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5986463" y="2419350"/>
            <a:ext cx="1249362" cy="12255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V="1">
            <a:off x="5940425" y="4005263"/>
            <a:ext cx="1376363" cy="7524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3492500" y="2873375"/>
            <a:ext cx="0" cy="14192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3851275" y="4652963"/>
            <a:ext cx="12255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5435600" y="2860675"/>
            <a:ext cx="0" cy="14192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403350" y="2389188"/>
            <a:ext cx="647700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476375" y="4200525"/>
            <a:ext cx="647700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555875" y="3209925"/>
            <a:ext cx="647700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851275" y="1711325"/>
            <a:ext cx="649288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716588" y="3375025"/>
            <a:ext cx="647700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875463" y="2484438"/>
            <a:ext cx="649287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659563" y="4348163"/>
            <a:ext cx="649287" cy="598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851275" y="4859338"/>
            <a:ext cx="649288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9" name="六邊形 68"/>
          <p:cNvSpPr/>
          <p:nvPr/>
        </p:nvSpPr>
        <p:spPr>
          <a:xfrm>
            <a:off x="258763" y="2655888"/>
            <a:ext cx="871537" cy="752475"/>
          </a:xfrm>
          <a:prstGeom prst="hexago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s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2" name="六邊形 81"/>
          <p:cNvSpPr/>
          <p:nvPr/>
        </p:nvSpPr>
        <p:spPr>
          <a:xfrm>
            <a:off x="8032750" y="2678113"/>
            <a:ext cx="873125" cy="752475"/>
          </a:xfrm>
          <a:prstGeom prst="hexago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t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635500" y="5589588"/>
            <a:ext cx="4040188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</a:rPr>
              <a:t>Maximum Flow : 8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1" grpId="0"/>
      <p:bldP spid="42" grpId="0"/>
      <p:bldP spid="45" grpId="0"/>
      <p:bldP spid="46" grpId="0"/>
      <p:bldP spid="47" grpId="0"/>
      <p:bldP spid="48" grpId="0"/>
      <p:bldP spid="49" grpId="0"/>
      <p:bldP spid="50" grpId="0"/>
      <p:bldP spid="5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69" grpId="0" animBg="1"/>
      <p:bldP spid="82" grpId="0" animBg="1"/>
      <p:bldP spid="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References</a:t>
            </a:r>
            <a:endParaRPr lang="zh-TW" altLang="en-US" smtClean="0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Ford, L. R. </a:t>
            </a:r>
          </a:p>
          <a:p>
            <a:r>
              <a:rPr lang="en-US" altLang="zh-TW" smtClean="0"/>
              <a:t>D. R. Fulkerson </a:t>
            </a:r>
          </a:p>
          <a:p>
            <a:r>
              <a:rPr lang="en-US" altLang="zh-TW" i="1" smtClean="0"/>
              <a:t>Operations Research </a:t>
            </a:r>
            <a:r>
              <a:rPr lang="en-US" altLang="zh-TW" smtClean="0"/>
              <a:t>1958</a:t>
            </a:r>
          </a:p>
          <a:p>
            <a:r>
              <a:rPr lang="en-US" altLang="zh-TW" smtClean="0"/>
              <a:t>Constructing Maximal Dynamic Flows from Static Flows </a:t>
            </a:r>
          </a:p>
          <a:p>
            <a:endParaRPr lang="en-US" altLang="zh-TW" i="1" smtClean="0"/>
          </a:p>
          <a:p>
            <a:endParaRPr lang="zh-TW" altLang="en-US" i="1" smtClean="0"/>
          </a:p>
        </p:txBody>
      </p:sp>
      <p:sp>
        <p:nvSpPr>
          <p:cNvPr id="5" name="橢圓 4"/>
          <p:cNvSpPr/>
          <p:nvPr/>
        </p:nvSpPr>
        <p:spPr>
          <a:xfrm>
            <a:off x="2663825" y="4645025"/>
            <a:ext cx="863600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5616575" y="4645025"/>
            <a:ext cx="863600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7" name="直線單箭頭接點 6"/>
          <p:cNvCxnSpPr>
            <a:stCxn id="5" idx="6"/>
            <a:endCxn id="6" idx="2"/>
          </p:cNvCxnSpPr>
          <p:nvPr/>
        </p:nvCxnSpPr>
        <p:spPr>
          <a:xfrm>
            <a:off x="3527425" y="5076825"/>
            <a:ext cx="208915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924300" y="4271963"/>
            <a:ext cx="647700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5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64050" y="4271963"/>
            <a:ext cx="647700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9900CC"/>
                </a:solidFill>
              </a:rPr>
              <a:t>6</a:t>
            </a:r>
            <a:endParaRPr lang="zh-TW" altLang="en-US" dirty="0">
              <a:solidFill>
                <a:srgbClr val="9900CC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39863" y="5589588"/>
            <a:ext cx="2808287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Arc Capacity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70538" y="5562600"/>
            <a:ext cx="2808287" cy="598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9900CC"/>
                </a:solidFill>
              </a:rPr>
              <a:t>Travel Time</a:t>
            </a:r>
            <a:endParaRPr lang="zh-TW" altLang="en-US" dirty="0">
              <a:solidFill>
                <a:srgbClr val="9900CC"/>
              </a:solidFill>
            </a:endParaRPr>
          </a:p>
        </p:txBody>
      </p:sp>
      <p:sp>
        <p:nvSpPr>
          <p:cNvPr id="5131" name="頁尾版面配置區 3"/>
          <p:cNvSpPr>
            <a:spLocks noGrp="1"/>
          </p:cNvSpPr>
          <p:nvPr>
            <p:ph type="ftr" sz="quarter" idx="4294967295"/>
          </p:nvPr>
        </p:nvSpPr>
        <p:spPr>
          <a:xfrm>
            <a:off x="3132138" y="6453188"/>
            <a:ext cx="5840412" cy="365125"/>
          </a:xfrm>
          <a:noFill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0A0AFF"/>
                </a:solidFill>
                <a:latin typeface="Times New Roman" pitchFamily="18" charset="0"/>
              </a:rPr>
              <a:t>Network Optimization Applications 19.12  by   </a:t>
            </a:r>
            <a:r>
              <a:rPr lang="zh-TW" altLang="en-US" sz="1200" dirty="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 dirty="0">
                <a:solidFill>
                  <a:srgbClr val="016311"/>
                </a:solidFill>
                <a:latin typeface="Times New Roman" pitchFamily="18" charset="0"/>
              </a:rPr>
              <a:t> </a:t>
            </a:r>
            <a:r>
              <a:rPr lang="en-US" altLang="zh-TW" sz="1200" i="1" dirty="0" smtClean="0">
                <a:solidFill>
                  <a:srgbClr val="FFFFFF"/>
                </a:solidFill>
                <a:latin typeface="Times New Roman" pitchFamily="18" charset="0"/>
              </a:rPr>
              <a:t> 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Problem</a:t>
            </a:r>
            <a:endParaRPr lang="zh-TW" altLang="en-US" smtClean="0"/>
          </a:p>
        </p:txBody>
      </p:sp>
      <p:sp>
        <p:nvSpPr>
          <p:cNvPr id="2" name="橢圓 1"/>
          <p:cNvSpPr/>
          <p:nvPr/>
        </p:nvSpPr>
        <p:spPr>
          <a:xfrm>
            <a:off x="1116013" y="3235325"/>
            <a:ext cx="863600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987675" y="2009775"/>
            <a:ext cx="863600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987675" y="4292600"/>
            <a:ext cx="863600" cy="8651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6825" y="2009775"/>
            <a:ext cx="863600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4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5076825" y="4292600"/>
            <a:ext cx="863600" cy="8651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5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7189788" y="3235325"/>
            <a:ext cx="865187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6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4" name="直線單箭頭接點 3"/>
          <p:cNvCxnSpPr>
            <a:stCxn id="2" idx="7"/>
            <a:endCxn id="6" idx="2"/>
          </p:cNvCxnSpPr>
          <p:nvPr/>
        </p:nvCxnSpPr>
        <p:spPr>
          <a:xfrm flipV="1">
            <a:off x="1852613" y="2441575"/>
            <a:ext cx="1135062" cy="919163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6" idx="6"/>
            <a:endCxn id="8" idx="2"/>
          </p:cNvCxnSpPr>
          <p:nvPr/>
        </p:nvCxnSpPr>
        <p:spPr>
          <a:xfrm>
            <a:off x="3851275" y="2441575"/>
            <a:ext cx="122555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7" idx="6"/>
            <a:endCxn id="9" idx="2"/>
          </p:cNvCxnSpPr>
          <p:nvPr/>
        </p:nvCxnSpPr>
        <p:spPr>
          <a:xfrm>
            <a:off x="3851275" y="4724400"/>
            <a:ext cx="122555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8" idx="6"/>
            <a:endCxn id="10" idx="2"/>
          </p:cNvCxnSpPr>
          <p:nvPr/>
        </p:nvCxnSpPr>
        <p:spPr>
          <a:xfrm>
            <a:off x="5940425" y="2441575"/>
            <a:ext cx="1249363" cy="122555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2" idx="5"/>
            <a:endCxn id="7" idx="2"/>
          </p:cNvCxnSpPr>
          <p:nvPr/>
        </p:nvCxnSpPr>
        <p:spPr>
          <a:xfrm>
            <a:off x="1852613" y="3971925"/>
            <a:ext cx="1135062" cy="75247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7" idx="7"/>
            <a:endCxn id="8" idx="3"/>
          </p:cNvCxnSpPr>
          <p:nvPr/>
        </p:nvCxnSpPr>
        <p:spPr>
          <a:xfrm flipV="1">
            <a:off x="3725863" y="2747963"/>
            <a:ext cx="1476375" cy="1671637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9" idx="0"/>
            <a:endCxn id="8" idx="4"/>
          </p:cNvCxnSpPr>
          <p:nvPr/>
        </p:nvCxnSpPr>
        <p:spPr>
          <a:xfrm flipV="1">
            <a:off x="5508625" y="2873375"/>
            <a:ext cx="0" cy="141922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9" idx="6"/>
            <a:endCxn id="10" idx="3"/>
          </p:cNvCxnSpPr>
          <p:nvPr/>
        </p:nvCxnSpPr>
        <p:spPr>
          <a:xfrm flipV="1">
            <a:off x="5940425" y="3971925"/>
            <a:ext cx="1376363" cy="75247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6" idx="4"/>
            <a:endCxn id="7" idx="0"/>
          </p:cNvCxnSpPr>
          <p:nvPr/>
        </p:nvCxnSpPr>
        <p:spPr>
          <a:xfrm>
            <a:off x="3419475" y="2873375"/>
            <a:ext cx="0" cy="141922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781175" y="2389188"/>
            <a:ext cx="647700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5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140200" y="1711325"/>
            <a:ext cx="647700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3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24325" y="2986088"/>
            <a:ext cx="647700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2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782888" y="3209925"/>
            <a:ext cx="647700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2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771650" y="4200525"/>
            <a:ext cx="649288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3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540500" y="2484438"/>
            <a:ext cx="647700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4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303963" y="4348163"/>
            <a:ext cx="649287" cy="598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4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124325" y="4859338"/>
            <a:ext cx="647700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5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49263" y="5589588"/>
            <a:ext cx="2808287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Arc Capacity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508625" y="3375025"/>
            <a:ext cx="647700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6600"/>
                </a:solidFill>
              </a:rPr>
              <a:t>3</a:t>
            </a:r>
            <a:endParaRPr lang="zh-TW" altLang="en-US" dirty="0">
              <a:solidFill>
                <a:srgbClr val="006600"/>
              </a:solidFill>
            </a:endParaRPr>
          </a:p>
        </p:txBody>
      </p:sp>
      <p:sp>
        <p:nvSpPr>
          <p:cNvPr id="69" name="六邊形 68"/>
          <p:cNvSpPr/>
          <p:nvPr/>
        </p:nvSpPr>
        <p:spPr>
          <a:xfrm>
            <a:off x="258763" y="2655888"/>
            <a:ext cx="871537" cy="752475"/>
          </a:xfrm>
          <a:prstGeom prst="hexago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s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2" name="六邊形 81"/>
          <p:cNvSpPr/>
          <p:nvPr/>
        </p:nvSpPr>
        <p:spPr>
          <a:xfrm>
            <a:off x="8032750" y="2678113"/>
            <a:ext cx="873125" cy="752475"/>
          </a:xfrm>
          <a:prstGeom prst="hexago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t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174" name="頁尾版面配置區 3"/>
          <p:cNvSpPr>
            <a:spLocks noGrp="1"/>
          </p:cNvSpPr>
          <p:nvPr>
            <p:ph type="ftr" sz="quarter" idx="4294967295"/>
          </p:nvPr>
        </p:nvSpPr>
        <p:spPr>
          <a:xfrm>
            <a:off x="3132138" y="6453188"/>
            <a:ext cx="5840412" cy="365125"/>
          </a:xfrm>
          <a:noFill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0A0AFF"/>
                </a:solidFill>
                <a:latin typeface="Times New Roman" pitchFamily="18" charset="0"/>
              </a:rPr>
              <a:t>Network Optimization Applications 19.12  by   </a:t>
            </a:r>
            <a:r>
              <a:rPr lang="zh-TW" altLang="en-US" sz="1200" dirty="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 dirty="0">
                <a:solidFill>
                  <a:srgbClr val="016311"/>
                </a:solidFill>
                <a:latin typeface="Times New Roman" pitchFamily="18" charset="0"/>
              </a:rPr>
              <a:t> </a:t>
            </a:r>
            <a:r>
              <a:rPr lang="en-US" altLang="zh-TW" sz="1200" i="1" dirty="0" smtClean="0">
                <a:solidFill>
                  <a:srgbClr val="FFFFFF"/>
                </a:solidFill>
                <a:latin typeface="Times New Roman" pitchFamily="18" charset="0"/>
              </a:rPr>
              <a:t> 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Problem</a:t>
            </a:r>
            <a:endParaRPr lang="zh-TW" altLang="en-US" smtClean="0"/>
          </a:p>
        </p:txBody>
      </p:sp>
      <p:sp>
        <p:nvSpPr>
          <p:cNvPr id="2" name="橢圓 1"/>
          <p:cNvSpPr/>
          <p:nvPr/>
        </p:nvSpPr>
        <p:spPr>
          <a:xfrm>
            <a:off x="1116013" y="3235325"/>
            <a:ext cx="863600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987675" y="2009775"/>
            <a:ext cx="863600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987675" y="4292600"/>
            <a:ext cx="863600" cy="8651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6825" y="2009775"/>
            <a:ext cx="863600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4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5076825" y="4292600"/>
            <a:ext cx="863600" cy="8651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5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7189788" y="3235325"/>
            <a:ext cx="865187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6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4" name="直線單箭頭接點 3"/>
          <p:cNvCxnSpPr>
            <a:stCxn id="2" idx="7"/>
            <a:endCxn id="6" idx="2"/>
          </p:cNvCxnSpPr>
          <p:nvPr/>
        </p:nvCxnSpPr>
        <p:spPr>
          <a:xfrm flipV="1">
            <a:off x="1852613" y="2441575"/>
            <a:ext cx="1135062" cy="919163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6" idx="6"/>
            <a:endCxn id="8" idx="2"/>
          </p:cNvCxnSpPr>
          <p:nvPr/>
        </p:nvCxnSpPr>
        <p:spPr>
          <a:xfrm>
            <a:off x="3851275" y="2441575"/>
            <a:ext cx="122555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7" idx="6"/>
            <a:endCxn id="9" idx="2"/>
          </p:cNvCxnSpPr>
          <p:nvPr/>
        </p:nvCxnSpPr>
        <p:spPr>
          <a:xfrm>
            <a:off x="3851275" y="4724400"/>
            <a:ext cx="122555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8" idx="6"/>
            <a:endCxn id="10" idx="2"/>
          </p:cNvCxnSpPr>
          <p:nvPr/>
        </p:nvCxnSpPr>
        <p:spPr>
          <a:xfrm>
            <a:off x="5940425" y="2441575"/>
            <a:ext cx="1249363" cy="122555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2" idx="5"/>
            <a:endCxn id="7" idx="2"/>
          </p:cNvCxnSpPr>
          <p:nvPr/>
        </p:nvCxnSpPr>
        <p:spPr>
          <a:xfrm>
            <a:off x="1852613" y="3971925"/>
            <a:ext cx="1135062" cy="75247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7" idx="7"/>
            <a:endCxn id="8" idx="3"/>
          </p:cNvCxnSpPr>
          <p:nvPr/>
        </p:nvCxnSpPr>
        <p:spPr>
          <a:xfrm flipV="1">
            <a:off x="3725863" y="2747963"/>
            <a:ext cx="1476375" cy="1671637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9" idx="0"/>
            <a:endCxn id="8" idx="4"/>
          </p:cNvCxnSpPr>
          <p:nvPr/>
        </p:nvCxnSpPr>
        <p:spPr>
          <a:xfrm flipV="1">
            <a:off x="5508625" y="2873375"/>
            <a:ext cx="0" cy="141922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9" idx="6"/>
            <a:endCxn id="10" idx="3"/>
          </p:cNvCxnSpPr>
          <p:nvPr/>
        </p:nvCxnSpPr>
        <p:spPr>
          <a:xfrm flipV="1">
            <a:off x="5940425" y="3971925"/>
            <a:ext cx="1376363" cy="75247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6" idx="4"/>
            <a:endCxn id="7" idx="0"/>
          </p:cNvCxnSpPr>
          <p:nvPr/>
        </p:nvCxnSpPr>
        <p:spPr>
          <a:xfrm>
            <a:off x="3419475" y="2873375"/>
            <a:ext cx="0" cy="141922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403350" y="2389188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5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6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49263" y="5589588"/>
            <a:ext cx="5491162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 Arc Capacity 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006600"/>
                </a:solidFill>
              </a:rPr>
              <a:t> </a:t>
            </a:r>
            <a:r>
              <a:rPr lang="en-US" altLang="zh-TW" dirty="0">
                <a:solidFill>
                  <a:srgbClr val="9900CC"/>
                </a:solidFill>
              </a:rPr>
              <a:t>Travel Time 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9" name="六邊形 68"/>
          <p:cNvSpPr/>
          <p:nvPr/>
        </p:nvSpPr>
        <p:spPr>
          <a:xfrm>
            <a:off x="258763" y="2655888"/>
            <a:ext cx="871537" cy="752475"/>
          </a:xfrm>
          <a:prstGeom prst="hexago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s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2" name="六邊形 81"/>
          <p:cNvSpPr/>
          <p:nvPr/>
        </p:nvSpPr>
        <p:spPr>
          <a:xfrm>
            <a:off x="8032750" y="2678113"/>
            <a:ext cx="873125" cy="752475"/>
          </a:xfrm>
          <a:prstGeom prst="hexago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t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47813" y="4292600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3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4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63975" y="1792288"/>
            <a:ext cx="1025525" cy="598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3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2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393950" y="3235325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2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2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708400" y="3048000"/>
            <a:ext cx="1023938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2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863975" y="4724400"/>
            <a:ext cx="1025525" cy="598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5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2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35600" y="3311525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3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372225" y="2308225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4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7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300788" y="4343400"/>
            <a:ext cx="1025525" cy="598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4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3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7198" name="頁尾版面配置區 3"/>
          <p:cNvSpPr>
            <a:spLocks noGrp="1"/>
          </p:cNvSpPr>
          <p:nvPr>
            <p:ph type="ftr" sz="quarter" idx="4294967295"/>
          </p:nvPr>
        </p:nvSpPr>
        <p:spPr>
          <a:xfrm>
            <a:off x="3132138" y="6453188"/>
            <a:ext cx="5840412" cy="365125"/>
          </a:xfrm>
          <a:noFill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0A0AFF"/>
                </a:solidFill>
                <a:latin typeface="Times New Roman" pitchFamily="18" charset="0"/>
              </a:rPr>
              <a:t>Network Optimization Applications 19.12  by   </a:t>
            </a:r>
            <a:r>
              <a:rPr lang="zh-TW" altLang="en-US" sz="1200" dirty="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 dirty="0">
                <a:solidFill>
                  <a:srgbClr val="016311"/>
                </a:solidFill>
                <a:latin typeface="Times New Roman" pitchFamily="18" charset="0"/>
              </a:rPr>
              <a:t> </a:t>
            </a:r>
            <a:r>
              <a:rPr lang="en-US" altLang="zh-TW" sz="1200" i="1" dirty="0" smtClean="0">
                <a:solidFill>
                  <a:srgbClr val="FFFFFF"/>
                </a:solidFill>
                <a:latin typeface="Times New Roman" pitchFamily="18" charset="0"/>
              </a:rPr>
              <a:t> 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Algorithm</a:t>
            </a:r>
            <a:endParaRPr lang="zh-TW" altLang="en-US" smtClean="0"/>
          </a:p>
        </p:txBody>
      </p:sp>
      <p:sp>
        <p:nvSpPr>
          <p:cNvPr id="2" name="橢圓 1"/>
          <p:cNvSpPr/>
          <p:nvPr/>
        </p:nvSpPr>
        <p:spPr>
          <a:xfrm>
            <a:off x="1116013" y="3235325"/>
            <a:ext cx="863600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987675" y="2009775"/>
            <a:ext cx="863600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987675" y="4292600"/>
            <a:ext cx="863600" cy="8651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6825" y="2009775"/>
            <a:ext cx="863600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4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5076825" y="4292600"/>
            <a:ext cx="863600" cy="8651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5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7189788" y="3235325"/>
            <a:ext cx="865187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6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4" name="直線單箭頭接點 3"/>
          <p:cNvCxnSpPr>
            <a:stCxn id="2" idx="7"/>
            <a:endCxn id="6" idx="2"/>
          </p:cNvCxnSpPr>
          <p:nvPr/>
        </p:nvCxnSpPr>
        <p:spPr>
          <a:xfrm flipV="1">
            <a:off x="1852613" y="2441575"/>
            <a:ext cx="1135062" cy="919163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6" idx="6"/>
            <a:endCxn id="8" idx="2"/>
          </p:cNvCxnSpPr>
          <p:nvPr/>
        </p:nvCxnSpPr>
        <p:spPr>
          <a:xfrm>
            <a:off x="3851275" y="2441575"/>
            <a:ext cx="122555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7" idx="6"/>
            <a:endCxn id="9" idx="2"/>
          </p:cNvCxnSpPr>
          <p:nvPr/>
        </p:nvCxnSpPr>
        <p:spPr>
          <a:xfrm>
            <a:off x="3851275" y="4724400"/>
            <a:ext cx="122555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8" idx="6"/>
            <a:endCxn id="10" idx="2"/>
          </p:cNvCxnSpPr>
          <p:nvPr/>
        </p:nvCxnSpPr>
        <p:spPr>
          <a:xfrm>
            <a:off x="5940425" y="2441575"/>
            <a:ext cx="1249363" cy="122555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2" idx="5"/>
            <a:endCxn id="7" idx="2"/>
          </p:cNvCxnSpPr>
          <p:nvPr/>
        </p:nvCxnSpPr>
        <p:spPr>
          <a:xfrm>
            <a:off x="1852613" y="3971925"/>
            <a:ext cx="1135062" cy="75247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7" idx="7"/>
            <a:endCxn id="8" idx="3"/>
          </p:cNvCxnSpPr>
          <p:nvPr/>
        </p:nvCxnSpPr>
        <p:spPr>
          <a:xfrm flipV="1">
            <a:off x="3725863" y="2747963"/>
            <a:ext cx="1476375" cy="1671637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9" idx="0"/>
            <a:endCxn id="8" idx="4"/>
          </p:cNvCxnSpPr>
          <p:nvPr/>
        </p:nvCxnSpPr>
        <p:spPr>
          <a:xfrm flipV="1">
            <a:off x="5508625" y="2873375"/>
            <a:ext cx="0" cy="141922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9" idx="6"/>
            <a:endCxn id="10" idx="3"/>
          </p:cNvCxnSpPr>
          <p:nvPr/>
        </p:nvCxnSpPr>
        <p:spPr>
          <a:xfrm flipV="1">
            <a:off x="5940425" y="3971925"/>
            <a:ext cx="1376363" cy="7524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6" idx="4"/>
            <a:endCxn id="7" idx="0"/>
          </p:cNvCxnSpPr>
          <p:nvPr/>
        </p:nvCxnSpPr>
        <p:spPr>
          <a:xfrm>
            <a:off x="3419475" y="2873375"/>
            <a:ext cx="0" cy="141922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403350" y="2389188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5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6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9" name="六邊形 68"/>
          <p:cNvSpPr/>
          <p:nvPr/>
        </p:nvSpPr>
        <p:spPr>
          <a:xfrm>
            <a:off x="258763" y="2655888"/>
            <a:ext cx="871537" cy="752475"/>
          </a:xfrm>
          <a:prstGeom prst="hexago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s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2" name="六邊形 81"/>
          <p:cNvSpPr/>
          <p:nvPr/>
        </p:nvSpPr>
        <p:spPr>
          <a:xfrm>
            <a:off x="8032750" y="2678113"/>
            <a:ext cx="873125" cy="752475"/>
          </a:xfrm>
          <a:prstGeom prst="hexago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t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47813" y="4292600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3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4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63975" y="1792288"/>
            <a:ext cx="1025525" cy="598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3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2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393950" y="3235325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2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2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708400" y="3048000"/>
            <a:ext cx="1023938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2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863975" y="4724400"/>
            <a:ext cx="1025525" cy="598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5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2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35600" y="3311525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3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372225" y="2308225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4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7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300788" y="4343400"/>
            <a:ext cx="1025525" cy="598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4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3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1862138" y="3889375"/>
            <a:ext cx="1133475" cy="7524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3779838" y="2781300"/>
            <a:ext cx="1477962" cy="167163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3851275" y="4641850"/>
            <a:ext cx="12255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5876925" y="3916363"/>
            <a:ext cx="1376363" cy="75247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5580063" y="2873375"/>
            <a:ext cx="0" cy="14192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1916113" y="2489200"/>
            <a:ext cx="1135062" cy="9191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58763" y="5495925"/>
          <a:ext cx="8777292" cy="7413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1441"/>
                <a:gridCol w="731441"/>
                <a:gridCol w="731441"/>
                <a:gridCol w="731441"/>
                <a:gridCol w="731441"/>
                <a:gridCol w="731441"/>
                <a:gridCol w="731441"/>
                <a:gridCol w="731441"/>
                <a:gridCol w="731441"/>
                <a:gridCol w="731441"/>
                <a:gridCol w="731441"/>
                <a:gridCol w="731441"/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Time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Node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2,5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2" marR="91432" marT="45700" marB="45700" anchor="ctr"/>
                </a:tc>
              </a:tr>
            </a:tbl>
          </a:graphicData>
        </a:graphic>
      </p:graphicFrame>
      <p:cxnSp>
        <p:nvCxnSpPr>
          <p:cNvPr id="53" name="直線單箭頭接點 52"/>
          <p:cNvCxnSpPr/>
          <p:nvPr/>
        </p:nvCxnSpPr>
        <p:spPr>
          <a:xfrm>
            <a:off x="3492500" y="2873375"/>
            <a:ext cx="0" cy="14192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3851275" y="2389188"/>
            <a:ext cx="12255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1116013" y="3213100"/>
            <a:ext cx="863600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橢圓 55"/>
          <p:cNvSpPr/>
          <p:nvPr/>
        </p:nvSpPr>
        <p:spPr>
          <a:xfrm>
            <a:off x="2987675" y="4292600"/>
            <a:ext cx="863600" cy="865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5084763" y="4292600"/>
            <a:ext cx="863600" cy="865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7189788" y="3213100"/>
            <a:ext cx="865187" cy="86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393950" y="5445125"/>
            <a:ext cx="5562600" cy="7921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Time = 9 , Max Flow = 3</a:t>
            </a:r>
            <a:endParaRPr lang="zh-TW" alt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75" name="頁尾版面配置區 3"/>
          <p:cNvSpPr>
            <a:spLocks noGrp="1"/>
          </p:cNvSpPr>
          <p:nvPr>
            <p:ph type="ftr" sz="quarter" idx="4294967295"/>
          </p:nvPr>
        </p:nvSpPr>
        <p:spPr>
          <a:xfrm>
            <a:off x="3132138" y="6453188"/>
            <a:ext cx="5840412" cy="365125"/>
          </a:xfrm>
          <a:noFill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0A0AFF"/>
                </a:solidFill>
                <a:latin typeface="Times New Roman" pitchFamily="18" charset="0"/>
              </a:rPr>
              <a:t>Network Optimization Applications 19.12  by   </a:t>
            </a:r>
            <a:r>
              <a:rPr lang="zh-TW" altLang="en-US" sz="1200" dirty="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 dirty="0">
                <a:solidFill>
                  <a:srgbClr val="016311"/>
                </a:solidFill>
                <a:latin typeface="Times New Roman" pitchFamily="18" charset="0"/>
              </a:rPr>
              <a:t> </a:t>
            </a:r>
            <a:r>
              <a:rPr lang="en-US" altLang="zh-TW" sz="1200" i="1" dirty="0" smtClean="0">
                <a:solidFill>
                  <a:srgbClr val="FFFFFF"/>
                </a:solidFill>
                <a:latin typeface="Times New Roman" pitchFamily="18" charset="0"/>
              </a:rPr>
              <a:t> 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9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Algorithm</a:t>
            </a:r>
            <a:endParaRPr lang="zh-TW" altLang="en-US" smtClean="0"/>
          </a:p>
        </p:txBody>
      </p:sp>
      <p:sp>
        <p:nvSpPr>
          <p:cNvPr id="2" name="橢圓 1"/>
          <p:cNvSpPr/>
          <p:nvPr/>
        </p:nvSpPr>
        <p:spPr>
          <a:xfrm>
            <a:off x="1116013" y="3235325"/>
            <a:ext cx="863600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987675" y="2009775"/>
            <a:ext cx="863600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987675" y="4292600"/>
            <a:ext cx="863600" cy="8651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076825" y="2009775"/>
            <a:ext cx="863600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4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5076825" y="4292600"/>
            <a:ext cx="863600" cy="8651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5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7189788" y="3235325"/>
            <a:ext cx="865187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</a:rPr>
              <a:t>6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4" name="直線單箭頭接點 3"/>
          <p:cNvCxnSpPr>
            <a:stCxn id="2" idx="7"/>
            <a:endCxn id="6" idx="2"/>
          </p:cNvCxnSpPr>
          <p:nvPr/>
        </p:nvCxnSpPr>
        <p:spPr>
          <a:xfrm flipV="1">
            <a:off x="1852613" y="2441575"/>
            <a:ext cx="1135062" cy="919163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6" idx="6"/>
            <a:endCxn id="8" idx="2"/>
          </p:cNvCxnSpPr>
          <p:nvPr/>
        </p:nvCxnSpPr>
        <p:spPr>
          <a:xfrm>
            <a:off x="3851275" y="2441575"/>
            <a:ext cx="122555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7" idx="6"/>
            <a:endCxn id="9" idx="2"/>
          </p:cNvCxnSpPr>
          <p:nvPr/>
        </p:nvCxnSpPr>
        <p:spPr>
          <a:xfrm>
            <a:off x="3851275" y="4724400"/>
            <a:ext cx="122555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8" idx="6"/>
            <a:endCxn id="10" idx="2"/>
          </p:cNvCxnSpPr>
          <p:nvPr/>
        </p:nvCxnSpPr>
        <p:spPr>
          <a:xfrm>
            <a:off x="5940425" y="2441575"/>
            <a:ext cx="1249363" cy="122555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2" idx="5"/>
            <a:endCxn id="7" idx="2"/>
          </p:cNvCxnSpPr>
          <p:nvPr/>
        </p:nvCxnSpPr>
        <p:spPr>
          <a:xfrm>
            <a:off x="1852613" y="3971925"/>
            <a:ext cx="1135062" cy="75247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7" idx="7"/>
            <a:endCxn id="8" idx="3"/>
          </p:cNvCxnSpPr>
          <p:nvPr/>
        </p:nvCxnSpPr>
        <p:spPr>
          <a:xfrm flipV="1">
            <a:off x="3725863" y="2747963"/>
            <a:ext cx="1476375" cy="1671637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9" idx="0"/>
            <a:endCxn id="8" idx="4"/>
          </p:cNvCxnSpPr>
          <p:nvPr/>
        </p:nvCxnSpPr>
        <p:spPr>
          <a:xfrm flipV="1">
            <a:off x="5508625" y="2873375"/>
            <a:ext cx="0" cy="141922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9" idx="6"/>
            <a:endCxn id="10" idx="3"/>
          </p:cNvCxnSpPr>
          <p:nvPr/>
        </p:nvCxnSpPr>
        <p:spPr>
          <a:xfrm flipV="1">
            <a:off x="5940425" y="3971925"/>
            <a:ext cx="1376363" cy="7524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6" idx="4"/>
            <a:endCxn id="7" idx="0"/>
          </p:cNvCxnSpPr>
          <p:nvPr/>
        </p:nvCxnSpPr>
        <p:spPr>
          <a:xfrm>
            <a:off x="3419475" y="2873375"/>
            <a:ext cx="0" cy="141922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403350" y="2389188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5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6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9" name="六邊形 68"/>
          <p:cNvSpPr/>
          <p:nvPr/>
        </p:nvSpPr>
        <p:spPr>
          <a:xfrm>
            <a:off x="258763" y="2655888"/>
            <a:ext cx="871537" cy="752475"/>
          </a:xfrm>
          <a:prstGeom prst="hexago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s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2" name="六邊形 81"/>
          <p:cNvSpPr/>
          <p:nvPr/>
        </p:nvSpPr>
        <p:spPr>
          <a:xfrm>
            <a:off x="8032750" y="2678113"/>
            <a:ext cx="873125" cy="752475"/>
          </a:xfrm>
          <a:prstGeom prst="hexago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t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47813" y="4292600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3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4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63975" y="1792288"/>
            <a:ext cx="1025525" cy="598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3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2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393950" y="3235325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2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2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708400" y="3048000"/>
            <a:ext cx="1023938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2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863975" y="4724400"/>
            <a:ext cx="1025525" cy="598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5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2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35600" y="3311525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3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372225" y="2308225"/>
            <a:ext cx="1025525" cy="596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4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7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300788" y="4343400"/>
            <a:ext cx="1025525" cy="598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dirty="0">
                <a:solidFill>
                  <a:srgbClr val="006600"/>
                </a:solidFill>
              </a:rPr>
              <a:t>4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en-US" altLang="zh-TW" dirty="0">
                <a:solidFill>
                  <a:srgbClr val="9900CC"/>
                </a:solidFill>
              </a:rPr>
              <a:t>3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zh-TW" altLang="en-US" dirty="0">
              <a:solidFill>
                <a:srgbClr val="000000"/>
              </a:solidFill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1862138" y="3889375"/>
            <a:ext cx="1133475" cy="7524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3779838" y="2781300"/>
            <a:ext cx="1477962" cy="167163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3851275" y="4641850"/>
            <a:ext cx="12255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5876925" y="3916363"/>
            <a:ext cx="1376363" cy="75247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5580063" y="2873375"/>
            <a:ext cx="0" cy="14192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1916113" y="2489200"/>
            <a:ext cx="1135062" cy="9191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3492500" y="2873375"/>
            <a:ext cx="0" cy="14192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3851275" y="2389188"/>
            <a:ext cx="12255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53" name="頁尾版面配置區 3"/>
          <p:cNvSpPr>
            <a:spLocks noGrp="1"/>
          </p:cNvSpPr>
          <p:nvPr>
            <p:ph type="ftr" sz="quarter" idx="4294967295"/>
          </p:nvPr>
        </p:nvSpPr>
        <p:spPr>
          <a:xfrm>
            <a:off x="3132138" y="6453188"/>
            <a:ext cx="5840412" cy="365125"/>
          </a:xfrm>
          <a:noFill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0A0AFF"/>
                </a:solidFill>
                <a:latin typeface="Times New Roman" pitchFamily="18" charset="0"/>
              </a:rPr>
              <a:t>Network Optimization Applications 19.12  by   </a:t>
            </a:r>
            <a:r>
              <a:rPr lang="zh-TW" altLang="en-US" sz="1200" dirty="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 dirty="0">
                <a:solidFill>
                  <a:srgbClr val="016311"/>
                </a:solidFill>
                <a:latin typeface="Times New Roman" pitchFamily="18" charset="0"/>
              </a:rPr>
              <a:t> </a:t>
            </a:r>
            <a:r>
              <a:rPr lang="en-US" altLang="zh-TW" sz="1200" i="1" dirty="0" smtClean="0">
                <a:solidFill>
                  <a:srgbClr val="FFFFFF"/>
                </a:solidFill>
                <a:latin typeface="Times New Roman" pitchFamily="18" charset="0"/>
              </a:rPr>
              <a:t> 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Algorithm</a:t>
            </a:r>
            <a:endParaRPr lang="zh-TW" altLang="en-US" smtClean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</p:nvPr>
        </p:nvGraphicFramePr>
        <p:xfrm>
          <a:off x="179388" y="1052513"/>
          <a:ext cx="8780463" cy="4572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4300"/>
                <a:gridCol w="4269342"/>
                <a:gridCol w="29268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Time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Path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</a:rPr>
                        <a:t>Flow</a:t>
                      </a:r>
                      <a:endParaRPr lang="zh-TW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1.3.5.6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10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--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--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11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--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--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12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1.3.4.6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13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1.2.3.5.6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14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1.3.5.4.6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15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1.2.4.6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16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1.2.3.4.6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17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1.2.3.5.4.6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sz="24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>
          <a:xfrm>
            <a:off x="323850" y="3141663"/>
            <a:ext cx="84963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430338" y="3860800"/>
            <a:ext cx="5734050" cy="15128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Time = 9 , Max Flow = 3</a:t>
            </a:r>
          </a:p>
          <a:p>
            <a:pPr algn="ctr">
              <a:defRPr/>
            </a:pPr>
            <a:r>
              <a:rPr lang="en-US" altLang="zh-TW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Time =13, Max Flow=3+1=4</a:t>
            </a:r>
            <a:endParaRPr lang="zh-TW" alt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323850" y="4005263"/>
            <a:ext cx="84963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476375" y="4724400"/>
            <a:ext cx="5732463" cy="1584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Time = 9 , Max Flow = 3</a:t>
            </a:r>
          </a:p>
          <a:p>
            <a:pPr algn="ctr">
              <a:defRPr/>
            </a:pPr>
            <a:r>
              <a:rPr lang="en-US" altLang="zh-TW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Time =13, Max Flow=3+1=4</a:t>
            </a:r>
          </a:p>
          <a:p>
            <a:pPr algn="ctr">
              <a:defRPr/>
            </a:pPr>
            <a:r>
              <a:rPr lang="en-US" altLang="zh-TW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Time =15, Max Flow=3+1+3=7</a:t>
            </a:r>
          </a:p>
        </p:txBody>
      </p:sp>
      <p:sp>
        <p:nvSpPr>
          <p:cNvPr id="10293" name="頁尾版面配置區 3"/>
          <p:cNvSpPr>
            <a:spLocks noGrp="1"/>
          </p:cNvSpPr>
          <p:nvPr>
            <p:ph type="ftr" sz="quarter" idx="4294967295"/>
          </p:nvPr>
        </p:nvSpPr>
        <p:spPr>
          <a:xfrm>
            <a:off x="3132138" y="6453188"/>
            <a:ext cx="5840412" cy="365125"/>
          </a:xfrm>
          <a:noFill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0A0AFF"/>
                </a:solidFill>
                <a:latin typeface="Times New Roman" pitchFamily="18" charset="0"/>
              </a:rPr>
              <a:t>Network Optimization Applications 19.12  by   </a:t>
            </a:r>
            <a:r>
              <a:rPr lang="zh-TW" altLang="en-US" sz="1200" dirty="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 dirty="0">
                <a:solidFill>
                  <a:srgbClr val="016311"/>
                </a:solidFill>
                <a:latin typeface="Times New Roman" pitchFamily="18" charset="0"/>
              </a:rPr>
              <a:t> </a:t>
            </a:r>
            <a:r>
              <a:rPr lang="en-US" altLang="zh-TW" sz="1200" i="1" dirty="0" smtClean="0">
                <a:solidFill>
                  <a:srgbClr val="FFFFFF"/>
                </a:solidFill>
                <a:latin typeface="Times New Roman" pitchFamily="18" charset="0"/>
              </a:rPr>
              <a:t> 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6" grpId="0" animBg="1"/>
      <p:bldP spid="1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Font typeface="Wingdings" pitchFamily="2" charset="2"/>
              <a:buNone/>
            </a:pPr>
            <a:r>
              <a:rPr lang="en-US" altLang="zh-TW" sz="6600" smtClean="0"/>
              <a:t>Q &amp; A</a:t>
            </a:r>
            <a:endParaRPr lang="zh-TW" altLang="en-US" sz="6600" smtClean="0"/>
          </a:p>
        </p:txBody>
      </p:sp>
      <p:sp>
        <p:nvSpPr>
          <p:cNvPr id="11268" name="頁尾版面配置區 3"/>
          <p:cNvSpPr>
            <a:spLocks noGrp="1"/>
          </p:cNvSpPr>
          <p:nvPr>
            <p:ph type="ftr" sz="quarter" idx="4294967295"/>
          </p:nvPr>
        </p:nvSpPr>
        <p:spPr>
          <a:xfrm>
            <a:off x="3132138" y="6453188"/>
            <a:ext cx="5840412" cy="365125"/>
          </a:xfrm>
          <a:noFill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0A0AFF"/>
                </a:solidFill>
                <a:latin typeface="Times New Roman" pitchFamily="18" charset="0"/>
              </a:rPr>
              <a:t>Network Optimization Applications 19.12  by   </a:t>
            </a:r>
            <a:r>
              <a:rPr lang="zh-TW" altLang="en-US" sz="1200" dirty="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 dirty="0">
                <a:solidFill>
                  <a:srgbClr val="016311"/>
                </a:solidFill>
                <a:latin typeface="Times New Roman" pitchFamily="18" charset="0"/>
              </a:rPr>
              <a:t> </a:t>
            </a:r>
            <a:r>
              <a:rPr lang="en-US" altLang="zh-TW" sz="1200" i="1" dirty="0" smtClean="0">
                <a:solidFill>
                  <a:srgbClr val="FFFFFF"/>
                </a:solidFill>
                <a:latin typeface="Times New Roman" pitchFamily="18" charset="0"/>
              </a:rPr>
              <a:t> 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">
  <a:themeElements>
    <a:clrScheme name="intro 4">
      <a:dk1>
        <a:srgbClr val="FFFFCC"/>
      </a:dk1>
      <a:lt1>
        <a:srgbClr val="FFFFFF"/>
      </a:lt1>
      <a:dk2>
        <a:srgbClr val="000066"/>
      </a:dk2>
      <a:lt2>
        <a:srgbClr val="FFFFFF"/>
      </a:lt2>
      <a:accent1>
        <a:srgbClr val="0078F0"/>
      </a:accent1>
      <a:accent2>
        <a:srgbClr val="CCECFF"/>
      </a:accent2>
      <a:accent3>
        <a:srgbClr val="AAAAB8"/>
      </a:accent3>
      <a:accent4>
        <a:srgbClr val="DADADA"/>
      </a:accent4>
      <a:accent5>
        <a:srgbClr val="AABEF6"/>
      </a:accent5>
      <a:accent6>
        <a:srgbClr val="B9D6E7"/>
      </a:accent6>
      <a:hlink>
        <a:srgbClr val="3399FF"/>
      </a:hlink>
      <a:folHlink>
        <a:srgbClr val="FFCC00"/>
      </a:folHlink>
    </a:clrScheme>
    <a:fontScheme name="intro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tro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20823</TotalTime>
  <Words>367</Words>
  <Application>Microsoft Office PowerPoint</Application>
  <PresentationFormat>如螢幕大小 (4:3)</PresentationFormat>
  <Paragraphs>182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標楷體</vt:lpstr>
      <vt:lpstr>Arial</vt:lpstr>
      <vt:lpstr>Times New Roman</vt:lpstr>
      <vt:lpstr>Wingdings</vt:lpstr>
      <vt:lpstr>intro</vt:lpstr>
      <vt:lpstr>APP19.12 Maximum Dynamic Flows</vt:lpstr>
      <vt:lpstr>Introduction</vt:lpstr>
      <vt:lpstr>References</vt:lpstr>
      <vt:lpstr>Problem</vt:lpstr>
      <vt:lpstr>Problem</vt:lpstr>
      <vt:lpstr>Algorithm</vt:lpstr>
      <vt:lpstr>Algorithm</vt:lpstr>
      <vt:lpstr>Algorithm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 in MPBSS</dc:title>
  <dc:creator>I-Lin Wang</dc:creator>
  <cp:lastModifiedBy>I-Lin Wang</cp:lastModifiedBy>
  <cp:revision>1318</cp:revision>
  <dcterms:created xsi:type="dcterms:W3CDTF">2010-04-03T03:14:21Z</dcterms:created>
  <dcterms:modified xsi:type="dcterms:W3CDTF">2015-03-04T12:32:07Z</dcterms:modified>
</cp:coreProperties>
</file>