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591" r:id="rId2"/>
    <p:sldId id="595" r:id="rId3"/>
    <p:sldId id="602" r:id="rId4"/>
    <p:sldId id="603" r:id="rId5"/>
    <p:sldId id="604" r:id="rId6"/>
    <p:sldId id="609" r:id="rId7"/>
    <p:sldId id="605" r:id="rId8"/>
    <p:sldId id="606" r:id="rId9"/>
    <p:sldId id="594" r:id="rId10"/>
    <p:sldId id="607" r:id="rId11"/>
    <p:sldId id="608" r:id="rId12"/>
    <p:sldId id="600" r:id="rId1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006600"/>
    <a:srgbClr val="003300"/>
    <a:srgbClr val="FF6699"/>
    <a:srgbClr val="0000FF"/>
    <a:srgbClr val="CCFF33"/>
    <a:srgbClr val="D2FEE0"/>
    <a:srgbClr val="8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3" autoAdjust="0"/>
    <p:restoredTop sz="94667" autoAdjust="0"/>
  </p:normalViewPr>
  <p:slideViewPr>
    <p:cSldViewPr>
      <p:cViewPr varScale="1">
        <p:scale>
          <a:sx n="83" d="100"/>
          <a:sy n="83" d="100"/>
        </p:scale>
        <p:origin x="143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174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8C33693D-F5B3-408F-8D41-1A46279F3040}" type="datetimeFigureOut">
              <a:rPr lang="zh-TW" altLang="en-US"/>
              <a:pPr>
                <a:defRPr/>
              </a:pPr>
              <a:t>2015/3/4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01134380-8AC2-4048-A012-5EE098C7530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6613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8F7C0F50-EC9F-484F-87FF-95D97506211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51016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ea typeface="新細明體" pitchFamily="18" charset="-120"/>
            </a:endParaRPr>
          </a:p>
        </p:txBody>
      </p:sp>
      <p:sp>
        <p:nvSpPr>
          <p:cNvPr id="15364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FD3F9DA3-A1EE-4976-A10B-8C5E963B3E72}" type="slidenum">
              <a:rPr lang="en-US" altLang="zh-TW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61422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Q</a:t>
            </a:r>
            <a:r>
              <a:rPr lang="zh-TW" altLang="en-US" smtClean="0">
                <a:ea typeface="新細明體" pitchFamily="18" charset="-120"/>
              </a:rPr>
              <a:t>越大</a:t>
            </a:r>
            <a:r>
              <a:rPr lang="en-US" altLang="zh-TW" smtClean="0">
                <a:ea typeface="新細明體" pitchFamily="18" charset="-120"/>
              </a:rPr>
              <a:t>,</a:t>
            </a:r>
            <a:r>
              <a:rPr lang="zh-TW" altLang="en-US" smtClean="0">
                <a:ea typeface="新細明體" pitchFamily="18" charset="-120"/>
              </a:rPr>
              <a:t>精準度越高，但是</a:t>
            </a:r>
          </a:p>
        </p:txBody>
      </p:sp>
      <p:sp>
        <p:nvSpPr>
          <p:cNvPr id="163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83ED42A5-503B-4A57-838E-3C7A6F7CDFC4}" type="slidenum">
              <a:rPr lang="en-US" altLang="zh-TW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704721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059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558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6" name="Picture 8" descr="ncku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ncku-title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8388350" y="-44450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>
              <a:buFontTx/>
              <a:buNone/>
              <a:defRPr/>
            </a:pPr>
            <a:fld id="{CF985CC4-3BB4-45BE-A47C-33F3845083FB}" type="slidenum">
              <a:rPr kumimoji="0" lang="en-US" altLang="zh-TW" sz="1400" b="1">
                <a:solidFill>
                  <a:srgbClr val="004992"/>
                </a:solidFill>
                <a:latin typeface="Arial" charset="0"/>
                <a:ea typeface="新細明體" charset="-120"/>
              </a:rPr>
              <a:pPr algn="r">
                <a:buFontTx/>
                <a:buNone/>
                <a:defRPr/>
              </a:pPr>
              <a:t>‹#›</a:t>
            </a:fld>
            <a:r>
              <a:rPr kumimoji="0" lang="en-US" altLang="zh-TW" sz="1400" b="1" dirty="0">
                <a:solidFill>
                  <a:srgbClr val="004992"/>
                </a:solidFill>
                <a:latin typeface="Arial" charset="0"/>
                <a:ea typeface="新細明體" charset="-120"/>
              </a:rPr>
              <a:t>/</a:t>
            </a:r>
            <a:r>
              <a:rPr kumimoji="0" lang="en-US" altLang="zh-TW" sz="1400" b="1" dirty="0" smtClean="0">
                <a:solidFill>
                  <a:srgbClr val="004992"/>
                </a:solidFill>
                <a:latin typeface="Arial" charset="0"/>
                <a:ea typeface="新細明體" charset="-120"/>
              </a:rPr>
              <a:t>12</a:t>
            </a:r>
            <a:endParaRPr lang="zh-TW" altLang="en-US" sz="1400" dirty="0">
              <a:latin typeface="Arial" charset="0"/>
              <a:ea typeface="新細明體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74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780462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pic>
        <p:nvPicPr>
          <p:cNvPr id="1030" name="Picture 8" descr="ncku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9" descr="ncku-title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8388350" y="-44450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>
              <a:buFontTx/>
              <a:buNone/>
              <a:defRPr/>
            </a:pPr>
            <a:fld id="{472ECBA6-975A-4786-ACC7-5DF661B8E1C3}" type="slidenum">
              <a:rPr kumimoji="0" lang="en-US" altLang="zh-TW" sz="1400" b="1">
                <a:solidFill>
                  <a:srgbClr val="004992"/>
                </a:solidFill>
                <a:latin typeface="Arial" charset="0"/>
                <a:ea typeface="新細明體" charset="-120"/>
              </a:rPr>
              <a:pPr algn="r">
                <a:buFontTx/>
                <a:buNone/>
                <a:defRPr/>
              </a:pPr>
              <a:t>‹#›</a:t>
            </a:fld>
            <a:r>
              <a:rPr kumimoji="0" lang="en-US" altLang="zh-TW" sz="1400" b="1" dirty="0">
                <a:solidFill>
                  <a:srgbClr val="004992"/>
                </a:solidFill>
                <a:latin typeface="Arial" charset="0"/>
                <a:ea typeface="新細明體" charset="-120"/>
              </a:rPr>
              <a:t>/</a:t>
            </a:r>
            <a:r>
              <a:rPr kumimoji="0" lang="en-US" altLang="zh-TW" sz="1400" b="1" dirty="0" smtClean="0">
                <a:solidFill>
                  <a:srgbClr val="004992"/>
                </a:solidFill>
                <a:latin typeface="Arial" charset="0"/>
                <a:ea typeface="新細明體" charset="-120"/>
              </a:rPr>
              <a:t>12</a:t>
            </a:r>
            <a:endParaRPr lang="en-US" altLang="zh-TW" sz="1400" dirty="0">
              <a:latin typeface="Arial" charset="0"/>
              <a:ea typeface="新細明體" charset="-12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132138" y="6453188"/>
            <a:ext cx="58404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buFontTx/>
              <a:buNone/>
              <a:defRPr sz="1200">
                <a:solidFill>
                  <a:srgbClr val="0A0AFF"/>
                </a:solidFill>
                <a:ea typeface="標楷體" pitchFamily="65" charset="-120"/>
              </a:defRPr>
            </a:lvl1pPr>
          </a:lstStyle>
          <a:p>
            <a:pPr>
              <a:defRPr/>
            </a:pPr>
            <a:r>
              <a:rPr lang="en-US" altLang="zh-TW" dirty="0"/>
              <a:t>Network Optimization Applications 19.17  by   </a:t>
            </a:r>
            <a:r>
              <a:rPr lang="zh-TW" altLang="en-US" dirty="0"/>
              <a:t>成大工資管 </a:t>
            </a:r>
            <a:r>
              <a:rPr lang="zh-TW" altLang="en-US" dirty="0" smtClean="0"/>
              <a:t>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¥"/>
        <a:defRPr kumimoji="1" sz="2800">
          <a:solidFill>
            <a:srgbClr val="0D20A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500">
          <a:solidFill>
            <a:srgbClr val="01450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£"/>
        <a:defRPr kumimoji="1" sz="2200">
          <a:solidFill>
            <a:srgbClr val="0D20AB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000">
          <a:solidFill>
            <a:srgbClr val="00499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Warehouse Layout</a:t>
            </a:r>
            <a:endParaRPr lang="zh-TW" altLang="en-US" smtClean="0"/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smtClean="0"/>
          </a:p>
          <a:p>
            <a:endParaRPr lang="zh-TW" altLang="en-US" smtClean="0"/>
          </a:p>
        </p:txBody>
      </p:sp>
      <p:sp>
        <p:nvSpPr>
          <p:cNvPr id="3076" name="頁尾版面配置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32138" y="6453188"/>
            <a:ext cx="58404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Network Optimization Applications 19.17  by   </a:t>
            </a:r>
            <a:r>
              <a:rPr lang="zh-TW" altLang="en-US" sz="1200" dirty="0" smtClean="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 dirty="0" smtClean="0">
                <a:solidFill>
                  <a:srgbClr val="016311"/>
                </a:solidFill>
                <a:latin typeface="Times New Roman" pitchFamily="18" charset="0"/>
              </a:rPr>
              <a:t> </a:t>
            </a:r>
            <a:r>
              <a:rPr lang="en-US" altLang="zh-TW" sz="1200" i="1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endParaRPr lang="en-US" altLang="zh-TW" sz="1200" i="1" dirty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The warehouse layout problem becomes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zh-TW" altLang="en-US" dirty="0"/>
          </a:p>
        </p:txBody>
      </p:sp>
      <p:sp>
        <p:nvSpPr>
          <p:cNvPr id="1126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the problem may be solved?</a:t>
            </a:r>
            <a:endParaRPr lang="zh-TW" altLang="en-US" dirty="0" smtClean="0"/>
          </a:p>
        </p:txBody>
      </p:sp>
      <p:sp>
        <p:nvSpPr>
          <p:cNvPr id="11268" name="頁尾版面配置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32138" y="6453188"/>
            <a:ext cx="58404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Network Optimization Applications 19.17  by  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成大工資管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 </a:t>
            </a:r>
            <a:endParaRPr lang="en-US" altLang="zh-TW" sz="1200" i="1" dirty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349500" y="1844675"/>
            <a:ext cx="1604963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1"/>
                </a:solidFill>
                <a:latin typeface="+mn-lt"/>
                <a:ea typeface="+mn-ea"/>
              </a:rPr>
              <a:t>Minimize</a:t>
            </a:r>
            <a:endParaRPr lang="zh-TW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aphicFrame>
        <p:nvGraphicFramePr>
          <p:cNvPr id="11270" name="物件 6"/>
          <p:cNvGraphicFramePr>
            <a:graphicFrameLocks noChangeAspect="1"/>
          </p:cNvGraphicFramePr>
          <p:nvPr/>
        </p:nvGraphicFramePr>
        <p:xfrm>
          <a:off x="4140200" y="1628775"/>
          <a:ext cx="24479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3" imgW="672808" imgH="444307" progId="Equation.DSMT4">
                  <p:embed/>
                </p:oleObj>
              </mc:Choice>
              <mc:Fallback>
                <p:oleObj name="Equation" r:id="rId3" imgW="672808" imgH="444307" progId="Equation.DSMT4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628775"/>
                        <a:ext cx="24479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323850" y="2368550"/>
            <a:ext cx="18716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1"/>
                </a:solidFill>
                <a:latin typeface="+mn-lt"/>
                <a:ea typeface="+mn-ea"/>
              </a:rPr>
              <a:t>Subject to</a:t>
            </a:r>
            <a:endParaRPr lang="zh-TW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aphicFrame>
        <p:nvGraphicFramePr>
          <p:cNvPr id="11272" name="物件 9"/>
          <p:cNvGraphicFramePr>
            <a:graphicFrameLocks noChangeAspect="1"/>
          </p:cNvGraphicFramePr>
          <p:nvPr/>
        </p:nvGraphicFramePr>
        <p:xfrm>
          <a:off x="1547813" y="2997200"/>
          <a:ext cx="1619250" cy="289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5" imgW="647700" imgH="1155700" progId="Equation.DSMT4">
                  <p:embed/>
                </p:oleObj>
              </mc:Choice>
              <mc:Fallback>
                <p:oleObj name="Equation" r:id="rId5" imgW="647700" imgH="1155700" progId="Equation.DSMT4">
                  <p:embed/>
                  <p:pic>
                    <p:nvPicPr>
                      <p:cNvPr id="0" name="物件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997200"/>
                        <a:ext cx="1619250" cy="289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3563938" y="3284538"/>
            <a:ext cx="2808287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1"/>
                </a:solidFill>
                <a:latin typeface="+mn-lt"/>
                <a:ea typeface="+mn-ea"/>
              </a:rPr>
              <a:t>for </a:t>
            </a:r>
            <a:r>
              <a:rPr lang="en-US" altLang="zh-TW" dirty="0" err="1">
                <a:solidFill>
                  <a:schemeClr val="bg1"/>
                </a:solidFill>
                <a:latin typeface="+mn-lt"/>
                <a:ea typeface="+mn-ea"/>
              </a:rPr>
              <a:t>i</a:t>
            </a:r>
            <a:r>
              <a:rPr lang="en-US" altLang="zh-TW" dirty="0">
                <a:solidFill>
                  <a:schemeClr val="bg1"/>
                </a:solidFill>
                <a:latin typeface="+mn-lt"/>
                <a:ea typeface="+mn-ea"/>
              </a:rPr>
              <a:t> = 1, . . .,p</a:t>
            </a:r>
            <a:endParaRPr lang="zh-TW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563938" y="4365625"/>
            <a:ext cx="2808287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1"/>
                </a:solidFill>
                <a:latin typeface="+mn-lt"/>
                <a:ea typeface="+mn-ea"/>
              </a:rPr>
              <a:t>for j = 1, . . .,q</a:t>
            </a:r>
            <a:endParaRPr lang="zh-TW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563938" y="5229225"/>
            <a:ext cx="5472112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1"/>
                </a:solidFill>
                <a:latin typeface="+mn-lt"/>
                <a:ea typeface="+mn-ea"/>
              </a:rPr>
              <a:t>for all </a:t>
            </a:r>
            <a:r>
              <a:rPr lang="en-US" altLang="zh-TW" dirty="0" err="1">
                <a:solidFill>
                  <a:schemeClr val="bg1"/>
                </a:solidFill>
                <a:latin typeface="+mn-lt"/>
                <a:ea typeface="+mn-ea"/>
              </a:rPr>
              <a:t>i</a:t>
            </a:r>
            <a:r>
              <a:rPr lang="en-US" altLang="zh-TW" dirty="0">
                <a:solidFill>
                  <a:schemeClr val="bg1"/>
                </a:solidFill>
                <a:latin typeface="+mn-lt"/>
                <a:ea typeface="+mn-ea"/>
              </a:rPr>
              <a:t> = 1, . . .,p ,</a:t>
            </a:r>
            <a:r>
              <a:rPr lang="en-US" altLang="zh-TW" dirty="0">
                <a:solidFill>
                  <a:schemeClr val="bg1"/>
                </a:solidFill>
                <a:ea typeface="新細明體" charset="-120"/>
              </a:rPr>
              <a:t> for j = 1, . . .,q</a:t>
            </a:r>
            <a:endParaRPr lang="zh-TW" altLang="en-US" dirty="0">
              <a:solidFill>
                <a:schemeClr val="bg1"/>
              </a:solidFill>
              <a:ea typeface="新細明體" charset="-120"/>
            </a:endParaRPr>
          </a:p>
          <a:p>
            <a:pPr>
              <a:defRPr/>
            </a:pPr>
            <a:endParaRPr lang="zh-TW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902" t="-1160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TW" altLang="en-US" dirty="0">
                <a:noFill/>
              </a:rPr>
              <a:t> </a:t>
            </a:r>
          </a:p>
        </p:txBody>
      </p:sp>
      <p:sp>
        <p:nvSpPr>
          <p:cNvPr id="1229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the problem may be solved?</a:t>
            </a:r>
            <a:endParaRPr lang="zh-TW" altLang="en-US" smtClean="0"/>
          </a:p>
        </p:txBody>
      </p:sp>
      <p:sp>
        <p:nvSpPr>
          <p:cNvPr id="12292" name="頁尾版面配置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32138" y="6453188"/>
            <a:ext cx="58404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Network Optimization Applications 19.17  by  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成大工資管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 </a:t>
            </a:r>
            <a:endParaRPr lang="en-US" altLang="zh-TW" sz="1200" i="1" dirty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cxnSp>
        <p:nvCxnSpPr>
          <p:cNvPr id="11" name="直線接點 10"/>
          <p:cNvCxnSpPr/>
          <p:nvPr/>
        </p:nvCxnSpPr>
        <p:spPr>
          <a:xfrm flipH="1">
            <a:off x="4595813" y="1989138"/>
            <a:ext cx="3529012" cy="7191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4573588" y="3070225"/>
            <a:ext cx="3581400" cy="6477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 flipV="1">
            <a:off x="4573588" y="3754438"/>
            <a:ext cx="3581400" cy="2087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>
            <a:off x="4595813" y="3070225"/>
            <a:ext cx="3559175" cy="21955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 flipV="1">
            <a:off x="4595813" y="2708275"/>
            <a:ext cx="3552825" cy="3619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 flipV="1">
            <a:off x="4540563" y="2663825"/>
            <a:ext cx="3559175" cy="3206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4595813" y="1989138"/>
            <a:ext cx="3529012" cy="17287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H="1" flipV="1">
            <a:off x="4595813" y="5265738"/>
            <a:ext cx="3559175" cy="6492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>
            <a:off x="4595813" y="1989138"/>
            <a:ext cx="3529012" cy="3276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8124825" y="3681413"/>
            <a:ext cx="46038" cy="73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8124825" y="4014788"/>
            <a:ext cx="46038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8124825" y="4300538"/>
            <a:ext cx="46038" cy="73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8124825" y="4618038"/>
            <a:ext cx="46038" cy="73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8124825" y="4906963"/>
            <a:ext cx="46038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8131175" y="5194300"/>
            <a:ext cx="460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4586288" y="4457700"/>
            <a:ext cx="46037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4573588" y="4705350"/>
            <a:ext cx="46037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橢圓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36557" y="3324749"/>
            <a:ext cx="720080" cy="72008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  <a:ea typeface="新細明體" charset="-120"/>
              </a:rPr>
              <a:t> </a:t>
            </a:r>
          </a:p>
        </p:txBody>
      </p:sp>
      <p:sp>
        <p:nvSpPr>
          <p:cNvPr id="7" name="橢圓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36557" y="4906304"/>
            <a:ext cx="720080" cy="720080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  <a:ea typeface="新細明體" charset="-120"/>
              </a:rPr>
              <a:t> </a:t>
            </a:r>
          </a:p>
        </p:txBody>
      </p:sp>
      <p:sp>
        <p:nvSpPr>
          <p:cNvPr id="8" name="橢圓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64949" y="1628800"/>
            <a:ext cx="720080" cy="720080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  <a:ea typeface="新細明體" charset="-120"/>
              </a:rPr>
              <a:t> </a:t>
            </a:r>
          </a:p>
        </p:txBody>
      </p:sp>
      <p:sp>
        <p:nvSpPr>
          <p:cNvPr id="9" name="橢圓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94495" y="2710060"/>
            <a:ext cx="720080" cy="720080"/>
          </a:xfrm>
          <a:prstGeom prst="ellipse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  <a:ea typeface="新細明體" charset="-120"/>
              </a:rPr>
              <a:t> </a:t>
            </a:r>
          </a:p>
        </p:txBody>
      </p:sp>
      <p:sp>
        <p:nvSpPr>
          <p:cNvPr id="10" name="橢圓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94495" y="5482368"/>
            <a:ext cx="720080" cy="720080"/>
          </a:xfrm>
          <a:prstGeom prst="ellipse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  <a:ea typeface="新細明體" charset="-120"/>
              </a:rPr>
              <a:t> </a:t>
            </a:r>
          </a:p>
        </p:txBody>
      </p:sp>
      <p:sp>
        <p:nvSpPr>
          <p:cNvPr id="5" name="橢圓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36557" y="2348880"/>
            <a:ext cx="720080" cy="720080"/>
          </a:xfrm>
          <a:prstGeom prst="ellipse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  <a:ea typeface="新細明體" charset="-120"/>
              </a:rPr>
              <a:t> </a:t>
            </a:r>
          </a:p>
        </p:txBody>
      </p:sp>
      <p:sp>
        <p:nvSpPr>
          <p:cNvPr id="61" name="橢圓 60"/>
          <p:cNvSpPr/>
          <p:nvPr/>
        </p:nvSpPr>
        <p:spPr>
          <a:xfrm>
            <a:off x="4586288" y="4195763"/>
            <a:ext cx="46037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047324" y="1311923"/>
                <a:ext cx="3683162" cy="604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=1, cost=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</m:sub>
                    </m:sSub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</m:sub>
                    </m:sSub>
                  </m:oMath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324" y="1311923"/>
                <a:ext cx="3683162" cy="604909"/>
              </a:xfrm>
              <a:prstGeom prst="rect">
                <a:avLst/>
              </a:prstGeom>
              <a:blipFill rotWithShape="1">
                <a:blip r:embed="rId9"/>
                <a:stretch>
                  <a:fillRect t="-10101" b="-141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3867885" y="1106188"/>
                <a:ext cx="3806558" cy="1045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=2,</a:t>
                </a:r>
                <a:r>
                  <a:rPr lang="zh-TW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cost=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885" y="1106188"/>
                <a:ext cx="3806558" cy="1045223"/>
              </a:xfrm>
              <a:prstGeom prst="rect">
                <a:avLst/>
              </a:prstGeom>
              <a:blipFill rotWithShape="1">
                <a:blip r:embed="rId10"/>
                <a:stretch>
                  <a:fillRect l="-3200" t="-5814" b="-98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33" grpId="0"/>
      <p:bldP spid="3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13316" name="頁尾版面配置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32138" y="6453188"/>
            <a:ext cx="58404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Network Optimization Applications 19.17  by  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成大工資管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 </a:t>
            </a:r>
            <a:endParaRPr lang="en-US" altLang="zh-TW" sz="1200" i="1" dirty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3317" name="文字方塊 4"/>
          <p:cNvSpPr txBox="1">
            <a:spLocks noChangeArrowheads="1"/>
          </p:cNvSpPr>
          <p:nvPr/>
        </p:nvSpPr>
        <p:spPr bwMode="auto">
          <a:xfrm>
            <a:off x="3059113" y="2708275"/>
            <a:ext cx="331311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880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rPr>
              <a:t>Q&amp;A</a:t>
            </a:r>
            <a:endParaRPr lang="zh-TW" altLang="en-US" sz="8800">
              <a:solidFill>
                <a:schemeClr val="bg1"/>
              </a:solidFill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Contents</a:t>
            </a:r>
            <a:endParaRPr lang="zh-TW" altLang="en-US" smtClean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Related problem</a:t>
            </a:r>
          </a:p>
          <a:p>
            <a:r>
              <a:rPr lang="en-US" altLang="zh-TW" dirty="0" smtClean="0"/>
              <a:t>How the problem may be solved?</a:t>
            </a:r>
          </a:p>
        </p:txBody>
      </p:sp>
      <p:sp>
        <p:nvSpPr>
          <p:cNvPr id="4100" name="頁尾版面配置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32138" y="6453188"/>
            <a:ext cx="58404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Network Optimization Applications 19.17  by  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成大工資管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 </a:t>
            </a:r>
            <a:endParaRPr lang="en-US" altLang="zh-TW" sz="1200" i="1" dirty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Introduction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Warehouse</a:t>
            </a:r>
            <a:r>
              <a:rPr lang="en-US" altLang="zh-TW" dirty="0" smtClean="0"/>
              <a:t>: </a:t>
            </a:r>
          </a:p>
          <a:p>
            <a:pPr lvl="1"/>
            <a:r>
              <a:rPr lang="en-US" altLang="zh-TW" dirty="0" smtClean="0"/>
              <a:t>is configured with docks for loading and unloading goods and with open areas(or bins) for storing the goods.</a:t>
            </a:r>
          </a:p>
          <a:p>
            <a:r>
              <a:rPr lang="en-US" altLang="zh-TW" dirty="0" smtClean="0"/>
              <a:t>In managing the warehouse, the operating staff must decide where to locate each of the goods----the closer a good is to any dock, the lower is the cost of</a:t>
            </a:r>
          </a:p>
          <a:p>
            <a:pPr lvl="1"/>
            <a:r>
              <a:rPr lang="en-US" altLang="zh-TW" dirty="0" smtClean="0"/>
              <a:t>accessing that good and transferring it to the dock for loading.</a:t>
            </a:r>
          </a:p>
          <a:p>
            <a:pPr lvl="1"/>
            <a:r>
              <a:rPr lang="en-US" altLang="zh-TW" dirty="0" smtClean="0"/>
              <a:t>unloading the good from the dock and transporting it to its storage area.</a:t>
            </a:r>
          </a:p>
        </p:txBody>
      </p:sp>
      <p:sp>
        <p:nvSpPr>
          <p:cNvPr id="5124" name="頁尾版面配置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32138" y="6453188"/>
            <a:ext cx="58404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Network Optimization Applications 19.17  by  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成大工資管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 </a:t>
            </a:r>
            <a:endParaRPr lang="en-US" altLang="zh-TW" sz="1200" i="1" dirty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接點 7"/>
          <p:cNvCxnSpPr/>
          <p:nvPr/>
        </p:nvCxnSpPr>
        <p:spPr>
          <a:xfrm flipH="1">
            <a:off x="4033838" y="4078288"/>
            <a:ext cx="14398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Introduction</a:t>
            </a:r>
            <a:endParaRPr lang="zh-TW" altLang="en-US" smtClean="0"/>
          </a:p>
        </p:txBody>
      </p:sp>
      <p:sp>
        <p:nvSpPr>
          <p:cNvPr id="6149" name="頁尾版面配置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32138" y="6453188"/>
            <a:ext cx="58404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Network Optimization Applications 19.17  by  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成大工資管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 </a:t>
            </a:r>
            <a:endParaRPr lang="en-US" altLang="zh-TW" sz="1200" i="1" dirty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2339975" y="3716338"/>
            <a:ext cx="1727200" cy="720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Dock k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5473700" y="3716338"/>
            <a:ext cx="1800225" cy="720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Storage region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3059113" y="3141663"/>
            <a:ext cx="433387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4645025" y="4105275"/>
            <a:ext cx="3587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rPr>
              <a:t>d</a:t>
            </a:r>
            <a:endParaRPr lang="zh-TW" altLang="en-US">
              <a:solidFill>
                <a:schemeClr val="bg1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84168" y="4797152"/>
            <a:ext cx="2160240" cy="523220"/>
          </a:xfrm>
          <a:prstGeom prst="rect">
            <a:avLst/>
          </a:prstGeom>
          <a:blipFill rotWithShape="1">
            <a:blip r:embed="rId2"/>
            <a:stretch>
              <a:fillRect l="-5650" t="-11628" b="-31395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  <a:ea typeface="新細明體" charset="-120"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089025"/>
                <a:ext cx="8780462" cy="5254625"/>
              </a:xfrm>
            </p:spPr>
            <p:txBody>
              <a:bodyPr/>
              <a:lstStyle/>
              <a:p>
                <a:r>
                  <a:rPr lang="en-US" altLang="zh-TW" dirty="0" smtClean="0"/>
                  <a:t>Suppose a warehouse store </a:t>
                </a:r>
                <a:r>
                  <a:rPr lang="en-US" altLang="zh-TW" i="1" dirty="0">
                    <a:solidFill>
                      <a:schemeClr val="bg1"/>
                    </a:solidFill>
                  </a:rPr>
                  <a:t>p</a:t>
                </a:r>
                <a:r>
                  <a:rPr lang="en-US" altLang="zh-TW" dirty="0" smtClean="0"/>
                  <a:t> items, and has </a:t>
                </a:r>
                <a:r>
                  <a:rPr lang="en-US" altLang="zh-TW" i="1" dirty="0">
                    <a:solidFill>
                      <a:schemeClr val="bg1"/>
                    </a:solidFill>
                  </a:rPr>
                  <a:t>r</a:t>
                </a:r>
                <a:r>
                  <a:rPr lang="en-US" altLang="zh-TW" dirty="0" smtClean="0"/>
                  <a:t> loading and uploading docks.</a:t>
                </a:r>
              </a:p>
              <a:p>
                <a:r>
                  <a:rPr lang="en-US" altLang="zh-TW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zh-TW" altLang="en-US" i="1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TW" dirty="0" smtClean="0"/>
                  <a:t>be known total cost per foot incurred in transporting </a:t>
                </a:r>
                <a:r>
                  <a:rPr lang="en-US" altLang="zh-TW" i="1" dirty="0">
                    <a:solidFill>
                      <a:schemeClr val="bg1"/>
                    </a:solidFill>
                  </a:rPr>
                  <a:t>item </a:t>
                </a:r>
                <a:r>
                  <a:rPr lang="en-US" altLang="zh-TW" i="1" dirty="0" err="1" smtClean="0">
                    <a:solidFill>
                      <a:schemeClr val="bg1"/>
                    </a:solidFill>
                  </a:rPr>
                  <a:t>i</a:t>
                </a:r>
                <a:r>
                  <a:rPr lang="en-US" altLang="zh-TW" i="1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TW" dirty="0" smtClean="0"/>
                  <a:t>between </a:t>
                </a:r>
                <a:r>
                  <a:rPr lang="en-US" altLang="zh-TW" i="1" dirty="0" smtClean="0">
                    <a:solidFill>
                      <a:schemeClr val="bg1"/>
                    </a:solidFill>
                  </a:rPr>
                  <a:t>dock k</a:t>
                </a:r>
                <a:r>
                  <a:rPr lang="en-US" altLang="zh-TW" dirty="0" smtClean="0"/>
                  <a:t> and its storage region.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089025"/>
                <a:ext cx="8780462" cy="5254625"/>
              </a:xfrm>
              <a:blipFill rotWithShape="1">
                <a:blip r:embed="rId3"/>
                <a:stretch>
                  <a:fillRect l="-902" t="-11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58085E-6 L 0.34653 -3.58085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7" grpId="1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Introduction</a:t>
            </a:r>
            <a:endParaRPr lang="zh-TW" altLang="en-US" smtClean="0"/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Objective:</a:t>
            </a:r>
          </a:p>
          <a:p>
            <a:pPr lvl="1"/>
            <a:r>
              <a:rPr lang="en-US" altLang="zh-TW" smtClean="0"/>
              <a:t>The warehouse layout problem is to determine the region(s)  for storing each of the </a:t>
            </a:r>
            <a:r>
              <a:rPr lang="en-US" altLang="zh-TW" i="1" smtClean="0">
                <a:solidFill>
                  <a:schemeClr val="bg1"/>
                </a:solidFill>
              </a:rPr>
              <a:t>p</a:t>
            </a:r>
            <a:r>
              <a:rPr lang="en-US" altLang="zh-TW" smtClean="0"/>
              <a:t> items that will minimize the total transportation cost between the items and the docks.</a:t>
            </a:r>
          </a:p>
        </p:txBody>
      </p:sp>
      <p:sp>
        <p:nvSpPr>
          <p:cNvPr id="7172" name="頁尾版面配置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32138" y="6453188"/>
            <a:ext cx="58404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Network Optimization Applications 19.17  by  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成大工資管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 </a:t>
            </a:r>
            <a:endParaRPr lang="en-US" altLang="zh-TW" sz="1200" i="1" dirty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Related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FRANCIS, R. L., and J. A. WHITE. 1976. Facility Layout and Location. Prentice Hall, Englewood Cliffs, NJ.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294967295"/>
          </p:nvPr>
        </p:nvSpPr>
        <p:spPr>
          <a:xfrm>
            <a:off x="3132138" y="6453188"/>
            <a:ext cx="5840412" cy="365125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Network Optimization Applications 19.17  by   </a:t>
            </a:r>
            <a:r>
              <a:rPr lang="zh-TW" altLang="en-US" dirty="0" smtClean="0"/>
              <a:t>成大工資管 </a:t>
            </a:r>
            <a:r>
              <a:rPr lang="zh-TW" altLang="en-US" dirty="0" smtClean="0"/>
              <a:t>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1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the problem may be solved?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First, subdividing the floor area into </a:t>
            </a:r>
            <a:r>
              <a:rPr lang="en-US" altLang="zh-TW" i="1" dirty="0" smtClean="0">
                <a:solidFill>
                  <a:schemeClr val="bg1"/>
                </a:solidFill>
              </a:rPr>
              <a:t>q</a:t>
            </a:r>
            <a:r>
              <a:rPr lang="en-US" altLang="zh-TW" dirty="0" smtClean="0"/>
              <a:t> square grids of equal size, numbered in manner from </a:t>
            </a:r>
            <a:r>
              <a:rPr lang="en-US" altLang="zh-TW" i="1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/>
              <a:t> to </a:t>
            </a:r>
            <a:r>
              <a:rPr lang="en-US" altLang="zh-TW" i="1" dirty="0" smtClean="0">
                <a:solidFill>
                  <a:schemeClr val="bg1"/>
                </a:solidFill>
              </a:rPr>
              <a:t>q</a:t>
            </a:r>
            <a:r>
              <a:rPr lang="en-US" altLang="zh-TW" dirty="0" smtClean="0"/>
              <a:t>.</a:t>
            </a:r>
            <a:r>
              <a:rPr lang="en-US" altLang="zh-TW" b="1" kern="1200" dirty="0">
                <a:solidFill>
                  <a:srgbClr val="FFFFCC"/>
                </a:solidFill>
              </a:rPr>
              <a:t> </a:t>
            </a:r>
            <a:endParaRPr lang="en-US" altLang="zh-TW" b="1" kern="1200" dirty="0" smtClean="0">
              <a:solidFill>
                <a:srgbClr val="FFFFCC"/>
              </a:solidFill>
            </a:endParaRPr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en-US" altLang="zh-TW" dirty="0" smtClean="0"/>
          </a:p>
        </p:txBody>
      </p:sp>
      <p:sp>
        <p:nvSpPr>
          <p:cNvPr id="8196" name="頁尾版面配置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32138" y="6453188"/>
            <a:ext cx="58404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Network Optimization Applications 19.17  by  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成大工資管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 </a:t>
            </a:r>
            <a:endParaRPr lang="en-US" altLang="zh-TW" sz="1200" i="1" dirty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492500" y="3341688"/>
          <a:ext cx="1871664" cy="15779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7916"/>
                <a:gridCol w="467916"/>
                <a:gridCol w="467916"/>
                <a:gridCol w="467916"/>
              </a:tblGrid>
              <a:tr h="365726">
                <a:tc>
                  <a:txBody>
                    <a:bodyPr/>
                    <a:lstStyle/>
                    <a:p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3" marR="91413"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3" marR="91413"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3" marR="91413"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3" marR="91413" marT="45707" marB="45707"/>
                </a:tc>
              </a:tr>
              <a:tr h="365726">
                <a:tc>
                  <a:txBody>
                    <a:bodyPr/>
                    <a:lstStyle/>
                    <a:p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3" marR="91413"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3" marR="91413"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3" marR="91413"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3" marR="91413" marT="45707" marB="45707"/>
                </a:tc>
              </a:tr>
              <a:tr h="423261">
                <a:tc>
                  <a:txBody>
                    <a:bodyPr/>
                    <a:lstStyle/>
                    <a:p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3" marR="91413"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3" marR="91413"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3" marR="91413"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3" marR="91413" marT="45707" marB="45707"/>
                </a:tc>
              </a:tr>
              <a:tr h="423261">
                <a:tc>
                  <a:txBody>
                    <a:bodyPr/>
                    <a:lstStyle/>
                    <a:p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3" marR="91413"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3" marR="91413"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3" marR="91413"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3" marR="91413" marT="45707" marB="45707"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563938" y="2852738"/>
            <a:ext cx="20161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000" dirty="0">
                <a:solidFill>
                  <a:srgbClr val="0D20AB"/>
                </a:solidFill>
                <a:latin typeface="+mn-lt"/>
                <a:ea typeface="+mn-ea"/>
              </a:rPr>
              <a:t>When q=16</a:t>
            </a:r>
            <a:endParaRPr lang="zh-TW" altLang="en-US" sz="2000" dirty="0">
              <a:solidFill>
                <a:srgbClr val="0D20AB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>
              <a:xfrm>
                <a:off x="184026" y="1052736"/>
                <a:ext cx="8780462" cy="5254625"/>
              </a:xfrm>
            </p:spPr>
            <p:txBody>
              <a:bodyPr/>
              <a:lstStyle/>
              <a:p>
                <a:r>
                  <a:rPr lang="en-US" altLang="zh-TW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i="1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TW" dirty="0" smtClean="0"/>
                  <a:t>be the total number of grids required to store item </a:t>
                </a:r>
                <a:r>
                  <a:rPr lang="en-US" altLang="zh-TW" i="1" dirty="0" err="1">
                    <a:solidFill>
                      <a:schemeClr val="bg1"/>
                    </a:solidFill>
                    <a:latin typeface="Cambria Math"/>
                  </a:rPr>
                  <a:t>i</a:t>
                </a:r>
                <a:r>
                  <a:rPr lang="en-US" altLang="zh-TW" dirty="0" smtClean="0"/>
                  <a:t>. For simplicity, assume that</a:t>
                </a:r>
              </a:p>
              <a:p>
                <a:r>
                  <a:rPr lang="en-US" altLang="zh-TW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be the distance between </a:t>
                </a:r>
                <a:r>
                  <a:rPr lang="en-US" altLang="zh-TW" i="1" dirty="0">
                    <a:solidFill>
                      <a:schemeClr val="bg1"/>
                    </a:solidFill>
                    <a:latin typeface="Cambria Math"/>
                  </a:rPr>
                  <a:t>dock k</a:t>
                </a:r>
                <a:r>
                  <a:rPr lang="en-US" altLang="zh-TW" dirty="0" smtClean="0"/>
                  <a:t> and the counter of </a:t>
                </a:r>
                <a:r>
                  <a:rPr lang="en-US" altLang="zh-TW" i="1" dirty="0">
                    <a:solidFill>
                      <a:schemeClr val="bg1"/>
                    </a:solidFill>
                    <a:latin typeface="Cambria Math"/>
                  </a:rPr>
                  <a:t>grid j</a:t>
                </a:r>
                <a:r>
                  <a:rPr lang="en-US" altLang="zh-TW" dirty="0" smtClean="0"/>
                  <a:t>.</a:t>
                </a:r>
              </a:p>
              <a:p>
                <a:endParaRPr lang="en-US" altLang="zh-TW" dirty="0"/>
              </a:p>
              <a:p>
                <a:r>
                  <a:rPr lang="en-US" altLang="zh-TW" dirty="0" smtClean="0"/>
                  <a:t>Average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TW" altLang="en-US" i="1" dirty="0">
                    <a:solidFill>
                      <a:schemeClr val="bg1"/>
                    </a:solidFill>
                    <a:latin typeface="Cambria Math"/>
                  </a:rPr>
                  <a:t> </a:t>
                </a:r>
                <a:r>
                  <a:rPr lang="en-US" altLang="zh-TW" dirty="0" smtClean="0"/>
                  <a:t>for locating item </a:t>
                </a:r>
                <a:r>
                  <a:rPr lang="en-US" altLang="zh-TW" i="1" dirty="0" smtClean="0">
                    <a:solidFill>
                      <a:schemeClr val="bg1"/>
                    </a:solidFill>
                    <a:latin typeface="Cambria Math"/>
                  </a:rPr>
                  <a:t>i</a:t>
                </a:r>
                <a:r>
                  <a:rPr lang="en-US" altLang="zh-TW" dirty="0" smtClean="0"/>
                  <a:t> in grid </a:t>
                </a:r>
                <a:r>
                  <a:rPr lang="en-US" altLang="zh-TW" i="1" dirty="0">
                    <a:solidFill>
                      <a:schemeClr val="bg1"/>
                    </a:solidFill>
                    <a:latin typeface="Cambria Math"/>
                  </a:rPr>
                  <a:t>j</a:t>
                </a:r>
                <a:r>
                  <a:rPr lang="en-US" altLang="zh-TW" dirty="0" smtClean="0"/>
                  <a:t> is: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026" y="1052736"/>
                <a:ext cx="8780462" cy="5254625"/>
              </a:xfrm>
              <a:blipFill rotWithShape="1">
                <a:blip r:embed="rId3"/>
                <a:stretch>
                  <a:fillRect l="-902" t="-11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the problem may be solved?</a:t>
            </a:r>
            <a:endParaRPr lang="zh-TW" altLang="en-US" dirty="0" smtClean="0"/>
          </a:p>
        </p:txBody>
      </p:sp>
      <p:sp>
        <p:nvSpPr>
          <p:cNvPr id="9220" name="頁尾版面配置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32138" y="6453188"/>
            <a:ext cx="58404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Network Optimization Applications 19.17  by  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成大工資管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 </a:t>
            </a:r>
            <a:endParaRPr lang="en-US" altLang="zh-TW" sz="1200" i="1" dirty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graphicFrame>
        <p:nvGraphicFramePr>
          <p:cNvPr id="9221" name="物件 5"/>
          <p:cNvGraphicFramePr>
            <a:graphicFrameLocks noChangeAspect="1"/>
          </p:cNvGraphicFramePr>
          <p:nvPr/>
        </p:nvGraphicFramePr>
        <p:xfrm>
          <a:off x="5972175" y="1482725"/>
          <a:ext cx="140811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4" imgW="710891" imgH="291973" progId="Equation.DSMT4">
                  <p:embed/>
                </p:oleObj>
              </mc:Choice>
              <mc:Fallback>
                <p:oleObj name="Equation" r:id="rId4" imgW="710891" imgH="291973" progId="Equation.DSMT4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2175" y="1482725"/>
                        <a:ext cx="140811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/>
        </p:nvGraphicFramePr>
        <p:xfrm>
          <a:off x="755650" y="4292600"/>
          <a:ext cx="216693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6" imgW="1028254" imgH="444307" progId="Equation.DSMT4">
                  <p:embed/>
                </p:oleObj>
              </mc:Choice>
              <mc:Fallback>
                <p:oleObj name="Equation" r:id="rId6" imgW="1028254" imgH="444307" progId="Equation.DSMT4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292600"/>
                        <a:ext cx="2166938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圓角矩形 13"/>
          <p:cNvSpPr/>
          <p:nvPr/>
        </p:nvSpPr>
        <p:spPr>
          <a:xfrm>
            <a:off x="4500563" y="4592638"/>
            <a:ext cx="1263650" cy="460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600" dirty="0"/>
              <a:t>Dock k</a:t>
            </a:r>
            <a:endParaRPr lang="zh-TW" altLang="en-US" sz="1600" dirty="0"/>
          </a:p>
        </p:txBody>
      </p:sp>
      <p:sp>
        <p:nvSpPr>
          <p:cNvPr id="15" name="圓角矩形 14"/>
          <p:cNvSpPr/>
          <p:nvPr/>
        </p:nvSpPr>
        <p:spPr>
          <a:xfrm>
            <a:off x="6265863" y="4579938"/>
            <a:ext cx="1317625" cy="460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600" dirty="0"/>
              <a:t>Grid j</a:t>
            </a:r>
            <a:endParaRPr lang="zh-TW" altLang="en-US" sz="1600" dirty="0"/>
          </a:p>
        </p:txBody>
      </p:sp>
      <p:sp>
        <p:nvSpPr>
          <p:cNvPr id="16" name="橢圓 15"/>
          <p:cNvSpPr/>
          <p:nvPr/>
        </p:nvSpPr>
        <p:spPr>
          <a:xfrm>
            <a:off x="4973638" y="4222750"/>
            <a:ext cx="317500" cy="276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600" dirty="0" err="1"/>
              <a:t>i</a:t>
            </a:r>
            <a:endParaRPr lang="zh-TW" altLang="en-US" sz="1600" dirty="0"/>
          </a:p>
        </p:txBody>
      </p:sp>
      <p:sp>
        <p:nvSpPr>
          <p:cNvPr id="18" name="文字方塊 1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516216" y="5191572"/>
            <a:ext cx="1581137" cy="358368"/>
          </a:xfrm>
          <a:prstGeom prst="rect">
            <a:avLst/>
          </a:prstGeom>
          <a:blipFill rotWithShape="1">
            <a:blip r:embed="rId8"/>
            <a:stretch>
              <a:fillRect l="-2317" t="-5172" b="-17241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  <a:ea typeface="新細明體" charset="-120"/>
              </a:rPr>
              <a:t> </a:t>
            </a:r>
          </a:p>
        </p:txBody>
      </p:sp>
      <p:cxnSp>
        <p:nvCxnSpPr>
          <p:cNvPr id="19" name="直線接點 18"/>
          <p:cNvCxnSpPr/>
          <p:nvPr/>
        </p:nvCxnSpPr>
        <p:spPr>
          <a:xfrm flipH="1">
            <a:off x="5764213" y="4822825"/>
            <a:ext cx="5016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83968" y="5572128"/>
            <a:ext cx="4460674" cy="521168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  <a:ea typeface="新細明體" charset="-120"/>
              </a:rPr>
              <a:t> </a:t>
            </a:r>
          </a:p>
        </p:txBody>
      </p:sp>
      <p:sp>
        <p:nvSpPr>
          <p:cNvPr id="20" name="文字方塊 19"/>
          <p:cNvSpPr txBox="1">
            <a:spLocks noChangeArrowheads="1"/>
          </p:cNvSpPr>
          <p:nvPr/>
        </p:nvSpPr>
        <p:spPr bwMode="auto">
          <a:xfrm>
            <a:off x="5835650" y="4973638"/>
            <a:ext cx="358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rPr>
              <a:t>d</a:t>
            </a:r>
            <a:endParaRPr lang="zh-TW" altLang="en-US" sz="1600">
              <a:solidFill>
                <a:schemeClr val="bg1"/>
              </a:solidFill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647E-6 L 0.20643 0.00069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1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6" grpId="1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the problem may be solved?</a:t>
            </a:r>
            <a:endParaRPr lang="zh-TW" altLang="en-US" dirty="0" smtClean="0"/>
          </a:p>
        </p:txBody>
      </p:sp>
      <p:sp>
        <p:nvSpPr>
          <p:cNvPr id="10244" name="頁尾版面配置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32138" y="6453188"/>
            <a:ext cx="58404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Network Optimization Applications 19.17  by  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成大工資管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 </a:t>
            </a:r>
            <a:endParaRPr lang="en-US" altLang="zh-TW" sz="1200" i="1" dirty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5" name="文字方塊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3580" y="4005064"/>
            <a:ext cx="8459880" cy="91967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  <a:ea typeface="新細明體" charset="-120"/>
              </a:rPr>
              <a:t> </a:t>
            </a:r>
          </a:p>
        </p:txBody>
      </p:sp>
      <p:sp>
        <p:nvSpPr>
          <p:cNvPr id="6" name="文字方塊 5"/>
          <p:cNvSpPr txBox="1">
            <a:spLocks noChangeArrowheads="1"/>
          </p:cNvSpPr>
          <p:nvPr/>
        </p:nvSpPr>
        <p:spPr bwMode="auto">
          <a:xfrm>
            <a:off x="7624763" y="3140968"/>
            <a:ext cx="11890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rPr>
              <a:t>p: items</a:t>
            </a:r>
            <a:r>
              <a:rPr lang="zh-TW" altLang="en-US" sz="16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rPr>
              <a:t> 數</a:t>
            </a:r>
            <a:endParaRPr lang="en-US" altLang="zh-TW" sz="1600" dirty="0">
              <a:solidFill>
                <a:schemeClr val="bg1"/>
              </a:solidFill>
              <a:latin typeface="Times New Roman" pitchFamily="18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rPr>
              <a:t>q: grids</a:t>
            </a:r>
            <a:r>
              <a:rPr lang="zh-TW" altLang="en-US" sz="16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rPr>
              <a:t> 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93289" y="1054695"/>
                <a:ext cx="8780462" cy="5254625"/>
              </a:xfrm>
            </p:spPr>
            <p:txBody>
              <a:bodyPr/>
              <a:lstStyle/>
              <a:p>
                <a:r>
                  <a:rPr lang="en-US" altLang="zh-TW" dirty="0" smtClean="0"/>
                  <a:t>Convert the warehousing problem to a standard transportation problem by defining the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i="1" dirty="0" smtClean="0">
                    <a:solidFill>
                      <a:schemeClr val="bg1"/>
                    </a:solidFill>
                  </a:rPr>
                  <a:t>.</a:t>
                </a:r>
                <a:endParaRPr lang="en-US" altLang="zh-TW" i="1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For all </a:t>
                </a:r>
                <a:r>
                  <a:rPr lang="en-US" altLang="zh-TW" i="1" dirty="0" err="1">
                    <a:solidFill>
                      <a:schemeClr val="bg1"/>
                    </a:solidFill>
                    <a:latin typeface="Cambria Math"/>
                  </a:rPr>
                  <a:t>i</a:t>
                </a:r>
                <a:r>
                  <a:rPr lang="en-US" altLang="zh-TW" i="1" dirty="0">
                    <a:solidFill>
                      <a:schemeClr val="bg1"/>
                    </a:solidFill>
                    <a:latin typeface="Cambria Math"/>
                  </a:rPr>
                  <a:t> = 1, 2, . . ., p </a:t>
                </a:r>
                <a:r>
                  <a:rPr lang="en-US" altLang="zh-TW" dirty="0"/>
                  <a:t>and</a:t>
                </a:r>
                <a:r>
                  <a:rPr lang="en-US" altLang="zh-TW" i="1" dirty="0">
                    <a:solidFill>
                      <a:schemeClr val="bg1"/>
                    </a:solidFill>
                    <a:latin typeface="Cambria Math"/>
                  </a:rPr>
                  <a:t> j = 1, 2, . . ., q</a:t>
                </a:r>
                <a:r>
                  <a:rPr lang="en-US" altLang="zh-TW" dirty="0" smtClean="0"/>
                  <a:t>, as follows: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3289" y="1054695"/>
                <a:ext cx="8780462" cy="5254625"/>
              </a:xfrm>
              <a:blipFill rotWithShape="1">
                <a:blip r:embed="rId3"/>
                <a:stretch>
                  <a:fillRect l="-972" t="-11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intro">
  <a:themeElements>
    <a:clrScheme name="intro 4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3399FF"/>
      </a:hlink>
      <a:folHlink>
        <a:srgbClr val="FFCC00"/>
      </a:folHlink>
    </a:clrScheme>
    <a:fontScheme name="intro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tro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24236</TotalTime>
  <Words>441</Words>
  <Application>Microsoft Office PowerPoint</Application>
  <PresentationFormat>如螢幕大小 (4:3)</PresentationFormat>
  <Paragraphs>94</Paragraphs>
  <Slides>12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新細明體</vt:lpstr>
      <vt:lpstr>標楷體</vt:lpstr>
      <vt:lpstr>Arial</vt:lpstr>
      <vt:lpstr>Cambria Math</vt:lpstr>
      <vt:lpstr>Times New Roman</vt:lpstr>
      <vt:lpstr>Wingdings</vt:lpstr>
      <vt:lpstr>intro</vt:lpstr>
      <vt:lpstr>Equation</vt:lpstr>
      <vt:lpstr>Warehouse Layout</vt:lpstr>
      <vt:lpstr>Contents</vt:lpstr>
      <vt:lpstr>Introduction</vt:lpstr>
      <vt:lpstr>Introduction</vt:lpstr>
      <vt:lpstr>Introduction</vt:lpstr>
      <vt:lpstr>Related problem</vt:lpstr>
      <vt:lpstr>How the problem may be solved?</vt:lpstr>
      <vt:lpstr>How the problem may be solved?</vt:lpstr>
      <vt:lpstr>How the problem may be solved?</vt:lpstr>
      <vt:lpstr>How the problem may be solved?</vt:lpstr>
      <vt:lpstr>How the problem may be solved?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 in MPBSS</dc:title>
  <dc:creator>I-Lin Wang</dc:creator>
  <cp:lastModifiedBy>I-Lin Wang</cp:lastModifiedBy>
  <cp:revision>1355</cp:revision>
  <dcterms:created xsi:type="dcterms:W3CDTF">2010-04-03T03:14:21Z</dcterms:created>
  <dcterms:modified xsi:type="dcterms:W3CDTF">2015-03-04T13:00:01Z</dcterms:modified>
</cp:coreProperties>
</file>