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作者" initials="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6" y="-15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12T17:42:52.103" idx="1">
    <p:pos x="6142" y="3505"/>
    <p:text>because restrict only travel in parallel 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11002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52500" y="-13052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SIL-Kai-Reg-Jian"/>
                <a:ea typeface="SIL-Kai-Reg-Jian"/>
                <a:cs typeface="SIL-Kai-Reg-Jian"/>
                <a:sym typeface="SIL-Kai-Reg-Jian"/>
              </a:defRPr>
            </a:lvl1pPr>
          </a:lstStyle>
          <a:p>
            <a:pPr lvl="0">
              <a:defRPr sz="1800"/>
            </a:pPr>
            <a:r>
              <a:rPr sz="7000"/>
              <a:t>標題文字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19" name="Shape 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4" name="Shape 4"/>
          <p:cNvSpPr/>
          <p:nvPr/>
        </p:nvSpPr>
        <p:spPr>
          <a:xfrm flipV="1">
            <a:off x="491614" y="9156565"/>
            <a:ext cx="1202157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5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550" y="9291027"/>
            <a:ext cx="1333500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8360253" y="9311154"/>
            <a:ext cx="2883803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1300" dirty="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Network Optimization Applications 19.18  </a:t>
            </a:r>
            <a:r>
              <a:rPr sz="1300" dirty="0" smtClean="0">
                <a:solidFill>
                  <a:srgbClr val="FFFF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 </a:t>
            </a:r>
            <a:endParaRPr sz="1300" dirty="0">
              <a:solidFill>
                <a:srgbClr val="FFFFFF"/>
              </a:solidFill>
              <a:latin typeface="DFNMingXBold-B5"/>
              <a:ea typeface="DFNMingXBold-B5"/>
              <a:cs typeface="DFNMingXBold-B5"/>
              <a:sym typeface="DFNMingXBold-B5"/>
            </a:endParaRP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algn="ctr" defTabSz="584200">
        <a:defRPr sz="6000">
          <a:latin typeface="Times"/>
          <a:ea typeface="Times"/>
          <a:cs typeface="Times"/>
          <a:sym typeface="Times"/>
        </a:defRPr>
      </a:lvl1pPr>
      <a:lvl2pPr indent="228600" algn="ctr" defTabSz="584200">
        <a:defRPr sz="6000">
          <a:latin typeface="Times"/>
          <a:ea typeface="Times"/>
          <a:cs typeface="Times"/>
          <a:sym typeface="Times"/>
        </a:defRPr>
      </a:lvl2pPr>
      <a:lvl3pPr indent="457200" algn="ctr" defTabSz="584200">
        <a:defRPr sz="6000">
          <a:latin typeface="Times"/>
          <a:ea typeface="Times"/>
          <a:cs typeface="Times"/>
          <a:sym typeface="Times"/>
        </a:defRPr>
      </a:lvl3pPr>
      <a:lvl4pPr indent="685800" algn="ctr" defTabSz="584200">
        <a:defRPr sz="6000">
          <a:latin typeface="Times"/>
          <a:ea typeface="Times"/>
          <a:cs typeface="Times"/>
          <a:sym typeface="Times"/>
        </a:defRPr>
      </a:lvl4pPr>
      <a:lvl5pPr indent="914400" algn="ctr" defTabSz="584200">
        <a:defRPr sz="6000">
          <a:latin typeface="Times"/>
          <a:ea typeface="Times"/>
          <a:cs typeface="Times"/>
          <a:sym typeface="Times"/>
        </a:defRPr>
      </a:lvl5pPr>
      <a:lvl6pPr indent="1143000" algn="ctr" defTabSz="584200">
        <a:defRPr sz="6000">
          <a:latin typeface="Times"/>
          <a:ea typeface="Times"/>
          <a:cs typeface="Times"/>
          <a:sym typeface="Times"/>
        </a:defRPr>
      </a:lvl6pPr>
      <a:lvl7pPr indent="1371600" algn="ctr" defTabSz="584200">
        <a:defRPr sz="6000">
          <a:latin typeface="Times"/>
          <a:ea typeface="Times"/>
          <a:cs typeface="Times"/>
          <a:sym typeface="Times"/>
        </a:defRPr>
      </a:lvl7pPr>
      <a:lvl8pPr indent="1600200" algn="ctr" defTabSz="584200">
        <a:defRPr sz="6000">
          <a:latin typeface="Times"/>
          <a:ea typeface="Times"/>
          <a:cs typeface="Times"/>
          <a:sym typeface="Times"/>
        </a:defRPr>
      </a:lvl8pPr>
      <a:lvl9pPr indent="1828800" algn="ctr" defTabSz="584200">
        <a:defRPr sz="6000">
          <a:latin typeface="Times"/>
          <a:ea typeface="Times"/>
          <a:cs typeface="Times"/>
          <a:sym typeface="Times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454022" y="507917"/>
            <a:ext cx="12096756" cy="3302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>
                <a:solidFill>
                  <a:srgbClr val="00882B"/>
                </a:solidFill>
                <a:latin typeface="Times"/>
                <a:ea typeface="Times"/>
                <a:cs typeface="Times"/>
                <a:sym typeface="Times"/>
              </a:rPr>
              <a:t>19.18</a:t>
            </a:r>
            <a:br>
              <a:rPr sz="6000">
                <a:solidFill>
                  <a:srgbClr val="00882B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sz="6000">
                <a:solidFill>
                  <a:srgbClr val="00882B"/>
                </a:solidFill>
                <a:latin typeface="Times"/>
                <a:ea typeface="Times"/>
                <a:cs typeface="Times"/>
                <a:sym typeface="Times"/>
              </a:rPr>
              <a:t>Rectilinear Distance Facility Location</a:t>
            </a:r>
          </a:p>
        </p:txBody>
      </p:sp>
      <p:sp>
        <p:nvSpPr>
          <p:cNvPr id="26" name="Shape 26"/>
          <p:cNvSpPr/>
          <p:nvPr/>
        </p:nvSpPr>
        <p:spPr>
          <a:xfrm>
            <a:off x="111892" y="3077058"/>
            <a:ext cx="12781017" cy="1626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spcBef>
                <a:spcPts val="4200"/>
              </a:spcBef>
              <a:defRPr sz="1800"/>
            </a:pPr>
            <a:r>
              <a:rPr sz="3300" i="1" dirty="0">
                <a:latin typeface="Times"/>
                <a:ea typeface="Times"/>
                <a:cs typeface="Times"/>
                <a:sym typeface="Times"/>
              </a:rPr>
              <a:t>Cabot, A.V.,R.L.Francis, and M.A.Stary. 1970.</a:t>
            </a:r>
            <a:br>
              <a:rPr sz="3300" i="1" dirty="0">
                <a:latin typeface="Times"/>
                <a:ea typeface="Times"/>
                <a:cs typeface="Times"/>
                <a:sym typeface="Times"/>
              </a:rPr>
            </a:br>
            <a:r>
              <a:rPr sz="3300" i="1" dirty="0">
                <a:latin typeface="Times"/>
                <a:ea typeface="Times"/>
                <a:cs typeface="Times"/>
                <a:sym typeface="Times"/>
              </a:rPr>
              <a:t>A network flow solution to a rectilinear distance </a:t>
            </a:r>
            <a:r>
              <a:rPr sz="3300" i="1" dirty="0" smtClean="0">
                <a:latin typeface="Times"/>
                <a:ea typeface="Times"/>
                <a:cs typeface="Times"/>
                <a:sym typeface="Times"/>
              </a:rPr>
              <a:t>facility </a:t>
            </a:r>
            <a:r>
              <a:rPr sz="3300" i="1" dirty="0">
                <a:latin typeface="Times"/>
                <a:ea typeface="Times"/>
                <a:cs typeface="Times"/>
                <a:sym typeface="Times"/>
              </a:rPr>
              <a:t>location </a:t>
            </a:r>
            <a:r>
              <a:rPr sz="3300" i="1" dirty="0" smtClean="0">
                <a:latin typeface="Times"/>
                <a:ea typeface="Times"/>
                <a:cs typeface="Times"/>
                <a:sym typeface="Times"/>
              </a:rPr>
              <a:t>problem,</a:t>
            </a:r>
            <a:r>
              <a:rPr lang="en-US" sz="3300" i="1" dirty="0">
                <a:latin typeface="Times"/>
                <a:ea typeface="Times"/>
                <a:cs typeface="Times"/>
                <a:sym typeface="Times"/>
              </a:rPr>
              <a:t/>
            </a:r>
            <a:br>
              <a:rPr lang="en-US" sz="3300" i="1" dirty="0">
                <a:latin typeface="Times"/>
                <a:ea typeface="Times"/>
                <a:cs typeface="Times"/>
                <a:sym typeface="Times"/>
              </a:rPr>
            </a:br>
            <a:r>
              <a:rPr sz="3300" i="1" dirty="0" smtClean="0">
                <a:latin typeface="Times"/>
                <a:ea typeface="Times"/>
                <a:cs typeface="Times"/>
                <a:sym typeface="Times"/>
              </a:rPr>
              <a:t>Taylor &amp; Francis, Volume II, No.2</a:t>
            </a:r>
            <a:endParaRPr sz="1200" i="1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6451072" y="6030110"/>
            <a:ext cx="1026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600" dirty="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8000"/>
              <a:t>Thanks for listening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000"/>
              <a:t>Backup</a:t>
            </a:r>
          </a:p>
        </p:txBody>
      </p:sp>
      <p:sp>
        <p:nvSpPr>
          <p:cNvPr id="173" name="Shape 1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11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1796927"/>
            <a:ext cx="8089900" cy="6781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1132332" y="2416383"/>
            <a:ext cx="11099801" cy="1718383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transform the </a:t>
            </a:r>
            <a:r>
              <a:rPr sz="3600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rectilinear distance</a:t>
            </a:r>
            <a:r>
              <a:rPr sz="3600">
                <a:latin typeface="Times New Roman"/>
                <a:ea typeface="Times New Roman"/>
                <a:cs typeface="Times New Roman"/>
                <a:sym typeface="Times New Roman"/>
              </a:rPr>
              <a:t> facility location problem as the dual of a minimum cost flow problem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3760074" y="4680264"/>
            <a:ext cx="2779936" cy="3347266"/>
          </a:xfrm>
          <a:prstGeom prst="line">
            <a:avLst/>
          </a:prstGeom>
          <a:ln w="50800">
            <a:solidFill>
              <a:srgbClr val="92460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V="1">
            <a:off x="3962149" y="4618476"/>
            <a:ext cx="2420719" cy="838107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795019" y="4867782"/>
            <a:ext cx="1009164" cy="1930706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 flipV="1">
            <a:off x="6980458" y="4994782"/>
            <a:ext cx="1711137" cy="3261787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3525608" y="5626587"/>
            <a:ext cx="436542" cy="2563499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7" name="Shape 37"/>
          <p:cNvSpPr/>
          <p:nvPr/>
        </p:nvSpPr>
        <p:spPr>
          <a:xfrm flipH="1">
            <a:off x="3652607" y="7044852"/>
            <a:ext cx="1948592" cy="1272234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3779608" y="8444086"/>
            <a:ext cx="5027127" cy="1"/>
          </a:xfrm>
          <a:prstGeom prst="line">
            <a:avLst/>
          </a:prstGeom>
          <a:ln w="50800">
            <a:solidFill>
              <a:srgbClr val="1A931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3541359" y="5053470"/>
            <a:ext cx="733373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1</a:t>
            </a:r>
          </a:p>
        </p:txBody>
      </p:sp>
      <p:sp>
        <p:nvSpPr>
          <p:cNvPr id="40" name="Shape 40"/>
          <p:cNvSpPr/>
          <p:nvPr/>
        </p:nvSpPr>
        <p:spPr>
          <a:xfrm>
            <a:off x="5191917" y="6721563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2</a:t>
            </a:r>
          </a:p>
        </p:txBody>
      </p:sp>
      <p:sp>
        <p:nvSpPr>
          <p:cNvPr id="41" name="Shape 41"/>
          <p:cNvSpPr/>
          <p:nvPr/>
        </p:nvSpPr>
        <p:spPr>
          <a:xfrm>
            <a:off x="8505500" y="8063000"/>
            <a:ext cx="733373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3</a:t>
            </a:r>
          </a:p>
        </p:txBody>
      </p:sp>
      <p:sp>
        <p:nvSpPr>
          <p:cNvPr id="42" name="Shape 42"/>
          <p:cNvSpPr/>
          <p:nvPr/>
        </p:nvSpPr>
        <p:spPr>
          <a:xfrm>
            <a:off x="6435818" y="4162682"/>
            <a:ext cx="733373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C82506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C82506"/>
                </a:solidFill>
              </a:rPr>
              <a:t>A</a:t>
            </a:r>
          </a:p>
        </p:txBody>
      </p:sp>
      <p:sp>
        <p:nvSpPr>
          <p:cNvPr id="43" name="Shape 43"/>
          <p:cNvSpPr/>
          <p:nvPr/>
        </p:nvSpPr>
        <p:spPr>
          <a:xfrm>
            <a:off x="3251424" y="7973105"/>
            <a:ext cx="733372" cy="73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C82506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C82506"/>
                </a:solidFill>
              </a:rPr>
              <a:t>B</a:t>
            </a:r>
          </a:p>
        </p:txBody>
      </p:sp>
      <p:pic>
        <p:nvPicPr>
          <p:cNvPr id="44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9188" y="4421539"/>
            <a:ext cx="114301" cy="165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8" animBg="1" advAuto="0"/>
      <p:bldP spid="33" grpId="6" animBg="1" advAuto="0"/>
      <p:bldP spid="34" grpId="7" animBg="1" advAuto="0"/>
      <p:bldP spid="35" grpId="9" animBg="1" advAuto="0"/>
      <p:bldP spid="36" grpId="10" animBg="1" advAuto="0"/>
      <p:bldP spid="37" grpId="11" animBg="1" advAuto="0"/>
      <p:bldP spid="38" grpId="12" animBg="1" advAuto="0"/>
      <p:bldP spid="39" grpId="3" animBg="1" advAuto="0"/>
      <p:bldP spid="40" grpId="1" animBg="1" advAuto="0"/>
      <p:bldP spid="41" grpId="2" animBg="1" advAuto="0"/>
      <p:bldP spid="42" grpId="4" animBg="1" advAuto="0"/>
      <p:bldP spid="43" grpId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</a:t>
            </a:fld>
            <a:endParaRPr/>
          </a:p>
        </p:txBody>
      </p:sp>
      <p:grpSp>
        <p:nvGrpSpPr>
          <p:cNvPr id="51" name="Group 51"/>
          <p:cNvGrpSpPr/>
          <p:nvPr/>
        </p:nvGrpSpPr>
        <p:grpSpPr>
          <a:xfrm>
            <a:off x="3767293" y="5368417"/>
            <a:ext cx="4293222" cy="1910367"/>
            <a:chOff x="0" y="0"/>
            <a:chExt cx="4293220" cy="1910365"/>
          </a:xfrm>
        </p:grpSpPr>
        <p:sp>
          <p:nvSpPr>
            <p:cNvPr id="47" name="Shape 47"/>
            <p:cNvSpPr/>
            <p:nvPr/>
          </p:nvSpPr>
          <p:spPr>
            <a:xfrm flipV="1">
              <a:off x="1032483" y="-1"/>
              <a:ext cx="1" cy="1375102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flipV="1">
              <a:off x="1011326" y="1379202"/>
              <a:ext cx="3281895" cy="1"/>
            </a:xfrm>
            <a:prstGeom prst="line">
              <a:avLst/>
            </a:prstGeom>
            <a:noFill/>
            <a:ln w="50800" cap="flat">
              <a:solidFill>
                <a:srgbClr val="C82506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0" y="446250"/>
              <a:ext cx="878629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2500">
                  <a:solidFill>
                    <a:srgbClr val="00882B"/>
                  </a:solidFill>
                </a:rPr>
                <a:t>|x</a:t>
              </a:r>
              <a:r>
                <a:rPr sz="2500" baseline="-5999">
                  <a:solidFill>
                    <a:srgbClr val="00882B"/>
                  </a:solidFill>
                </a:rPr>
                <a:t>2-</a:t>
              </a:r>
              <a:r>
                <a:rPr sz="2500">
                  <a:solidFill>
                    <a:srgbClr val="00882B"/>
                  </a:solidFill>
                </a:rPr>
                <a:t>x</a:t>
              </a:r>
              <a:r>
                <a:rPr sz="2500" baseline="-5999">
                  <a:solidFill>
                    <a:srgbClr val="00882B"/>
                  </a:solidFill>
                </a:rPr>
                <a:t>3</a:t>
              </a:r>
              <a:r>
                <a:rPr sz="2500">
                  <a:solidFill>
                    <a:srgbClr val="00882B"/>
                  </a:solidFill>
                </a:rPr>
                <a:t>|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1962939" y="1427765"/>
              <a:ext cx="878629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2500">
                  <a:solidFill>
                    <a:srgbClr val="C82506"/>
                  </a:solidFill>
                </a:rPr>
                <a:t>|y</a:t>
              </a:r>
              <a:r>
                <a:rPr sz="2500" baseline="-5999">
                  <a:solidFill>
                    <a:srgbClr val="C82506"/>
                  </a:solidFill>
                </a:rPr>
                <a:t>2-</a:t>
              </a:r>
              <a:r>
                <a:rPr sz="2500">
                  <a:solidFill>
                    <a:srgbClr val="C82506"/>
                  </a:solidFill>
                </a:rPr>
                <a:t>y</a:t>
              </a:r>
              <a:r>
                <a:rPr sz="2500" baseline="-5999">
                  <a:solidFill>
                    <a:srgbClr val="C82506"/>
                  </a:solidFill>
                </a:rPr>
                <a:t>3</a:t>
              </a:r>
              <a:r>
                <a:rPr sz="2500">
                  <a:solidFill>
                    <a:srgbClr val="C82506"/>
                  </a:solidFill>
                </a:rPr>
                <a:t>|</a:t>
              </a:r>
            </a:p>
          </p:txBody>
        </p:sp>
      </p:grpSp>
      <p:sp>
        <p:nvSpPr>
          <p:cNvPr id="52" name="Shape 52"/>
          <p:cNvSpPr/>
          <p:nvPr/>
        </p:nvSpPr>
        <p:spPr>
          <a:xfrm>
            <a:off x="2782534" y="3304595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1</a:t>
            </a:r>
          </a:p>
        </p:txBody>
      </p:sp>
      <p:sp>
        <p:nvSpPr>
          <p:cNvPr id="53" name="Shape 53"/>
          <p:cNvSpPr/>
          <p:nvPr/>
        </p:nvSpPr>
        <p:spPr>
          <a:xfrm>
            <a:off x="4433091" y="4972688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2</a:t>
            </a:r>
          </a:p>
        </p:txBody>
      </p:sp>
      <p:sp>
        <p:nvSpPr>
          <p:cNvPr id="54" name="Shape 54"/>
          <p:cNvSpPr/>
          <p:nvPr/>
        </p:nvSpPr>
        <p:spPr>
          <a:xfrm>
            <a:off x="7746675" y="6314124"/>
            <a:ext cx="733372" cy="73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3</a:t>
            </a:r>
          </a:p>
        </p:txBody>
      </p:sp>
      <p:sp>
        <p:nvSpPr>
          <p:cNvPr id="55" name="Shape 55"/>
          <p:cNvSpPr/>
          <p:nvPr/>
        </p:nvSpPr>
        <p:spPr>
          <a:xfrm flipV="1">
            <a:off x="1430334" y="1560753"/>
            <a:ext cx="1" cy="6666515"/>
          </a:xfrm>
          <a:prstGeom prst="line">
            <a:avLst/>
          </a:prstGeom>
          <a:ln w="50800">
            <a:solidFill>
              <a:srgbClr val="85888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1418724" y="8239158"/>
            <a:ext cx="8523436" cy="1"/>
          </a:xfrm>
          <a:prstGeom prst="line">
            <a:avLst/>
          </a:prstGeom>
          <a:ln w="50800">
            <a:solidFill>
              <a:srgbClr val="85888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2414651" y="2684009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1</a:t>
            </a:r>
            <a:r>
              <a:rPr sz="3600"/>
              <a:t>, y</a:t>
            </a:r>
            <a:r>
              <a:rPr sz="3600" baseline="-5999"/>
              <a:t>1</a:t>
            </a:r>
            <a:r>
              <a:rPr sz="3600"/>
              <a:t>)</a:t>
            </a:r>
          </a:p>
        </p:txBody>
      </p:sp>
      <p:sp>
        <p:nvSpPr>
          <p:cNvPr id="58" name="Shape 58"/>
          <p:cNvSpPr/>
          <p:nvPr/>
        </p:nvSpPr>
        <p:spPr>
          <a:xfrm>
            <a:off x="4065209" y="4285312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2</a:t>
            </a:r>
            <a:r>
              <a:rPr sz="3600"/>
              <a:t>, y</a:t>
            </a:r>
            <a:r>
              <a:rPr sz="3600" baseline="-5999"/>
              <a:t>2</a:t>
            </a:r>
            <a:r>
              <a:rPr sz="3600"/>
              <a:t>)</a:t>
            </a:r>
          </a:p>
        </p:txBody>
      </p:sp>
      <p:sp>
        <p:nvSpPr>
          <p:cNvPr id="59" name="Shape 59"/>
          <p:cNvSpPr/>
          <p:nvPr/>
        </p:nvSpPr>
        <p:spPr>
          <a:xfrm>
            <a:off x="7378792" y="5529408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3</a:t>
            </a:r>
            <a:r>
              <a:rPr sz="3600"/>
              <a:t>, y</a:t>
            </a:r>
            <a:r>
              <a:rPr sz="3600" baseline="-5999"/>
              <a:t>3</a:t>
            </a:r>
            <a:r>
              <a:rPr sz="3600"/>
              <a:t>)</a:t>
            </a:r>
          </a:p>
        </p:txBody>
      </p:sp>
      <p:sp>
        <p:nvSpPr>
          <p:cNvPr id="60" name="Shape 60"/>
          <p:cNvSpPr/>
          <p:nvPr/>
        </p:nvSpPr>
        <p:spPr>
          <a:xfrm>
            <a:off x="7048794" y="1453482"/>
            <a:ext cx="458663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rectilinear distance</a:t>
            </a:r>
          </a:p>
          <a:p>
            <a:pPr lvl="0" algn="l">
              <a:defRPr sz="1800"/>
            </a:pPr>
            <a:r>
              <a:rPr sz="3600"/>
              <a:t>(manhattan distance)</a:t>
            </a:r>
          </a:p>
          <a:p>
            <a:pPr lvl="0" algn="l">
              <a:defRPr sz="1800"/>
            </a:pPr>
            <a:r>
              <a:rPr sz="3600"/>
              <a:t>= | x</a:t>
            </a:r>
            <a:r>
              <a:rPr sz="3600" baseline="-5999"/>
              <a:t>2</a:t>
            </a:r>
            <a:r>
              <a:rPr sz="3600"/>
              <a:t> - x</a:t>
            </a:r>
            <a:r>
              <a:rPr sz="3600" baseline="-5999"/>
              <a:t>3</a:t>
            </a:r>
            <a:r>
              <a:rPr sz="3600"/>
              <a:t> | + | y</a:t>
            </a:r>
            <a:r>
              <a:rPr sz="3600" baseline="-5999"/>
              <a:t>2</a:t>
            </a:r>
            <a:r>
              <a:rPr sz="3600"/>
              <a:t> - y</a:t>
            </a:r>
            <a:r>
              <a:rPr sz="3600" baseline="-5999"/>
              <a:t>3</a:t>
            </a:r>
            <a:r>
              <a:rPr sz="3600"/>
              <a:t>|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2" animBg="1" advAuto="0"/>
      <p:bldP spid="60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4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 flipH="1">
            <a:off x="3001249" y="2931389"/>
            <a:ext cx="2779935" cy="3347266"/>
          </a:xfrm>
          <a:prstGeom prst="line">
            <a:avLst/>
          </a:prstGeom>
          <a:ln w="50800">
            <a:solidFill>
              <a:srgbClr val="92460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grpSp>
        <p:nvGrpSpPr>
          <p:cNvPr id="67" name="Group 67"/>
          <p:cNvGrpSpPr/>
          <p:nvPr/>
        </p:nvGrpSpPr>
        <p:grpSpPr>
          <a:xfrm>
            <a:off x="3203324" y="2869601"/>
            <a:ext cx="4729445" cy="3638092"/>
            <a:chOff x="0" y="0"/>
            <a:chExt cx="4729444" cy="3638091"/>
          </a:xfrm>
        </p:grpSpPr>
        <p:sp>
          <p:nvSpPr>
            <p:cNvPr id="64" name="Shape 64"/>
            <p:cNvSpPr/>
            <p:nvPr/>
          </p:nvSpPr>
          <p:spPr>
            <a:xfrm flipV="1">
              <a:off x="-1" y="0"/>
              <a:ext cx="2420720" cy="838107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V="1">
              <a:off x="1832869" y="249305"/>
              <a:ext cx="1009164" cy="1930707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 flipH="1" flipV="1">
              <a:off x="3018308" y="376305"/>
              <a:ext cx="1711137" cy="3261787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2766782" y="3877712"/>
            <a:ext cx="5281127" cy="2817499"/>
            <a:chOff x="0" y="0"/>
            <a:chExt cx="5281126" cy="2817498"/>
          </a:xfrm>
        </p:grpSpPr>
        <p:sp>
          <p:nvSpPr>
            <p:cNvPr id="68" name="Shape 68"/>
            <p:cNvSpPr/>
            <p:nvPr/>
          </p:nvSpPr>
          <p:spPr>
            <a:xfrm flipH="1">
              <a:off x="-1" y="0"/>
              <a:ext cx="436543" cy="2563499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 flipH="1">
              <a:off x="126999" y="1418264"/>
              <a:ext cx="1948592" cy="1272235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 flipH="1" flipV="1">
              <a:off x="253999" y="2817498"/>
              <a:ext cx="5027128" cy="1"/>
            </a:xfrm>
            <a:prstGeom prst="line">
              <a:avLst/>
            </a:prstGeom>
            <a:noFill/>
            <a:ln w="508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400"/>
              </a:pPr>
              <a:endParaRPr/>
            </a:p>
          </p:txBody>
        </p:sp>
      </p:grpSp>
      <p:sp>
        <p:nvSpPr>
          <p:cNvPr id="72" name="Shape 72"/>
          <p:cNvSpPr/>
          <p:nvPr/>
        </p:nvSpPr>
        <p:spPr>
          <a:xfrm>
            <a:off x="2782534" y="3304595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1</a:t>
            </a:r>
          </a:p>
        </p:txBody>
      </p:sp>
      <p:sp>
        <p:nvSpPr>
          <p:cNvPr id="73" name="Shape 73"/>
          <p:cNvSpPr/>
          <p:nvPr/>
        </p:nvSpPr>
        <p:spPr>
          <a:xfrm>
            <a:off x="4433091" y="4972688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2</a:t>
            </a:r>
          </a:p>
        </p:txBody>
      </p:sp>
      <p:sp>
        <p:nvSpPr>
          <p:cNvPr id="74" name="Shape 74"/>
          <p:cNvSpPr/>
          <p:nvPr/>
        </p:nvSpPr>
        <p:spPr>
          <a:xfrm>
            <a:off x="7746675" y="6314124"/>
            <a:ext cx="733372" cy="73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3</a:t>
            </a:r>
          </a:p>
        </p:txBody>
      </p:sp>
      <p:sp>
        <p:nvSpPr>
          <p:cNvPr id="75" name="Shape 75"/>
          <p:cNvSpPr/>
          <p:nvPr/>
        </p:nvSpPr>
        <p:spPr>
          <a:xfrm flipV="1">
            <a:off x="1430334" y="1560753"/>
            <a:ext cx="1" cy="6666515"/>
          </a:xfrm>
          <a:prstGeom prst="line">
            <a:avLst/>
          </a:prstGeom>
          <a:ln w="50800">
            <a:solidFill>
              <a:srgbClr val="85888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1418724" y="8239158"/>
            <a:ext cx="8523436" cy="1"/>
          </a:xfrm>
          <a:prstGeom prst="line">
            <a:avLst/>
          </a:prstGeom>
          <a:ln w="50800">
            <a:solidFill>
              <a:srgbClr val="85888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414651" y="3921785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1</a:t>
            </a:r>
            <a:r>
              <a:rPr sz="3600"/>
              <a:t>, y</a:t>
            </a:r>
            <a:r>
              <a:rPr sz="3600" baseline="-5999"/>
              <a:t>1</a:t>
            </a:r>
            <a:r>
              <a:rPr sz="3600"/>
              <a:t>)</a:t>
            </a:r>
          </a:p>
        </p:txBody>
      </p:sp>
      <p:sp>
        <p:nvSpPr>
          <p:cNvPr id="78" name="Shape 78"/>
          <p:cNvSpPr/>
          <p:nvPr/>
        </p:nvSpPr>
        <p:spPr>
          <a:xfrm>
            <a:off x="4181553" y="5658424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2</a:t>
            </a:r>
            <a:r>
              <a:rPr sz="3600"/>
              <a:t>, y</a:t>
            </a:r>
            <a:r>
              <a:rPr sz="3600" baseline="-5999"/>
              <a:t>2</a:t>
            </a:r>
            <a:r>
              <a:rPr sz="3600"/>
              <a:t>)</a:t>
            </a:r>
          </a:p>
        </p:txBody>
      </p:sp>
      <p:sp>
        <p:nvSpPr>
          <p:cNvPr id="79" name="Shape 79"/>
          <p:cNvSpPr/>
          <p:nvPr/>
        </p:nvSpPr>
        <p:spPr>
          <a:xfrm>
            <a:off x="7378793" y="6962912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3</a:t>
            </a:r>
            <a:r>
              <a:rPr sz="3600"/>
              <a:t>, y</a:t>
            </a:r>
            <a:r>
              <a:rPr sz="3600" baseline="-5999"/>
              <a:t>3</a:t>
            </a:r>
            <a:r>
              <a:rPr sz="3600"/>
              <a:t>)</a:t>
            </a:r>
          </a:p>
        </p:txBody>
      </p:sp>
      <p:sp>
        <p:nvSpPr>
          <p:cNvPr id="80" name="Shape 80"/>
          <p:cNvSpPr/>
          <p:nvPr/>
        </p:nvSpPr>
        <p:spPr>
          <a:xfrm>
            <a:off x="5676993" y="2413807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C82506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C82506"/>
                </a:solidFill>
              </a:rPr>
              <a:t>A</a:t>
            </a:r>
          </a:p>
        </p:txBody>
      </p:sp>
      <p:sp>
        <p:nvSpPr>
          <p:cNvPr id="81" name="Shape 81"/>
          <p:cNvSpPr/>
          <p:nvPr/>
        </p:nvSpPr>
        <p:spPr>
          <a:xfrm>
            <a:off x="2492598" y="6224230"/>
            <a:ext cx="733372" cy="73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C82506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C82506"/>
                </a:solidFill>
              </a:rPr>
              <a:t>B</a:t>
            </a:r>
          </a:p>
        </p:txBody>
      </p:sp>
      <p:sp>
        <p:nvSpPr>
          <p:cNvPr id="82" name="Shape 82"/>
          <p:cNvSpPr/>
          <p:nvPr/>
        </p:nvSpPr>
        <p:spPr>
          <a:xfrm>
            <a:off x="9088688" y="566440"/>
            <a:ext cx="334243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3600"/>
              <a:t>|x</a:t>
            </a:r>
            <a:r>
              <a:rPr sz="3600" baseline="-5999"/>
              <a:t>1</a:t>
            </a:r>
            <a:r>
              <a:rPr sz="3600"/>
              <a:t>-x</a:t>
            </a:r>
            <a:r>
              <a:rPr sz="3600" baseline="-5999"/>
              <a:t>B</a:t>
            </a:r>
            <a:r>
              <a:rPr sz="3600"/>
              <a:t>| + |y</a:t>
            </a:r>
            <a:r>
              <a:rPr sz="3600" baseline="-5999"/>
              <a:t>1</a:t>
            </a:r>
            <a:r>
              <a:rPr sz="3600"/>
              <a:t>-y</a:t>
            </a:r>
            <a:r>
              <a:rPr sz="3600" baseline="-5999"/>
              <a:t>B</a:t>
            </a:r>
            <a:r>
              <a:rPr sz="3600"/>
              <a:t>|</a:t>
            </a:r>
            <a:br>
              <a:rPr sz="3600"/>
            </a:br>
            <a:r>
              <a:rPr sz="3600"/>
              <a:t>+|x</a:t>
            </a:r>
            <a:r>
              <a:rPr sz="3600" baseline="-5999"/>
              <a:t>2</a:t>
            </a:r>
            <a:r>
              <a:rPr sz="3600"/>
              <a:t>-x</a:t>
            </a:r>
            <a:r>
              <a:rPr sz="3600" baseline="-5999"/>
              <a:t>B</a:t>
            </a:r>
            <a:r>
              <a:rPr sz="3600"/>
              <a:t>| + |y</a:t>
            </a:r>
            <a:r>
              <a:rPr sz="3600" baseline="-5999"/>
              <a:t>2</a:t>
            </a:r>
            <a:r>
              <a:rPr sz="3600"/>
              <a:t>-y</a:t>
            </a:r>
            <a:r>
              <a:rPr sz="3600" baseline="-5999"/>
              <a:t>B</a:t>
            </a:r>
            <a:r>
              <a:rPr sz="3600"/>
              <a:t>|</a:t>
            </a:r>
            <a:br>
              <a:rPr sz="3600"/>
            </a:br>
            <a:r>
              <a:rPr sz="3600"/>
              <a:t>+|x</a:t>
            </a:r>
            <a:r>
              <a:rPr sz="3600" baseline="-5999"/>
              <a:t>3</a:t>
            </a:r>
            <a:r>
              <a:rPr sz="3600"/>
              <a:t>-x</a:t>
            </a:r>
            <a:r>
              <a:rPr sz="3600" baseline="-5999"/>
              <a:t>B</a:t>
            </a:r>
            <a:r>
              <a:rPr sz="3600"/>
              <a:t>| + |y</a:t>
            </a:r>
            <a:r>
              <a:rPr sz="3600" baseline="-5999"/>
              <a:t>3</a:t>
            </a:r>
            <a:r>
              <a:rPr sz="3600"/>
              <a:t>-y</a:t>
            </a:r>
            <a:r>
              <a:rPr sz="3600" baseline="-5999"/>
              <a:t>B</a:t>
            </a:r>
            <a:r>
              <a:rPr sz="3600"/>
              <a:t>|</a:t>
            </a:r>
          </a:p>
        </p:txBody>
      </p:sp>
      <p:sp>
        <p:nvSpPr>
          <p:cNvPr id="83" name="Shape 83"/>
          <p:cNvSpPr/>
          <p:nvPr/>
        </p:nvSpPr>
        <p:spPr>
          <a:xfrm>
            <a:off x="9088688" y="2272309"/>
            <a:ext cx="3342438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3600"/>
              <a:t>|x</a:t>
            </a:r>
            <a:r>
              <a:rPr sz="3600" baseline="-5999"/>
              <a:t>1</a:t>
            </a:r>
            <a:r>
              <a:rPr sz="3600"/>
              <a:t>-x</a:t>
            </a:r>
            <a:r>
              <a:rPr sz="3600" baseline="-5999"/>
              <a:t>A</a:t>
            </a:r>
            <a:r>
              <a:rPr sz="3600"/>
              <a:t>| + |y</a:t>
            </a:r>
            <a:r>
              <a:rPr sz="3600" baseline="-5999"/>
              <a:t>1</a:t>
            </a:r>
            <a:r>
              <a:rPr sz="3600"/>
              <a:t>-y</a:t>
            </a:r>
            <a:r>
              <a:rPr sz="3600" baseline="-5999"/>
              <a:t>A</a:t>
            </a:r>
            <a:r>
              <a:rPr sz="3600"/>
              <a:t>|</a:t>
            </a:r>
            <a:br>
              <a:rPr sz="3600"/>
            </a:br>
            <a:r>
              <a:rPr sz="3600"/>
              <a:t>+|x</a:t>
            </a:r>
            <a:r>
              <a:rPr sz="3600" baseline="-5999"/>
              <a:t>2</a:t>
            </a:r>
            <a:r>
              <a:rPr sz="3600"/>
              <a:t>-x</a:t>
            </a:r>
            <a:r>
              <a:rPr sz="3600" baseline="-5999"/>
              <a:t>A</a:t>
            </a:r>
            <a:r>
              <a:rPr sz="3600"/>
              <a:t>| + |y</a:t>
            </a:r>
            <a:r>
              <a:rPr sz="3600" baseline="-5999"/>
              <a:t>2</a:t>
            </a:r>
            <a:r>
              <a:rPr sz="3600"/>
              <a:t>-y</a:t>
            </a:r>
            <a:r>
              <a:rPr sz="3600" baseline="-5999"/>
              <a:t>A</a:t>
            </a:r>
            <a:r>
              <a:rPr sz="3600"/>
              <a:t>|</a:t>
            </a:r>
            <a:br>
              <a:rPr sz="3600"/>
            </a:br>
            <a:r>
              <a:rPr sz="3600"/>
              <a:t>+|x</a:t>
            </a:r>
            <a:r>
              <a:rPr sz="3600" baseline="-5999"/>
              <a:t>3</a:t>
            </a:r>
            <a:r>
              <a:rPr sz="3600"/>
              <a:t>-x</a:t>
            </a:r>
            <a:r>
              <a:rPr sz="3600" baseline="-5999"/>
              <a:t>A</a:t>
            </a:r>
            <a:r>
              <a:rPr sz="3600"/>
              <a:t>| + |y</a:t>
            </a:r>
            <a:r>
              <a:rPr sz="3600" baseline="-5999"/>
              <a:t>3</a:t>
            </a:r>
            <a:r>
              <a:rPr sz="3600"/>
              <a:t>-y</a:t>
            </a:r>
            <a:r>
              <a:rPr sz="3600" baseline="-5999"/>
              <a:t>A</a:t>
            </a:r>
            <a:r>
              <a:rPr sz="3600"/>
              <a:t>|</a:t>
            </a:r>
          </a:p>
        </p:txBody>
      </p:sp>
      <p:pic>
        <p:nvPicPr>
          <p:cNvPr id="84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525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0898873" y="4028428"/>
            <a:ext cx="1" cy="779298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073" y="4868407"/>
            <a:ext cx="3911600" cy="11811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animBg="1" advAuto="0"/>
      <p:bldP spid="63" grpId="2" animBg="1" advAuto="0"/>
      <p:bldP spid="67" grpId="3" animBg="1" advAuto="0"/>
      <p:bldP spid="67" grpId="6" animBg="1" advAuto="0"/>
      <p:bldP spid="82" grpId="4" animBg="1" advAuto="0"/>
      <p:bldP spid="82" grpId="9" animBg="1" advAuto="0"/>
      <p:bldP spid="83" grpId="5" animBg="1" advAuto="0"/>
      <p:bldP spid="83" grpId="10" animBg="1" advAuto="0"/>
      <p:bldP spid="86" grpId="7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5</a:t>
            </a:fld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3001249" y="2931389"/>
            <a:ext cx="2779935" cy="3347266"/>
          </a:xfrm>
          <a:prstGeom prst="line">
            <a:avLst/>
          </a:prstGeom>
          <a:ln w="50800">
            <a:solidFill>
              <a:srgbClr val="92460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782534" y="3304595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1</a:t>
            </a:r>
          </a:p>
        </p:txBody>
      </p:sp>
      <p:sp>
        <p:nvSpPr>
          <p:cNvPr id="91" name="Shape 91"/>
          <p:cNvSpPr/>
          <p:nvPr/>
        </p:nvSpPr>
        <p:spPr>
          <a:xfrm>
            <a:off x="4433091" y="4972688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2</a:t>
            </a:r>
          </a:p>
        </p:txBody>
      </p:sp>
      <p:sp>
        <p:nvSpPr>
          <p:cNvPr id="92" name="Shape 92"/>
          <p:cNvSpPr/>
          <p:nvPr/>
        </p:nvSpPr>
        <p:spPr>
          <a:xfrm>
            <a:off x="7746675" y="6314124"/>
            <a:ext cx="733372" cy="73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900" b="1">
                <a:solidFill>
                  <a:srgbClr val="F5D32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900" b="1">
                <a:solidFill>
                  <a:srgbClr val="F5D328"/>
                </a:solidFill>
              </a:rPr>
              <a:t>3</a:t>
            </a:r>
          </a:p>
        </p:txBody>
      </p:sp>
      <p:sp>
        <p:nvSpPr>
          <p:cNvPr id="93" name="Shape 93"/>
          <p:cNvSpPr/>
          <p:nvPr/>
        </p:nvSpPr>
        <p:spPr>
          <a:xfrm flipV="1">
            <a:off x="1430334" y="1560753"/>
            <a:ext cx="1" cy="6666515"/>
          </a:xfrm>
          <a:prstGeom prst="line">
            <a:avLst/>
          </a:prstGeom>
          <a:ln w="50800">
            <a:solidFill>
              <a:srgbClr val="85888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1418724" y="8239158"/>
            <a:ext cx="8523436" cy="1"/>
          </a:xfrm>
          <a:prstGeom prst="line">
            <a:avLst/>
          </a:prstGeom>
          <a:ln w="50800">
            <a:solidFill>
              <a:srgbClr val="85888D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2414651" y="3921785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1</a:t>
            </a:r>
            <a:r>
              <a:rPr sz="3600"/>
              <a:t>, y</a:t>
            </a:r>
            <a:r>
              <a:rPr sz="3600" baseline="-5999"/>
              <a:t>1</a:t>
            </a:r>
            <a:r>
              <a:rPr sz="3600"/>
              <a:t>)</a:t>
            </a:r>
          </a:p>
        </p:txBody>
      </p:sp>
      <p:sp>
        <p:nvSpPr>
          <p:cNvPr id="96" name="Shape 96"/>
          <p:cNvSpPr/>
          <p:nvPr/>
        </p:nvSpPr>
        <p:spPr>
          <a:xfrm>
            <a:off x="4181553" y="5658424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2</a:t>
            </a:r>
            <a:r>
              <a:rPr sz="3600"/>
              <a:t>, y</a:t>
            </a:r>
            <a:r>
              <a:rPr sz="3600" baseline="-5999"/>
              <a:t>2</a:t>
            </a:r>
            <a:r>
              <a:rPr sz="3600"/>
              <a:t>)</a:t>
            </a:r>
          </a:p>
        </p:txBody>
      </p:sp>
      <p:sp>
        <p:nvSpPr>
          <p:cNvPr id="97" name="Shape 97"/>
          <p:cNvSpPr/>
          <p:nvPr/>
        </p:nvSpPr>
        <p:spPr>
          <a:xfrm>
            <a:off x="7378793" y="6962912"/>
            <a:ext cx="146913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(x</a:t>
            </a:r>
            <a:r>
              <a:rPr sz="3600" baseline="-5999"/>
              <a:t>3</a:t>
            </a:r>
            <a:r>
              <a:rPr sz="3600"/>
              <a:t>, y</a:t>
            </a:r>
            <a:r>
              <a:rPr sz="3600" baseline="-5999"/>
              <a:t>3</a:t>
            </a:r>
            <a:r>
              <a:rPr sz="3600"/>
              <a:t>)</a:t>
            </a:r>
          </a:p>
        </p:txBody>
      </p:sp>
      <p:sp>
        <p:nvSpPr>
          <p:cNvPr id="98" name="Shape 98"/>
          <p:cNvSpPr/>
          <p:nvPr/>
        </p:nvSpPr>
        <p:spPr>
          <a:xfrm>
            <a:off x="5676993" y="2413807"/>
            <a:ext cx="733372" cy="733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C82506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C82506"/>
                </a:solidFill>
              </a:rPr>
              <a:t>A</a:t>
            </a:r>
          </a:p>
        </p:txBody>
      </p:sp>
      <p:sp>
        <p:nvSpPr>
          <p:cNvPr id="99" name="Shape 99"/>
          <p:cNvSpPr/>
          <p:nvPr/>
        </p:nvSpPr>
        <p:spPr>
          <a:xfrm>
            <a:off x="2492598" y="6224230"/>
            <a:ext cx="733372" cy="733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50800">
            <a:solidFill>
              <a:srgbClr val="C82506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solidFill>
                  <a:srgbClr val="C8250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400" b="1">
                <a:solidFill>
                  <a:srgbClr val="C82506"/>
                </a:solidFill>
              </a:rPr>
              <a:t>B</a:t>
            </a:r>
          </a:p>
        </p:txBody>
      </p:sp>
      <p:sp>
        <p:nvSpPr>
          <p:cNvPr id="100" name="Shape 100"/>
          <p:cNvSpPr/>
          <p:nvPr/>
        </p:nvSpPr>
        <p:spPr>
          <a:xfrm>
            <a:off x="9322775" y="839490"/>
            <a:ext cx="310835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r">
              <a:defRPr sz="1800"/>
            </a:pPr>
            <a:r>
              <a:rPr sz="3600"/>
              <a:t>|x</a:t>
            </a:r>
            <a:r>
              <a:rPr sz="3600" baseline="-5999"/>
              <a:t>A</a:t>
            </a:r>
            <a:r>
              <a:rPr sz="3600"/>
              <a:t>-x</a:t>
            </a:r>
            <a:r>
              <a:rPr sz="3600" baseline="-5999"/>
              <a:t>B</a:t>
            </a:r>
            <a:r>
              <a:rPr sz="3600"/>
              <a:t>| + |y</a:t>
            </a:r>
            <a:r>
              <a:rPr sz="3600" baseline="-5999"/>
              <a:t>A</a:t>
            </a:r>
            <a:r>
              <a:rPr sz="3600"/>
              <a:t>-y</a:t>
            </a:r>
            <a:r>
              <a:rPr sz="3600" baseline="-5999"/>
              <a:t>B</a:t>
            </a:r>
            <a:r>
              <a:rPr sz="3600"/>
              <a:t>|</a:t>
            </a:r>
            <a:br>
              <a:rPr sz="3600"/>
            </a:br>
            <a:endParaRPr sz="3600"/>
          </a:p>
        </p:txBody>
      </p:sp>
      <p:pic>
        <p:nvPicPr>
          <p:cNvPr id="101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45250" y="4794250"/>
            <a:ext cx="114300" cy="16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10876950" y="1803340"/>
            <a:ext cx="1" cy="779298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692" y="3004630"/>
            <a:ext cx="4013200" cy="11811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98700"/>
            <a:ext cx="11480800" cy="5156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7</a:t>
            </a:fld>
            <a:endParaRPr/>
          </a:p>
        </p:txBody>
      </p:sp>
      <p:grpSp>
        <p:nvGrpSpPr>
          <p:cNvPr id="124" name="Group 124"/>
          <p:cNvGrpSpPr/>
          <p:nvPr/>
        </p:nvGrpSpPr>
        <p:grpSpPr>
          <a:xfrm>
            <a:off x="3856782" y="3665089"/>
            <a:ext cx="5692617" cy="1477309"/>
            <a:chOff x="-71842" y="-71842"/>
            <a:chExt cx="5692616" cy="1477308"/>
          </a:xfrm>
        </p:grpSpPr>
        <p:sp>
          <p:nvSpPr>
            <p:cNvPr id="123" name="Shape 123"/>
            <p:cNvSpPr/>
            <p:nvPr/>
          </p:nvSpPr>
          <p:spPr>
            <a:xfrm>
              <a:off x="0" y="0"/>
              <a:ext cx="5548933" cy="1333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 algn="l">
                <a:defRPr sz="1800"/>
              </a:pPr>
              <a:r>
                <a:rPr sz="3600">
                  <a:latin typeface="Times"/>
                  <a:ea typeface="Times"/>
                  <a:cs typeface="Times"/>
                  <a:sym typeface="Times"/>
                </a:rPr>
                <a:t>min ∣ 𝛼 - 𝛽 ∣ = min( c + d );  </a:t>
              </a:r>
            </a:p>
            <a:p>
              <a:pPr lvl="0" algn="l">
                <a:defRPr sz="1800"/>
              </a:pPr>
              <a:r>
                <a:rPr sz="3600">
                  <a:latin typeface="Times"/>
                  <a:ea typeface="Times"/>
                  <a:cs typeface="Times"/>
                  <a:sym typeface="Times"/>
                </a:rPr>
                <a:t>s.t. 𝛼 - 𝛽 = c - d; c ≥ 0 ; d ≥ 0</a:t>
              </a:r>
            </a:p>
          </p:txBody>
        </p:sp>
        <p:pic>
          <p:nvPicPr>
            <p:cNvPr id="122" name="圖片 121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71843" y="-71843"/>
              <a:ext cx="5692618" cy="1477310"/>
            </a:xfrm>
            <a:prstGeom prst="rect">
              <a:avLst/>
            </a:prstGeom>
            <a:effectLst/>
          </p:spPr>
        </p:pic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9" y="355600"/>
            <a:ext cx="11480800" cy="30099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8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85800"/>
            <a:ext cx="11925300" cy="83693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9</a:t>
            </a:fld>
            <a:endParaRPr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597627"/>
            <a:ext cx="7797800" cy="35433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9" y="4662236"/>
            <a:ext cx="11379200" cy="4368800"/>
          </a:xfrm>
          <a:prstGeom prst="rect">
            <a:avLst/>
          </a:prstGeom>
        </p:spPr>
      </p:pic>
      <p:pic>
        <p:nvPicPr>
          <p:cNvPr id="10" name="圖片 9" descr="螢幕快照 2015-03-11 上午10.1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23" y="4522228"/>
            <a:ext cx="6134100" cy="3111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180</Words>
  <Application>Microsoft Office PowerPoint</Application>
  <PresentationFormat>自訂</PresentationFormat>
  <Paragraphs>52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White</vt:lpstr>
      <vt:lpstr>19.18 Rectilinear Distance Facility Location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  <vt:lpstr>Backup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19.18 Rectilinear Distance Facility Location</dc:title>
  <cp:lastModifiedBy>ilin</cp:lastModifiedBy>
  <cp:revision>6</cp:revision>
  <dcterms:modified xsi:type="dcterms:W3CDTF">2015-03-11T02:57:20Z</dcterms:modified>
</cp:coreProperties>
</file>