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DD153-CB3E-49AD-B556-8D983E5E9F5A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D6FD2-7B4E-4877-B5FB-E900B4E6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7AB51-16D3-B221-F251-A6F269D66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CD3B45-212B-ABC2-D1B5-D978F7161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F08A00-AD70-EE8E-6D08-42ADACCF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2E29-4C56-4A87-A410-6B40924F2C10}" type="datetime1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6F30A-BA3D-678B-8E1D-801CB66F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2D69A8-941E-D943-06F0-2CDA2230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14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17EBA-146E-A2A8-C9C6-6EEA6082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37E1CA-7BE1-C149-81E8-15920ECBD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CD9704-9223-917F-E00E-54F551D8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26DD-32BE-42DA-8129-BBB4FEEACE04}" type="datetime1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FA399-E003-8984-629D-32D872E3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C51AD-91B9-12F1-5DFA-AD1979DD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64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3D2246-DA39-21B9-A7EB-73EAE9E55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033CC5-03C3-407E-F1AF-275389262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D3F8E-23EC-4822-9711-70DEB9B3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9E5E-D281-4DBB-9DD3-387B78912490}" type="datetime1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1C887E-10C8-D7A7-741C-AE7E62A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C613F3-6139-E395-864C-D3E286E5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31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23B19-92A2-1F5B-446D-74088271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42A6A7-BD57-C4A5-C3D7-46B80358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0265234A-03EA-1330-1D92-DF002489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E0B7-5499-4B39-9FAD-F39BAE03F80E}" type="datetime1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058DC8C-7F9E-8FA9-3427-3FF53511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B47CBF-72E5-4A75-BC47-46489F05789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頁尾版面配置區 8">
            <a:extLst>
              <a:ext uri="{FF2B5EF4-FFF2-40B4-BE49-F238E27FC236}">
                <a16:creationId xmlns:a16="http://schemas.microsoft.com/office/drawing/2014/main" id="{452455F7-D6FF-2C53-628A-EFE38472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TW" dirty="0"/>
              <a:t>NETFLOW2202  PAPER PRENSENTATION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253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D37CE-9428-CB76-EC0F-E5C039BE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198BA8-5342-BBD9-B35E-0A69720B1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592403-3839-07AD-168F-C570A51E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C761-7DD0-4870-9D35-EC6723087A0D}" type="datetime1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86CCB3-FB4B-86BE-73A1-3DB3DDDC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D547F3-DFBB-D853-DF7E-D2F71FA8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2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0F663-D542-0689-ABC5-619F6AEF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DE52E-8ED2-0E61-578F-7C7A205AA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22EA7F-DA32-2E45-49A3-59F897B19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C55FB8-BE20-8DC2-C05A-D1119AF3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D990-EEBF-4008-A041-A1A5B2068D07}" type="datetime1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7F4E39-D044-5EDB-7F27-55D16F83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41C3ED-F15E-E9A3-51C1-72DAB13B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9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A6472-6374-CBF2-BA81-B343A246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B2FFED-9D30-7975-7A21-58303C263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A6BE5C-FDBE-245B-184C-02360EE2D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8DBE35-4EB4-F59E-7C4F-A4032EE4D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713977-F177-7599-0FFC-0354B2A8F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FC479B-E350-DE15-F52E-59B08D95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BDA1-A9DD-4521-8589-6AB4CE5155C3}" type="datetime1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7F25C9-D981-8D36-9831-31D0F39D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91870F-A8F7-43C2-23BD-43EE9087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43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6DE11-D98F-2012-1DC5-230E5864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4D1656-E23D-3980-CEE3-B2157BA1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2508-E501-4205-B73A-1DECCCB1C14F}" type="datetime1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2FAB17F-9807-22E7-77D1-AD678A95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7B1078-8E19-8189-A363-C84FA50B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78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6F4EDCD-AEE1-1962-EDA9-7BA58AD6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AF01-EE48-4A4A-9F67-3FA60EB2F8A6}" type="datetime1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141FCB-1615-5070-17A4-81680BD5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031FFC-5509-FE2C-8A53-2F52F3D1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54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63A36-74C0-3DFA-54F6-214077A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896FF0-E07B-EDAE-FADF-CF770D1A7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434B5E-82C7-8446-40C3-916A09F62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8E3268-2D4A-13F8-574A-9AF505C9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2F16-0714-4431-A3E9-B5CF41C51F0E}" type="datetime1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9B9EB0-EAC0-EE79-50B5-56630B5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93C60A-087F-7CF5-16A7-9C461799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81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B9D69-2A15-D6D6-CFD9-943B43D9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C6249C-6F0A-EAE3-1A3C-39C3EDFC1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66D572-3A83-F8E8-8CAC-7009801E0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06A9C8-D959-CCCF-F436-0F54E249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7E54-BE32-4B25-9A32-2BD27CE36F83}" type="datetime1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A45813-0EC9-96AF-D198-B3855E6A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C191FC-E012-390D-5BFD-EC1F2E72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2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2EF55DE-87EC-D024-F23B-E4BBC710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56CDB3-095C-3DC7-747E-1C167DA1F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394B14-752A-BC2A-AB0F-A116E665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32C8-F14E-4EE3-9907-18CB144CAF65}" type="datetime1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6D8566-6464-2D0E-6CC8-986759767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NETFLOW2202  PAPER PRENSENTATION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CDF2F3-F988-943E-F132-08F1D7421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7CBF-72E5-4A75-BC47-46489F057894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63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877D0-48E4-67AE-A1D2-13724A276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Edmonds-Karp Algorithm</a:t>
            </a:r>
            <a:b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Flow Problem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5FAE7C-F661-EB2B-FC48-830D97556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8" y="3702586"/>
            <a:ext cx="10906813" cy="12747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Edmonds, J., &amp; Karp, R. M. (1972). </a:t>
            </a:r>
          </a:p>
          <a:p>
            <a:pPr>
              <a:lnSpc>
                <a:spcPct val="110000"/>
              </a:lnSpc>
            </a:pPr>
            <a:r>
              <a:rPr lang="en-US" altLang="zh-TW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Theoretical improvements in algorithmic efficiency for network flow problems. </a:t>
            </a:r>
          </a:p>
          <a:p>
            <a:pPr>
              <a:lnSpc>
                <a:spcPct val="110000"/>
              </a:lnSpc>
            </a:pPr>
            <a:r>
              <a:rPr lang="en-US" altLang="zh-TW" sz="1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ACM (JACM)</a:t>
            </a:r>
            <a:r>
              <a:rPr lang="en-US" altLang="zh-TW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TW" sz="1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altLang="zh-TW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248-264.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76717D-C2AB-A288-E726-FC4BE011EDC7}"/>
              </a:ext>
            </a:extLst>
          </p:cNvPr>
          <p:cNvSpPr txBox="1"/>
          <p:nvPr/>
        </p:nvSpPr>
        <p:spPr>
          <a:xfrm>
            <a:off x="3348870" y="5250939"/>
            <a:ext cx="609442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NETFLOW2202  Paper Presentation</a:t>
            </a: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IIM112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李宗霖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3EC90-A70C-A1B1-5EA2-4223969B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(7/8)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5C3C5A7-C62B-F8D6-F657-7CE6BBB2C23A}"/>
              </a:ext>
            </a:extLst>
          </p:cNvPr>
          <p:cNvSpPr/>
          <p:nvPr/>
        </p:nvSpPr>
        <p:spPr>
          <a:xfrm>
            <a:off x="3068744" y="3344159"/>
            <a:ext cx="710537" cy="6899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F083EF9-0176-F668-10EF-D7533237A3D7}"/>
              </a:ext>
            </a:extLst>
          </p:cNvPr>
          <p:cNvSpPr/>
          <p:nvPr/>
        </p:nvSpPr>
        <p:spPr>
          <a:xfrm>
            <a:off x="7222019" y="2399084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3C02DDA-A2EF-7CBE-29D0-5372802A7090}"/>
              </a:ext>
            </a:extLst>
          </p:cNvPr>
          <p:cNvSpPr/>
          <p:nvPr/>
        </p:nvSpPr>
        <p:spPr>
          <a:xfrm>
            <a:off x="5086722" y="422025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176AF5B-AEDB-7082-0F37-98843A176AF2}"/>
              </a:ext>
            </a:extLst>
          </p:cNvPr>
          <p:cNvSpPr/>
          <p:nvPr/>
        </p:nvSpPr>
        <p:spPr>
          <a:xfrm>
            <a:off x="7222019" y="422912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DADB28A-5D0A-E8A8-0B39-92C550A1C0EE}"/>
              </a:ext>
            </a:extLst>
          </p:cNvPr>
          <p:cNvSpPr/>
          <p:nvPr/>
        </p:nvSpPr>
        <p:spPr>
          <a:xfrm>
            <a:off x="5087606" y="2394649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7E57630-1CA1-05D0-D720-C433222DA16A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flipH="1" flipV="1">
            <a:off x="3675225" y="3933060"/>
            <a:ext cx="1411497" cy="6327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3276742-1DB7-16E8-26D0-18CACF3B76F2}"/>
              </a:ext>
            </a:extLst>
          </p:cNvPr>
          <p:cNvCxnSpPr>
            <a:cxnSpLocks/>
          </p:cNvCxnSpPr>
          <p:nvPr/>
        </p:nvCxnSpPr>
        <p:spPr>
          <a:xfrm flipH="1">
            <a:off x="5795922" y="4565851"/>
            <a:ext cx="1426097" cy="887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593DCE1-B253-40C7-2F79-3D4C95CEDD1A}"/>
              </a:ext>
            </a:extLst>
          </p:cNvPr>
          <p:cNvCxnSpPr>
            <a:cxnSpLocks/>
          </p:cNvCxnSpPr>
          <p:nvPr/>
        </p:nvCxnSpPr>
        <p:spPr>
          <a:xfrm>
            <a:off x="5441322" y="3085849"/>
            <a:ext cx="884" cy="113440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738F97C-28BB-A827-C3A9-0C0510AA7A04}"/>
              </a:ext>
            </a:extLst>
          </p:cNvPr>
          <p:cNvCxnSpPr>
            <a:cxnSpLocks/>
          </p:cNvCxnSpPr>
          <p:nvPr/>
        </p:nvCxnSpPr>
        <p:spPr>
          <a:xfrm>
            <a:off x="5796806" y="2813899"/>
            <a:ext cx="1425213" cy="4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C9A5B82-4A9E-59B4-2979-E76F7799DCAF}"/>
              </a:ext>
            </a:extLst>
          </p:cNvPr>
          <p:cNvCxnSpPr>
            <a:cxnSpLocks/>
          </p:cNvCxnSpPr>
          <p:nvPr/>
        </p:nvCxnSpPr>
        <p:spPr>
          <a:xfrm>
            <a:off x="7666553" y="3090284"/>
            <a:ext cx="0" cy="113883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41">
            <a:extLst>
              <a:ext uri="{FF2B5EF4-FFF2-40B4-BE49-F238E27FC236}">
                <a16:creationId xmlns:a16="http://schemas.microsoft.com/office/drawing/2014/main" id="{B0931AC1-2F97-FC4E-48AC-08B1A02E720A}"/>
              </a:ext>
            </a:extLst>
          </p:cNvPr>
          <p:cNvSpPr txBox="1"/>
          <p:nvPr/>
        </p:nvSpPr>
        <p:spPr>
          <a:xfrm>
            <a:off x="4092296" y="261771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42">
            <a:extLst>
              <a:ext uri="{FF2B5EF4-FFF2-40B4-BE49-F238E27FC236}">
                <a16:creationId xmlns:a16="http://schemas.microsoft.com/office/drawing/2014/main" id="{5897A44A-C635-B0FF-A254-4B4575D2411F}"/>
              </a:ext>
            </a:extLst>
          </p:cNvPr>
          <p:cNvSpPr txBox="1"/>
          <p:nvPr/>
        </p:nvSpPr>
        <p:spPr>
          <a:xfrm>
            <a:off x="4110314" y="424945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43">
            <a:extLst>
              <a:ext uri="{FF2B5EF4-FFF2-40B4-BE49-F238E27FC236}">
                <a16:creationId xmlns:a16="http://schemas.microsoft.com/office/drawing/2014/main" id="{903871AD-241C-6CE9-541C-39384661FFAC}"/>
              </a:ext>
            </a:extLst>
          </p:cNvPr>
          <p:cNvSpPr txBox="1"/>
          <p:nvPr/>
        </p:nvSpPr>
        <p:spPr>
          <a:xfrm>
            <a:off x="6307247" y="4565851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44">
            <a:extLst>
              <a:ext uri="{FF2B5EF4-FFF2-40B4-BE49-F238E27FC236}">
                <a16:creationId xmlns:a16="http://schemas.microsoft.com/office/drawing/2014/main" id="{04338DA8-6066-5D0F-BDA3-AF455338BD90}"/>
              </a:ext>
            </a:extLst>
          </p:cNvPr>
          <p:cNvSpPr txBox="1"/>
          <p:nvPr/>
        </p:nvSpPr>
        <p:spPr>
          <a:xfrm>
            <a:off x="5462574" y="337905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45">
            <a:extLst>
              <a:ext uri="{FF2B5EF4-FFF2-40B4-BE49-F238E27FC236}">
                <a16:creationId xmlns:a16="http://schemas.microsoft.com/office/drawing/2014/main" id="{090CD84F-702B-0D0A-D65D-E07DDA389B3F}"/>
              </a:ext>
            </a:extLst>
          </p:cNvPr>
          <p:cNvSpPr txBox="1"/>
          <p:nvPr/>
        </p:nvSpPr>
        <p:spPr>
          <a:xfrm>
            <a:off x="6303839" y="282423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46">
            <a:extLst>
              <a:ext uri="{FF2B5EF4-FFF2-40B4-BE49-F238E27FC236}">
                <a16:creationId xmlns:a16="http://schemas.microsoft.com/office/drawing/2014/main" id="{92ADA510-B36A-43A2-76F9-C8A95B5E6B48}"/>
              </a:ext>
            </a:extLst>
          </p:cNvPr>
          <p:cNvSpPr txBox="1"/>
          <p:nvPr/>
        </p:nvSpPr>
        <p:spPr>
          <a:xfrm>
            <a:off x="7740977" y="3355042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18BA06-41EC-F425-A3C1-8777FFCF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8D521D6-0187-D54E-6669-948299794469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3675225" y="2740249"/>
            <a:ext cx="1412381" cy="7049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5CECEAF-9860-F11C-D972-0EF6537D858E}"/>
              </a:ext>
            </a:extLst>
          </p:cNvPr>
          <p:cNvCxnSpPr>
            <a:cxnSpLocks/>
          </p:cNvCxnSpPr>
          <p:nvPr/>
        </p:nvCxnSpPr>
        <p:spPr>
          <a:xfrm flipH="1">
            <a:off x="5795922" y="2617715"/>
            <a:ext cx="1425213" cy="44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45">
            <a:extLst>
              <a:ext uri="{FF2B5EF4-FFF2-40B4-BE49-F238E27FC236}">
                <a16:creationId xmlns:a16="http://schemas.microsoft.com/office/drawing/2014/main" id="{E15FD5F5-14C1-5CBC-6D68-9877271EEA37}"/>
              </a:ext>
            </a:extLst>
          </p:cNvPr>
          <p:cNvSpPr txBox="1"/>
          <p:nvPr/>
        </p:nvSpPr>
        <p:spPr>
          <a:xfrm>
            <a:off x="6289242" y="200568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1A7B9F0-56A6-5A90-F0F0-09116FADB8A1}"/>
              </a:ext>
            </a:extLst>
          </p:cNvPr>
          <p:cNvCxnSpPr>
            <a:cxnSpLocks/>
          </p:cNvCxnSpPr>
          <p:nvPr/>
        </p:nvCxnSpPr>
        <p:spPr>
          <a:xfrm flipV="1">
            <a:off x="7472925" y="3081414"/>
            <a:ext cx="0" cy="1138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46">
            <a:extLst>
              <a:ext uri="{FF2B5EF4-FFF2-40B4-BE49-F238E27FC236}">
                <a16:creationId xmlns:a16="http://schemas.microsoft.com/office/drawing/2014/main" id="{3B187EB0-3118-489D-6B55-9C445D0D39F0}"/>
              </a:ext>
            </a:extLst>
          </p:cNvPr>
          <p:cNvSpPr txBox="1"/>
          <p:nvPr/>
        </p:nvSpPr>
        <p:spPr>
          <a:xfrm>
            <a:off x="7016446" y="3376097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D46BB19-CA4F-0B66-DD24-C478ECC1F0F0}"/>
              </a:ext>
            </a:extLst>
          </p:cNvPr>
          <p:cNvCxnSpPr>
            <a:cxnSpLocks/>
          </p:cNvCxnSpPr>
          <p:nvPr/>
        </p:nvCxnSpPr>
        <p:spPr>
          <a:xfrm>
            <a:off x="3763126" y="3711091"/>
            <a:ext cx="1411497" cy="632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46">
            <a:extLst>
              <a:ext uri="{FF2B5EF4-FFF2-40B4-BE49-F238E27FC236}">
                <a16:creationId xmlns:a16="http://schemas.microsoft.com/office/drawing/2014/main" id="{A5DF8D6C-817E-8F0E-B74A-F8AD1819FB40}"/>
              </a:ext>
            </a:extLst>
          </p:cNvPr>
          <p:cNvSpPr txBox="1"/>
          <p:nvPr/>
        </p:nvSpPr>
        <p:spPr>
          <a:xfrm>
            <a:off x="4322636" y="3537122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物件 27">
            <a:extLst>
              <a:ext uri="{FF2B5EF4-FFF2-40B4-BE49-F238E27FC236}">
                <a16:creationId xmlns:a16="http://schemas.microsoft.com/office/drawing/2014/main" id="{D3B2A9C6-4CC6-F78A-AFC2-D49F7CEAD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3096" y="4037013"/>
          <a:ext cx="8143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253800" progId="Equation.DSMT4">
                  <p:embed/>
                </p:oleObj>
              </mc:Choice>
              <mc:Fallback>
                <p:oleObj name="Equation" r:id="rId2" imgW="241200" imgH="253800" progId="Equation.DSMT4">
                  <p:embed/>
                  <p:pic>
                    <p:nvPicPr>
                      <p:cNvPr id="28" name="物件 27">
                        <a:extLst>
                          <a:ext uri="{FF2B5EF4-FFF2-40B4-BE49-F238E27FC236}">
                            <a16:creationId xmlns:a16="http://schemas.microsoft.com/office/drawing/2014/main" id="{D3B2A9C6-4CC6-F78A-AFC2-D49F7CEAD1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3096" y="4037013"/>
                        <a:ext cx="814388" cy="835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C1802993-11B4-4D3C-D315-A536D1BD2A5E}"/>
              </a:ext>
            </a:extLst>
          </p:cNvPr>
          <p:cNvSpPr txBox="1"/>
          <p:nvPr/>
        </p:nvSpPr>
        <p:spPr>
          <a:xfrm>
            <a:off x="4451022" y="5421045"/>
            <a:ext cx="328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 + 2 = 7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頁尾版面配置區 26">
            <a:extLst>
              <a:ext uri="{FF2B5EF4-FFF2-40B4-BE49-F238E27FC236}">
                <a16:creationId xmlns:a16="http://schemas.microsoft.com/office/drawing/2014/main" id="{46DBA9D5-42BF-4030-D4CD-B5539508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 dirty="0"/>
          </a:p>
        </p:txBody>
      </p:sp>
      <p:sp>
        <p:nvSpPr>
          <p:cNvPr id="29" name="投影片編號版面配置區 28">
            <a:extLst>
              <a:ext uri="{FF2B5EF4-FFF2-40B4-BE49-F238E27FC236}">
                <a16:creationId xmlns:a16="http://schemas.microsoft.com/office/drawing/2014/main" id="{2D5694EE-7A99-302E-5339-C3CCE189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0A4E479-D75F-CB3A-0D7B-82540EDAC16F}"/>
              </a:ext>
            </a:extLst>
          </p:cNvPr>
          <p:cNvSpPr txBox="1"/>
          <p:nvPr/>
        </p:nvSpPr>
        <p:spPr>
          <a:xfrm>
            <a:off x="838200" y="1819947"/>
            <a:ext cx="356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Augmenting flow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updating residual network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21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3EC90-A70C-A1B1-5EA2-4223969B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(8/8)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5C3C5A7-C62B-F8D6-F657-7CE6BBB2C23A}"/>
              </a:ext>
            </a:extLst>
          </p:cNvPr>
          <p:cNvSpPr/>
          <p:nvPr/>
        </p:nvSpPr>
        <p:spPr>
          <a:xfrm>
            <a:off x="3068744" y="3344159"/>
            <a:ext cx="710537" cy="6899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F083EF9-0176-F668-10EF-D7533237A3D7}"/>
              </a:ext>
            </a:extLst>
          </p:cNvPr>
          <p:cNvSpPr/>
          <p:nvPr/>
        </p:nvSpPr>
        <p:spPr>
          <a:xfrm>
            <a:off x="7222019" y="2399084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3C02DDA-A2EF-7CBE-29D0-5372802A7090}"/>
              </a:ext>
            </a:extLst>
          </p:cNvPr>
          <p:cNvSpPr/>
          <p:nvPr/>
        </p:nvSpPr>
        <p:spPr>
          <a:xfrm>
            <a:off x="5086722" y="422025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176AF5B-AEDB-7082-0F37-98843A176AF2}"/>
              </a:ext>
            </a:extLst>
          </p:cNvPr>
          <p:cNvSpPr/>
          <p:nvPr/>
        </p:nvSpPr>
        <p:spPr>
          <a:xfrm>
            <a:off x="7222019" y="422912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DADB28A-5D0A-E8A8-0B39-92C550A1C0EE}"/>
              </a:ext>
            </a:extLst>
          </p:cNvPr>
          <p:cNvSpPr/>
          <p:nvPr/>
        </p:nvSpPr>
        <p:spPr>
          <a:xfrm>
            <a:off x="5087606" y="2394649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7E57630-1CA1-05D0-D720-C433222DA16A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flipH="1" flipV="1">
            <a:off x="3675225" y="3933060"/>
            <a:ext cx="1411497" cy="63279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3276742-1DB7-16E8-26D0-18CACF3B76F2}"/>
              </a:ext>
            </a:extLst>
          </p:cNvPr>
          <p:cNvCxnSpPr>
            <a:cxnSpLocks/>
          </p:cNvCxnSpPr>
          <p:nvPr/>
        </p:nvCxnSpPr>
        <p:spPr>
          <a:xfrm flipH="1">
            <a:off x="5795922" y="4565851"/>
            <a:ext cx="1426097" cy="887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593DCE1-B253-40C7-2F79-3D4C95CEDD1A}"/>
              </a:ext>
            </a:extLst>
          </p:cNvPr>
          <p:cNvCxnSpPr>
            <a:cxnSpLocks/>
          </p:cNvCxnSpPr>
          <p:nvPr/>
        </p:nvCxnSpPr>
        <p:spPr>
          <a:xfrm>
            <a:off x="5441322" y="3085849"/>
            <a:ext cx="884" cy="113440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738F97C-28BB-A827-C3A9-0C0510AA7A04}"/>
              </a:ext>
            </a:extLst>
          </p:cNvPr>
          <p:cNvCxnSpPr>
            <a:cxnSpLocks/>
          </p:cNvCxnSpPr>
          <p:nvPr/>
        </p:nvCxnSpPr>
        <p:spPr>
          <a:xfrm>
            <a:off x="5796806" y="2813899"/>
            <a:ext cx="1425213" cy="4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C9A5B82-4A9E-59B4-2979-E76F7799DCAF}"/>
              </a:ext>
            </a:extLst>
          </p:cNvPr>
          <p:cNvCxnSpPr>
            <a:cxnSpLocks/>
          </p:cNvCxnSpPr>
          <p:nvPr/>
        </p:nvCxnSpPr>
        <p:spPr>
          <a:xfrm>
            <a:off x="7666553" y="3090284"/>
            <a:ext cx="0" cy="113883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41">
            <a:extLst>
              <a:ext uri="{FF2B5EF4-FFF2-40B4-BE49-F238E27FC236}">
                <a16:creationId xmlns:a16="http://schemas.microsoft.com/office/drawing/2014/main" id="{B0931AC1-2F97-FC4E-48AC-08B1A02E720A}"/>
              </a:ext>
            </a:extLst>
          </p:cNvPr>
          <p:cNvSpPr txBox="1"/>
          <p:nvPr/>
        </p:nvSpPr>
        <p:spPr>
          <a:xfrm>
            <a:off x="4092296" y="261771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42">
            <a:extLst>
              <a:ext uri="{FF2B5EF4-FFF2-40B4-BE49-F238E27FC236}">
                <a16:creationId xmlns:a16="http://schemas.microsoft.com/office/drawing/2014/main" id="{5897A44A-C635-B0FF-A254-4B4575D2411F}"/>
              </a:ext>
            </a:extLst>
          </p:cNvPr>
          <p:cNvSpPr txBox="1"/>
          <p:nvPr/>
        </p:nvSpPr>
        <p:spPr>
          <a:xfrm>
            <a:off x="4110314" y="424945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43">
            <a:extLst>
              <a:ext uri="{FF2B5EF4-FFF2-40B4-BE49-F238E27FC236}">
                <a16:creationId xmlns:a16="http://schemas.microsoft.com/office/drawing/2014/main" id="{903871AD-241C-6CE9-541C-39384661FFAC}"/>
              </a:ext>
            </a:extLst>
          </p:cNvPr>
          <p:cNvSpPr txBox="1"/>
          <p:nvPr/>
        </p:nvSpPr>
        <p:spPr>
          <a:xfrm>
            <a:off x="6307247" y="4565851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44">
            <a:extLst>
              <a:ext uri="{FF2B5EF4-FFF2-40B4-BE49-F238E27FC236}">
                <a16:creationId xmlns:a16="http://schemas.microsoft.com/office/drawing/2014/main" id="{04338DA8-6066-5D0F-BDA3-AF455338BD90}"/>
              </a:ext>
            </a:extLst>
          </p:cNvPr>
          <p:cNvSpPr txBox="1"/>
          <p:nvPr/>
        </p:nvSpPr>
        <p:spPr>
          <a:xfrm>
            <a:off x="5462574" y="337905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45">
            <a:extLst>
              <a:ext uri="{FF2B5EF4-FFF2-40B4-BE49-F238E27FC236}">
                <a16:creationId xmlns:a16="http://schemas.microsoft.com/office/drawing/2014/main" id="{090CD84F-702B-0D0A-D65D-E07DDA389B3F}"/>
              </a:ext>
            </a:extLst>
          </p:cNvPr>
          <p:cNvSpPr txBox="1"/>
          <p:nvPr/>
        </p:nvSpPr>
        <p:spPr>
          <a:xfrm>
            <a:off x="6303839" y="282423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46">
            <a:extLst>
              <a:ext uri="{FF2B5EF4-FFF2-40B4-BE49-F238E27FC236}">
                <a16:creationId xmlns:a16="http://schemas.microsoft.com/office/drawing/2014/main" id="{92ADA510-B36A-43A2-76F9-C8A95B5E6B48}"/>
              </a:ext>
            </a:extLst>
          </p:cNvPr>
          <p:cNvSpPr txBox="1"/>
          <p:nvPr/>
        </p:nvSpPr>
        <p:spPr>
          <a:xfrm>
            <a:off x="7740977" y="3355042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18BA06-41EC-F425-A3C1-8777FFCF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8D521D6-0187-D54E-6669-948299794469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3675225" y="2740249"/>
            <a:ext cx="1412381" cy="7049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5CECEAF-9860-F11C-D972-0EF6537D858E}"/>
              </a:ext>
            </a:extLst>
          </p:cNvPr>
          <p:cNvCxnSpPr>
            <a:cxnSpLocks/>
          </p:cNvCxnSpPr>
          <p:nvPr/>
        </p:nvCxnSpPr>
        <p:spPr>
          <a:xfrm flipH="1">
            <a:off x="5795922" y="2617715"/>
            <a:ext cx="1425213" cy="443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45">
            <a:extLst>
              <a:ext uri="{FF2B5EF4-FFF2-40B4-BE49-F238E27FC236}">
                <a16:creationId xmlns:a16="http://schemas.microsoft.com/office/drawing/2014/main" id="{E15FD5F5-14C1-5CBC-6D68-9877271EEA37}"/>
              </a:ext>
            </a:extLst>
          </p:cNvPr>
          <p:cNvSpPr txBox="1"/>
          <p:nvPr/>
        </p:nvSpPr>
        <p:spPr>
          <a:xfrm>
            <a:off x="6289242" y="200568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1A7B9F0-56A6-5A90-F0F0-09116FADB8A1}"/>
              </a:ext>
            </a:extLst>
          </p:cNvPr>
          <p:cNvCxnSpPr>
            <a:cxnSpLocks/>
          </p:cNvCxnSpPr>
          <p:nvPr/>
        </p:nvCxnSpPr>
        <p:spPr>
          <a:xfrm flipV="1">
            <a:off x="7472925" y="3081414"/>
            <a:ext cx="0" cy="1138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46">
            <a:extLst>
              <a:ext uri="{FF2B5EF4-FFF2-40B4-BE49-F238E27FC236}">
                <a16:creationId xmlns:a16="http://schemas.microsoft.com/office/drawing/2014/main" id="{3B187EB0-3118-489D-6B55-9C445D0D39F0}"/>
              </a:ext>
            </a:extLst>
          </p:cNvPr>
          <p:cNvSpPr txBox="1"/>
          <p:nvPr/>
        </p:nvSpPr>
        <p:spPr>
          <a:xfrm>
            <a:off x="7016446" y="3376097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D46BB19-CA4F-0B66-DD24-C478ECC1F0F0}"/>
              </a:ext>
            </a:extLst>
          </p:cNvPr>
          <p:cNvCxnSpPr>
            <a:cxnSpLocks/>
          </p:cNvCxnSpPr>
          <p:nvPr/>
        </p:nvCxnSpPr>
        <p:spPr>
          <a:xfrm>
            <a:off x="3763126" y="3711091"/>
            <a:ext cx="1411497" cy="632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46">
            <a:extLst>
              <a:ext uri="{FF2B5EF4-FFF2-40B4-BE49-F238E27FC236}">
                <a16:creationId xmlns:a16="http://schemas.microsoft.com/office/drawing/2014/main" id="{A5DF8D6C-817E-8F0E-B74A-F8AD1819FB40}"/>
              </a:ext>
            </a:extLst>
          </p:cNvPr>
          <p:cNvSpPr txBox="1"/>
          <p:nvPr/>
        </p:nvSpPr>
        <p:spPr>
          <a:xfrm>
            <a:off x="4322636" y="3537122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物件 27">
            <a:extLst>
              <a:ext uri="{FF2B5EF4-FFF2-40B4-BE49-F238E27FC236}">
                <a16:creationId xmlns:a16="http://schemas.microsoft.com/office/drawing/2014/main" id="{D3B2A9C6-4CC6-F78A-AFC2-D49F7CEAD1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92326"/>
              </p:ext>
            </p:extLst>
          </p:nvPr>
        </p:nvGraphicFramePr>
        <p:xfrm>
          <a:off x="9231117" y="4037013"/>
          <a:ext cx="8572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253800" progId="Equation.DSMT4">
                  <p:embed/>
                </p:oleObj>
              </mc:Choice>
              <mc:Fallback>
                <p:oleObj name="Equation" r:id="rId2" imgW="253800" imgH="253800" progId="Equation.DSMT4">
                  <p:embed/>
                  <p:pic>
                    <p:nvPicPr>
                      <p:cNvPr id="28" name="物件 27">
                        <a:extLst>
                          <a:ext uri="{FF2B5EF4-FFF2-40B4-BE49-F238E27FC236}">
                            <a16:creationId xmlns:a16="http://schemas.microsoft.com/office/drawing/2014/main" id="{D3B2A9C6-4CC6-F78A-AFC2-D49F7CEAD1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1117" y="4037013"/>
                        <a:ext cx="857250" cy="835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C1802993-11B4-4D3C-D315-A536D1BD2A5E}"/>
              </a:ext>
            </a:extLst>
          </p:cNvPr>
          <p:cNvSpPr txBox="1"/>
          <p:nvPr/>
        </p:nvSpPr>
        <p:spPr>
          <a:xfrm>
            <a:off x="3258532" y="5420611"/>
            <a:ext cx="567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flow = 7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A8F4892-F530-2946-3CF0-C684B7957E45}"/>
              </a:ext>
            </a:extLst>
          </p:cNvPr>
          <p:cNvSpPr txBox="1"/>
          <p:nvPr/>
        </p:nvSpPr>
        <p:spPr>
          <a:xfrm>
            <a:off x="838199" y="1819947"/>
            <a:ext cx="374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existing augmenting path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983EA03-B1BA-078C-CFD3-DC71C3F5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 dirty="0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04FB7427-6E09-18B9-E781-409ACEEA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79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DF7C1-ECB8-31A7-0CBF-FED85364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(1/4)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FEDB75-0D0D-883D-D3FB-DD050B414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E</a:t>
                </a:r>
                <a:r>
                  <a:rPr lang="en-US" altLang="zh-TW" b="0" i="0" dirty="0">
                    <a:solidFill>
                      <a:srgbClr val="161616"/>
                    </a:solidFill>
                    <a:effectLst/>
                    <a:cs typeface="Times New Roman" panose="02020603050405020304" pitchFamily="18" charset="0"/>
                  </a:rPr>
                  <a:t>ach iteration of the algorithm, </a:t>
                </a:r>
                <a:r>
                  <a:rPr lang="en-US" altLang="zh-TW" b="0" i="0" dirty="0">
                    <a:solidFill>
                      <a:srgbClr val="FF0000"/>
                    </a:solidFill>
                    <a:effectLst/>
                    <a:cs typeface="Times New Roman" panose="02020603050405020304" pitchFamily="18" charset="0"/>
                  </a:rPr>
                  <a:t>the shortest paths </a:t>
                </a:r>
                <a:r>
                  <a:rPr lang="en-US" altLang="zh-TW" b="0" i="0" dirty="0">
                    <a:solidFill>
                      <a:srgbClr val="161616"/>
                    </a:solidFill>
                    <a:effectLst/>
                    <a:cs typeface="Times New Roman" panose="02020603050405020304" pitchFamily="18" charset="0"/>
                  </a:rPr>
                  <a:t>between the source and all other vertices in the residual graph </a:t>
                </a:r>
                <a:r>
                  <a:rPr lang="en-US" altLang="zh-TW" i="0" dirty="0">
                    <a:solidFill>
                      <a:srgbClr val="FF0000"/>
                    </a:solidFill>
                    <a:effectLst/>
                    <a:cs typeface="Times New Roman" panose="02020603050405020304" pitchFamily="18" charset="0"/>
                  </a:rPr>
                  <a:t>must increase monotonic</a:t>
                </a:r>
                <a:r>
                  <a:rPr lang="en-US" altLang="zh-TW" b="0" i="0" dirty="0">
                    <a:solidFill>
                      <a:srgbClr val="161616"/>
                    </a:solidFill>
                    <a:effectLst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Nondecreasing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dirty="0">
                  <a:solidFill>
                    <a:srgbClr val="161616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Number of iterations for augmenting = O(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dirty="0">
                  <a:solidFill>
                    <a:srgbClr val="161616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FEDB75-0D0D-883D-D3FB-DD050B414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561C46-C537-0FF2-152B-85D2FD4E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9BE528-8756-8DE1-97A8-64117EC5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64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DF7C1-ECB8-31A7-0CBF-FED85364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(2/4)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FEDB75-0D0D-883D-D3FB-DD050B41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161616"/>
                </a:solidFill>
                <a:cs typeface="Times New Roman" panose="02020603050405020304" pitchFamily="18" charset="0"/>
              </a:rPr>
              <a:t>In every iteration, </a:t>
            </a: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at least one edge </a:t>
            </a:r>
            <a:r>
              <a:rPr lang="en-US" altLang="zh-TW" dirty="0">
                <a:solidFill>
                  <a:srgbClr val="161616"/>
                </a:solidFill>
                <a:cs typeface="Times New Roman" panose="02020603050405020304" pitchFamily="18" charset="0"/>
              </a:rPr>
              <a:t>reaches its capacity.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161616"/>
                </a:solidFill>
                <a:cs typeface="Times New Roman" panose="02020603050405020304" pitchFamily="18" charset="0"/>
              </a:rPr>
              <a:t>Critical edge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161616"/>
                </a:solidFill>
                <a:cs typeface="Times New Roman" panose="02020603050405020304" pitchFamily="18" charset="0"/>
              </a:rPr>
              <a:t>If (</a:t>
            </a:r>
            <a:r>
              <a:rPr lang="en-US" altLang="zh-TW" i="1" dirty="0">
                <a:solidFill>
                  <a:srgbClr val="161616"/>
                </a:solidFill>
                <a:cs typeface="Times New Roman" panose="02020603050405020304" pitchFamily="18" charset="0"/>
              </a:rPr>
              <a:t>u, v</a:t>
            </a:r>
            <a:r>
              <a:rPr lang="en-US" altLang="zh-TW" dirty="0">
                <a:solidFill>
                  <a:srgbClr val="161616"/>
                </a:solidFill>
                <a:cs typeface="Times New Roman" panose="02020603050405020304" pitchFamily="18" charset="0"/>
              </a:rPr>
              <a:t>) is a critical edge, it can only be critical again when    </a:t>
            </a:r>
            <a:r>
              <a:rPr lang="en-US" altLang="zh-TW" i="1" dirty="0">
                <a:solidFill>
                  <a:srgbClr val="161616"/>
                </a:solidFill>
                <a:cs typeface="Times New Roman" panose="02020603050405020304" pitchFamily="18" charset="0"/>
              </a:rPr>
              <a:t>distance(s, u) </a:t>
            </a:r>
            <a:r>
              <a:rPr lang="en-US" altLang="zh-TW" dirty="0">
                <a:solidFill>
                  <a:srgbClr val="161616"/>
                </a:solidFill>
                <a:cs typeface="Times New Roman" panose="02020603050405020304" pitchFamily="18" charset="0"/>
              </a:rPr>
              <a:t>is </a:t>
            </a: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increased at least 2</a:t>
            </a:r>
            <a:r>
              <a:rPr lang="en-US" altLang="zh-TW" dirty="0">
                <a:solidFill>
                  <a:srgbClr val="161616"/>
                </a:solidFill>
                <a:cs typeface="Times New Roman" panose="02020603050405020304" pitchFamily="18" charset="0"/>
              </a:rPr>
              <a:t>.</a:t>
            </a:r>
            <a:endParaRPr lang="en-US" altLang="zh-TW" i="1" dirty="0">
              <a:solidFill>
                <a:srgbClr val="161616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TW" dirty="0">
              <a:solidFill>
                <a:srgbClr val="161616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95F8151-5A4B-C44B-C40B-600CD58C0652}"/>
              </a:ext>
            </a:extLst>
          </p:cNvPr>
          <p:cNvSpPr/>
          <p:nvPr/>
        </p:nvSpPr>
        <p:spPr>
          <a:xfrm>
            <a:off x="2286963" y="5476893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AE583FD-2F3D-EFC5-8A8A-A3AF3F3B3A82}"/>
              </a:ext>
            </a:extLst>
          </p:cNvPr>
          <p:cNvSpPr/>
          <p:nvPr/>
        </p:nvSpPr>
        <p:spPr>
          <a:xfrm>
            <a:off x="4422260" y="5485763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AC0A49A-964E-0A1F-9F95-3E7570C10A0F}"/>
              </a:ext>
            </a:extLst>
          </p:cNvPr>
          <p:cNvCxnSpPr>
            <a:cxnSpLocks/>
          </p:cNvCxnSpPr>
          <p:nvPr/>
        </p:nvCxnSpPr>
        <p:spPr>
          <a:xfrm>
            <a:off x="2996163" y="5822493"/>
            <a:ext cx="1426097" cy="8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46">
            <a:extLst>
              <a:ext uri="{FF2B5EF4-FFF2-40B4-BE49-F238E27FC236}">
                <a16:creationId xmlns:a16="http://schemas.microsoft.com/office/drawing/2014/main" id="{8CAEB766-FF47-83A4-3535-08612298015E}"/>
              </a:ext>
            </a:extLst>
          </p:cNvPr>
          <p:cNvSpPr txBox="1"/>
          <p:nvPr/>
        </p:nvSpPr>
        <p:spPr>
          <a:xfrm>
            <a:off x="4341588" y="5018558"/>
            <a:ext cx="87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+ 1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46">
            <a:extLst>
              <a:ext uri="{FF2B5EF4-FFF2-40B4-BE49-F238E27FC236}">
                <a16:creationId xmlns:a16="http://schemas.microsoft.com/office/drawing/2014/main" id="{B0476BAC-6644-C0FC-8FB8-2DCE535D002D}"/>
              </a:ext>
            </a:extLst>
          </p:cNvPr>
          <p:cNvSpPr txBox="1"/>
          <p:nvPr/>
        </p:nvSpPr>
        <p:spPr>
          <a:xfrm>
            <a:off x="2206291" y="5018558"/>
            <a:ext cx="87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26F6B9CC-92D7-ECF6-6C53-8CB75D2BAAA8}"/>
              </a:ext>
            </a:extLst>
          </p:cNvPr>
          <p:cNvSpPr/>
          <p:nvPr/>
        </p:nvSpPr>
        <p:spPr>
          <a:xfrm>
            <a:off x="6964229" y="5476893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C4CCE57-AD0F-F504-29D3-DD777DF249C5}"/>
              </a:ext>
            </a:extLst>
          </p:cNvPr>
          <p:cNvSpPr/>
          <p:nvPr/>
        </p:nvSpPr>
        <p:spPr>
          <a:xfrm>
            <a:off x="9099526" y="5485763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5E947B7-15F1-3725-707C-6E9E3EC9C432}"/>
              </a:ext>
            </a:extLst>
          </p:cNvPr>
          <p:cNvCxnSpPr>
            <a:cxnSpLocks/>
          </p:cNvCxnSpPr>
          <p:nvPr/>
        </p:nvCxnSpPr>
        <p:spPr>
          <a:xfrm>
            <a:off x="7673429" y="5822493"/>
            <a:ext cx="1426097" cy="8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46">
            <a:extLst>
              <a:ext uri="{FF2B5EF4-FFF2-40B4-BE49-F238E27FC236}">
                <a16:creationId xmlns:a16="http://schemas.microsoft.com/office/drawing/2014/main" id="{B96EB871-2841-BBF5-8063-8C87469D45FD}"/>
              </a:ext>
            </a:extLst>
          </p:cNvPr>
          <p:cNvSpPr txBox="1"/>
          <p:nvPr/>
        </p:nvSpPr>
        <p:spPr>
          <a:xfrm>
            <a:off x="9018854" y="5018558"/>
            <a:ext cx="87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+ 3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46">
            <a:extLst>
              <a:ext uri="{FF2B5EF4-FFF2-40B4-BE49-F238E27FC236}">
                <a16:creationId xmlns:a16="http://schemas.microsoft.com/office/drawing/2014/main" id="{0E789F30-1AD5-BC56-F48D-CBAA7ED901E9}"/>
              </a:ext>
            </a:extLst>
          </p:cNvPr>
          <p:cNvSpPr txBox="1"/>
          <p:nvPr/>
        </p:nvSpPr>
        <p:spPr>
          <a:xfrm>
            <a:off x="6883557" y="5018558"/>
            <a:ext cx="87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+ 2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46">
            <a:extLst>
              <a:ext uri="{FF2B5EF4-FFF2-40B4-BE49-F238E27FC236}">
                <a16:creationId xmlns:a16="http://schemas.microsoft.com/office/drawing/2014/main" id="{B8E43B67-B459-DBEC-A4D6-0E384F854AD4}"/>
              </a:ext>
            </a:extLst>
          </p:cNvPr>
          <p:cNvSpPr txBox="1"/>
          <p:nvPr/>
        </p:nvSpPr>
        <p:spPr>
          <a:xfrm>
            <a:off x="5212131" y="5622438"/>
            <a:ext cx="167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........................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46">
            <a:extLst>
              <a:ext uri="{FF2B5EF4-FFF2-40B4-BE49-F238E27FC236}">
                <a16:creationId xmlns:a16="http://schemas.microsoft.com/office/drawing/2014/main" id="{58A70E9C-3BF3-67D0-35DA-EC2336D0684E}"/>
              </a:ext>
            </a:extLst>
          </p:cNvPr>
          <p:cNvSpPr txBox="1"/>
          <p:nvPr/>
        </p:nvSpPr>
        <p:spPr>
          <a:xfrm>
            <a:off x="5457460" y="5276838"/>
            <a:ext cx="118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46">
            <a:extLst>
              <a:ext uri="{FF2B5EF4-FFF2-40B4-BE49-F238E27FC236}">
                <a16:creationId xmlns:a16="http://schemas.microsoft.com/office/drawing/2014/main" id="{350815F2-C65F-13EC-35CB-F17E80D30143}"/>
              </a:ext>
            </a:extLst>
          </p:cNvPr>
          <p:cNvSpPr txBox="1"/>
          <p:nvPr/>
        </p:nvSpPr>
        <p:spPr>
          <a:xfrm>
            <a:off x="983530" y="5018558"/>
            <a:ext cx="118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9327282F-8DC4-1C35-BFD3-F8A3172E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 dirty="0"/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7A8BFD29-4999-4D81-449B-AB4985E2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65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DF7C1-ECB8-31A7-0CBF-FED85364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(3/4)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95F8151-5A4B-C44B-C40B-600CD58C0652}"/>
              </a:ext>
            </a:extLst>
          </p:cNvPr>
          <p:cNvSpPr/>
          <p:nvPr/>
        </p:nvSpPr>
        <p:spPr>
          <a:xfrm>
            <a:off x="918872" y="414415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AE583FD-2F3D-EFC5-8A8A-A3AF3F3B3A82}"/>
              </a:ext>
            </a:extLst>
          </p:cNvPr>
          <p:cNvSpPr/>
          <p:nvPr/>
        </p:nvSpPr>
        <p:spPr>
          <a:xfrm>
            <a:off x="3054169" y="415302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AC0A49A-964E-0A1F-9F95-3E7570C10A0F}"/>
              </a:ext>
            </a:extLst>
          </p:cNvPr>
          <p:cNvCxnSpPr>
            <a:cxnSpLocks/>
          </p:cNvCxnSpPr>
          <p:nvPr/>
        </p:nvCxnSpPr>
        <p:spPr>
          <a:xfrm>
            <a:off x="1628072" y="4489751"/>
            <a:ext cx="1426097" cy="8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46">
            <a:extLst>
              <a:ext uri="{FF2B5EF4-FFF2-40B4-BE49-F238E27FC236}">
                <a16:creationId xmlns:a16="http://schemas.microsoft.com/office/drawing/2014/main" id="{8CAEB766-FF47-83A4-3535-08612298015E}"/>
              </a:ext>
            </a:extLst>
          </p:cNvPr>
          <p:cNvSpPr txBox="1"/>
          <p:nvPr/>
        </p:nvSpPr>
        <p:spPr>
          <a:xfrm>
            <a:off x="2973497" y="3685816"/>
            <a:ext cx="87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+ 1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46">
            <a:extLst>
              <a:ext uri="{FF2B5EF4-FFF2-40B4-BE49-F238E27FC236}">
                <a16:creationId xmlns:a16="http://schemas.microsoft.com/office/drawing/2014/main" id="{B0476BAC-6644-C0FC-8FB8-2DCE535D002D}"/>
              </a:ext>
            </a:extLst>
          </p:cNvPr>
          <p:cNvSpPr txBox="1"/>
          <p:nvPr/>
        </p:nvSpPr>
        <p:spPr>
          <a:xfrm>
            <a:off x="838200" y="3685816"/>
            <a:ext cx="87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C5F88D5-24EE-8729-1552-700A4A1D1B47}"/>
              </a:ext>
            </a:extLst>
          </p:cNvPr>
          <p:cNvSpPr/>
          <p:nvPr/>
        </p:nvSpPr>
        <p:spPr>
          <a:xfrm>
            <a:off x="4788983" y="2810626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1BF8FE1-7207-9590-75A7-92CA226C4BB8}"/>
              </a:ext>
            </a:extLst>
          </p:cNvPr>
          <p:cNvSpPr/>
          <p:nvPr/>
        </p:nvSpPr>
        <p:spPr>
          <a:xfrm>
            <a:off x="6924280" y="2819496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46">
            <a:extLst>
              <a:ext uri="{FF2B5EF4-FFF2-40B4-BE49-F238E27FC236}">
                <a16:creationId xmlns:a16="http://schemas.microsoft.com/office/drawing/2014/main" id="{39449D5A-6EDF-7061-0C06-F0D988C4F185}"/>
              </a:ext>
            </a:extLst>
          </p:cNvPr>
          <p:cNvSpPr txBox="1"/>
          <p:nvPr/>
        </p:nvSpPr>
        <p:spPr>
          <a:xfrm>
            <a:off x="6843608" y="2352291"/>
            <a:ext cx="87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+ 1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46">
            <a:extLst>
              <a:ext uri="{FF2B5EF4-FFF2-40B4-BE49-F238E27FC236}">
                <a16:creationId xmlns:a16="http://schemas.microsoft.com/office/drawing/2014/main" id="{FA7D160F-BA83-AD05-2645-20F2D9B42D20}"/>
              </a:ext>
            </a:extLst>
          </p:cNvPr>
          <p:cNvSpPr txBox="1"/>
          <p:nvPr/>
        </p:nvSpPr>
        <p:spPr>
          <a:xfrm>
            <a:off x="4708311" y="2352291"/>
            <a:ext cx="87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+ 1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C624677-5C4B-CF8F-1DE0-AAB9F9751B19}"/>
              </a:ext>
            </a:extLst>
          </p:cNvPr>
          <p:cNvSpPr/>
          <p:nvPr/>
        </p:nvSpPr>
        <p:spPr>
          <a:xfrm>
            <a:off x="4788983" y="4131949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32F9ED1B-255C-E840-DC78-AC9DBA76D248}"/>
              </a:ext>
            </a:extLst>
          </p:cNvPr>
          <p:cNvSpPr/>
          <p:nvPr/>
        </p:nvSpPr>
        <p:spPr>
          <a:xfrm>
            <a:off x="6924280" y="4140819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46">
            <a:extLst>
              <a:ext uri="{FF2B5EF4-FFF2-40B4-BE49-F238E27FC236}">
                <a16:creationId xmlns:a16="http://schemas.microsoft.com/office/drawing/2014/main" id="{0D5717C5-BEAB-9727-8838-921587B42DE2}"/>
              </a:ext>
            </a:extLst>
          </p:cNvPr>
          <p:cNvSpPr txBox="1"/>
          <p:nvPr/>
        </p:nvSpPr>
        <p:spPr>
          <a:xfrm>
            <a:off x="6843608" y="3673614"/>
            <a:ext cx="87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+ 1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46">
            <a:extLst>
              <a:ext uri="{FF2B5EF4-FFF2-40B4-BE49-F238E27FC236}">
                <a16:creationId xmlns:a16="http://schemas.microsoft.com/office/drawing/2014/main" id="{6836DF82-F54D-1C9B-85BB-3A04F4E438B9}"/>
              </a:ext>
            </a:extLst>
          </p:cNvPr>
          <p:cNvSpPr txBox="1"/>
          <p:nvPr/>
        </p:nvSpPr>
        <p:spPr>
          <a:xfrm>
            <a:off x="4708311" y="3673614"/>
            <a:ext cx="87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+ 2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4DB3FF8-E4C2-0F86-1533-9B6FB5006CA8}"/>
              </a:ext>
            </a:extLst>
          </p:cNvPr>
          <p:cNvCxnSpPr>
            <a:cxnSpLocks/>
          </p:cNvCxnSpPr>
          <p:nvPr/>
        </p:nvCxnSpPr>
        <p:spPr>
          <a:xfrm flipH="1">
            <a:off x="5494020" y="4489751"/>
            <a:ext cx="1426097" cy="8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AF118F9D-B151-A8E5-4D84-947E4D8E6C80}"/>
              </a:ext>
            </a:extLst>
          </p:cNvPr>
          <p:cNvSpPr/>
          <p:nvPr/>
        </p:nvSpPr>
        <p:spPr>
          <a:xfrm>
            <a:off x="4788983" y="5547002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586B7DF8-70DE-40EE-3030-E73CE9AD3373}"/>
              </a:ext>
            </a:extLst>
          </p:cNvPr>
          <p:cNvSpPr/>
          <p:nvPr/>
        </p:nvSpPr>
        <p:spPr>
          <a:xfrm>
            <a:off x="6924280" y="5555872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46">
            <a:extLst>
              <a:ext uri="{FF2B5EF4-FFF2-40B4-BE49-F238E27FC236}">
                <a16:creationId xmlns:a16="http://schemas.microsoft.com/office/drawing/2014/main" id="{013D98E1-6AF0-CB77-43B8-2A501970CC20}"/>
              </a:ext>
            </a:extLst>
          </p:cNvPr>
          <p:cNvSpPr txBox="1"/>
          <p:nvPr/>
        </p:nvSpPr>
        <p:spPr>
          <a:xfrm>
            <a:off x="6843608" y="5088667"/>
            <a:ext cx="87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+ 2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46">
            <a:extLst>
              <a:ext uri="{FF2B5EF4-FFF2-40B4-BE49-F238E27FC236}">
                <a16:creationId xmlns:a16="http://schemas.microsoft.com/office/drawing/2014/main" id="{60617761-C728-E647-69A5-3542C6C98D1A}"/>
              </a:ext>
            </a:extLst>
          </p:cNvPr>
          <p:cNvSpPr txBox="1"/>
          <p:nvPr/>
        </p:nvSpPr>
        <p:spPr>
          <a:xfrm>
            <a:off x="4708311" y="5088667"/>
            <a:ext cx="87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+ 2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EFB6749-A67B-68A3-2A29-36244C4BADB4}"/>
              </a:ext>
            </a:extLst>
          </p:cNvPr>
          <p:cNvSpPr/>
          <p:nvPr/>
        </p:nvSpPr>
        <p:spPr>
          <a:xfrm>
            <a:off x="8641995" y="414415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546ACEA4-8DA7-2197-7108-D44B2C53E2CE}"/>
              </a:ext>
            </a:extLst>
          </p:cNvPr>
          <p:cNvSpPr/>
          <p:nvPr/>
        </p:nvSpPr>
        <p:spPr>
          <a:xfrm>
            <a:off x="10777292" y="415302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23F8621-0927-E530-FDCC-C894CC953B3E}"/>
              </a:ext>
            </a:extLst>
          </p:cNvPr>
          <p:cNvCxnSpPr>
            <a:cxnSpLocks/>
          </p:cNvCxnSpPr>
          <p:nvPr/>
        </p:nvCxnSpPr>
        <p:spPr>
          <a:xfrm>
            <a:off x="9351195" y="4489751"/>
            <a:ext cx="1426097" cy="8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46">
            <a:extLst>
              <a:ext uri="{FF2B5EF4-FFF2-40B4-BE49-F238E27FC236}">
                <a16:creationId xmlns:a16="http://schemas.microsoft.com/office/drawing/2014/main" id="{C3EC03C5-DFA4-1693-E097-863CE048EF10}"/>
              </a:ext>
            </a:extLst>
          </p:cNvPr>
          <p:cNvSpPr txBox="1"/>
          <p:nvPr/>
        </p:nvSpPr>
        <p:spPr>
          <a:xfrm>
            <a:off x="10696620" y="3685816"/>
            <a:ext cx="87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+ 3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46">
            <a:extLst>
              <a:ext uri="{FF2B5EF4-FFF2-40B4-BE49-F238E27FC236}">
                <a16:creationId xmlns:a16="http://schemas.microsoft.com/office/drawing/2014/main" id="{6275D8EE-8C36-A19E-FD90-4A6C65340003}"/>
              </a:ext>
            </a:extLst>
          </p:cNvPr>
          <p:cNvSpPr txBox="1"/>
          <p:nvPr/>
        </p:nvSpPr>
        <p:spPr>
          <a:xfrm>
            <a:off x="8561323" y="3685816"/>
            <a:ext cx="87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+ 2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46">
            <a:extLst>
              <a:ext uri="{FF2B5EF4-FFF2-40B4-BE49-F238E27FC236}">
                <a16:creationId xmlns:a16="http://schemas.microsoft.com/office/drawing/2014/main" id="{E4464DF2-E721-17C9-E537-951AB5EFF556}"/>
              </a:ext>
            </a:extLst>
          </p:cNvPr>
          <p:cNvSpPr txBox="1"/>
          <p:nvPr/>
        </p:nvSpPr>
        <p:spPr>
          <a:xfrm>
            <a:off x="5599886" y="1681615"/>
            <a:ext cx="118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FD5C94F-298A-21E4-A219-1426DD9BF509}"/>
              </a:ext>
            </a:extLst>
          </p:cNvPr>
          <p:cNvSpPr txBox="1"/>
          <p:nvPr/>
        </p:nvSpPr>
        <p:spPr>
          <a:xfrm>
            <a:off x="1055835" y="2821271"/>
            <a:ext cx="25705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i="1" dirty="0">
                <a:solidFill>
                  <a:srgbClr val="1616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distance(s, u) </a:t>
            </a:r>
            <a:r>
              <a:rPr lang="en-US" altLang="zh-TW" sz="2400" dirty="0">
                <a:solidFill>
                  <a:srgbClr val="1616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k</a:t>
            </a:r>
            <a:endParaRPr lang="en-US" altLang="zh-TW" sz="1600" dirty="0">
              <a:solidFill>
                <a:srgbClr val="1616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dirty="0">
                <a:solidFill>
                  <a:srgbClr val="1616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i="1" dirty="0">
                <a:solidFill>
                  <a:srgbClr val="1616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 v</a:t>
            </a:r>
            <a:r>
              <a:rPr lang="en-US" altLang="zh-TW" sz="2400" dirty="0">
                <a:solidFill>
                  <a:srgbClr val="1616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critical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B945617-C9D2-24D9-9116-3245F45DCBBF}"/>
              </a:ext>
            </a:extLst>
          </p:cNvPr>
          <p:cNvSpPr txBox="1"/>
          <p:nvPr/>
        </p:nvSpPr>
        <p:spPr>
          <a:xfrm>
            <a:off x="8875084" y="3054692"/>
            <a:ext cx="23783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1616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again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頁尾版面配置區 33">
            <a:extLst>
              <a:ext uri="{FF2B5EF4-FFF2-40B4-BE49-F238E27FC236}">
                <a16:creationId xmlns:a16="http://schemas.microsoft.com/office/drawing/2014/main" id="{24388F2D-B464-B397-C2F6-5094983B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 dirty="0"/>
          </a:p>
        </p:txBody>
      </p:sp>
      <p:sp>
        <p:nvSpPr>
          <p:cNvPr id="35" name="投影片編號版面配置區 34">
            <a:extLst>
              <a:ext uri="{FF2B5EF4-FFF2-40B4-BE49-F238E27FC236}">
                <a16:creationId xmlns:a16="http://schemas.microsoft.com/office/drawing/2014/main" id="{014A6CE7-18D3-9172-6866-A15B25EF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833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20" grpId="0" animBg="1"/>
      <p:bldP spid="21" grpId="0" animBg="1"/>
      <p:bldP spid="22" grpId="0"/>
      <p:bldP spid="23" grpId="0"/>
      <p:bldP spid="24" grpId="0" animBg="1"/>
      <p:bldP spid="25" grpId="0" animBg="1"/>
      <p:bldP spid="27" grpId="0"/>
      <p:bldP spid="28" grpId="0"/>
      <p:bldP spid="30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DF7C1-ECB8-31A7-0CBF-FED85364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(4/4)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A016121-F8A5-12C8-584F-9B50BA629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Every time </a:t>
                </a:r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TW" i="1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u, v</a:t>
                </a:r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) becomes critical then the distance from </a:t>
                </a:r>
                <a:r>
                  <a:rPr lang="en-US" altLang="zh-TW" i="1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s</a:t>
                </a:r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 to </a:t>
                </a:r>
                <a:r>
                  <a:rPr lang="en-US" altLang="zh-TW" i="1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u</a:t>
                </a:r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is</a:t>
                </a:r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increased by 2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TW" i="1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u, v</a:t>
                </a:r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) can be critical for O(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16161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b="0" i="1" smtClean="0">
                        <a:solidFill>
                          <a:srgbClr val="16161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) = O(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16161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Number of iterations = # of arcs * # of  being critical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			      = O(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16161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) * O(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) = O(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16161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b="0" i="1" smtClean="0">
                        <a:solidFill>
                          <a:srgbClr val="16161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Time Complexity = O(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16161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𝑛𝑚</m:t>
                    </m:r>
                  </m:oMath>
                </a14:m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) * </a:t>
                </a:r>
                <a:r>
                  <a:rPr lang="en-US" altLang="zh-TW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 </a:t>
                </a:r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161616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dirty="0">
                  <a:solidFill>
                    <a:srgbClr val="161616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dirty="0">
                  <a:solidFill>
                    <a:srgbClr val="161616"/>
                  </a:solidFill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TW" dirty="0">
                  <a:solidFill>
                    <a:srgbClr val="161616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A016121-F8A5-12C8-584F-9B50BA629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b="-7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C8FF9CC9-3326-E4FF-C143-1C5116B3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CA125938-068A-EA85-4F80-0BC1013A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30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56307-ED56-907E-0186-02D9AD8A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Edmonds-Karp 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9177FD-A777-073A-55E7-C1D8CA8BBE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Finding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maximum flow </a:t>
                </a:r>
                <a:r>
                  <a:rPr lang="en-US" altLang="zh-TW" dirty="0"/>
                  <a:t>for a network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Similar to Ford-Fulkerson algorithm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Using BFS as searching algorithm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Improving runtime from O(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𝑛𝑚𝑈</m:t>
                    </m:r>
                  </m:oMath>
                </a14:m>
                <a:r>
                  <a:rPr lang="en-US" altLang="zh-TW" dirty="0"/>
                  <a:t>) to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) 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9177FD-A777-073A-55E7-C1D8CA8BB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65D4D1-9B9A-6796-2C43-B5E072D7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NETFLOW2202  PAPER PRENSENTATION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7D8AEC-5EAC-1B9D-95A4-2A9F090E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3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8E7EF-A46B-C7A0-7283-FB08056D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Thank you for listening!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5982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56307-ED56-907E-0186-02D9AD8A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9177FD-A777-073A-55E7-C1D8CA8BBE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Finding the maximum flow for a network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Similar to Ford-Fulkerson algorithm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/>
                  <a:t>Using BFS as searching algorithm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Improving runtime from O(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𝑛𝑚𝑈</m:t>
                    </m:r>
                  </m:oMath>
                </a14:m>
                <a:r>
                  <a:rPr lang="en-US" altLang="zh-TW" dirty="0"/>
                  <a:t>) to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) 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9177FD-A777-073A-55E7-C1D8CA8BB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65D4D1-9B9A-6796-2C43-B5E072D7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NETFLOW2202  PAPER PRENSENTATION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7D8AEC-5EAC-1B9D-95A4-2A9F090E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29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DF7C1-ECB8-31A7-0CBF-FED85364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Edmonds-Karp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FEDB75-0D0D-883D-D3FB-DD050B41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Also known as </a:t>
            </a:r>
            <a:r>
              <a:rPr lang="en-US" altLang="zh-TW" dirty="0">
                <a:solidFill>
                  <a:srgbClr val="FF0000"/>
                </a:solidFill>
              </a:rPr>
              <a:t>shortest augmenting path algorithm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Choosing path via </a:t>
            </a:r>
            <a:r>
              <a:rPr lang="en-US" altLang="zh-TW" dirty="0">
                <a:solidFill>
                  <a:srgbClr val="FF0000"/>
                </a:solidFill>
              </a:rPr>
              <a:t>breadth first search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90C128-6DAA-B81F-6956-D431D411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631" y="3526733"/>
            <a:ext cx="4547769" cy="2650230"/>
          </a:xfrm>
          <a:prstGeom prst="rect">
            <a:avLst/>
          </a:prstGeom>
        </p:spPr>
      </p:pic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73DD2F-9254-4301-76E1-383418AD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NETFLOW2202  PAPER PRENSENTATION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562E63-17C1-DDA8-4F28-8CFE9E29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2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3EC90-A70C-A1B1-5EA2-4223969B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(1/8)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5C3C5A7-C62B-F8D6-F657-7CE6BBB2C23A}"/>
              </a:ext>
            </a:extLst>
          </p:cNvPr>
          <p:cNvSpPr/>
          <p:nvPr/>
        </p:nvSpPr>
        <p:spPr>
          <a:xfrm>
            <a:off x="3068744" y="3344159"/>
            <a:ext cx="710537" cy="6899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F083EF9-0176-F668-10EF-D7533237A3D7}"/>
              </a:ext>
            </a:extLst>
          </p:cNvPr>
          <p:cNvSpPr/>
          <p:nvPr/>
        </p:nvSpPr>
        <p:spPr>
          <a:xfrm>
            <a:off x="7222019" y="2399084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3C02DDA-A2EF-7CBE-29D0-5372802A7090}"/>
              </a:ext>
            </a:extLst>
          </p:cNvPr>
          <p:cNvSpPr/>
          <p:nvPr/>
        </p:nvSpPr>
        <p:spPr>
          <a:xfrm>
            <a:off x="5086722" y="422025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176AF5B-AEDB-7082-0F37-98843A176AF2}"/>
              </a:ext>
            </a:extLst>
          </p:cNvPr>
          <p:cNvSpPr/>
          <p:nvPr/>
        </p:nvSpPr>
        <p:spPr>
          <a:xfrm>
            <a:off x="7222019" y="422912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DADB28A-5D0A-E8A8-0B39-92C550A1C0EE}"/>
              </a:ext>
            </a:extLst>
          </p:cNvPr>
          <p:cNvSpPr/>
          <p:nvPr/>
        </p:nvSpPr>
        <p:spPr>
          <a:xfrm>
            <a:off x="5087606" y="2394649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68ACF27-7AF6-2B3D-6E48-D623264F3C30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3675225" y="2740249"/>
            <a:ext cx="1412381" cy="704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7E57630-1CA1-05D0-D720-C433222DA16A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3675225" y="3933060"/>
            <a:ext cx="1411497" cy="63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3276742-1DB7-16E8-26D0-18CACF3B76F2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5795922" y="4565851"/>
            <a:ext cx="1426097" cy="88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593DCE1-B253-40C7-2F79-3D4C95CEDD1A}"/>
              </a:ext>
            </a:extLst>
          </p:cNvPr>
          <p:cNvCxnSpPr>
            <a:stCxn id="6" idx="0"/>
            <a:endCxn id="8" idx="4"/>
          </p:cNvCxnSpPr>
          <p:nvPr/>
        </p:nvCxnSpPr>
        <p:spPr>
          <a:xfrm flipV="1">
            <a:off x="5441322" y="3085849"/>
            <a:ext cx="884" cy="11344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738F97C-28BB-A827-C3A9-0C0510AA7A04}"/>
              </a:ext>
            </a:extLst>
          </p:cNvPr>
          <p:cNvCxnSpPr>
            <a:stCxn id="8" idx="6"/>
            <a:endCxn id="5" idx="2"/>
          </p:cNvCxnSpPr>
          <p:nvPr/>
        </p:nvCxnSpPr>
        <p:spPr>
          <a:xfrm>
            <a:off x="5796806" y="2740249"/>
            <a:ext cx="1425213" cy="44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C9A5B82-4A9E-59B4-2979-E76F7799DCAF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7576619" y="3090284"/>
            <a:ext cx="0" cy="1138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41">
            <a:extLst>
              <a:ext uri="{FF2B5EF4-FFF2-40B4-BE49-F238E27FC236}">
                <a16:creationId xmlns:a16="http://schemas.microsoft.com/office/drawing/2014/main" id="{B0931AC1-2F97-FC4E-48AC-08B1A02E720A}"/>
              </a:ext>
            </a:extLst>
          </p:cNvPr>
          <p:cNvSpPr txBox="1"/>
          <p:nvPr/>
        </p:nvSpPr>
        <p:spPr>
          <a:xfrm>
            <a:off x="4073478" y="259499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42">
            <a:extLst>
              <a:ext uri="{FF2B5EF4-FFF2-40B4-BE49-F238E27FC236}">
                <a16:creationId xmlns:a16="http://schemas.microsoft.com/office/drawing/2014/main" id="{5897A44A-C635-B0FF-A254-4B4575D2411F}"/>
              </a:ext>
            </a:extLst>
          </p:cNvPr>
          <p:cNvSpPr txBox="1"/>
          <p:nvPr/>
        </p:nvSpPr>
        <p:spPr>
          <a:xfrm>
            <a:off x="4100887" y="424945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43">
            <a:extLst>
              <a:ext uri="{FF2B5EF4-FFF2-40B4-BE49-F238E27FC236}">
                <a16:creationId xmlns:a16="http://schemas.microsoft.com/office/drawing/2014/main" id="{903871AD-241C-6CE9-541C-39384661FFAC}"/>
              </a:ext>
            </a:extLst>
          </p:cNvPr>
          <p:cNvSpPr txBox="1"/>
          <p:nvPr/>
        </p:nvSpPr>
        <p:spPr>
          <a:xfrm>
            <a:off x="6307247" y="4565851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44">
            <a:extLst>
              <a:ext uri="{FF2B5EF4-FFF2-40B4-BE49-F238E27FC236}">
                <a16:creationId xmlns:a16="http://schemas.microsoft.com/office/drawing/2014/main" id="{04338DA8-6066-5D0F-BDA3-AF455338BD90}"/>
              </a:ext>
            </a:extLst>
          </p:cNvPr>
          <p:cNvSpPr txBox="1"/>
          <p:nvPr/>
        </p:nvSpPr>
        <p:spPr>
          <a:xfrm>
            <a:off x="5462574" y="337905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45">
            <a:extLst>
              <a:ext uri="{FF2B5EF4-FFF2-40B4-BE49-F238E27FC236}">
                <a16:creationId xmlns:a16="http://schemas.microsoft.com/office/drawing/2014/main" id="{090CD84F-702B-0D0A-D65D-E07DDA389B3F}"/>
              </a:ext>
            </a:extLst>
          </p:cNvPr>
          <p:cNvSpPr txBox="1"/>
          <p:nvPr/>
        </p:nvSpPr>
        <p:spPr>
          <a:xfrm>
            <a:off x="6373522" y="218316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46">
            <a:extLst>
              <a:ext uri="{FF2B5EF4-FFF2-40B4-BE49-F238E27FC236}">
                <a16:creationId xmlns:a16="http://schemas.microsoft.com/office/drawing/2014/main" id="{92ADA510-B36A-43A2-76F9-C8A95B5E6B48}"/>
              </a:ext>
            </a:extLst>
          </p:cNvPr>
          <p:cNvSpPr txBox="1"/>
          <p:nvPr/>
        </p:nvSpPr>
        <p:spPr>
          <a:xfrm>
            <a:off x="7651132" y="3398203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45">
            <a:extLst>
              <a:ext uri="{FF2B5EF4-FFF2-40B4-BE49-F238E27FC236}">
                <a16:creationId xmlns:a16="http://schemas.microsoft.com/office/drawing/2014/main" id="{C918D68A-7B22-B1F1-8DF7-F362773A2A61}"/>
              </a:ext>
            </a:extLst>
          </p:cNvPr>
          <p:cNvSpPr txBox="1"/>
          <p:nvPr/>
        </p:nvSpPr>
        <p:spPr>
          <a:xfrm>
            <a:off x="9182655" y="4034099"/>
            <a:ext cx="85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頁尾版面配置區 51">
            <a:extLst>
              <a:ext uri="{FF2B5EF4-FFF2-40B4-BE49-F238E27FC236}">
                <a16:creationId xmlns:a16="http://schemas.microsoft.com/office/drawing/2014/main" id="{E585CADA-496A-05CB-A39C-C216955A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 dirty="0"/>
          </a:p>
        </p:txBody>
      </p:sp>
      <p:sp>
        <p:nvSpPr>
          <p:cNvPr id="53" name="投影片編號版面配置區 52">
            <a:extLst>
              <a:ext uri="{FF2B5EF4-FFF2-40B4-BE49-F238E27FC236}">
                <a16:creationId xmlns:a16="http://schemas.microsoft.com/office/drawing/2014/main" id="{FAB7A188-F430-D03D-E25F-F21C8DF4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3A42343-768E-93E3-AEF6-0D7BDEFA8FA8}"/>
              </a:ext>
            </a:extLst>
          </p:cNvPr>
          <p:cNvSpPr txBox="1"/>
          <p:nvPr/>
        </p:nvSpPr>
        <p:spPr>
          <a:xfrm>
            <a:off x="5290008" y="5407442"/>
            <a:ext cx="1611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9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3EC90-A70C-A1B1-5EA2-4223969B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(2/8)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5C3C5A7-C62B-F8D6-F657-7CE6BBB2C23A}"/>
              </a:ext>
            </a:extLst>
          </p:cNvPr>
          <p:cNvSpPr/>
          <p:nvPr/>
        </p:nvSpPr>
        <p:spPr>
          <a:xfrm>
            <a:off x="3068744" y="3344159"/>
            <a:ext cx="710537" cy="6899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F083EF9-0176-F668-10EF-D7533237A3D7}"/>
              </a:ext>
            </a:extLst>
          </p:cNvPr>
          <p:cNvSpPr/>
          <p:nvPr/>
        </p:nvSpPr>
        <p:spPr>
          <a:xfrm>
            <a:off x="7222019" y="2399084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3C02DDA-A2EF-7CBE-29D0-5372802A7090}"/>
              </a:ext>
            </a:extLst>
          </p:cNvPr>
          <p:cNvSpPr/>
          <p:nvPr/>
        </p:nvSpPr>
        <p:spPr>
          <a:xfrm>
            <a:off x="5086722" y="422025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176AF5B-AEDB-7082-0F37-98843A176AF2}"/>
              </a:ext>
            </a:extLst>
          </p:cNvPr>
          <p:cNvSpPr/>
          <p:nvPr/>
        </p:nvSpPr>
        <p:spPr>
          <a:xfrm>
            <a:off x="7222019" y="422912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DADB28A-5D0A-E8A8-0B39-92C550A1C0EE}"/>
              </a:ext>
            </a:extLst>
          </p:cNvPr>
          <p:cNvSpPr/>
          <p:nvPr/>
        </p:nvSpPr>
        <p:spPr>
          <a:xfrm>
            <a:off x="5087606" y="2394649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68ACF27-7AF6-2B3D-6E48-D623264F3C30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3675225" y="2740249"/>
            <a:ext cx="1412381" cy="704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7E57630-1CA1-05D0-D720-C433222DA16A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3675225" y="3933060"/>
            <a:ext cx="1411497" cy="63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3276742-1DB7-16E8-26D0-18CACF3B76F2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5795922" y="4565851"/>
            <a:ext cx="1426097" cy="88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593DCE1-B253-40C7-2F79-3D4C95CEDD1A}"/>
              </a:ext>
            </a:extLst>
          </p:cNvPr>
          <p:cNvCxnSpPr>
            <a:stCxn id="6" idx="0"/>
            <a:endCxn id="8" idx="4"/>
          </p:cNvCxnSpPr>
          <p:nvPr/>
        </p:nvCxnSpPr>
        <p:spPr>
          <a:xfrm flipV="1">
            <a:off x="5441322" y="3085849"/>
            <a:ext cx="884" cy="11344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738F97C-28BB-A827-C3A9-0C0510AA7A04}"/>
              </a:ext>
            </a:extLst>
          </p:cNvPr>
          <p:cNvCxnSpPr>
            <a:stCxn id="8" idx="6"/>
            <a:endCxn id="5" idx="2"/>
          </p:cNvCxnSpPr>
          <p:nvPr/>
        </p:nvCxnSpPr>
        <p:spPr>
          <a:xfrm>
            <a:off x="5796806" y="2740249"/>
            <a:ext cx="1425213" cy="4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C9A5B82-4A9E-59B4-2979-E76F7799DCAF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7576619" y="3090284"/>
            <a:ext cx="0" cy="1138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41">
            <a:extLst>
              <a:ext uri="{FF2B5EF4-FFF2-40B4-BE49-F238E27FC236}">
                <a16:creationId xmlns:a16="http://schemas.microsoft.com/office/drawing/2014/main" id="{B0931AC1-2F97-FC4E-48AC-08B1A02E720A}"/>
              </a:ext>
            </a:extLst>
          </p:cNvPr>
          <p:cNvSpPr txBox="1"/>
          <p:nvPr/>
        </p:nvSpPr>
        <p:spPr>
          <a:xfrm>
            <a:off x="4073478" y="259499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42">
            <a:extLst>
              <a:ext uri="{FF2B5EF4-FFF2-40B4-BE49-F238E27FC236}">
                <a16:creationId xmlns:a16="http://schemas.microsoft.com/office/drawing/2014/main" id="{5897A44A-C635-B0FF-A254-4B4575D2411F}"/>
              </a:ext>
            </a:extLst>
          </p:cNvPr>
          <p:cNvSpPr txBox="1"/>
          <p:nvPr/>
        </p:nvSpPr>
        <p:spPr>
          <a:xfrm>
            <a:off x="4100887" y="424945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43">
            <a:extLst>
              <a:ext uri="{FF2B5EF4-FFF2-40B4-BE49-F238E27FC236}">
                <a16:creationId xmlns:a16="http://schemas.microsoft.com/office/drawing/2014/main" id="{903871AD-241C-6CE9-541C-39384661FFAC}"/>
              </a:ext>
            </a:extLst>
          </p:cNvPr>
          <p:cNvSpPr txBox="1"/>
          <p:nvPr/>
        </p:nvSpPr>
        <p:spPr>
          <a:xfrm>
            <a:off x="6307247" y="4565851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44">
            <a:extLst>
              <a:ext uri="{FF2B5EF4-FFF2-40B4-BE49-F238E27FC236}">
                <a16:creationId xmlns:a16="http://schemas.microsoft.com/office/drawing/2014/main" id="{04338DA8-6066-5D0F-BDA3-AF455338BD90}"/>
              </a:ext>
            </a:extLst>
          </p:cNvPr>
          <p:cNvSpPr txBox="1"/>
          <p:nvPr/>
        </p:nvSpPr>
        <p:spPr>
          <a:xfrm>
            <a:off x="5462574" y="337905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45">
            <a:extLst>
              <a:ext uri="{FF2B5EF4-FFF2-40B4-BE49-F238E27FC236}">
                <a16:creationId xmlns:a16="http://schemas.microsoft.com/office/drawing/2014/main" id="{090CD84F-702B-0D0A-D65D-E07DDA389B3F}"/>
              </a:ext>
            </a:extLst>
          </p:cNvPr>
          <p:cNvSpPr txBox="1"/>
          <p:nvPr/>
        </p:nvSpPr>
        <p:spPr>
          <a:xfrm>
            <a:off x="6373522" y="218316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46">
            <a:extLst>
              <a:ext uri="{FF2B5EF4-FFF2-40B4-BE49-F238E27FC236}">
                <a16:creationId xmlns:a16="http://schemas.microsoft.com/office/drawing/2014/main" id="{92ADA510-B36A-43A2-76F9-C8A95B5E6B48}"/>
              </a:ext>
            </a:extLst>
          </p:cNvPr>
          <p:cNvSpPr txBox="1"/>
          <p:nvPr/>
        </p:nvSpPr>
        <p:spPr>
          <a:xfrm>
            <a:off x="7651132" y="3398203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18BA06-41EC-F425-A3C1-8777FFCF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2" name="物件 21">
            <a:extLst>
              <a:ext uri="{FF2B5EF4-FFF2-40B4-BE49-F238E27FC236}">
                <a16:creationId xmlns:a16="http://schemas.microsoft.com/office/drawing/2014/main" id="{A5CCD764-119D-127F-AE60-5FA7A93EE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199651"/>
              </p:ext>
            </p:extLst>
          </p:nvPr>
        </p:nvGraphicFramePr>
        <p:xfrm>
          <a:off x="9233194" y="4036922"/>
          <a:ext cx="813584" cy="834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195" imgH="253890" progId="Equation.DSMT4">
                  <p:embed/>
                </p:oleObj>
              </mc:Choice>
              <mc:Fallback>
                <p:oleObj name="Equation" r:id="rId2" imgW="241195" imgH="253890" progId="Equation.DSMT4">
                  <p:embed/>
                  <p:pic>
                    <p:nvPicPr>
                      <p:cNvPr id="22" name="物件 21">
                        <a:extLst>
                          <a:ext uri="{FF2B5EF4-FFF2-40B4-BE49-F238E27FC236}">
                            <a16:creationId xmlns:a16="http://schemas.microsoft.com/office/drawing/2014/main" id="{A5CCD764-119D-127F-AE60-5FA7A93EE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3194" y="4036922"/>
                        <a:ext cx="813584" cy="834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48C004AB-2F4A-1482-312E-7F0C1B7F0770}"/>
              </a:ext>
            </a:extLst>
          </p:cNvPr>
          <p:cNvSpPr txBox="1"/>
          <p:nvPr/>
        </p:nvSpPr>
        <p:spPr>
          <a:xfrm>
            <a:off x="838200" y="1819947"/>
            <a:ext cx="356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shortest augmenting path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9BA73F4-FA05-92AE-99DF-8DD79313614C}"/>
              </a:ext>
            </a:extLst>
          </p:cNvPr>
          <p:cNvSpPr txBox="1"/>
          <p:nvPr/>
        </p:nvSpPr>
        <p:spPr>
          <a:xfrm>
            <a:off x="5290008" y="5407442"/>
            <a:ext cx="1611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頁尾版面配置區 23">
            <a:extLst>
              <a:ext uri="{FF2B5EF4-FFF2-40B4-BE49-F238E27FC236}">
                <a16:creationId xmlns:a16="http://schemas.microsoft.com/office/drawing/2014/main" id="{0C80550A-A4C1-730D-5BA8-11C5969C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 dirty="0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id="{CE3C9109-75E3-9E1A-D50A-48A03FFD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60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3EC90-A70C-A1B1-5EA2-4223969B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(3/8)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5C3C5A7-C62B-F8D6-F657-7CE6BBB2C23A}"/>
              </a:ext>
            </a:extLst>
          </p:cNvPr>
          <p:cNvSpPr/>
          <p:nvPr/>
        </p:nvSpPr>
        <p:spPr>
          <a:xfrm>
            <a:off x="3068744" y="3344159"/>
            <a:ext cx="710537" cy="6899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F083EF9-0176-F668-10EF-D7533237A3D7}"/>
              </a:ext>
            </a:extLst>
          </p:cNvPr>
          <p:cNvSpPr/>
          <p:nvPr/>
        </p:nvSpPr>
        <p:spPr>
          <a:xfrm>
            <a:off x="7222019" y="2399084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3C02DDA-A2EF-7CBE-29D0-5372802A7090}"/>
              </a:ext>
            </a:extLst>
          </p:cNvPr>
          <p:cNvSpPr/>
          <p:nvPr/>
        </p:nvSpPr>
        <p:spPr>
          <a:xfrm>
            <a:off x="5086722" y="422025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176AF5B-AEDB-7082-0F37-98843A176AF2}"/>
              </a:ext>
            </a:extLst>
          </p:cNvPr>
          <p:cNvSpPr/>
          <p:nvPr/>
        </p:nvSpPr>
        <p:spPr>
          <a:xfrm>
            <a:off x="7222019" y="422912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DADB28A-5D0A-E8A8-0B39-92C550A1C0EE}"/>
              </a:ext>
            </a:extLst>
          </p:cNvPr>
          <p:cNvSpPr/>
          <p:nvPr/>
        </p:nvSpPr>
        <p:spPr>
          <a:xfrm>
            <a:off x="5087606" y="2394649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7E57630-1CA1-05D0-D720-C433222DA16A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3675225" y="3933060"/>
            <a:ext cx="1411497" cy="63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3276742-1DB7-16E8-26D0-18CACF3B76F2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5795922" y="4565851"/>
            <a:ext cx="1426097" cy="88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593DCE1-B253-40C7-2F79-3D4C95CEDD1A}"/>
              </a:ext>
            </a:extLst>
          </p:cNvPr>
          <p:cNvCxnSpPr>
            <a:stCxn id="6" idx="0"/>
            <a:endCxn id="8" idx="4"/>
          </p:cNvCxnSpPr>
          <p:nvPr/>
        </p:nvCxnSpPr>
        <p:spPr>
          <a:xfrm flipV="1">
            <a:off x="5441322" y="3085849"/>
            <a:ext cx="884" cy="11344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738F97C-28BB-A827-C3A9-0C0510AA7A04}"/>
              </a:ext>
            </a:extLst>
          </p:cNvPr>
          <p:cNvCxnSpPr>
            <a:cxnSpLocks/>
          </p:cNvCxnSpPr>
          <p:nvPr/>
        </p:nvCxnSpPr>
        <p:spPr>
          <a:xfrm>
            <a:off x="5796806" y="2813899"/>
            <a:ext cx="1425213" cy="4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C9A5B82-4A9E-59B4-2979-E76F7799DCAF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7576619" y="3090284"/>
            <a:ext cx="0" cy="1138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41">
            <a:extLst>
              <a:ext uri="{FF2B5EF4-FFF2-40B4-BE49-F238E27FC236}">
                <a16:creationId xmlns:a16="http://schemas.microsoft.com/office/drawing/2014/main" id="{B0931AC1-2F97-FC4E-48AC-08B1A02E720A}"/>
              </a:ext>
            </a:extLst>
          </p:cNvPr>
          <p:cNvSpPr txBox="1"/>
          <p:nvPr/>
        </p:nvSpPr>
        <p:spPr>
          <a:xfrm>
            <a:off x="4092296" y="261771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42">
            <a:extLst>
              <a:ext uri="{FF2B5EF4-FFF2-40B4-BE49-F238E27FC236}">
                <a16:creationId xmlns:a16="http://schemas.microsoft.com/office/drawing/2014/main" id="{5897A44A-C635-B0FF-A254-4B4575D2411F}"/>
              </a:ext>
            </a:extLst>
          </p:cNvPr>
          <p:cNvSpPr txBox="1"/>
          <p:nvPr/>
        </p:nvSpPr>
        <p:spPr>
          <a:xfrm>
            <a:off x="4100887" y="424945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43">
            <a:extLst>
              <a:ext uri="{FF2B5EF4-FFF2-40B4-BE49-F238E27FC236}">
                <a16:creationId xmlns:a16="http://schemas.microsoft.com/office/drawing/2014/main" id="{903871AD-241C-6CE9-541C-39384661FFAC}"/>
              </a:ext>
            </a:extLst>
          </p:cNvPr>
          <p:cNvSpPr txBox="1"/>
          <p:nvPr/>
        </p:nvSpPr>
        <p:spPr>
          <a:xfrm>
            <a:off x="6307247" y="4565851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44">
            <a:extLst>
              <a:ext uri="{FF2B5EF4-FFF2-40B4-BE49-F238E27FC236}">
                <a16:creationId xmlns:a16="http://schemas.microsoft.com/office/drawing/2014/main" id="{04338DA8-6066-5D0F-BDA3-AF455338BD90}"/>
              </a:ext>
            </a:extLst>
          </p:cNvPr>
          <p:cNvSpPr txBox="1"/>
          <p:nvPr/>
        </p:nvSpPr>
        <p:spPr>
          <a:xfrm>
            <a:off x="5462574" y="337905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45">
            <a:extLst>
              <a:ext uri="{FF2B5EF4-FFF2-40B4-BE49-F238E27FC236}">
                <a16:creationId xmlns:a16="http://schemas.microsoft.com/office/drawing/2014/main" id="{090CD84F-702B-0D0A-D65D-E07DDA389B3F}"/>
              </a:ext>
            </a:extLst>
          </p:cNvPr>
          <p:cNvSpPr txBox="1"/>
          <p:nvPr/>
        </p:nvSpPr>
        <p:spPr>
          <a:xfrm>
            <a:off x="6303839" y="282423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46">
            <a:extLst>
              <a:ext uri="{FF2B5EF4-FFF2-40B4-BE49-F238E27FC236}">
                <a16:creationId xmlns:a16="http://schemas.microsoft.com/office/drawing/2014/main" id="{92ADA510-B36A-43A2-76F9-C8A95B5E6B48}"/>
              </a:ext>
            </a:extLst>
          </p:cNvPr>
          <p:cNvSpPr txBox="1"/>
          <p:nvPr/>
        </p:nvSpPr>
        <p:spPr>
          <a:xfrm>
            <a:off x="7651132" y="3398203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18BA06-41EC-F425-A3C1-8777FFCF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2" name="物件 21">
            <a:extLst>
              <a:ext uri="{FF2B5EF4-FFF2-40B4-BE49-F238E27FC236}">
                <a16:creationId xmlns:a16="http://schemas.microsoft.com/office/drawing/2014/main" id="{A5CCD764-119D-127F-AE60-5FA7A93EE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5046"/>
              </p:ext>
            </p:extLst>
          </p:nvPr>
        </p:nvGraphicFramePr>
        <p:xfrm>
          <a:off x="9233194" y="4036922"/>
          <a:ext cx="813584" cy="834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195" imgH="253890" progId="Equation.DSMT4">
                  <p:embed/>
                </p:oleObj>
              </mc:Choice>
              <mc:Fallback>
                <p:oleObj name="Equation" r:id="rId2" imgW="241195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3194" y="4036922"/>
                        <a:ext cx="813584" cy="834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8D521D6-0187-D54E-6669-948299794469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3675225" y="2740249"/>
            <a:ext cx="1412381" cy="70495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5CECEAF-9860-F11C-D972-0EF6537D858E}"/>
              </a:ext>
            </a:extLst>
          </p:cNvPr>
          <p:cNvCxnSpPr>
            <a:cxnSpLocks/>
          </p:cNvCxnSpPr>
          <p:nvPr/>
        </p:nvCxnSpPr>
        <p:spPr>
          <a:xfrm flipH="1">
            <a:off x="5795922" y="2617715"/>
            <a:ext cx="1425213" cy="44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45">
            <a:extLst>
              <a:ext uri="{FF2B5EF4-FFF2-40B4-BE49-F238E27FC236}">
                <a16:creationId xmlns:a16="http://schemas.microsoft.com/office/drawing/2014/main" id="{E15FD5F5-14C1-5CBC-6D68-9877271EEA37}"/>
              </a:ext>
            </a:extLst>
          </p:cNvPr>
          <p:cNvSpPr txBox="1"/>
          <p:nvPr/>
        </p:nvSpPr>
        <p:spPr>
          <a:xfrm>
            <a:off x="6289242" y="200568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D1F61E7-6ABE-683E-526A-4EC672E7FD74}"/>
              </a:ext>
            </a:extLst>
          </p:cNvPr>
          <p:cNvSpPr txBox="1"/>
          <p:nvPr/>
        </p:nvSpPr>
        <p:spPr>
          <a:xfrm>
            <a:off x="4451022" y="5421045"/>
            <a:ext cx="328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+ 3 = 3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6893088-F68C-469A-9CB3-95F901A5ABDA}"/>
              </a:ext>
            </a:extLst>
          </p:cNvPr>
          <p:cNvSpPr txBox="1"/>
          <p:nvPr/>
        </p:nvSpPr>
        <p:spPr>
          <a:xfrm>
            <a:off x="838200" y="1819947"/>
            <a:ext cx="356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Augmenting flow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updating residual network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頁尾版面配置區 28">
            <a:extLst>
              <a:ext uri="{FF2B5EF4-FFF2-40B4-BE49-F238E27FC236}">
                <a16:creationId xmlns:a16="http://schemas.microsoft.com/office/drawing/2014/main" id="{9A70CBB9-07C0-FD67-3472-B12A0528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 dirty="0"/>
          </a:p>
        </p:txBody>
      </p:sp>
      <p:sp>
        <p:nvSpPr>
          <p:cNvPr id="30" name="投影片編號版面配置區 29">
            <a:extLst>
              <a:ext uri="{FF2B5EF4-FFF2-40B4-BE49-F238E27FC236}">
                <a16:creationId xmlns:a16="http://schemas.microsoft.com/office/drawing/2014/main" id="{AAE2CCF3-D7CC-4F3C-667C-7FCE2485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13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3EC90-A70C-A1B1-5EA2-4223969B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(4/8)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5C3C5A7-C62B-F8D6-F657-7CE6BBB2C23A}"/>
              </a:ext>
            </a:extLst>
          </p:cNvPr>
          <p:cNvSpPr/>
          <p:nvPr/>
        </p:nvSpPr>
        <p:spPr>
          <a:xfrm>
            <a:off x="3068744" y="3344159"/>
            <a:ext cx="710537" cy="6899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F083EF9-0176-F668-10EF-D7533237A3D7}"/>
              </a:ext>
            </a:extLst>
          </p:cNvPr>
          <p:cNvSpPr/>
          <p:nvPr/>
        </p:nvSpPr>
        <p:spPr>
          <a:xfrm>
            <a:off x="7222019" y="2399084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3C02DDA-A2EF-7CBE-29D0-5372802A7090}"/>
              </a:ext>
            </a:extLst>
          </p:cNvPr>
          <p:cNvSpPr/>
          <p:nvPr/>
        </p:nvSpPr>
        <p:spPr>
          <a:xfrm>
            <a:off x="5086722" y="422025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176AF5B-AEDB-7082-0F37-98843A176AF2}"/>
              </a:ext>
            </a:extLst>
          </p:cNvPr>
          <p:cNvSpPr/>
          <p:nvPr/>
        </p:nvSpPr>
        <p:spPr>
          <a:xfrm>
            <a:off x="7222019" y="422912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DADB28A-5D0A-E8A8-0B39-92C550A1C0EE}"/>
              </a:ext>
            </a:extLst>
          </p:cNvPr>
          <p:cNvSpPr/>
          <p:nvPr/>
        </p:nvSpPr>
        <p:spPr>
          <a:xfrm>
            <a:off x="5087606" y="2394649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7E57630-1CA1-05D0-D720-C433222DA16A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3675225" y="3933060"/>
            <a:ext cx="1411497" cy="6327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3276742-1DB7-16E8-26D0-18CACF3B76F2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5795922" y="4565851"/>
            <a:ext cx="1426097" cy="88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593DCE1-B253-40C7-2F79-3D4C95CEDD1A}"/>
              </a:ext>
            </a:extLst>
          </p:cNvPr>
          <p:cNvCxnSpPr>
            <a:stCxn id="6" idx="0"/>
            <a:endCxn id="8" idx="4"/>
          </p:cNvCxnSpPr>
          <p:nvPr/>
        </p:nvCxnSpPr>
        <p:spPr>
          <a:xfrm flipV="1">
            <a:off x="5441322" y="3085849"/>
            <a:ext cx="884" cy="11344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738F97C-28BB-A827-C3A9-0C0510AA7A04}"/>
              </a:ext>
            </a:extLst>
          </p:cNvPr>
          <p:cNvCxnSpPr>
            <a:cxnSpLocks/>
          </p:cNvCxnSpPr>
          <p:nvPr/>
        </p:nvCxnSpPr>
        <p:spPr>
          <a:xfrm>
            <a:off x="5796806" y="2813899"/>
            <a:ext cx="1425213" cy="44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C9A5B82-4A9E-59B4-2979-E76F7799DCAF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7576619" y="3090284"/>
            <a:ext cx="0" cy="1138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41">
            <a:extLst>
              <a:ext uri="{FF2B5EF4-FFF2-40B4-BE49-F238E27FC236}">
                <a16:creationId xmlns:a16="http://schemas.microsoft.com/office/drawing/2014/main" id="{B0931AC1-2F97-FC4E-48AC-08B1A02E720A}"/>
              </a:ext>
            </a:extLst>
          </p:cNvPr>
          <p:cNvSpPr txBox="1"/>
          <p:nvPr/>
        </p:nvSpPr>
        <p:spPr>
          <a:xfrm>
            <a:off x="4092296" y="261771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42">
            <a:extLst>
              <a:ext uri="{FF2B5EF4-FFF2-40B4-BE49-F238E27FC236}">
                <a16:creationId xmlns:a16="http://schemas.microsoft.com/office/drawing/2014/main" id="{5897A44A-C635-B0FF-A254-4B4575D2411F}"/>
              </a:ext>
            </a:extLst>
          </p:cNvPr>
          <p:cNvSpPr txBox="1"/>
          <p:nvPr/>
        </p:nvSpPr>
        <p:spPr>
          <a:xfrm>
            <a:off x="4100887" y="424945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43">
            <a:extLst>
              <a:ext uri="{FF2B5EF4-FFF2-40B4-BE49-F238E27FC236}">
                <a16:creationId xmlns:a16="http://schemas.microsoft.com/office/drawing/2014/main" id="{903871AD-241C-6CE9-541C-39384661FFAC}"/>
              </a:ext>
            </a:extLst>
          </p:cNvPr>
          <p:cNvSpPr txBox="1"/>
          <p:nvPr/>
        </p:nvSpPr>
        <p:spPr>
          <a:xfrm>
            <a:off x="6307247" y="4565851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44">
            <a:extLst>
              <a:ext uri="{FF2B5EF4-FFF2-40B4-BE49-F238E27FC236}">
                <a16:creationId xmlns:a16="http://schemas.microsoft.com/office/drawing/2014/main" id="{04338DA8-6066-5D0F-BDA3-AF455338BD90}"/>
              </a:ext>
            </a:extLst>
          </p:cNvPr>
          <p:cNvSpPr txBox="1"/>
          <p:nvPr/>
        </p:nvSpPr>
        <p:spPr>
          <a:xfrm>
            <a:off x="5462574" y="337905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45">
            <a:extLst>
              <a:ext uri="{FF2B5EF4-FFF2-40B4-BE49-F238E27FC236}">
                <a16:creationId xmlns:a16="http://schemas.microsoft.com/office/drawing/2014/main" id="{090CD84F-702B-0D0A-D65D-E07DDA389B3F}"/>
              </a:ext>
            </a:extLst>
          </p:cNvPr>
          <p:cNvSpPr txBox="1"/>
          <p:nvPr/>
        </p:nvSpPr>
        <p:spPr>
          <a:xfrm>
            <a:off x="6303839" y="282423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46">
            <a:extLst>
              <a:ext uri="{FF2B5EF4-FFF2-40B4-BE49-F238E27FC236}">
                <a16:creationId xmlns:a16="http://schemas.microsoft.com/office/drawing/2014/main" id="{92ADA510-B36A-43A2-76F9-C8A95B5E6B48}"/>
              </a:ext>
            </a:extLst>
          </p:cNvPr>
          <p:cNvSpPr txBox="1"/>
          <p:nvPr/>
        </p:nvSpPr>
        <p:spPr>
          <a:xfrm>
            <a:off x="7651132" y="3398203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18BA06-41EC-F425-A3C1-8777FFCF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2" name="物件 21">
            <a:extLst>
              <a:ext uri="{FF2B5EF4-FFF2-40B4-BE49-F238E27FC236}">
                <a16:creationId xmlns:a16="http://schemas.microsoft.com/office/drawing/2014/main" id="{A5CCD764-119D-127F-AE60-5FA7A93EE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1313" y="4037013"/>
          <a:ext cx="8572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253800" progId="Equation.DSMT4">
                  <p:embed/>
                </p:oleObj>
              </mc:Choice>
              <mc:Fallback>
                <p:oleObj name="Equation" r:id="rId2" imgW="253800" imgH="253800" progId="Equation.DSMT4">
                  <p:embed/>
                  <p:pic>
                    <p:nvPicPr>
                      <p:cNvPr id="22" name="物件 21">
                        <a:extLst>
                          <a:ext uri="{FF2B5EF4-FFF2-40B4-BE49-F238E27FC236}">
                            <a16:creationId xmlns:a16="http://schemas.microsoft.com/office/drawing/2014/main" id="{A5CCD764-119D-127F-AE60-5FA7A93EE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1313" y="4037013"/>
                        <a:ext cx="857250" cy="835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8D521D6-0187-D54E-6669-948299794469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3675225" y="2740249"/>
            <a:ext cx="1412381" cy="7049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5CECEAF-9860-F11C-D972-0EF6537D858E}"/>
              </a:ext>
            </a:extLst>
          </p:cNvPr>
          <p:cNvCxnSpPr>
            <a:cxnSpLocks/>
          </p:cNvCxnSpPr>
          <p:nvPr/>
        </p:nvCxnSpPr>
        <p:spPr>
          <a:xfrm flipH="1">
            <a:off x="5795922" y="2617715"/>
            <a:ext cx="1425213" cy="443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45">
            <a:extLst>
              <a:ext uri="{FF2B5EF4-FFF2-40B4-BE49-F238E27FC236}">
                <a16:creationId xmlns:a16="http://schemas.microsoft.com/office/drawing/2014/main" id="{E15FD5F5-14C1-5CBC-6D68-9877271EEA37}"/>
              </a:ext>
            </a:extLst>
          </p:cNvPr>
          <p:cNvSpPr txBox="1"/>
          <p:nvPr/>
        </p:nvSpPr>
        <p:spPr>
          <a:xfrm>
            <a:off x="6289242" y="200568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D1F61E7-6ABE-683E-526A-4EC672E7FD74}"/>
              </a:ext>
            </a:extLst>
          </p:cNvPr>
          <p:cNvSpPr txBox="1"/>
          <p:nvPr/>
        </p:nvSpPr>
        <p:spPr>
          <a:xfrm>
            <a:off x="5290008" y="5407442"/>
            <a:ext cx="1611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頁尾版面配置區 20">
            <a:extLst>
              <a:ext uri="{FF2B5EF4-FFF2-40B4-BE49-F238E27FC236}">
                <a16:creationId xmlns:a16="http://schemas.microsoft.com/office/drawing/2014/main" id="{CCEF73E8-6F6F-8C82-2178-8C0633C0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 dirty="0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A4DD4C91-A978-A8D9-0FC3-D9F7D5E2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649B82-A490-08A9-A929-E565A81AB95A}"/>
              </a:ext>
            </a:extLst>
          </p:cNvPr>
          <p:cNvSpPr txBox="1"/>
          <p:nvPr/>
        </p:nvSpPr>
        <p:spPr>
          <a:xfrm>
            <a:off x="838200" y="1819947"/>
            <a:ext cx="356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shortest augmenting path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1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3EC90-A70C-A1B1-5EA2-4223969B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(5/8)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5C3C5A7-C62B-F8D6-F657-7CE6BBB2C23A}"/>
              </a:ext>
            </a:extLst>
          </p:cNvPr>
          <p:cNvSpPr/>
          <p:nvPr/>
        </p:nvSpPr>
        <p:spPr>
          <a:xfrm>
            <a:off x="3068744" y="3344159"/>
            <a:ext cx="710537" cy="6899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F083EF9-0176-F668-10EF-D7533237A3D7}"/>
              </a:ext>
            </a:extLst>
          </p:cNvPr>
          <p:cNvSpPr/>
          <p:nvPr/>
        </p:nvSpPr>
        <p:spPr>
          <a:xfrm>
            <a:off x="7222019" y="2399084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3C02DDA-A2EF-7CBE-29D0-5372802A7090}"/>
              </a:ext>
            </a:extLst>
          </p:cNvPr>
          <p:cNvSpPr/>
          <p:nvPr/>
        </p:nvSpPr>
        <p:spPr>
          <a:xfrm>
            <a:off x="5086722" y="422025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176AF5B-AEDB-7082-0F37-98843A176AF2}"/>
              </a:ext>
            </a:extLst>
          </p:cNvPr>
          <p:cNvSpPr/>
          <p:nvPr/>
        </p:nvSpPr>
        <p:spPr>
          <a:xfrm>
            <a:off x="7222019" y="422912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DADB28A-5D0A-E8A8-0B39-92C550A1C0EE}"/>
              </a:ext>
            </a:extLst>
          </p:cNvPr>
          <p:cNvSpPr/>
          <p:nvPr/>
        </p:nvSpPr>
        <p:spPr>
          <a:xfrm>
            <a:off x="5087606" y="2394649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7E57630-1CA1-05D0-D720-C433222DA16A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flipH="1" flipV="1">
            <a:off x="3675225" y="3933060"/>
            <a:ext cx="1411497" cy="6327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3276742-1DB7-16E8-26D0-18CACF3B76F2}"/>
              </a:ext>
            </a:extLst>
          </p:cNvPr>
          <p:cNvCxnSpPr>
            <a:cxnSpLocks/>
          </p:cNvCxnSpPr>
          <p:nvPr/>
        </p:nvCxnSpPr>
        <p:spPr>
          <a:xfrm flipH="1">
            <a:off x="5795922" y="4565851"/>
            <a:ext cx="1426097" cy="8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593DCE1-B253-40C7-2F79-3D4C95CEDD1A}"/>
              </a:ext>
            </a:extLst>
          </p:cNvPr>
          <p:cNvCxnSpPr>
            <a:stCxn id="6" idx="0"/>
            <a:endCxn id="8" idx="4"/>
          </p:cNvCxnSpPr>
          <p:nvPr/>
        </p:nvCxnSpPr>
        <p:spPr>
          <a:xfrm flipV="1">
            <a:off x="5441322" y="3085849"/>
            <a:ext cx="884" cy="11344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738F97C-28BB-A827-C3A9-0C0510AA7A04}"/>
              </a:ext>
            </a:extLst>
          </p:cNvPr>
          <p:cNvCxnSpPr>
            <a:cxnSpLocks/>
          </p:cNvCxnSpPr>
          <p:nvPr/>
        </p:nvCxnSpPr>
        <p:spPr>
          <a:xfrm>
            <a:off x="5796806" y="2813899"/>
            <a:ext cx="1425213" cy="44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C9A5B82-4A9E-59B4-2979-E76F7799DCAF}"/>
              </a:ext>
            </a:extLst>
          </p:cNvPr>
          <p:cNvCxnSpPr>
            <a:cxnSpLocks/>
          </p:cNvCxnSpPr>
          <p:nvPr/>
        </p:nvCxnSpPr>
        <p:spPr>
          <a:xfrm>
            <a:off x="7666553" y="3090284"/>
            <a:ext cx="0" cy="11388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41">
            <a:extLst>
              <a:ext uri="{FF2B5EF4-FFF2-40B4-BE49-F238E27FC236}">
                <a16:creationId xmlns:a16="http://schemas.microsoft.com/office/drawing/2014/main" id="{B0931AC1-2F97-FC4E-48AC-08B1A02E720A}"/>
              </a:ext>
            </a:extLst>
          </p:cNvPr>
          <p:cNvSpPr txBox="1"/>
          <p:nvPr/>
        </p:nvSpPr>
        <p:spPr>
          <a:xfrm>
            <a:off x="4092296" y="261771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42">
            <a:extLst>
              <a:ext uri="{FF2B5EF4-FFF2-40B4-BE49-F238E27FC236}">
                <a16:creationId xmlns:a16="http://schemas.microsoft.com/office/drawing/2014/main" id="{5897A44A-C635-B0FF-A254-4B4575D2411F}"/>
              </a:ext>
            </a:extLst>
          </p:cNvPr>
          <p:cNvSpPr txBox="1"/>
          <p:nvPr/>
        </p:nvSpPr>
        <p:spPr>
          <a:xfrm>
            <a:off x="4110314" y="424945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43">
            <a:extLst>
              <a:ext uri="{FF2B5EF4-FFF2-40B4-BE49-F238E27FC236}">
                <a16:creationId xmlns:a16="http://schemas.microsoft.com/office/drawing/2014/main" id="{903871AD-241C-6CE9-541C-39384661FFAC}"/>
              </a:ext>
            </a:extLst>
          </p:cNvPr>
          <p:cNvSpPr txBox="1"/>
          <p:nvPr/>
        </p:nvSpPr>
        <p:spPr>
          <a:xfrm>
            <a:off x="6307247" y="4565851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44">
            <a:extLst>
              <a:ext uri="{FF2B5EF4-FFF2-40B4-BE49-F238E27FC236}">
                <a16:creationId xmlns:a16="http://schemas.microsoft.com/office/drawing/2014/main" id="{04338DA8-6066-5D0F-BDA3-AF455338BD90}"/>
              </a:ext>
            </a:extLst>
          </p:cNvPr>
          <p:cNvSpPr txBox="1"/>
          <p:nvPr/>
        </p:nvSpPr>
        <p:spPr>
          <a:xfrm>
            <a:off x="5462574" y="337905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45">
            <a:extLst>
              <a:ext uri="{FF2B5EF4-FFF2-40B4-BE49-F238E27FC236}">
                <a16:creationId xmlns:a16="http://schemas.microsoft.com/office/drawing/2014/main" id="{090CD84F-702B-0D0A-D65D-E07DDA389B3F}"/>
              </a:ext>
            </a:extLst>
          </p:cNvPr>
          <p:cNvSpPr txBox="1"/>
          <p:nvPr/>
        </p:nvSpPr>
        <p:spPr>
          <a:xfrm>
            <a:off x="6303839" y="282423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46">
            <a:extLst>
              <a:ext uri="{FF2B5EF4-FFF2-40B4-BE49-F238E27FC236}">
                <a16:creationId xmlns:a16="http://schemas.microsoft.com/office/drawing/2014/main" id="{92ADA510-B36A-43A2-76F9-C8A95B5E6B48}"/>
              </a:ext>
            </a:extLst>
          </p:cNvPr>
          <p:cNvSpPr txBox="1"/>
          <p:nvPr/>
        </p:nvSpPr>
        <p:spPr>
          <a:xfrm>
            <a:off x="7740977" y="3355042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18BA06-41EC-F425-A3C1-8777FFCF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2" name="物件 21">
            <a:extLst>
              <a:ext uri="{FF2B5EF4-FFF2-40B4-BE49-F238E27FC236}">
                <a16:creationId xmlns:a16="http://schemas.microsoft.com/office/drawing/2014/main" id="{A5CCD764-119D-127F-AE60-5FA7A93EE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1313" y="4037013"/>
          <a:ext cx="8572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253800" progId="Equation.DSMT4">
                  <p:embed/>
                </p:oleObj>
              </mc:Choice>
              <mc:Fallback>
                <p:oleObj name="Equation" r:id="rId2" imgW="253800" imgH="253800" progId="Equation.DSMT4">
                  <p:embed/>
                  <p:pic>
                    <p:nvPicPr>
                      <p:cNvPr id="22" name="物件 21">
                        <a:extLst>
                          <a:ext uri="{FF2B5EF4-FFF2-40B4-BE49-F238E27FC236}">
                            <a16:creationId xmlns:a16="http://schemas.microsoft.com/office/drawing/2014/main" id="{A5CCD764-119D-127F-AE60-5FA7A93EE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1313" y="4037013"/>
                        <a:ext cx="857250" cy="835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8D521D6-0187-D54E-6669-948299794469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3675225" y="2740249"/>
            <a:ext cx="1412381" cy="7049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5CECEAF-9860-F11C-D972-0EF6537D858E}"/>
              </a:ext>
            </a:extLst>
          </p:cNvPr>
          <p:cNvCxnSpPr>
            <a:cxnSpLocks/>
          </p:cNvCxnSpPr>
          <p:nvPr/>
        </p:nvCxnSpPr>
        <p:spPr>
          <a:xfrm flipH="1">
            <a:off x="5795922" y="2617715"/>
            <a:ext cx="1425213" cy="443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45">
            <a:extLst>
              <a:ext uri="{FF2B5EF4-FFF2-40B4-BE49-F238E27FC236}">
                <a16:creationId xmlns:a16="http://schemas.microsoft.com/office/drawing/2014/main" id="{E15FD5F5-14C1-5CBC-6D68-9877271EEA37}"/>
              </a:ext>
            </a:extLst>
          </p:cNvPr>
          <p:cNvSpPr txBox="1"/>
          <p:nvPr/>
        </p:nvSpPr>
        <p:spPr>
          <a:xfrm>
            <a:off x="6289242" y="200568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1D317A7-6C97-FD3C-D787-0103D550E67F}"/>
              </a:ext>
            </a:extLst>
          </p:cNvPr>
          <p:cNvSpPr txBox="1"/>
          <p:nvPr/>
        </p:nvSpPr>
        <p:spPr>
          <a:xfrm>
            <a:off x="4451022" y="5421045"/>
            <a:ext cx="328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+ 2 = 5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1A7B9F0-56A6-5A90-F0F0-09116FADB8A1}"/>
              </a:ext>
            </a:extLst>
          </p:cNvPr>
          <p:cNvCxnSpPr>
            <a:cxnSpLocks/>
          </p:cNvCxnSpPr>
          <p:nvPr/>
        </p:nvCxnSpPr>
        <p:spPr>
          <a:xfrm flipV="1">
            <a:off x="7472925" y="3081414"/>
            <a:ext cx="0" cy="1138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46">
            <a:extLst>
              <a:ext uri="{FF2B5EF4-FFF2-40B4-BE49-F238E27FC236}">
                <a16:creationId xmlns:a16="http://schemas.microsoft.com/office/drawing/2014/main" id="{3B187EB0-3118-489D-6B55-9C445D0D39F0}"/>
              </a:ext>
            </a:extLst>
          </p:cNvPr>
          <p:cNvSpPr txBox="1"/>
          <p:nvPr/>
        </p:nvSpPr>
        <p:spPr>
          <a:xfrm>
            <a:off x="7016446" y="3376097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D46BB19-CA4F-0B66-DD24-C478ECC1F0F0}"/>
              </a:ext>
            </a:extLst>
          </p:cNvPr>
          <p:cNvCxnSpPr>
            <a:cxnSpLocks/>
          </p:cNvCxnSpPr>
          <p:nvPr/>
        </p:nvCxnSpPr>
        <p:spPr>
          <a:xfrm>
            <a:off x="3763126" y="3711091"/>
            <a:ext cx="1411497" cy="632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46">
            <a:extLst>
              <a:ext uri="{FF2B5EF4-FFF2-40B4-BE49-F238E27FC236}">
                <a16:creationId xmlns:a16="http://schemas.microsoft.com/office/drawing/2014/main" id="{A5DF8D6C-817E-8F0E-B74A-F8AD1819FB40}"/>
              </a:ext>
            </a:extLst>
          </p:cNvPr>
          <p:cNvSpPr txBox="1"/>
          <p:nvPr/>
        </p:nvSpPr>
        <p:spPr>
          <a:xfrm>
            <a:off x="4322636" y="3537122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頁尾版面配置區 37">
            <a:extLst>
              <a:ext uri="{FF2B5EF4-FFF2-40B4-BE49-F238E27FC236}">
                <a16:creationId xmlns:a16="http://schemas.microsoft.com/office/drawing/2014/main" id="{4C50DFD6-05A9-47C1-3CCA-6A688542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 dirty="0"/>
          </a:p>
        </p:txBody>
      </p:sp>
      <p:sp>
        <p:nvSpPr>
          <p:cNvPr id="39" name="投影片編號版面配置區 38">
            <a:extLst>
              <a:ext uri="{FF2B5EF4-FFF2-40B4-BE49-F238E27FC236}">
                <a16:creationId xmlns:a16="http://schemas.microsoft.com/office/drawing/2014/main" id="{B25C56A3-6831-558B-E38B-6E693245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5F70083-8FB9-45A1-25C8-775EE4D8D982}"/>
              </a:ext>
            </a:extLst>
          </p:cNvPr>
          <p:cNvSpPr txBox="1"/>
          <p:nvPr/>
        </p:nvSpPr>
        <p:spPr>
          <a:xfrm>
            <a:off x="838200" y="1819947"/>
            <a:ext cx="356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Augmenting flow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updating residual network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0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3EC90-A70C-A1B1-5EA2-4223969B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(6/8)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5C3C5A7-C62B-F8D6-F657-7CE6BBB2C23A}"/>
              </a:ext>
            </a:extLst>
          </p:cNvPr>
          <p:cNvSpPr/>
          <p:nvPr/>
        </p:nvSpPr>
        <p:spPr>
          <a:xfrm>
            <a:off x="3068744" y="3344159"/>
            <a:ext cx="710537" cy="6899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F083EF9-0176-F668-10EF-D7533237A3D7}"/>
              </a:ext>
            </a:extLst>
          </p:cNvPr>
          <p:cNvSpPr/>
          <p:nvPr/>
        </p:nvSpPr>
        <p:spPr>
          <a:xfrm>
            <a:off x="7222019" y="2399084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3C02DDA-A2EF-7CBE-29D0-5372802A7090}"/>
              </a:ext>
            </a:extLst>
          </p:cNvPr>
          <p:cNvSpPr/>
          <p:nvPr/>
        </p:nvSpPr>
        <p:spPr>
          <a:xfrm>
            <a:off x="5086722" y="422025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176AF5B-AEDB-7082-0F37-98843A176AF2}"/>
              </a:ext>
            </a:extLst>
          </p:cNvPr>
          <p:cNvSpPr/>
          <p:nvPr/>
        </p:nvSpPr>
        <p:spPr>
          <a:xfrm>
            <a:off x="7222019" y="4229121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DADB28A-5D0A-E8A8-0B39-92C550A1C0EE}"/>
              </a:ext>
            </a:extLst>
          </p:cNvPr>
          <p:cNvSpPr/>
          <p:nvPr/>
        </p:nvSpPr>
        <p:spPr>
          <a:xfrm>
            <a:off x="5087606" y="2394649"/>
            <a:ext cx="709200" cy="691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7E57630-1CA1-05D0-D720-C433222DA16A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flipH="1" flipV="1">
            <a:off x="3675225" y="3933060"/>
            <a:ext cx="1411497" cy="63279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3276742-1DB7-16E8-26D0-18CACF3B76F2}"/>
              </a:ext>
            </a:extLst>
          </p:cNvPr>
          <p:cNvCxnSpPr>
            <a:cxnSpLocks/>
          </p:cNvCxnSpPr>
          <p:nvPr/>
        </p:nvCxnSpPr>
        <p:spPr>
          <a:xfrm flipH="1">
            <a:off x="5795922" y="4565851"/>
            <a:ext cx="1426097" cy="887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593DCE1-B253-40C7-2F79-3D4C95CEDD1A}"/>
              </a:ext>
            </a:extLst>
          </p:cNvPr>
          <p:cNvCxnSpPr>
            <a:stCxn id="6" idx="0"/>
            <a:endCxn id="8" idx="4"/>
          </p:cNvCxnSpPr>
          <p:nvPr/>
        </p:nvCxnSpPr>
        <p:spPr>
          <a:xfrm flipV="1">
            <a:off x="5441322" y="3085849"/>
            <a:ext cx="884" cy="1134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738F97C-28BB-A827-C3A9-0C0510AA7A04}"/>
              </a:ext>
            </a:extLst>
          </p:cNvPr>
          <p:cNvCxnSpPr>
            <a:cxnSpLocks/>
          </p:cNvCxnSpPr>
          <p:nvPr/>
        </p:nvCxnSpPr>
        <p:spPr>
          <a:xfrm>
            <a:off x="5796806" y="2813899"/>
            <a:ext cx="1425213" cy="4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C9A5B82-4A9E-59B4-2979-E76F7799DCAF}"/>
              </a:ext>
            </a:extLst>
          </p:cNvPr>
          <p:cNvCxnSpPr>
            <a:cxnSpLocks/>
          </p:cNvCxnSpPr>
          <p:nvPr/>
        </p:nvCxnSpPr>
        <p:spPr>
          <a:xfrm>
            <a:off x="7666553" y="3090284"/>
            <a:ext cx="0" cy="113883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41">
            <a:extLst>
              <a:ext uri="{FF2B5EF4-FFF2-40B4-BE49-F238E27FC236}">
                <a16:creationId xmlns:a16="http://schemas.microsoft.com/office/drawing/2014/main" id="{B0931AC1-2F97-FC4E-48AC-08B1A02E720A}"/>
              </a:ext>
            </a:extLst>
          </p:cNvPr>
          <p:cNvSpPr txBox="1"/>
          <p:nvPr/>
        </p:nvSpPr>
        <p:spPr>
          <a:xfrm>
            <a:off x="4092296" y="261771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42">
            <a:extLst>
              <a:ext uri="{FF2B5EF4-FFF2-40B4-BE49-F238E27FC236}">
                <a16:creationId xmlns:a16="http://schemas.microsoft.com/office/drawing/2014/main" id="{5897A44A-C635-B0FF-A254-4B4575D2411F}"/>
              </a:ext>
            </a:extLst>
          </p:cNvPr>
          <p:cNvSpPr txBox="1"/>
          <p:nvPr/>
        </p:nvSpPr>
        <p:spPr>
          <a:xfrm>
            <a:off x="4110314" y="424945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43">
            <a:extLst>
              <a:ext uri="{FF2B5EF4-FFF2-40B4-BE49-F238E27FC236}">
                <a16:creationId xmlns:a16="http://schemas.microsoft.com/office/drawing/2014/main" id="{903871AD-241C-6CE9-541C-39384661FFAC}"/>
              </a:ext>
            </a:extLst>
          </p:cNvPr>
          <p:cNvSpPr txBox="1"/>
          <p:nvPr/>
        </p:nvSpPr>
        <p:spPr>
          <a:xfrm>
            <a:off x="6307247" y="4565851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44">
            <a:extLst>
              <a:ext uri="{FF2B5EF4-FFF2-40B4-BE49-F238E27FC236}">
                <a16:creationId xmlns:a16="http://schemas.microsoft.com/office/drawing/2014/main" id="{04338DA8-6066-5D0F-BDA3-AF455338BD90}"/>
              </a:ext>
            </a:extLst>
          </p:cNvPr>
          <p:cNvSpPr txBox="1"/>
          <p:nvPr/>
        </p:nvSpPr>
        <p:spPr>
          <a:xfrm>
            <a:off x="5462574" y="337905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45">
            <a:extLst>
              <a:ext uri="{FF2B5EF4-FFF2-40B4-BE49-F238E27FC236}">
                <a16:creationId xmlns:a16="http://schemas.microsoft.com/office/drawing/2014/main" id="{090CD84F-702B-0D0A-D65D-E07DDA389B3F}"/>
              </a:ext>
            </a:extLst>
          </p:cNvPr>
          <p:cNvSpPr txBox="1"/>
          <p:nvPr/>
        </p:nvSpPr>
        <p:spPr>
          <a:xfrm>
            <a:off x="6303839" y="2824239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46">
            <a:extLst>
              <a:ext uri="{FF2B5EF4-FFF2-40B4-BE49-F238E27FC236}">
                <a16:creationId xmlns:a16="http://schemas.microsoft.com/office/drawing/2014/main" id="{92ADA510-B36A-43A2-76F9-C8A95B5E6B48}"/>
              </a:ext>
            </a:extLst>
          </p:cNvPr>
          <p:cNvSpPr txBox="1"/>
          <p:nvPr/>
        </p:nvSpPr>
        <p:spPr>
          <a:xfrm>
            <a:off x="7740977" y="3355042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18BA06-41EC-F425-A3C1-8777FFCF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8D521D6-0187-D54E-6669-948299794469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3675225" y="2740249"/>
            <a:ext cx="1412381" cy="7049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5CECEAF-9860-F11C-D972-0EF6537D858E}"/>
              </a:ext>
            </a:extLst>
          </p:cNvPr>
          <p:cNvCxnSpPr>
            <a:cxnSpLocks/>
          </p:cNvCxnSpPr>
          <p:nvPr/>
        </p:nvCxnSpPr>
        <p:spPr>
          <a:xfrm flipH="1">
            <a:off x="5795922" y="2617715"/>
            <a:ext cx="1425213" cy="443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45">
            <a:extLst>
              <a:ext uri="{FF2B5EF4-FFF2-40B4-BE49-F238E27FC236}">
                <a16:creationId xmlns:a16="http://schemas.microsoft.com/office/drawing/2014/main" id="{E15FD5F5-14C1-5CBC-6D68-9877271EEA37}"/>
              </a:ext>
            </a:extLst>
          </p:cNvPr>
          <p:cNvSpPr txBox="1"/>
          <p:nvPr/>
        </p:nvSpPr>
        <p:spPr>
          <a:xfrm>
            <a:off x="6289242" y="2005685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1D317A7-6C97-FD3C-D787-0103D550E67F}"/>
              </a:ext>
            </a:extLst>
          </p:cNvPr>
          <p:cNvSpPr txBox="1"/>
          <p:nvPr/>
        </p:nvSpPr>
        <p:spPr>
          <a:xfrm>
            <a:off x="4451022" y="5421045"/>
            <a:ext cx="328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1A7B9F0-56A6-5A90-F0F0-09116FADB8A1}"/>
              </a:ext>
            </a:extLst>
          </p:cNvPr>
          <p:cNvCxnSpPr>
            <a:cxnSpLocks/>
          </p:cNvCxnSpPr>
          <p:nvPr/>
        </p:nvCxnSpPr>
        <p:spPr>
          <a:xfrm flipV="1">
            <a:off x="7472925" y="3081414"/>
            <a:ext cx="0" cy="1138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46">
            <a:extLst>
              <a:ext uri="{FF2B5EF4-FFF2-40B4-BE49-F238E27FC236}">
                <a16:creationId xmlns:a16="http://schemas.microsoft.com/office/drawing/2014/main" id="{3B187EB0-3118-489D-6B55-9C445D0D39F0}"/>
              </a:ext>
            </a:extLst>
          </p:cNvPr>
          <p:cNvSpPr txBox="1"/>
          <p:nvPr/>
        </p:nvSpPr>
        <p:spPr>
          <a:xfrm>
            <a:off x="7016446" y="3376097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D46BB19-CA4F-0B66-DD24-C478ECC1F0F0}"/>
              </a:ext>
            </a:extLst>
          </p:cNvPr>
          <p:cNvCxnSpPr>
            <a:cxnSpLocks/>
          </p:cNvCxnSpPr>
          <p:nvPr/>
        </p:nvCxnSpPr>
        <p:spPr>
          <a:xfrm>
            <a:off x="3763126" y="3711091"/>
            <a:ext cx="1411497" cy="6327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46">
            <a:extLst>
              <a:ext uri="{FF2B5EF4-FFF2-40B4-BE49-F238E27FC236}">
                <a16:creationId xmlns:a16="http://schemas.microsoft.com/office/drawing/2014/main" id="{A5DF8D6C-817E-8F0E-B74A-F8AD1819FB40}"/>
              </a:ext>
            </a:extLst>
          </p:cNvPr>
          <p:cNvSpPr txBox="1"/>
          <p:nvPr/>
        </p:nvSpPr>
        <p:spPr>
          <a:xfrm>
            <a:off x="4322636" y="3537122"/>
            <a:ext cx="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物件 27">
            <a:extLst>
              <a:ext uri="{FF2B5EF4-FFF2-40B4-BE49-F238E27FC236}">
                <a16:creationId xmlns:a16="http://schemas.microsoft.com/office/drawing/2014/main" id="{D3B2A9C6-4CC6-F78A-AFC2-D49F7CEAD1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088154"/>
              </p:ext>
            </p:extLst>
          </p:nvPr>
        </p:nvGraphicFramePr>
        <p:xfrm>
          <a:off x="9233096" y="4037013"/>
          <a:ext cx="8143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253800" progId="Equation.DSMT4">
                  <p:embed/>
                </p:oleObj>
              </mc:Choice>
              <mc:Fallback>
                <p:oleObj name="Equation" r:id="rId2" imgW="241200" imgH="253800" progId="Equation.DSMT4">
                  <p:embed/>
                  <p:pic>
                    <p:nvPicPr>
                      <p:cNvPr id="22" name="物件 21">
                        <a:extLst>
                          <a:ext uri="{FF2B5EF4-FFF2-40B4-BE49-F238E27FC236}">
                            <a16:creationId xmlns:a16="http://schemas.microsoft.com/office/drawing/2014/main" id="{A5CCD764-119D-127F-AE60-5FA7A93EE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3096" y="4037013"/>
                        <a:ext cx="814388" cy="835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頁尾版面配置區 28">
            <a:extLst>
              <a:ext uri="{FF2B5EF4-FFF2-40B4-BE49-F238E27FC236}">
                <a16:creationId xmlns:a16="http://schemas.microsoft.com/office/drawing/2014/main" id="{04459FE6-D5E4-E8AD-11E7-AD4A8C50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NETFLOW2202  PAPER PRENSENTATION</a:t>
            </a:r>
            <a:endParaRPr lang="zh-TW" altLang="en-US" dirty="0"/>
          </a:p>
        </p:txBody>
      </p:sp>
      <p:sp>
        <p:nvSpPr>
          <p:cNvPr id="30" name="投影片編號版面配置區 29">
            <a:extLst>
              <a:ext uri="{FF2B5EF4-FFF2-40B4-BE49-F238E27FC236}">
                <a16:creationId xmlns:a16="http://schemas.microsoft.com/office/drawing/2014/main" id="{93D6F14A-014A-9B4B-1015-106D8FE6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BF-72E5-4A75-BC47-46489F057894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6D1F055-B3D5-4794-53F3-21558824A301}"/>
              </a:ext>
            </a:extLst>
          </p:cNvPr>
          <p:cNvSpPr txBox="1"/>
          <p:nvPr/>
        </p:nvSpPr>
        <p:spPr>
          <a:xfrm>
            <a:off x="838200" y="1819947"/>
            <a:ext cx="356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shortest augmenting path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9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6592AC0A2F4C24A95CC5D0BF496093D" ma:contentTypeVersion="10" ma:contentTypeDescription="建立新的文件。" ma:contentTypeScope="" ma:versionID="389321321fe62265ed8939eca6e10aa2">
  <xsd:schema xmlns:xsd="http://www.w3.org/2001/XMLSchema" xmlns:xs="http://www.w3.org/2001/XMLSchema" xmlns:p="http://schemas.microsoft.com/office/2006/metadata/properties" xmlns:ns2="69b1f48f-880b-44ad-916a-e212118a994f" xmlns:ns3="d144eff7-6e22-4895-9a40-2e463d5cdf11" targetNamespace="http://schemas.microsoft.com/office/2006/metadata/properties" ma:root="true" ma:fieldsID="459ae2a4be26e82fc76a506d75ced13c" ns2:_="" ns3:_="">
    <xsd:import namespace="69b1f48f-880b-44ad-916a-e212118a994f"/>
    <xsd:import namespace="d144eff7-6e22-4895-9a40-2e463d5cdf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b1f48f-880b-44ad-916a-e212118a99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影像標籤" ma:readOnly="false" ma:fieldId="{5cf76f15-5ced-4ddc-b409-7134ff3c332f}" ma:taxonomyMulti="true" ma:sspId="2b7cc9c4-2e33-4c29-8e3b-fac3172d3c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4eff7-6e22-4895-9a40-2e463d5cdf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0ae30c4f-28e5-447b-93e3-936ca52d8bb1}" ma:internalName="TaxCatchAll" ma:showField="CatchAllData" ma:web="d144eff7-6e22-4895-9a40-2e463d5cdf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9b1f48f-880b-44ad-916a-e212118a994f">
      <Terms xmlns="http://schemas.microsoft.com/office/infopath/2007/PartnerControls"/>
    </lcf76f155ced4ddcb4097134ff3c332f>
    <TaxCatchAll xmlns="d144eff7-6e22-4895-9a40-2e463d5cdf11" xsi:nil="true"/>
  </documentManagement>
</p:properties>
</file>

<file path=customXml/itemProps1.xml><?xml version="1.0" encoding="utf-8"?>
<ds:datastoreItem xmlns:ds="http://schemas.openxmlformats.org/officeDocument/2006/customXml" ds:itemID="{A4D77264-8658-4C3D-8B4F-1879B1CACBF5}"/>
</file>

<file path=customXml/itemProps2.xml><?xml version="1.0" encoding="utf-8"?>
<ds:datastoreItem xmlns:ds="http://schemas.openxmlformats.org/officeDocument/2006/customXml" ds:itemID="{3E854A04-FC49-4786-A141-9F4667C74140}"/>
</file>

<file path=customXml/itemProps3.xml><?xml version="1.0" encoding="utf-8"?>
<ds:datastoreItem xmlns:ds="http://schemas.openxmlformats.org/officeDocument/2006/customXml" ds:itemID="{369C0916-EF62-48F7-87C9-4D91FA4252EE}"/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364</TotalTime>
  <Words>653</Words>
  <Application>Microsoft Office PowerPoint</Application>
  <PresentationFormat>寬螢幕</PresentationFormat>
  <Paragraphs>228</Paragraphs>
  <Slides>17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MathType 6.0 Equation</vt:lpstr>
      <vt:lpstr>Edmonds-Karp Algorithm Maximum Flow Problem</vt:lpstr>
      <vt:lpstr>Overview</vt:lpstr>
      <vt:lpstr>Edmonds-Karp Algorithm</vt:lpstr>
      <vt:lpstr>Example (1/8)</vt:lpstr>
      <vt:lpstr>Example (2/8)</vt:lpstr>
      <vt:lpstr>Example (3/8)</vt:lpstr>
      <vt:lpstr>Example (4/8)</vt:lpstr>
      <vt:lpstr>Example (5/8)</vt:lpstr>
      <vt:lpstr>Example (6/8)</vt:lpstr>
      <vt:lpstr>Example (7/8)</vt:lpstr>
      <vt:lpstr>Example (8/8)</vt:lpstr>
      <vt:lpstr>Complexity (1/4)</vt:lpstr>
      <vt:lpstr>Complexity (2/4)</vt:lpstr>
      <vt:lpstr>Complexity (3/4)</vt:lpstr>
      <vt:lpstr>Complexity (4/4)</vt:lpstr>
      <vt:lpstr>Edmonds-Karp Algorithm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Edmonds-Karp Algorithm On Maximum Flow Problem</dc:title>
  <dc:creator>李宗霖 Li, Tzung-Lin</dc:creator>
  <cp:lastModifiedBy>李宗霖 Li, Tzung-Lin</cp:lastModifiedBy>
  <cp:revision>99</cp:revision>
  <dcterms:created xsi:type="dcterms:W3CDTF">2023-06-21T07:13:19Z</dcterms:created>
  <dcterms:modified xsi:type="dcterms:W3CDTF">2023-06-21T13:17:59Z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0x01010006592AC0A2F4C24A95CC5D0BF496093D</vt:lpwstr>
  </property>
</Properties>
</file>