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000" r:id="rId1"/>
  </p:sldMasterIdLst>
  <p:notesMasterIdLst>
    <p:notesMasterId r:id="rId24"/>
  </p:notesMasterIdLst>
  <p:sldIdLst>
    <p:sldId id="256" r:id="rId2"/>
    <p:sldId id="265" r:id="rId3"/>
    <p:sldId id="267" r:id="rId4"/>
    <p:sldId id="268" r:id="rId5"/>
    <p:sldId id="282" r:id="rId6"/>
    <p:sldId id="277" r:id="rId7"/>
    <p:sldId id="281" r:id="rId8"/>
    <p:sldId id="280" r:id="rId9"/>
    <p:sldId id="279" r:id="rId10"/>
    <p:sldId id="278" r:id="rId11"/>
    <p:sldId id="269" r:id="rId12"/>
    <p:sldId id="270" r:id="rId13"/>
    <p:sldId id="271" r:id="rId14"/>
    <p:sldId id="272" r:id="rId15"/>
    <p:sldId id="275" r:id="rId16"/>
    <p:sldId id="274" r:id="rId17"/>
    <p:sldId id="273" r:id="rId18"/>
    <p:sldId id="276" r:id="rId19"/>
    <p:sldId id="283" r:id="rId20"/>
    <p:sldId id="284" r:id="rId21"/>
    <p:sldId id="285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66" autoAdjust="0"/>
  </p:normalViewPr>
  <p:slideViewPr>
    <p:cSldViewPr snapToGrid="0">
      <p:cViewPr>
        <p:scale>
          <a:sx n="129" d="100"/>
          <a:sy n="129" d="100"/>
        </p:scale>
        <p:origin x="-24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F6353-796C-457E-AF16-BF23F1321B86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267A-FE87-4EBE-AAF0-36D8F74D9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0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B267A-FE87-4EBE-AAF0-36D8F74D95B7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22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800" dirty="0">
                <a:effectLst/>
                <a:latin typeface="NewCenturySchlbk"/>
              </a:rPr>
              <a:t>The shortest-path feasibility problem (FP) is to find a negative-length cycle in a given directed, weighted graph, or to present a proof (a set of feasible potentials) that no such cycle exists. This is closely related to the problem of finding shortest-path distances in a network. A solution to the shortest-path problem is also a solution to FP. </a:t>
            </a:r>
            <a:endParaRPr lang="en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B267A-FE87-4EBE-AAF0-36D8F74D95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4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5DD-F8F9-4DF6-A342-1DD128C0B2A8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711E-990E-4475-8892-AE0B34013FF1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FB1-971D-4A48-824D-A1D9202FF329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CC9-150E-4840-8F6E-15C7123895D4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072" y="6459784"/>
            <a:ext cx="1312025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30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BF-D41D-4E7E-A850-ED552ADAFA0A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0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CC9-150E-4840-8F6E-15C7123895D4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8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CC9-150E-4840-8F6E-15C7123895D4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5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00C4-7CAC-4831-9B9A-49F9D4538316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3605-1BE3-4677-8C6A-2A8DDEC86C2E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9DCCC9-150E-4840-8F6E-15C7123895D4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20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CC9-150E-4840-8F6E-15C7123895D4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9DCCC9-150E-4840-8F6E-15C7123895D4}" type="datetime1">
              <a:rPr lang="en-US" altLang="zh-TW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9551274-D4D6-CF55-0E5C-AB1B3CD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0691" y="2227151"/>
            <a:ext cx="8012317" cy="175637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kumimoji="1" lang="en-US" altLang="zh-TW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feasibility algorithms: an experimental evaluation </a:t>
            </a:r>
            <a:endParaRPr kumimoji="1" lang="zh-TW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283365-FBAF-8CA5-7789-FB669BEDE30A}"/>
              </a:ext>
            </a:extLst>
          </p:cNvPr>
          <p:cNvSpPr txBox="1"/>
          <p:nvPr/>
        </p:nvSpPr>
        <p:spPr>
          <a:xfrm>
            <a:off x="8910797" y="5868304"/>
            <a:ext cx="265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+mj-ea"/>
                <a:ea typeface="+mj-ea"/>
              </a:rPr>
              <a:t>工資</a:t>
            </a:r>
            <a:r>
              <a:rPr kumimoji="1" lang="en-US" altLang="zh-TW" sz="2400" dirty="0">
                <a:latin typeface="+mj-ea"/>
                <a:ea typeface="+mj-ea"/>
              </a:rPr>
              <a:t>112 </a:t>
            </a:r>
            <a:r>
              <a:rPr kumimoji="1" lang="zh-TW" altLang="en-US" sz="2400" dirty="0">
                <a:latin typeface="+mj-ea"/>
                <a:ea typeface="+mj-ea"/>
              </a:rPr>
              <a:t>林宏諭</a:t>
            </a: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11219563" y="63382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BFM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7C91A2-DB7E-0D23-678C-28D34F89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5" t="51588"/>
          <a:stretch/>
        </p:blipFill>
        <p:spPr bwMode="auto">
          <a:xfrm>
            <a:off x="3310980" y="1932254"/>
            <a:ext cx="5570040" cy="41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0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91001"/>
                <a:ext cx="10058400" cy="4023360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all potentials are initially zero,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p(s)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set to null and the remaining vertices v have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p(v)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to s. </a:t>
                </a: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maintains for each vertex v a status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S(v)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{unreached, labeled, scanned}. </a:t>
                </a: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labeled vertex v,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SCAN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examines all arcs (v, w),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0, then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set to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S(w) </a:t>
                </a: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labeled. 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91001"/>
                <a:ext cx="10058400" cy="4023360"/>
              </a:xfrm>
              <a:blipFill>
                <a:blip r:embed="rId2"/>
                <a:stretch>
                  <a:fillRect l="-1387" t="-1258" r="-1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91001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scanning algorithm does not necessarily run in polynomial time, they partition the sequence of vertex scans into passes (subsequences of scans) with the following properties: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is scanned at most once during a pass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that is already labeled when the pass begins must be scanned during the pass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cycle detection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4923" y="189100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subtree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disassembly and it with update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alternative to methods based on subtree traversal is admissible graph search proposed by Goldberg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Algorithm-BFCT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4923" y="189100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BFM algorithm with subtree disassembly, including updates.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in O(nm) worst-case time.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Stacked-based Algorithm-LS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4923" y="189100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similar to BFCT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FIFO queue to stack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two stacks of labeled vertices, one for the current pass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in O(nm) time in the worst case.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Stacked-based Algorithm-LSG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4923" y="189100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adopts a greedier approach, in the sense that it tries to scan labeled vertices as early as possible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requires that we explicitly keep track of the last pass in which each vertex was scanned.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in O(nm) time in the worst case.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Stacked-based Algorithm-DFS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4923" y="189100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similar to LSG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 arc scan improved the potential of its head and there were no subtree disassembly, vertices would be scanned in depth-first order.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in O(nm) time in the worst case.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Algorithm-HYB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4923" y="189100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is indeed very fast at detecting obvious cycles. In general, however, it seems to be much less robust than BFCT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DFS during the first pass only, then behaves as BFCT.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first pass, stack T (created by DFS) becomes the first queue used by BFCT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in O(nm) time in the worst case. 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7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8" name="內容版面配置區 52">
            <a:extLst>
              <a:ext uri="{FF2B5EF4-FFF2-40B4-BE49-F238E27FC236}">
                <a16:creationId xmlns:a16="http://schemas.microsoft.com/office/drawing/2014/main" id="{A872EE78-D446-BFCF-BE69-F372470E0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62" t="7304" r="50982" b="73109"/>
          <a:stretch/>
        </p:blipFill>
        <p:spPr>
          <a:xfrm>
            <a:off x="2514752" y="1817436"/>
            <a:ext cx="7162496" cy="4653712"/>
          </a:xfrm>
        </p:spPr>
      </p:pic>
    </p:spTree>
    <p:extLst>
      <p:ext uri="{BB962C8B-B14F-4D97-AF65-F5344CB8AC3E}">
        <p14:creationId xmlns:p14="http://schemas.microsoft.com/office/powerpoint/2010/main" val="254174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91001"/>
            <a:ext cx="10058400" cy="40233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shortest-path feasibility problem (FP) is to find a negative-length cycle in a given directed,  weighted graph.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closely related to the problem of finding shortest-path distances in a network.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to the shortest-path problem is also a solution to FP.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741193C-CFE4-FF39-1641-D5BBF8B55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4" t="7238" r="50980" b="68611"/>
          <a:stretch/>
        </p:blipFill>
        <p:spPr>
          <a:xfrm>
            <a:off x="3188970" y="1737360"/>
            <a:ext cx="5875020" cy="4652578"/>
          </a:xfrm>
        </p:spPr>
      </p:pic>
    </p:spTree>
    <p:extLst>
      <p:ext uri="{BB962C8B-B14F-4D97-AF65-F5344CB8AC3E}">
        <p14:creationId xmlns:p14="http://schemas.microsoft.com/office/powerpoint/2010/main" val="388184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AB782D6-A3D5-0974-7E13-133140D4A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59" t="6731" r="50981" b="72515"/>
          <a:stretch/>
        </p:blipFill>
        <p:spPr>
          <a:xfrm>
            <a:off x="3092470" y="2036202"/>
            <a:ext cx="6007060" cy="4124739"/>
          </a:xfrm>
        </p:spPr>
      </p:pic>
    </p:spTree>
    <p:extLst>
      <p:ext uri="{BB962C8B-B14F-4D97-AF65-F5344CB8AC3E}">
        <p14:creationId xmlns:p14="http://schemas.microsoft.com/office/powerpoint/2010/main" val="9750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2C944960-6CF4-916A-690B-732AAB6D180C}"/>
              </a:ext>
            </a:extLst>
          </p:cNvPr>
          <p:cNvSpPr txBox="1">
            <a:spLocks/>
          </p:cNvSpPr>
          <p:nvPr/>
        </p:nvSpPr>
        <p:spPr>
          <a:xfrm>
            <a:off x="809119" y="3049009"/>
            <a:ext cx="10573762" cy="759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0879975" y="6470241"/>
            <a:ext cx="1312025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91001"/>
            <a:ext cx="10058400" cy="40233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algorithm framework that generalizes BFM and is a natural basis for new algorithms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several new algorithms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reimplemented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ones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new set of benchmark instances that is more extensive than existing ones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notation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91001"/>
                <a:ext cx="10058400" cy="4023360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directed graph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= (V, E)</a:t>
                </a: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length function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: E → R</a:t>
                </a: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r>
                  <a:rPr lang="en" altLang="zh-TW" dirty="0">
                    <a:latin typeface="NewCenturySchlbk"/>
                  </a:rPr>
                  <a:t>reduced cost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∪{−∞,∞}</m:t>
                    </m:r>
                  </m:oMath>
                </a14:m>
                <a:r>
                  <a:rPr lang="en" altLang="zh-TW" i="1" dirty="0">
                    <a:latin typeface="NewCenturySchlbk"/>
                  </a:rPr>
                  <a:t> </a:t>
                </a:r>
                <a:r>
                  <a:rPr lang="en" altLang="zh-TW" dirty="0">
                    <a:latin typeface="NewCenturySchlbk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91001"/>
                <a:ext cx="10058400" cy="4023360"/>
              </a:xfrm>
              <a:blipFill>
                <a:blip r:embed="rId2"/>
                <a:stretch>
                  <a:fillRect l="-1387" t="-1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BFM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7C91A2-DB7E-0D23-678C-28D34F89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36" b="50849"/>
          <a:stretch/>
        </p:blipFill>
        <p:spPr bwMode="auto">
          <a:xfrm>
            <a:off x="3346790" y="1992698"/>
            <a:ext cx="5498419" cy="414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BFM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7C91A2-DB7E-0D23-678C-28D34F89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5" t="1" r="31358" b="49537"/>
          <a:stretch/>
        </p:blipFill>
        <p:spPr bwMode="auto">
          <a:xfrm>
            <a:off x="3039762" y="1918426"/>
            <a:ext cx="5934951" cy="419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3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BFM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7C91A2-DB7E-0D23-678C-28D34F89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4" b="49818"/>
          <a:stretch/>
        </p:blipFill>
        <p:spPr bwMode="auto">
          <a:xfrm>
            <a:off x="2760692" y="1908395"/>
            <a:ext cx="5397045" cy="419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BFM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7C91A2-DB7E-0D23-678C-28D34F89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63" r="67353" b="1"/>
          <a:stretch/>
        </p:blipFill>
        <p:spPr bwMode="auto">
          <a:xfrm>
            <a:off x="3315706" y="1878227"/>
            <a:ext cx="5560588" cy="410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7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BFM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7C91A2-DB7E-0D23-678C-28D34F89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3" t="52713" r="33870"/>
          <a:stretch/>
        </p:blipFill>
        <p:spPr bwMode="auto">
          <a:xfrm>
            <a:off x="3377513" y="1963498"/>
            <a:ext cx="5436973" cy="395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5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6592AC0A2F4C24A95CC5D0BF496093D" ma:contentTypeVersion="10" ma:contentTypeDescription="建立新的文件。" ma:contentTypeScope="" ma:versionID="389321321fe62265ed8939eca6e10aa2">
  <xsd:schema xmlns:xsd="http://www.w3.org/2001/XMLSchema" xmlns:xs="http://www.w3.org/2001/XMLSchema" xmlns:p="http://schemas.microsoft.com/office/2006/metadata/properties" xmlns:ns2="69b1f48f-880b-44ad-916a-e212118a994f" xmlns:ns3="d144eff7-6e22-4895-9a40-2e463d5cdf11" targetNamespace="http://schemas.microsoft.com/office/2006/metadata/properties" ma:root="true" ma:fieldsID="459ae2a4be26e82fc76a506d75ced13c" ns2:_="" ns3:_="">
    <xsd:import namespace="69b1f48f-880b-44ad-916a-e212118a994f"/>
    <xsd:import namespace="d144eff7-6e22-4895-9a40-2e463d5cdf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1f48f-880b-44ad-916a-e212118a9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2b7cc9c4-2e33-4c29-8e3b-fac3172d3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4eff7-6e22-4895-9a40-2e463d5cdf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ae30c4f-28e5-447b-93e3-936ca52d8bb1}" ma:internalName="TaxCatchAll" ma:showField="CatchAllData" ma:web="d144eff7-6e22-4895-9a40-2e463d5cdf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b1f48f-880b-44ad-916a-e212118a994f">
      <Terms xmlns="http://schemas.microsoft.com/office/infopath/2007/PartnerControls"/>
    </lcf76f155ced4ddcb4097134ff3c332f>
    <TaxCatchAll xmlns="d144eff7-6e22-4895-9a40-2e463d5cdf11" xsi:nil="true"/>
  </documentManagement>
</p:properties>
</file>

<file path=customXml/itemProps1.xml><?xml version="1.0" encoding="utf-8"?>
<ds:datastoreItem xmlns:ds="http://schemas.openxmlformats.org/officeDocument/2006/customXml" ds:itemID="{E38D49F5-21CF-44E5-B18A-2E51BBCB79AF}"/>
</file>

<file path=customXml/itemProps2.xml><?xml version="1.0" encoding="utf-8"?>
<ds:datastoreItem xmlns:ds="http://schemas.openxmlformats.org/officeDocument/2006/customXml" ds:itemID="{73A05902-3833-441C-8575-62E24498CDF9}"/>
</file>

<file path=customXml/itemProps3.xml><?xml version="1.0" encoding="utf-8"?>
<ds:datastoreItem xmlns:ds="http://schemas.openxmlformats.org/officeDocument/2006/customXml" ds:itemID="{55138F78-07FB-4AF9-A4B8-92C9EE212AD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2641</TotalTime>
  <Words>688</Words>
  <Application>Microsoft Macintosh PowerPoint</Application>
  <PresentationFormat>寬螢幕</PresentationFormat>
  <Paragraphs>114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新細明體</vt:lpstr>
      <vt:lpstr>NewCenturySchlbk</vt:lpstr>
      <vt:lpstr>Calibri</vt:lpstr>
      <vt:lpstr>Calibri Light</vt:lpstr>
      <vt:lpstr>Cambria Math</vt:lpstr>
      <vt:lpstr>Times New Roman</vt:lpstr>
      <vt:lpstr>Wingdings</vt:lpstr>
      <vt:lpstr>Wingdings 3</vt:lpstr>
      <vt:lpstr>回顧</vt:lpstr>
      <vt:lpstr>PowerPoint 簡報</vt:lpstr>
      <vt:lpstr>Introduction</vt:lpstr>
      <vt:lpstr>Contribution</vt:lpstr>
      <vt:lpstr> Definition and notation</vt:lpstr>
      <vt:lpstr> General BFM</vt:lpstr>
      <vt:lpstr> General BFM</vt:lpstr>
      <vt:lpstr> General BFM</vt:lpstr>
      <vt:lpstr> General BFM</vt:lpstr>
      <vt:lpstr> General BFM</vt:lpstr>
      <vt:lpstr> General BFM</vt:lpstr>
      <vt:lpstr> Scanning Algorithm</vt:lpstr>
      <vt:lpstr> Scanning Algorithm</vt:lpstr>
      <vt:lpstr> Negative cycle detection</vt:lpstr>
      <vt:lpstr> Algorithm-BFCT</vt:lpstr>
      <vt:lpstr> Stacked-based Algorithm-LS</vt:lpstr>
      <vt:lpstr> Stacked-based Algorithm-LSG</vt:lpstr>
      <vt:lpstr> Stacked-based Algorithm-DFS</vt:lpstr>
      <vt:lpstr> Hybrid Algorithm-HYB</vt:lpstr>
      <vt:lpstr> Computational results</vt:lpstr>
      <vt:lpstr> Computational results</vt:lpstr>
      <vt:lpstr> Computational results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宏諭 林</dc:creator>
  <cp:lastModifiedBy>addie90813@gmail.com</cp:lastModifiedBy>
  <cp:revision>45</cp:revision>
  <dcterms:created xsi:type="dcterms:W3CDTF">2023-04-18T02:46:25Z</dcterms:created>
  <dcterms:modified xsi:type="dcterms:W3CDTF">2023-06-21T04:44:26Z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0x01010006592AC0A2F4C24A95CC5D0BF496093D</vt:lpwstr>
  </property>
</Properties>
</file>