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handoutMasterIdLst>
    <p:handoutMasterId r:id="rId16"/>
  </p:handoutMasterIdLst>
  <p:sldIdLst>
    <p:sldId id="591" r:id="rId5"/>
    <p:sldId id="595" r:id="rId6"/>
    <p:sldId id="592" r:id="rId7"/>
    <p:sldId id="596" r:id="rId8"/>
    <p:sldId id="602" r:id="rId9"/>
    <p:sldId id="603" r:id="rId10"/>
    <p:sldId id="605" r:id="rId11"/>
    <p:sldId id="606" r:id="rId12"/>
    <p:sldId id="604" r:id="rId13"/>
    <p:sldId id="607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78" d="100"/>
          <a:sy n="78" d="100"/>
        </p:scale>
        <p:origin x="184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DF0B09-3C69-4D66-83FE-3D6C31DD6014}" type="datetimeFigureOut">
              <a:rPr lang="zh-TW" altLang="en-US"/>
              <a:pPr>
                <a:defRPr/>
              </a:pPr>
              <a:t>2023-06-22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644EFD-B515-4DB9-AECA-CFFFED8E85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1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8EBB7EC-2A7F-4FFC-8CF6-741A9D1771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588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5D23F9-8A60-4C6C-9823-203D6F5CEB6F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25BCB3-68EB-4AAB-99BE-693765F73B17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D04F70C8-02D6-4AB1-9C31-B374BC399895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zh-TW" altLang="en-US" sz="140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087EAD79-2A8B-415F-A111-2B350A0F737F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/12</a:t>
            </a:r>
            <a:endParaRPr lang="en-US" altLang="zh-TW" sz="1400" dirty="0">
              <a:latin typeface="Arial" charset="0"/>
              <a:ea typeface="新細明體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470025"/>
          </a:xfrm>
        </p:spPr>
        <p:txBody>
          <a:bodyPr/>
          <a:lstStyle/>
          <a:p>
            <a:b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Final report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8690" y="3311258"/>
            <a:ext cx="9144000" cy="2998061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A faster algorithm for the single source shortest path problem with few distinct positive lengths</a:t>
            </a:r>
          </a:p>
          <a:p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R36101059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董柏源</a:t>
            </a: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 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4026" y="1054695"/>
            <a:ext cx="8780462" cy="5254625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5237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 Unicode MS" panose="020B0604020202020204" pitchFamily="34" charset="-120"/>
                <a:ea typeface="標楷體" panose="03000509000000000000" pitchFamily="65" charset="-120"/>
              </a:rPr>
              <a:t>Contents</a:t>
            </a: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Introduction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How the problem may be solved?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</a:rPr>
              <a:t>Network Optimization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¥"/>
            </a:pP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Single Source Shortest Path Problem </a:t>
            </a:r>
          </a:p>
          <a:p>
            <a:pPr marL="0" indent="-400050"/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SSSPP with distinct positive lengths</a:t>
            </a:r>
          </a:p>
          <a:p>
            <a:pPr marL="0" indent="-400050"/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The “gossip” problem for social network</a:t>
            </a: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342900" lvl="1" indent="-342900">
              <a:buSzPct val="85000"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lvl="1" indent="0">
              <a:buSzPct val="8500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cxnSp>
        <p:nvCxnSpPr>
          <p:cNvPr id="66" name="直線接點 65"/>
          <p:cNvCxnSpPr>
            <a:cxnSpLocks/>
            <a:stCxn id="5" idx="2"/>
            <a:endCxn id="8" idx="6"/>
          </p:cNvCxnSpPr>
          <p:nvPr/>
        </p:nvCxnSpPr>
        <p:spPr>
          <a:xfrm flipH="1">
            <a:off x="1360733" y="3649050"/>
            <a:ext cx="4837329" cy="9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cxnSpLocks/>
            <a:stCxn id="4" idx="1"/>
            <a:endCxn id="5" idx="6"/>
          </p:cNvCxnSpPr>
          <p:nvPr/>
        </p:nvCxnSpPr>
        <p:spPr>
          <a:xfrm flipH="1" flipV="1">
            <a:off x="6917199" y="3649050"/>
            <a:ext cx="685089" cy="716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cxnSpLocks/>
            <a:stCxn id="4" idx="3"/>
            <a:endCxn id="3" idx="6"/>
          </p:cNvCxnSpPr>
          <p:nvPr/>
        </p:nvCxnSpPr>
        <p:spPr>
          <a:xfrm flipH="1">
            <a:off x="7125493" y="4873878"/>
            <a:ext cx="476795" cy="818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Introduction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5129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</a:rPr>
              <a:t>Network Optimization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</a:endParaRPr>
          </a:p>
        </p:txBody>
      </p:sp>
      <p:graphicFrame>
        <p:nvGraphicFramePr>
          <p:cNvPr id="513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80376"/>
              </p:ext>
            </p:extLst>
          </p:nvPr>
        </p:nvGraphicFramePr>
        <p:xfrm>
          <a:off x="2667000" y="3200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3134"/>
              </p:ext>
            </p:extLst>
          </p:nvPr>
        </p:nvGraphicFramePr>
        <p:xfrm>
          <a:off x="2678113" y="328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89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27328"/>
              </p:ext>
            </p:extLst>
          </p:nvPr>
        </p:nvGraphicFramePr>
        <p:xfrm>
          <a:off x="5797550" y="3260725"/>
          <a:ext cx="88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669" imgH="177338" progId="Equation.DSMT4">
                  <p:embed/>
                </p:oleObj>
              </mc:Choice>
              <mc:Fallback>
                <p:oleObj name="Equation" r:id="rId5" imgW="88669" imgH="177338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260725"/>
                        <a:ext cx="88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接點 11"/>
          <p:cNvCxnSpPr>
            <a:cxnSpLocks/>
            <a:stCxn id="14" idx="3"/>
            <a:endCxn id="8" idx="7"/>
          </p:cNvCxnSpPr>
          <p:nvPr/>
        </p:nvCxnSpPr>
        <p:spPr>
          <a:xfrm flipH="1">
            <a:off x="1255418" y="3934639"/>
            <a:ext cx="590030" cy="396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/>
            <a:stCxn id="3" idx="2"/>
            <a:endCxn id="2" idx="6"/>
          </p:cNvCxnSpPr>
          <p:nvPr/>
        </p:nvCxnSpPr>
        <p:spPr>
          <a:xfrm flipH="1">
            <a:off x="2394478" y="5691905"/>
            <a:ext cx="4011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0" name="文字方塊 38"/>
          <p:cNvSpPr txBox="1">
            <a:spLocks noChangeArrowheads="1"/>
          </p:cNvSpPr>
          <p:nvPr/>
        </p:nvSpPr>
        <p:spPr bwMode="auto">
          <a:xfrm>
            <a:off x="1231188" y="3449075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5141" name="文字方塊 44"/>
          <p:cNvSpPr txBox="1">
            <a:spLocks noChangeArrowheads="1"/>
          </p:cNvSpPr>
          <p:nvPr/>
        </p:nvSpPr>
        <p:spPr bwMode="auto">
          <a:xfrm>
            <a:off x="4160326" y="4038676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5143" name="文字方塊 46"/>
          <p:cNvSpPr txBox="1">
            <a:spLocks noChangeArrowheads="1"/>
          </p:cNvSpPr>
          <p:nvPr/>
        </p:nvSpPr>
        <p:spPr bwMode="auto">
          <a:xfrm>
            <a:off x="7259743" y="3470962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5144" name="文字方塊 47"/>
          <p:cNvSpPr txBox="1">
            <a:spLocks noChangeArrowheads="1"/>
          </p:cNvSpPr>
          <p:nvPr/>
        </p:nvSpPr>
        <p:spPr bwMode="auto">
          <a:xfrm flipH="1">
            <a:off x="1138480" y="5090994"/>
            <a:ext cx="213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5145" name="文字方塊 48"/>
          <p:cNvSpPr txBox="1">
            <a:spLocks noChangeArrowheads="1"/>
          </p:cNvSpPr>
          <p:nvPr/>
        </p:nvSpPr>
        <p:spPr bwMode="auto">
          <a:xfrm>
            <a:off x="4315984" y="5681515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5146" name="文字方塊 49"/>
          <p:cNvSpPr txBox="1">
            <a:spLocks noChangeArrowheads="1"/>
          </p:cNvSpPr>
          <p:nvPr/>
        </p:nvSpPr>
        <p:spPr bwMode="auto">
          <a:xfrm>
            <a:off x="7410421" y="5165806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 Unicode MS" panose="020B0604020202020204" pitchFamily="34" charset="-120"/>
              </a:rPr>
              <a:t>1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41596" y="422561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S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739900" y="3319462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436690" y="2816204"/>
            <a:ext cx="3061145" cy="33593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graphicFrame>
        <p:nvGraphicFramePr>
          <p:cNvPr id="5156" name="物件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35138"/>
              </p:ext>
            </p:extLst>
          </p:nvPr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5285" imgH="677109" progId="Equation.DSMT4">
                  <p:embed/>
                </p:oleObj>
              </mc:Choice>
              <mc:Fallback>
                <p:oleObj name="Equation" r:id="rId7" imgW="435285" imgH="677109" progId="Equation.DSMT4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橢圓 1">
            <a:extLst>
              <a:ext uri="{FF2B5EF4-FFF2-40B4-BE49-F238E27FC236}">
                <a16:creationId xmlns:a16="http://schemas.microsoft.com/office/drawing/2014/main" id="{422BA1D9-173C-8C09-CDFF-1AA905EA90D7}"/>
              </a:ext>
            </a:extLst>
          </p:cNvPr>
          <p:cNvSpPr/>
          <p:nvPr/>
        </p:nvSpPr>
        <p:spPr>
          <a:xfrm>
            <a:off x="1675341" y="533233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EA2409E-0A43-AA79-E6E5-1980A52D619B}"/>
              </a:ext>
            </a:extLst>
          </p:cNvPr>
          <p:cNvSpPr/>
          <p:nvPr/>
        </p:nvSpPr>
        <p:spPr>
          <a:xfrm>
            <a:off x="6406356" y="533233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C957D49-D24F-F1CA-0A60-913DD4DED98F}"/>
              </a:ext>
            </a:extLst>
          </p:cNvPr>
          <p:cNvSpPr/>
          <p:nvPr/>
        </p:nvSpPr>
        <p:spPr>
          <a:xfrm>
            <a:off x="7496973" y="426005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5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87AB6BB-837D-5C45-7DF5-A3E61CFD9AE9}"/>
              </a:ext>
            </a:extLst>
          </p:cNvPr>
          <p:cNvSpPr/>
          <p:nvPr/>
        </p:nvSpPr>
        <p:spPr>
          <a:xfrm>
            <a:off x="6198062" y="3289481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3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AA016C8-A476-41F4-C392-51FE92D43E4E}"/>
              </a:ext>
            </a:extLst>
          </p:cNvPr>
          <p:cNvCxnSpPr>
            <a:cxnSpLocks/>
            <a:stCxn id="2" idx="2"/>
            <a:endCxn id="8" idx="5"/>
          </p:cNvCxnSpPr>
          <p:nvPr/>
        </p:nvCxnSpPr>
        <p:spPr>
          <a:xfrm flipH="1" flipV="1">
            <a:off x="1255418" y="4839438"/>
            <a:ext cx="419923" cy="852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72EF227-006D-17D1-5D42-A12B8C55C2DD}"/>
              </a:ext>
            </a:extLst>
          </p:cNvPr>
          <p:cNvSpPr/>
          <p:nvPr/>
        </p:nvSpPr>
        <p:spPr>
          <a:xfrm>
            <a:off x="5347894" y="2811216"/>
            <a:ext cx="3061145" cy="33593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4047519-A613-5771-ED1A-A2B96256A5A1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2460625" y="3649050"/>
            <a:ext cx="3737437" cy="30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44">
            <a:extLst>
              <a:ext uri="{FF2B5EF4-FFF2-40B4-BE49-F238E27FC236}">
                <a16:creationId xmlns:a16="http://schemas.microsoft.com/office/drawing/2014/main" id="{17E2E258-E240-3A5D-1FF2-94E07551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013" y="311998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Introduction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23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</a:rPr>
              <a:t>Network Optimization Applications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4CCA1F2-D140-2F11-E6A3-DB87C954798B}"/>
              </a:ext>
            </a:extLst>
          </p:cNvPr>
          <p:cNvCxnSpPr>
            <a:cxnSpLocks/>
            <a:stCxn id="48" idx="2"/>
            <a:endCxn id="39" idx="6"/>
          </p:cNvCxnSpPr>
          <p:nvPr/>
        </p:nvCxnSpPr>
        <p:spPr>
          <a:xfrm flipH="1">
            <a:off x="1360733" y="3649050"/>
            <a:ext cx="4837329" cy="9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48F1CFE-2984-E2B3-EE63-18A8E1F126C1}"/>
              </a:ext>
            </a:extLst>
          </p:cNvPr>
          <p:cNvCxnSpPr>
            <a:cxnSpLocks/>
            <a:stCxn id="47" idx="1"/>
            <a:endCxn id="48" idx="6"/>
          </p:cNvCxnSpPr>
          <p:nvPr/>
        </p:nvCxnSpPr>
        <p:spPr>
          <a:xfrm flipH="1" flipV="1">
            <a:off x="6917199" y="3649050"/>
            <a:ext cx="685089" cy="716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E6EE279-6D9C-9C06-98AB-D266D73F95E9}"/>
              </a:ext>
            </a:extLst>
          </p:cNvPr>
          <p:cNvCxnSpPr>
            <a:cxnSpLocks/>
            <a:stCxn id="47" idx="3"/>
            <a:endCxn id="44" idx="6"/>
          </p:cNvCxnSpPr>
          <p:nvPr/>
        </p:nvCxnSpPr>
        <p:spPr>
          <a:xfrm flipH="1">
            <a:off x="7125493" y="4873878"/>
            <a:ext cx="476795" cy="818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物件 3">
            <a:extLst>
              <a:ext uri="{FF2B5EF4-FFF2-40B4-BE49-F238E27FC236}">
                <a16:creationId xmlns:a16="http://schemas.microsoft.com/office/drawing/2014/main" id="{2CAB6FDB-5ED6-AAA4-0DF4-E8215D5BE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16795"/>
              </p:ext>
            </p:extLst>
          </p:nvPr>
        </p:nvGraphicFramePr>
        <p:xfrm>
          <a:off x="2667000" y="3200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513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4">
            <a:extLst>
              <a:ext uri="{FF2B5EF4-FFF2-40B4-BE49-F238E27FC236}">
                <a16:creationId xmlns:a16="http://schemas.microsoft.com/office/drawing/2014/main" id="{67B80C60-CADA-62E6-D4A4-651A5C67A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9344"/>
              </p:ext>
            </p:extLst>
          </p:nvPr>
        </p:nvGraphicFramePr>
        <p:xfrm>
          <a:off x="2678113" y="328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5131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89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">
            <a:extLst>
              <a:ext uri="{FF2B5EF4-FFF2-40B4-BE49-F238E27FC236}">
                <a16:creationId xmlns:a16="http://schemas.microsoft.com/office/drawing/2014/main" id="{0710D285-E7BA-A13D-CC21-D6DB6DA65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53509"/>
              </p:ext>
            </p:extLst>
          </p:nvPr>
        </p:nvGraphicFramePr>
        <p:xfrm>
          <a:off x="5797550" y="3260725"/>
          <a:ext cx="88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669" imgH="177338" progId="Equation.DSMT4">
                  <p:embed/>
                </p:oleObj>
              </mc:Choice>
              <mc:Fallback>
                <p:oleObj name="Equation" r:id="rId6" imgW="88669" imgH="177338" progId="Equation.DSMT4">
                  <p:embed/>
                  <p:pic>
                    <p:nvPicPr>
                      <p:cNvPr id="5132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260725"/>
                        <a:ext cx="88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6799B84-B7C8-C626-37E9-21C0382CC250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1255418" y="3934639"/>
            <a:ext cx="590030" cy="396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6E7DB73-79C8-14D4-A12E-5B157D9C25B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2394478" y="5691905"/>
            <a:ext cx="4011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38">
            <a:extLst>
              <a:ext uri="{FF2B5EF4-FFF2-40B4-BE49-F238E27FC236}">
                <a16:creationId xmlns:a16="http://schemas.microsoft.com/office/drawing/2014/main" id="{1A8F1EFC-DCB9-47FA-7EA9-63020427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188" y="3449075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28" name="文字方塊 44">
            <a:extLst>
              <a:ext uri="{FF2B5EF4-FFF2-40B4-BE49-F238E27FC236}">
                <a16:creationId xmlns:a16="http://schemas.microsoft.com/office/drawing/2014/main" id="{56B6E620-3BF3-AACF-49FE-381E1EA0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326" y="4038676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29" name="文字方塊 46">
            <a:extLst>
              <a:ext uri="{FF2B5EF4-FFF2-40B4-BE49-F238E27FC236}">
                <a16:creationId xmlns:a16="http://schemas.microsoft.com/office/drawing/2014/main" id="{CB7142C7-49F6-AC2E-757E-88A73FAE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43" y="3470962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33" name="文字方塊 47">
            <a:extLst>
              <a:ext uri="{FF2B5EF4-FFF2-40B4-BE49-F238E27FC236}">
                <a16:creationId xmlns:a16="http://schemas.microsoft.com/office/drawing/2014/main" id="{195A4456-1F2A-52B0-ADEF-AF6A760D97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38480" y="5090994"/>
            <a:ext cx="213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37" name="文字方塊 48">
            <a:extLst>
              <a:ext uri="{FF2B5EF4-FFF2-40B4-BE49-F238E27FC236}">
                <a16:creationId xmlns:a16="http://schemas.microsoft.com/office/drawing/2014/main" id="{DFFD4D34-6FEC-93A7-678D-A1B384D0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984" y="5681515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38" name="文字方塊 49">
            <a:extLst>
              <a:ext uri="{FF2B5EF4-FFF2-40B4-BE49-F238E27FC236}">
                <a16:creationId xmlns:a16="http://schemas.microsoft.com/office/drawing/2014/main" id="{72CBD860-DEE2-920B-9715-397EA04E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21" y="5165806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 Unicode MS" panose="020B0604020202020204" pitchFamily="34" charset="-120"/>
              </a:rPr>
              <a:t>1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17E0870-DCA8-2A5D-4127-49303746C47C}"/>
              </a:ext>
            </a:extLst>
          </p:cNvPr>
          <p:cNvSpPr/>
          <p:nvPr/>
        </p:nvSpPr>
        <p:spPr>
          <a:xfrm>
            <a:off x="641596" y="422561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S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813E40A-6EF1-4719-00D3-D025E65CFA3A}"/>
              </a:ext>
            </a:extLst>
          </p:cNvPr>
          <p:cNvSpPr/>
          <p:nvPr/>
        </p:nvSpPr>
        <p:spPr>
          <a:xfrm>
            <a:off x="1739900" y="3319462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6CFB084-7CEA-1FE9-56E8-BB3C63D9A6A6}"/>
              </a:ext>
            </a:extLst>
          </p:cNvPr>
          <p:cNvSpPr/>
          <p:nvPr/>
        </p:nvSpPr>
        <p:spPr>
          <a:xfrm>
            <a:off x="436690" y="2816204"/>
            <a:ext cx="3061145" cy="33593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graphicFrame>
        <p:nvGraphicFramePr>
          <p:cNvPr id="42" name="物件 70">
            <a:extLst>
              <a:ext uri="{FF2B5EF4-FFF2-40B4-BE49-F238E27FC236}">
                <a16:creationId xmlns:a16="http://schemas.microsoft.com/office/drawing/2014/main" id="{576EA1BF-88F9-7742-C90F-6C20D8E4B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11105"/>
              </p:ext>
            </p:extLst>
          </p:nvPr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285" imgH="677109" progId="Equation.DSMT4">
                  <p:embed/>
                </p:oleObj>
              </mc:Choice>
              <mc:Fallback>
                <p:oleObj name="Equation" r:id="rId8" imgW="435285" imgH="677109" progId="Equation.DSMT4">
                  <p:embed/>
                  <p:pic>
                    <p:nvPicPr>
                      <p:cNvPr id="5156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橢圓 42">
            <a:extLst>
              <a:ext uri="{FF2B5EF4-FFF2-40B4-BE49-F238E27FC236}">
                <a16:creationId xmlns:a16="http://schemas.microsoft.com/office/drawing/2014/main" id="{C1E1C7EA-E53D-9336-D63C-819225372700}"/>
              </a:ext>
            </a:extLst>
          </p:cNvPr>
          <p:cNvSpPr/>
          <p:nvPr/>
        </p:nvSpPr>
        <p:spPr>
          <a:xfrm>
            <a:off x="1675341" y="533233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AD23838-2DE7-40C3-DA3C-A24F2213FA4C}"/>
              </a:ext>
            </a:extLst>
          </p:cNvPr>
          <p:cNvSpPr/>
          <p:nvPr/>
        </p:nvSpPr>
        <p:spPr>
          <a:xfrm>
            <a:off x="6406356" y="533233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7FB7BF7-F6C9-3A43-A504-1577580B0436}"/>
              </a:ext>
            </a:extLst>
          </p:cNvPr>
          <p:cNvSpPr/>
          <p:nvPr/>
        </p:nvSpPr>
        <p:spPr>
          <a:xfrm>
            <a:off x="7496973" y="4260056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5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8401EA4-CFD9-8DAA-991F-CD2DC448238C}"/>
              </a:ext>
            </a:extLst>
          </p:cNvPr>
          <p:cNvSpPr/>
          <p:nvPr/>
        </p:nvSpPr>
        <p:spPr>
          <a:xfrm>
            <a:off x="6198062" y="3289481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3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04CA554-54C7-9CD3-05AA-4D74E5D984BD}"/>
              </a:ext>
            </a:extLst>
          </p:cNvPr>
          <p:cNvCxnSpPr>
            <a:cxnSpLocks/>
            <a:stCxn id="43" idx="2"/>
            <a:endCxn id="39" idx="5"/>
          </p:cNvCxnSpPr>
          <p:nvPr/>
        </p:nvCxnSpPr>
        <p:spPr>
          <a:xfrm flipH="1" flipV="1">
            <a:off x="1255418" y="4839438"/>
            <a:ext cx="419923" cy="852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65FD8AD3-CFBD-3886-F062-ACBF57C5AA10}"/>
              </a:ext>
            </a:extLst>
          </p:cNvPr>
          <p:cNvSpPr/>
          <p:nvPr/>
        </p:nvSpPr>
        <p:spPr>
          <a:xfrm>
            <a:off x="5347894" y="2811216"/>
            <a:ext cx="3061145" cy="33593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486F211-B3F9-E2E0-2EBC-EB7950167747}"/>
              </a:ext>
            </a:extLst>
          </p:cNvPr>
          <p:cNvCxnSpPr>
            <a:cxnSpLocks/>
            <a:stCxn id="48" idx="2"/>
            <a:endCxn id="40" idx="6"/>
          </p:cNvCxnSpPr>
          <p:nvPr/>
        </p:nvCxnSpPr>
        <p:spPr>
          <a:xfrm flipH="1">
            <a:off x="2460625" y="3649050"/>
            <a:ext cx="3737437" cy="30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44">
            <a:extLst>
              <a:ext uri="{FF2B5EF4-FFF2-40B4-BE49-F238E27FC236}">
                <a16:creationId xmlns:a16="http://schemas.microsoft.com/office/drawing/2014/main" id="{E2FC0E58-8F8D-027D-E81C-031EB3DE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013" y="311998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C00000"/>
                </a:solidFill>
                <a:latin typeface="Arial Unicode MS" panose="020B0604020202020204" pitchFamily="34" charset="-120"/>
              </a:rPr>
              <a:t>3</a:t>
            </a:r>
            <a:endParaRPr lang="zh-TW" altLang="en-US" dirty="0">
              <a:solidFill>
                <a:srgbClr val="C00000"/>
              </a:solidFill>
              <a:latin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104A4A9-4D49-002D-0BA7-43537E3A4EA8}"/>
                  </a:ext>
                </a:extLst>
              </p:cNvPr>
              <p:cNvSpPr txBox="1"/>
              <p:nvPr/>
            </p:nvSpPr>
            <p:spPr>
              <a:xfrm>
                <a:off x="436690" y="1143884"/>
                <a:ext cx="7663702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buSzPct val="85000"/>
                  <a:buFont typeface="Wingdings" pitchFamily="2" charset="2"/>
                  <a:buChar char="¥"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intra-cluster distance =1</a:t>
                </a:r>
              </a:p>
              <a:p>
                <a:pPr marL="342900" lvl="1" indent="-342900">
                  <a:buSzPct val="85000"/>
                  <a:buFont typeface="Wingdings" pitchFamily="2" charset="2"/>
                  <a:buChar char="¥"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inter-cluster distance=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1</a:t>
                </a:r>
              </a:p>
              <a:p>
                <a:pPr marL="342900" lvl="1" indent="-342900">
                  <a:buSzPct val="85000"/>
                  <a:buFont typeface="Wingdings" pitchFamily="2" charset="2"/>
                  <a:buChar char="¥"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Goal : S to ALL shortest path</a:t>
                </a: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104A4A9-4D49-002D-0BA7-43537E3A4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0" y="1143884"/>
                <a:ext cx="7663702" cy="1384995"/>
              </a:xfrm>
              <a:prstGeom prst="rect">
                <a:avLst/>
              </a:prstGeom>
              <a:blipFill>
                <a:blip r:embed="rId9"/>
                <a:stretch>
                  <a:fillRect l="-1114" t="-4846" b="-11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73374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Using an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𝑛𝐾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implementation of Dijkstra’s algorithm for solving the SSSPP.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is the set of permanently labeled vertices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is the set of temporarily labeled vertices</a:t>
                </a:r>
              </a:p>
              <a:p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be the set of distinct edge lengths.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>
                  <a:solidFill>
                    <a:srgbClr val="002060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is the first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accent2">
                        <a:lumMod val="10000"/>
                      </a:schemeClr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</a:t>
                </a:r>
              </a:p>
              <a:p>
                <a:endParaRPr lang="en-US" altLang="zh-TW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73374"/>
                <a:ext cx="8780462" cy="5254625"/>
              </a:xfrm>
              <a:blipFill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 Unicode MS" panose="020B0604020202020204" pitchFamily="34" charset="-120"/>
                <a:ea typeface="標楷體" panose="03000509000000000000" pitchFamily="65" charset="-120"/>
              </a:rPr>
              <a:t>How the problem may be solved?</a:t>
            </a: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0243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 </a:t>
            </a:r>
            <a:r>
              <a:rPr lang="zh-TW" altLang="en-US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  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New-Dijkstra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Function New-Dijkstra()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Initialize()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While(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let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𝑝𝑟𝑒𝑑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for(each edge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Add the edge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to end of the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if(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	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end if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end for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for 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to k)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Update(t)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end for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while</a:t>
                </a: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  <a:blipFill>
                <a:blip r:embed="rId2"/>
                <a:stretch>
                  <a:fillRect l="-347" t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3B2178-A10C-5176-D8A3-77B271F3B821}"/>
                  </a:ext>
                </a:extLst>
              </p:cNvPr>
              <p:cNvSpPr txBox="1"/>
              <p:nvPr/>
            </p:nvSpPr>
            <p:spPr>
              <a:xfrm>
                <a:off x="4644008" y="1700808"/>
                <a:ext cx="38164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FINDMIN() &gt;&gt;O(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3B2178-A10C-5176-D8A3-77B271F3B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3816424" cy="523220"/>
              </a:xfrm>
              <a:prstGeom prst="rect">
                <a:avLst/>
              </a:prstGeom>
              <a:blipFill>
                <a:blip r:embed="rId3"/>
                <a:stretch>
                  <a:fillRect l="-3355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62CC7B1-1BFD-E552-8AFD-203793C99A2E}"/>
                  </a:ext>
                </a:extLst>
              </p:cNvPr>
              <p:cNvSpPr txBox="1"/>
              <p:nvPr/>
            </p:nvSpPr>
            <p:spPr>
              <a:xfrm>
                <a:off x="4653308" y="4870420"/>
                <a:ext cx="45992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Update() &gt;&gt;O(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>
                  <a:solidFill>
                    <a:srgbClr val="FF0000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New-Dijkstra &gt;&gt;O(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62CC7B1-1BFD-E552-8AFD-203793C9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08" y="4870420"/>
                <a:ext cx="4599211" cy="1384995"/>
              </a:xfrm>
              <a:prstGeom prst="rect">
                <a:avLst/>
              </a:prstGeom>
              <a:blipFill>
                <a:blip r:embed="rId4"/>
                <a:stretch>
                  <a:fillRect l="-2649" t="-4846" b="-11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New-Dijkstra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330288" y="1049338"/>
                <a:ext cx="8780462" cy="5254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Function Initialize()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𝑝𝑟𝑒𝑑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for (each</a:t>
                </a:r>
                <a:r>
                  <a:rPr lang="zh-TW" altLang="en-US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vertex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𝑝𝑟𝑒𝑑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for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for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for each edge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Add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to end of the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𝑠𝑗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if(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end if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for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for (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to k)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Update(t)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for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160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88" y="1049338"/>
                <a:ext cx="8780462" cy="5254625"/>
              </a:xfrm>
              <a:blipFill>
                <a:blip r:embed="rId2"/>
                <a:stretch>
                  <a:fillRect t="-348" b="-8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42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New-Dijkstra</a:t>
            </a:r>
            <a:endParaRPr lang="zh-TW" altLang="en-US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Function Update()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Let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then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return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if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While(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next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Let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while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if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else</a:t>
                </a:r>
              </a:p>
              <a:p>
                <a:pPr marL="0" indent="0">
                  <a:buNone/>
                </a:pPr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Set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𝐶𝑢𝑟𝑟𝑒𝑛𝑡𝐸𝑑𝑔𝑒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b="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end if</a:t>
                </a:r>
              </a:p>
              <a:p>
                <a:pPr marL="0" indent="0">
                  <a:buNone/>
                </a:pPr>
                <a:endParaRPr lang="en-US" altLang="zh-TW" sz="1600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  <a:blipFill>
                <a:blip r:embed="rId2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4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 Unicode MS" panose="020B0604020202020204" pitchFamily="34" charset="-120"/>
                <a:ea typeface="標楷體" panose="03000509000000000000" pitchFamily="65" charset="-120"/>
              </a:rPr>
              <a:t>How the problem may be solved?</a:t>
            </a:r>
            <a:endParaRPr lang="zh-TW" altLang="en-US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rgbClr val="0A0AFF"/>
                </a:solidFill>
                <a:latin typeface="Arial Unicode MS" panose="020B0604020202020204" pitchFamily="34" charset="-120"/>
                <a:ea typeface="標楷體" panose="03000509000000000000" pitchFamily="65" charset="-120"/>
              </a:rPr>
              <a:t>Network Optimization </a:t>
            </a:r>
            <a:endParaRPr lang="en-US" altLang="zh-TW" sz="1200" i="1" dirty="0">
              <a:solidFill>
                <a:srgbClr val="FFFFFF"/>
              </a:solidFill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If K = N the new Dijkstra 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algorithmis</a:t>
                </a: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Dijkstra algorithm</a:t>
                </a:r>
              </a:p>
              <a:p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If K = 1 the new </a:t>
                </a:r>
                <a:r>
                  <a:rPr lang="en-US" altLang="zh-TW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Dijkstra algorithm is </a:t>
                </a: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BFS algorithm</a:t>
                </a:r>
              </a:p>
              <a:p>
                <a:endParaRPr lang="en-US" altLang="zh-TW" dirty="0">
                  <a:solidFill>
                    <a:schemeClr val="bg1"/>
                  </a:solidFill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  K = N       Dijkstra algorithm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  K = K       new Dijkstra algorithm   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𝑛𝑘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   K = 1        BFS algorithm        O(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Arial Unicode MS" panose="020B0604020202020204" pitchFamily="34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latin typeface="Arial Unicode MS" panose="020B0604020202020204" pitchFamily="34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  <a:blipFill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5078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1f48f-880b-44ad-916a-e212118a994f">
      <Terms xmlns="http://schemas.microsoft.com/office/infopath/2007/PartnerControls"/>
    </lcf76f155ced4ddcb4097134ff3c332f>
    <TaxCatchAll xmlns="d144eff7-6e22-4895-9a40-2e463d5cdf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6592AC0A2F4C24A95CC5D0BF496093D" ma:contentTypeVersion="10" ma:contentTypeDescription="建立新的文件。" ma:contentTypeScope="" ma:versionID="389321321fe62265ed8939eca6e10aa2">
  <xsd:schema xmlns:xsd="http://www.w3.org/2001/XMLSchema" xmlns:xs="http://www.w3.org/2001/XMLSchema" xmlns:p="http://schemas.microsoft.com/office/2006/metadata/properties" xmlns:ns2="69b1f48f-880b-44ad-916a-e212118a994f" xmlns:ns3="d144eff7-6e22-4895-9a40-2e463d5cdf11" targetNamespace="http://schemas.microsoft.com/office/2006/metadata/properties" ma:root="true" ma:fieldsID="459ae2a4be26e82fc76a506d75ced13c" ns2:_="" ns3:_="">
    <xsd:import namespace="69b1f48f-880b-44ad-916a-e212118a994f"/>
    <xsd:import namespace="d144eff7-6e22-4895-9a40-2e463d5cd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1f48f-880b-44ad-916a-e212118a9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4eff7-6e22-4895-9a40-2e463d5cdf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ae30c4f-28e5-447b-93e3-936ca52d8bb1}" ma:internalName="TaxCatchAll" ma:showField="CatchAllData" ma:web="d144eff7-6e22-4895-9a40-2e463d5cd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CD9C4-C5A6-40CF-AC60-FAC16604B9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DDD97-028B-4935-B163-F2CFDD07B5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6DCFB5-D064-4770-B12A-6E6C70D1BC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24059</TotalTime>
  <Words>666</Words>
  <Application>Microsoft Office PowerPoint</Application>
  <PresentationFormat>如螢幕大小 (4:3)</PresentationFormat>
  <Paragraphs>149</Paragraphs>
  <Slides>10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Cambria Math</vt:lpstr>
      <vt:lpstr>Times New Roman</vt:lpstr>
      <vt:lpstr>Wingdings</vt:lpstr>
      <vt:lpstr>intro</vt:lpstr>
      <vt:lpstr>Equation</vt:lpstr>
      <vt:lpstr> Final report</vt:lpstr>
      <vt:lpstr>Contents</vt:lpstr>
      <vt:lpstr>Introduction</vt:lpstr>
      <vt:lpstr>Introduction</vt:lpstr>
      <vt:lpstr>How the problem may be solved?</vt:lpstr>
      <vt:lpstr>New-Dijkstra</vt:lpstr>
      <vt:lpstr>New-Dijkstra</vt:lpstr>
      <vt:lpstr>New-Dijkstra</vt:lpstr>
      <vt:lpstr>How the problem may be solved?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柏源 董</cp:lastModifiedBy>
  <cp:revision>1337</cp:revision>
  <dcterms:created xsi:type="dcterms:W3CDTF">2010-04-03T03:14:21Z</dcterms:created>
  <dcterms:modified xsi:type="dcterms:W3CDTF">2023-06-22T01:12:45Z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0x01010006592AC0A2F4C24A95CC5D0BF496093D</vt:lpwstr>
  </property>
</Properties>
</file>