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86" r:id="rId26"/>
    <p:sldId id="287" r:id="rId27"/>
    <p:sldId id="288" r:id="rId28"/>
    <p:sldId id="289" r:id="rId29"/>
    <p:sldId id="290" r:id="rId30"/>
    <p:sldId id="279" r:id="rId31"/>
    <p:sldId id="280" r:id="rId32"/>
    <p:sldId id="281" r:id="rId33"/>
    <p:sldId id="282" r:id="rId34"/>
    <p:sldId id="283" r:id="rId35"/>
    <p:sldId id="284" r:id="rId36"/>
    <p:sldId id="292" r:id="rId37"/>
    <p:sldId id="293" r:id="rId38"/>
    <p:sldId id="294" r:id="rId39"/>
    <p:sldId id="295" r:id="rId40"/>
    <p:sldId id="291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24" autoAdjust="0"/>
  </p:normalViewPr>
  <p:slideViewPr>
    <p:cSldViewPr snapToGrid="0">
      <p:cViewPr varScale="1">
        <p:scale>
          <a:sx n="95" d="100"/>
          <a:sy n="95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A0C60-E1F0-4340-9A22-9EDD9588AA39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0CC1C-7036-457D-90F3-66954FCB4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4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0CC1C-7036-457D-90F3-66954FCB4A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43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Figure 1 gives an example of the bucket structure. In this example, Δ = 2, k = 3, and μ = 10. For instance, to find the position of a vertex v with d(v) = 14, we note that the binary representations of 10 and 14 differ in bit 2 (remember that we start counting from 0) and the bit value is 1. Thus v belongs to bucket 1 at level 2.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0CC1C-7036-457D-90F3-66954FCB4A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63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0CC1C-7036-457D-90F3-66954FCB4AB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91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94DB3-0121-8473-523C-46A69C16F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F5DAA9-EDAC-A1DB-54C7-4655154B1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CEE64-E807-7B57-0EF9-5B466E31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2D5F7-B12F-E028-F6C4-539AECB4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EF1FB3-0883-E49B-615A-DF9010E5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6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0D0DC-1717-C4C3-E32C-E319FF26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3FC6AE-8CCB-62DD-8BC0-A03E73D35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2E4C3A-1802-E00E-5839-3E1712C4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812FA-1856-15C7-4A1A-34253D3F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C2AC84-C4DE-D674-8C00-DAE5A9BD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39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E507E2-FEFA-8302-DD10-C211FB2C3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82304C-C679-E5F3-5CFC-35CB1C32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7D7C3-230C-2AAB-D257-F3D2F034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C64179-2979-DD18-0CB0-65649600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A6D9E1-0544-266D-4919-1AC46E96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8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D5CCC-6D74-9264-7816-B62D3329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A44AB-3329-5F29-3DC9-3D5A7A1D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0CC86-16C6-223B-7968-6AB73766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A04718-B4F7-C9A9-588A-7805A014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EEC6F-0920-4D28-B8B5-BF0FFF3D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7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6236D-449B-B86C-31A1-659B1C3A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BC64A2-91E1-84A3-B098-7EC5E6D5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210EAD-6967-63DB-2404-FCDA4425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ACCFF0-BCB7-829F-DBA9-B553E3AC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FDAC5-92DA-0F54-1DEA-877B7ABF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30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9D1B0-E9E7-6286-AF40-BCBA24C7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8DA79-5448-F616-1ED4-2A28F50CB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206B15-F04B-C6D0-DB82-BC5A0029C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ACD071-E292-3D01-3C2D-9D160575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F72DF6-F78F-6746-656E-CD983D1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9E8EE1-257C-6B1D-03E1-50C31185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4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2CB26-FAB2-1FEB-BAB2-4CC560B2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02EFD8-6E71-6332-3517-4407C20B5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7E6FF9-7933-9582-C8B9-023303BEB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534A10-70E2-38D4-24F3-F5B149707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BDB2F1-EC96-0370-D383-A03ABBDBF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20BF5A-F74F-F383-F0F7-930AA8A4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16FD27-AB31-C883-4567-D680C801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72BC59-6B76-981A-9C5F-7AADC926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4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EF736-4288-C17B-7F7B-30361B34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A32D8E-E9E7-1AFE-20A5-652C25BB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CBA78A-FBA7-45AE-0AE4-F1C90250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023492-07A5-7C3A-CDF9-3BB54C16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92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3E3A1D-E114-0D0D-26DF-D1F865B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ACA68A-9AEB-6B8C-162A-A44ECCB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58F000-3640-425D-621A-26EAF460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06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B2135-338F-40EB-7A91-740C110F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1AC7C-5BDD-77B6-D80A-2779687B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A2BE6E-80A1-3989-4CE8-28A53EBA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DA8853-50A2-0432-4963-84570788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83BE59-5C79-F48E-DF58-873F856F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CBD443-A492-B466-F94E-D4042FAC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25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08BE6-D25F-9359-B47F-209402F3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5CE351-284F-1314-C132-9FDCB37E5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C9A8B0-E80F-3695-805D-BCA6A7B93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9DB77F-5324-DCDF-7FEB-CB44E565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B4E5E5-8DFB-99E4-9CF7-5F9D8CD6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594F8D-8D86-4B2A-5C35-BF1EF42D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4E1566-2CD0-2361-6844-C4367122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46DA2B-06A2-770D-DB4E-C48FF8EF6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4CC34-512F-1CEC-E68C-62F03DC13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31AE-78D5-4566-8FDE-F11C2709010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A621F8-BDD3-95AF-CCCC-18F8C8934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8B78AC-C5AC-4568-1C85-DFDE9FC71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863E-ADBA-4D01-AD86-A27DE5BE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42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B16AA-5092-6A39-6E42-226497D67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A Practical Shortest Path Algorithm With Linear Expected Time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DA6491-2B58-AC67-B982-EBEBE063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02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5982D-6788-4D9B-9893-36DAAB4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FF747F-BDE0-0597-FF84-C5AF324E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Algorithm works as follows</a:t>
            </a:r>
          </a:p>
          <a:p>
            <a:r>
              <a:rPr lang="en-US" altLang="zh-TW"/>
              <a:t>Vertices in F have exact distance labels and if F is nonempty, we remove and scan a vertex from F.</a:t>
            </a:r>
          </a:p>
          <a:p>
            <a:r>
              <a:rPr lang="en-US" altLang="zh-TW"/>
              <a:t>If F is empty, we remove and scan a vertex from B with the minimum distance label.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41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119DB-8516-94F8-86FB-0E3921FB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E0AB9-9E0E-99D6-BB66-36AFF559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Next we describe the bucket structure B.</a:t>
            </a:r>
          </a:p>
          <a:p>
            <a:r>
              <a:rPr lang="en-US" altLang="zh-TW"/>
              <a:t>For a given integer parameter </a:t>
            </a:r>
            <a:r>
              <a:rPr lang="el-GR" altLang="zh-TW"/>
              <a:t>Δ ≥ 2</a:t>
            </a:r>
            <a:r>
              <a:rPr lang="en-US" altLang="zh-TW"/>
              <a:t>, B contains k+1 levels of buckets, where k= log</a:t>
            </a:r>
            <a:r>
              <a:rPr lang="el-GR" altLang="zh-TW" baseline="-25000"/>
              <a:t>Δ</a:t>
            </a:r>
            <a:r>
              <a:rPr lang="el-GR" altLang="zh-TW"/>
              <a:t> </a:t>
            </a:r>
            <a:r>
              <a:rPr lang="en-US" altLang="zh-TW"/>
              <a:t>U .</a:t>
            </a:r>
          </a:p>
          <a:p>
            <a:r>
              <a:rPr lang="en-US" altLang="zh-TW"/>
              <a:t>Except for the top level, a level contains </a:t>
            </a:r>
            <a:r>
              <a:rPr lang="el-GR" altLang="zh-TW"/>
              <a:t>Δ</a:t>
            </a:r>
            <a:r>
              <a:rPr lang="en-US" altLang="zh-TW"/>
              <a:t> buckets</a:t>
            </a:r>
          </a:p>
          <a:p>
            <a:r>
              <a:rPr lang="en-US" altLang="zh-TW"/>
              <a:t>We denote bucket j at level i by B(i,j); i ranges from 0(bottom level) to k(top), and j ranges from 0 to </a:t>
            </a:r>
            <a:r>
              <a:rPr lang="el-GR" altLang="zh-TW"/>
              <a:t>Δ</a:t>
            </a:r>
            <a:r>
              <a:rPr lang="en-US" altLang="zh-TW"/>
              <a:t>-1,except at the top level.</a:t>
            </a:r>
          </a:p>
          <a:p>
            <a:r>
              <a:rPr lang="en-US" altLang="zh-TW"/>
              <a:t>A bucket contains a set of vertices maintained in a way that allows constant-time insertion and deletion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5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3E5B1-8C76-A0CF-8A82-0DB6A62F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8B81E7-E5D3-8268-CA0F-2F5D5D61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We maintain </a:t>
            </a:r>
            <a:r>
              <a:rPr lang="el-GR" altLang="zh-TW"/>
              <a:t>μ</a:t>
            </a:r>
            <a:r>
              <a:rPr lang="en-US" altLang="zh-TW"/>
              <a:t> such that </a:t>
            </a:r>
            <a:r>
              <a:rPr lang="el-GR" altLang="zh-TW"/>
              <a:t>μ</a:t>
            </a:r>
            <a:r>
              <a:rPr lang="en-US" altLang="zh-TW"/>
              <a:t> is a lower bound on the distance labels of labeled vertices. Initially </a:t>
            </a:r>
            <a:r>
              <a:rPr lang="el-GR" altLang="zh-TW"/>
              <a:t>μ</a:t>
            </a:r>
            <a:r>
              <a:rPr lang="en-US" altLang="zh-TW"/>
              <a:t> =0.</a:t>
            </a:r>
          </a:p>
          <a:p>
            <a:r>
              <a:rPr lang="en-US" altLang="zh-TW"/>
              <a:t>Every time an extract-min operation removes a vertex v from B, we set </a:t>
            </a:r>
            <a:r>
              <a:rPr lang="el-GR" altLang="zh-TW"/>
              <a:t>μ</a:t>
            </a:r>
            <a:r>
              <a:rPr lang="en-US" altLang="zh-TW"/>
              <a:t>=d(v).</a:t>
            </a:r>
          </a:p>
          <a:p>
            <a:r>
              <a:rPr lang="en-US" altLang="zh-TW"/>
              <a:t>Let </a:t>
            </a:r>
            <a:r>
              <a:rPr lang="el-GR" altLang="zh-TW"/>
              <a:t>μ</a:t>
            </a:r>
            <a:r>
              <a:rPr lang="en-US" altLang="zh-TW" baseline="-25000"/>
              <a:t>i,j</a:t>
            </a:r>
            <a:r>
              <a:rPr lang="en-US" altLang="zh-TW"/>
              <a:t>  denote the ith through jth least significant digit of </a:t>
            </a:r>
            <a:r>
              <a:rPr lang="el-GR" altLang="zh-TW"/>
              <a:t>μ</a:t>
            </a:r>
            <a:r>
              <a:rPr lang="en-US" altLang="zh-TW"/>
              <a:t>, and let </a:t>
            </a:r>
            <a:r>
              <a:rPr lang="el-GR" altLang="zh-TW"/>
              <a:t>μ</a:t>
            </a:r>
            <a:r>
              <a:rPr lang="en-US" altLang="zh-TW"/>
              <a:t>i denote the ith least significant digit.</a:t>
            </a:r>
          </a:p>
          <a:p>
            <a:r>
              <a:rPr lang="en-US" altLang="zh-TW"/>
              <a:t>Similary, d</a:t>
            </a:r>
            <a:r>
              <a:rPr lang="en-US" altLang="zh-TW" baseline="-25000"/>
              <a:t>i</a:t>
            </a:r>
            <a:r>
              <a:rPr lang="en-US" altLang="zh-TW"/>
              <a:t>(u) denotes the ith least significant digit of d(u)</a:t>
            </a:r>
          </a:p>
          <a:p>
            <a:r>
              <a:rPr lang="en-US" altLang="zh-TW"/>
              <a:t>Note that </a:t>
            </a:r>
            <a:r>
              <a:rPr lang="el-GR" altLang="zh-TW"/>
              <a:t>μ</a:t>
            </a:r>
            <a:r>
              <a:rPr lang="en-US" altLang="zh-TW"/>
              <a:t> and the k+1 least significant digits of the base </a:t>
            </a:r>
            <a:r>
              <a:rPr lang="el-GR" altLang="zh-TW"/>
              <a:t>Δ</a:t>
            </a:r>
            <a:r>
              <a:rPr lang="en-US" altLang="zh-TW"/>
              <a:t> representation of d(u) uniquely determine d(u): d(u) = </a:t>
            </a:r>
            <a:r>
              <a:rPr lang="el-GR" altLang="zh-TW"/>
              <a:t>μ + (</a:t>
            </a:r>
            <a:r>
              <a:rPr lang="en-US" altLang="zh-TW"/>
              <a:t>d</a:t>
            </a:r>
            <a:r>
              <a:rPr lang="en-US" altLang="zh-TW" baseline="-25000"/>
              <a:t>0,k</a:t>
            </a:r>
            <a:r>
              <a:rPr lang="en-US" altLang="zh-TW"/>
              <a:t> − </a:t>
            </a:r>
            <a:r>
              <a:rPr lang="el-GR" altLang="zh-TW"/>
              <a:t>μ</a:t>
            </a:r>
            <a:r>
              <a:rPr lang="el-GR" altLang="zh-TW" baseline="-25000"/>
              <a:t>0,</a:t>
            </a:r>
            <a:r>
              <a:rPr lang="en-US" altLang="zh-TW" baseline="-25000"/>
              <a:t>k</a:t>
            </a:r>
            <a:r>
              <a:rPr lang="en-US" altLang="zh-TW"/>
              <a:t>) if d</a:t>
            </a:r>
            <a:r>
              <a:rPr lang="en-US" altLang="zh-TW" baseline="-25000"/>
              <a:t>0,k</a:t>
            </a:r>
            <a:r>
              <a:rPr lang="en-US" altLang="zh-TW"/>
              <a:t> &gt; </a:t>
            </a:r>
            <a:r>
              <a:rPr lang="el-GR" altLang="zh-TW"/>
              <a:t>μ</a:t>
            </a:r>
            <a:r>
              <a:rPr lang="el-GR" altLang="zh-TW" baseline="-25000"/>
              <a:t>0,</a:t>
            </a:r>
            <a:r>
              <a:rPr lang="en-US" altLang="zh-TW" baseline="-25000"/>
              <a:t>k</a:t>
            </a:r>
            <a:r>
              <a:rPr lang="en-US" altLang="zh-TW"/>
              <a:t> and d(u) = </a:t>
            </a:r>
            <a:r>
              <a:rPr lang="el-GR" altLang="zh-TW"/>
              <a:t>μ + Δ</a:t>
            </a:r>
            <a:r>
              <a:rPr lang="en-US" altLang="zh-TW" baseline="30000"/>
              <a:t>k</a:t>
            </a:r>
            <a:r>
              <a:rPr lang="en-US" altLang="zh-TW"/>
              <a:t> + (d</a:t>
            </a:r>
            <a:r>
              <a:rPr lang="en-US" altLang="zh-TW" baseline="-25000"/>
              <a:t>0,k</a:t>
            </a:r>
            <a:r>
              <a:rPr lang="en-US" altLang="zh-TW"/>
              <a:t> − </a:t>
            </a:r>
            <a:r>
              <a:rPr lang="el-GR" altLang="zh-TW"/>
              <a:t>μ</a:t>
            </a:r>
            <a:r>
              <a:rPr lang="el-GR" altLang="zh-TW" baseline="-25000"/>
              <a:t>0,</a:t>
            </a:r>
            <a:r>
              <a:rPr lang="en-US" altLang="zh-TW" baseline="-25000"/>
              <a:t>k</a:t>
            </a:r>
            <a:r>
              <a:rPr lang="en-US" altLang="zh-TW"/>
              <a:t>) otherwise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23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62F43-79B9-4C58-FF26-926EA36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CE70B-1E99-0582-3233-5D5DD869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Let i be the index of the most significant digit in which d(u) and μ</a:t>
            </a:r>
            <a:r>
              <a:rPr lang="en-US" altLang="zh-TW" baseline="-25000"/>
              <a:t>0,k</a:t>
            </a:r>
            <a:r>
              <a:rPr lang="en-US" altLang="zh-TW"/>
              <a:t> differ, or 0 if they match.</a:t>
            </a:r>
          </a:p>
          <a:p>
            <a:r>
              <a:rPr lang="en-US" altLang="zh-TW"/>
              <a:t>Given μ and u with d(u) ≥ μ, we define the position of u by (i, di(u)) if i i&lt;k and B(k, (d(u) − μ)/Δk) otherwise.</a:t>
            </a:r>
          </a:p>
          <a:p>
            <a:r>
              <a:rPr lang="en-US" altLang="zh-TW"/>
              <a:t>If u is inserted into B, it is inserted into B(i, j), where (i, j) is the position of u.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89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B9AA5-71CB-BA81-34B3-7AF2006A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行, 圖表, 螢幕擷取畫面 的圖片&#10;&#10;自動產生的描述">
            <a:extLst>
              <a:ext uri="{FF2B5EF4-FFF2-40B4-BE49-F238E27FC236}">
                <a16:creationId xmlns:a16="http://schemas.microsoft.com/office/drawing/2014/main" id="{85289EE2-F5AD-A015-3EA7-89A62184A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2739231"/>
            <a:ext cx="6353175" cy="2524125"/>
          </a:xfrm>
        </p:spPr>
      </p:pic>
    </p:spTree>
    <p:extLst>
      <p:ext uri="{BB962C8B-B14F-4D97-AF65-F5344CB8AC3E}">
        <p14:creationId xmlns:p14="http://schemas.microsoft.com/office/powerpoint/2010/main" val="45639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6CB46-B37A-E41B-814D-F36FAF45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Insert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C8BCA4-6C9A-5537-66E1-FF0D36C5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If μ + c(u) ≥ d(u), put u into F. Otherwise compute u’s position (i, j) in B and add u to B(i, j).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94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8CF2E-815E-6574-D08D-65A91DED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Decrease-key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E8533-7108-CD7F-F1C2-40E1C8FF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Decrease the key of an element u in position (i, j) as follows. Remove u from B(i, j). Set d(u) to the new value and insert u as described above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707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662A3-C784-3574-7662-D9BC80AD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Extract-min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68B43-23C1-14F1-001E-D63C1BA4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Find the lowest nonempty level i.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63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8E1F5-F8A8-B8ED-B64A-CEB40F7D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Lemma 4.1.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12F2A7-5BCB-0413-7955-C5FBB908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At any point of the execution, all labeled vertices are in the range of at most three consecutive top-level buckets.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ADB2D-5D2C-6D98-2FB9-1FB16115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Worst-case analysis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EF183-97F2-1581-9054-64525505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Lemma 5.1. </a:t>
            </a:r>
          </a:p>
          <a:p>
            <a:pPr marL="0" indent="0">
              <a:buNone/>
            </a:pPr>
            <a:r>
              <a:rPr lang="en-US" altLang="zh-TW"/>
              <a:t>• Given μ and u, we can compute the position of u with respect to μ in constant time. </a:t>
            </a:r>
          </a:p>
          <a:p>
            <a:pPr marL="0" indent="0">
              <a:buNone/>
            </a:pPr>
            <a:r>
              <a:rPr lang="en-US" altLang="zh-TW"/>
              <a:t>• We can find the lowest nonempty level of B in constant time.</a:t>
            </a:r>
          </a:p>
        </p:txBody>
      </p:sp>
    </p:spTree>
    <p:extLst>
      <p:ext uri="{BB962C8B-B14F-4D97-AF65-F5344CB8AC3E}">
        <p14:creationId xmlns:p14="http://schemas.microsoft.com/office/powerpoint/2010/main" val="386263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72DB1-2892-5C01-554D-E10C14D1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Abstract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28F53-F43D-E7D9-C12D-45CD3F3B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Present an improvement of the multilevel bucket shortest path algorithm.</a:t>
            </a:r>
          </a:p>
          <a:p>
            <a:r>
              <a:rPr lang="en-US" altLang="zh-TW"/>
              <a:t>For integral arc lengths that fit into a word of today’s computers, the performance is close to that of breadth-first search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7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2AB83-62DF-B13E-1190-FA319855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B8A80-1B62-FC29-D2ED-1B2A8980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Lemma 5.2. The algorithm runs in O(m + n + Φ1 + Φ2) time, where Φ1 is the total number of times a vertex moves from a bucket of B to a lower-level bucket and Φ2 is the number of empty buckets examined by the algorithm.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4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1E32A-8CAD-71CA-6638-421660A9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73C90D-3A0E-53EE-C55F-06EE2948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Lemma 5.3. Buckets at level k and below are never used.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766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1EF0A-2AB4-F8C3-4FDE-97BFE763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Theorem 5.4.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A26EC9-5D05-BCBB-CEBA-5C6EA125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worst-case running time of the algorithm is O(m+n (log C /log log C )).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4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3AED0-5A21-693A-5C74-873E9F00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Average-case analysis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3894C-DD3E-510E-A968-99C4AB93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Lemma 6.1. The algorithm never inserts a vertex v into a bucket at a level less than or equal to log c(v) − 1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472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F5204-E34B-6D96-AEF9-E284C5B6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Theorem 6.2.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586B7-06E8-302E-4231-64A9F2EB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If arc lengths are uniformly distributed on [1,...,M], then the average running time of the algorithm is linear.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617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2EBFB-4DB1-ECDC-B954-C3A8F83C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Lemma 6.3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2CE930-2A2A-8158-6FDC-EB348EB2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altLang="zh-TW"/>
              <a:t>W.h.p., U ≥ M/2.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827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B3EBA-F22D-82A2-B48E-AE63F79D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Lemma 6.4.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3EC9D-A324-E11F-EC87-541DE2BF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W.h.p., </a:t>
            </a:r>
            <a:r>
              <a:rPr lang="el-GR" altLang="zh-TW"/>
              <a:t>δ ≥ </a:t>
            </a:r>
            <a:r>
              <a:rPr lang="en-US" altLang="zh-TW"/>
              <a:t>Mm</a:t>
            </a:r>
            <a:r>
              <a:rPr lang="en-US" altLang="zh-TW" baseline="30000"/>
              <a:t>−4/3</a:t>
            </a:r>
            <a:r>
              <a:rPr lang="en-US" altLang="zh-TW"/>
              <a:t>. If M ≥ m</a:t>
            </a:r>
            <a:r>
              <a:rPr lang="en-US" altLang="zh-TW" baseline="30000"/>
              <a:t>2/3</a:t>
            </a:r>
            <a:r>
              <a:rPr lang="en-US" altLang="zh-TW"/>
              <a:t>, then w.h.p. </a:t>
            </a:r>
            <a:r>
              <a:rPr lang="el-GR" altLang="zh-TW"/>
              <a:t>δ ≤ </a:t>
            </a:r>
            <a:r>
              <a:rPr lang="en-US" altLang="zh-TW"/>
              <a:t>Mm</a:t>
            </a:r>
            <a:r>
              <a:rPr lang="en-US" altLang="zh-TW" baseline="30000"/>
              <a:t>−2/3</a:t>
            </a:r>
            <a:endParaRPr lang="zh-TW" altLang="en-US" baseline="30000"/>
          </a:p>
        </p:txBody>
      </p:sp>
    </p:spTree>
    <p:extLst>
      <p:ext uri="{BB962C8B-B14F-4D97-AF65-F5344CB8AC3E}">
        <p14:creationId xmlns:p14="http://schemas.microsoft.com/office/powerpoint/2010/main" val="255487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02E0F-6512-2B9C-EC0F-D1A8BD91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Lemma 6.5.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8716B-4C7F-A4CA-57CC-D22492C8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∑</a:t>
            </a:r>
            <a:r>
              <a:rPr lang="en-US" altLang="zh-TW" baseline="-25000"/>
              <a:t>A1</a:t>
            </a:r>
            <a:r>
              <a:rPr lang="pl-PL" altLang="zh-TW"/>
              <a:t>w(a) = O(m) w.h.p</a:t>
            </a:r>
            <a:endParaRPr lang="zh-TW" altLang="en-US" baseline="-25000"/>
          </a:p>
        </p:txBody>
      </p:sp>
    </p:spTree>
    <p:extLst>
      <p:ext uri="{BB962C8B-B14F-4D97-AF65-F5344CB8AC3E}">
        <p14:creationId xmlns:p14="http://schemas.microsoft.com/office/powerpoint/2010/main" val="412852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47A5A-AF3D-1AD0-2273-F73CE718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Lemma 6.6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1E3FB9-8756-97A3-4DA6-DC1261A8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∑</a:t>
            </a:r>
            <a:r>
              <a:rPr lang="en-US" altLang="zh-TW" baseline="-25000"/>
              <a:t>A2</a:t>
            </a:r>
            <a:r>
              <a:rPr lang="pl-PL" altLang="zh-TW"/>
              <a:t>w(a) = O(m) w.h.p</a:t>
            </a:r>
            <a:endParaRPr lang="zh-TW" altLang="en-US" baseline="-25000"/>
          </a:p>
        </p:txBody>
      </p:sp>
    </p:spTree>
    <p:extLst>
      <p:ext uri="{BB962C8B-B14F-4D97-AF65-F5344CB8AC3E}">
        <p14:creationId xmlns:p14="http://schemas.microsoft.com/office/powerpoint/2010/main" val="1863941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33EFD-1DC2-42C3-6D84-377D580C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Theorem 6.7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C0ADB1-1574-FFB8-5B42-4893C906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If arc lengths are independent and uniformly distributed on [1,...,M], then w.h.p., the algorithm runs in linear time.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19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ABBD9-FBC2-ADDE-F596-0DFE55A2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06CB30-00DA-904E-A6B8-B52E7948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shortest path problem with nonnegative arc lengths(the NSP problem) is very common in practice.</a:t>
            </a:r>
          </a:p>
          <a:p>
            <a:r>
              <a:rPr lang="en-US" altLang="zh-TW"/>
              <a:t>Efficient implementations of Dijkstra’s algorithm,in particular,have received a lot of attention.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503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6CD1E-E84E-3096-150D-A923E5BD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implementation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D7B693-7FF2-2D86-2D52-23A1E42A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MB code implements the algorithm MLB algorithm, and the SQ code implements the smart queue algorithm</a:t>
            </a:r>
          </a:p>
          <a:p>
            <a:r>
              <a:rPr lang="en-US" altLang="zh-TW"/>
              <a:t>MB and SQ compute the vertex position with respect to μ.</a:t>
            </a:r>
          </a:p>
          <a:p>
            <a:r>
              <a:rPr lang="en-US" altLang="zh-TW"/>
              <a:t>We always set Δ to a power of two. This allows us to use bit shifts instead of divisions. </a:t>
            </a:r>
          </a:p>
          <a:p>
            <a:r>
              <a:rPr lang="en-US" altLang="zh-TW"/>
              <a:t>One can give MB either k or Δ as a parameter.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853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DB2EF-FEFE-DE06-32DF-28F8DFA8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116F07-F41C-9E55-9177-27BD8295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We refer to the code with the number of levels k set to two by mb2l, and to the code with Δ set to two by mb2d. These are the two extreme cases that we study.</a:t>
            </a:r>
          </a:p>
          <a:p>
            <a:r>
              <a:rPr lang="en-US" altLang="zh-TW"/>
              <a:t>Alternatively, one can let MB choose the values of both k and Δ based on the input. We refer to this adaptive variant as MB-A.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691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881FE-0785-9ACE-8405-7921AB88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E669E8-06B5-A937-8B8B-E461756E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In more detail, MB-A sets k and Δ as follows. </a:t>
            </a:r>
          </a:p>
          <a:p>
            <a:r>
              <a:rPr lang="en-US" altLang="zh-TW"/>
              <a:t>. First we find the smallest value of k such that k is a power of two and (16k)</a:t>
            </a:r>
            <a:r>
              <a:rPr lang="en-US" altLang="zh-TW" baseline="30000"/>
              <a:t>k </a:t>
            </a:r>
            <a:r>
              <a:rPr lang="en-US" altLang="zh-TW"/>
              <a:t>≥ U/w.</a:t>
            </a:r>
          </a:p>
          <a:p>
            <a:r>
              <a:rPr lang="en-US" altLang="zh-TW"/>
              <a:t>Then we set Δ to 16k.</a:t>
            </a:r>
          </a:p>
          <a:p>
            <a:r>
              <a:rPr lang="en-US" altLang="zh-TW"/>
              <a:t>While (</a:t>
            </a:r>
            <a:r>
              <a:rPr lang="el-GR" altLang="zh-TW"/>
              <a:t>Δ/2)</a:t>
            </a:r>
            <a:r>
              <a:rPr lang="en-US" altLang="zh-TW" baseline="30000"/>
              <a:t>k</a:t>
            </a:r>
            <a:r>
              <a:rPr lang="en-US" altLang="zh-TW"/>
              <a:t> ≥ U/w we reduce </a:t>
            </a:r>
            <a:r>
              <a:rPr lang="el-GR" altLang="zh-TW"/>
              <a:t>Δ.</a:t>
            </a:r>
            <a:endParaRPr lang="en-US" altLang="zh-TW"/>
          </a:p>
          <a:p>
            <a:r>
              <a:rPr lang="en-US" altLang="zh-TW"/>
              <a:t>Finally, while (Δ)</a:t>
            </a:r>
            <a:r>
              <a:rPr lang="en-US" altLang="zh-TW" baseline="30000"/>
              <a:t>k−1</a:t>
            </a:r>
            <a:r>
              <a:rPr lang="en-US" altLang="zh-TW"/>
              <a:t> ≥ U/w we reduce k. This typically leads to 16k ≤ Δ ≤ 128k and works well in our tests.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491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E15FB-24A3-9063-E1B9-E76BC1B5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Experimental methodology and setup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C93C4-3B63-477E-184D-DDFA21D1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We use a baseline code—breadth-first search (bfs) in our case—and measure running times of our shortest path codes on an input relative to the bfs running time on this input.</a:t>
            </a:r>
          </a:p>
          <a:p>
            <a:r>
              <a:rPr lang="en-US" altLang="zh-TW"/>
              <a:t>Baseline running times give a good indication of how close to optimal the running times are and reduces dependency on low-level implementation and architecture details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885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8DB7-7877-E21B-DC28-31A25B76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 families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3E1DC-9139-1F07-A738-6E060B11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SPRAND</a:t>
            </a:r>
          </a:p>
          <a:p>
            <a:r>
              <a:rPr lang="en-US" altLang="zh-TW"/>
              <a:t>SPGRID</a:t>
            </a:r>
          </a:p>
          <a:p>
            <a:r>
              <a:rPr lang="en-US" altLang="zh-TW"/>
              <a:t>SPHARD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93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FE24F-4D76-4A80-888A-672D79D3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Experimental results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B9193-3CE8-D229-D4F2-F518148A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Caliber heuristic effectiveness.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99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D385A-4BFE-4B77-4731-B1997565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數字, 字型, 平行 的圖片&#10;&#10;自動產生的描述">
            <a:extLst>
              <a:ext uri="{FF2B5EF4-FFF2-40B4-BE49-F238E27FC236}">
                <a16:creationId xmlns:a16="http://schemas.microsoft.com/office/drawing/2014/main" id="{F54DAB36-7FEC-6D74-3CD5-9CE73C1E2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84" y="1825625"/>
            <a:ext cx="5562631" cy="4351338"/>
          </a:xfrm>
        </p:spPr>
      </p:pic>
    </p:spTree>
    <p:extLst>
      <p:ext uri="{BB962C8B-B14F-4D97-AF65-F5344CB8AC3E}">
        <p14:creationId xmlns:p14="http://schemas.microsoft.com/office/powerpoint/2010/main" val="53659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B145F-84CA-4B97-D14F-02CDAE40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 descr="一張含有 文字, 文件, 功能表, 數字 的圖片&#10;&#10;自動產生的描述">
            <a:extLst>
              <a:ext uri="{FF2B5EF4-FFF2-40B4-BE49-F238E27FC236}">
                <a16:creationId xmlns:a16="http://schemas.microsoft.com/office/drawing/2014/main" id="{78EDF568-0589-695E-AD5B-034DE02C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42" y="1825625"/>
            <a:ext cx="2485715" cy="4351338"/>
          </a:xfrm>
        </p:spPr>
      </p:pic>
    </p:spTree>
    <p:extLst>
      <p:ext uri="{BB962C8B-B14F-4D97-AF65-F5344CB8AC3E}">
        <p14:creationId xmlns:p14="http://schemas.microsoft.com/office/powerpoint/2010/main" val="3011314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9B08B-451C-582E-8FF6-41FA3311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文件, 數字, 功能表 的圖片&#10;&#10;自動產生的描述">
            <a:extLst>
              <a:ext uri="{FF2B5EF4-FFF2-40B4-BE49-F238E27FC236}">
                <a16:creationId xmlns:a16="http://schemas.microsoft.com/office/drawing/2014/main" id="{07C8265C-D734-FD2B-965A-6835119EA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50" y="1825625"/>
            <a:ext cx="2723499" cy="4351338"/>
          </a:xfrm>
        </p:spPr>
      </p:pic>
    </p:spTree>
    <p:extLst>
      <p:ext uri="{BB962C8B-B14F-4D97-AF65-F5344CB8AC3E}">
        <p14:creationId xmlns:p14="http://schemas.microsoft.com/office/powerpoint/2010/main" val="2464167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E690B-BD59-9213-A3FF-2839C7CF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數字, 字型, 平行 的圖片&#10;&#10;自動產生的描述">
            <a:extLst>
              <a:ext uri="{FF2B5EF4-FFF2-40B4-BE49-F238E27FC236}">
                <a16:creationId xmlns:a16="http://schemas.microsoft.com/office/drawing/2014/main" id="{B03C0AFF-1938-7FE0-D1EE-582D54619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43" y="1825625"/>
            <a:ext cx="2434314" cy="4351338"/>
          </a:xfrm>
        </p:spPr>
      </p:pic>
    </p:spTree>
    <p:extLst>
      <p:ext uri="{BB962C8B-B14F-4D97-AF65-F5344CB8AC3E}">
        <p14:creationId xmlns:p14="http://schemas.microsoft.com/office/powerpoint/2010/main" val="404264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DFDCF-3035-2522-6050-E0C04855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D6CAA-C86B-EA52-8D2F-871B750D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Suppose that the input graph has n vertices and m arcs.</a:t>
            </a:r>
          </a:p>
          <a:p>
            <a:r>
              <a:rPr lang="en-US" altLang="zh-TW"/>
              <a:t>Let U denote the biggest arc length, define C to be the ratio between U and the smallest nonzero arc length,</a:t>
            </a:r>
            <a:r>
              <a:rPr lang="el-GR" altLang="zh-TW"/>
              <a:t> δ</a:t>
            </a:r>
            <a:r>
              <a:rPr lang="en-US" altLang="zh-TW"/>
              <a:t>.</a:t>
            </a:r>
          </a:p>
          <a:p>
            <a:r>
              <a:rPr lang="en-US" altLang="zh-TW"/>
              <a:t>A natural improvement of the multilevel bucket (MLB) shortest path algorithm has an average running time that is linear and a worstcase time of O(m+n log C). </a:t>
            </a:r>
          </a:p>
        </p:txBody>
      </p:sp>
    </p:spTree>
    <p:extLst>
      <p:ext uri="{BB962C8B-B14F-4D97-AF65-F5344CB8AC3E}">
        <p14:creationId xmlns:p14="http://schemas.microsoft.com/office/powerpoint/2010/main" val="4289469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FCFA5-FB17-B502-DF20-19D2DB2C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Conclusion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51711-38E4-322E-B1B7-6670DB6A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Our optimization is to detect vertices with exact distance labels before these vertices reach the bottom level of buckets and place them into F.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15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6C2D9-2990-9BFE-BF67-FB86B501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Preliminaries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3ED23-43D6-7A96-F021-8898E7E2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input to the NSP problem is a directed graph G = (V,A) with n vertices, m arcs, a source vertex s, and nonnegative arc lengths l(a).</a:t>
            </a:r>
          </a:p>
          <a:p>
            <a:r>
              <a:rPr lang="en-US" altLang="zh-TW"/>
              <a:t>The goal is to find shortest paths from the source to all vertices of the graph.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8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A300E-51D7-44A4-BB7E-AD3C2057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2E3309-CBAE-82BA-2626-391E6892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To efficiently implement the MLB data structure, we need array addressing and the following unit-time word operations: addition, subtraction, comparison, and the arbitrary shifts.</a:t>
            </a:r>
          </a:p>
          <a:p>
            <a:r>
              <a:rPr lang="en-US" altLang="zh-TW"/>
              <a:t>To allow a higher-level description of the algorithm, we use a strong RAM computation model that also allows word operations including bitwise logical operations and the operation of finding the index of the most significant bit in which two words differ.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43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2AD01-613E-B8DE-2320-BA2D562B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Labeling method and related results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11358-74DB-7DBA-7381-99195E946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method maintains for every vertex v its distance label d(v), parent p(v),and status S(v)</a:t>
            </a:r>
            <a:r>
              <a:rPr lang="zh-TW" altLang="en-US"/>
              <a:t> ∈ </a:t>
            </a:r>
            <a:r>
              <a:rPr lang="en-US" altLang="zh-TW"/>
              <a:t>{unreached,labeled,scanned}.</a:t>
            </a:r>
          </a:p>
          <a:p>
            <a:r>
              <a:rPr lang="en-US" altLang="zh-TW"/>
              <a:t>The method starts by setting d(s)=0 ans S(s)=labeled.</a:t>
            </a:r>
          </a:p>
          <a:p>
            <a:r>
              <a:rPr lang="en-US" altLang="zh-TW"/>
              <a:t>To scan an arc (v,w),one checks if d(w) &gt; d(v)+l(v,w) and, if true,sets d(w)=d(v)+l(v,w),p(w)=v,and S(w)=labeled</a:t>
            </a:r>
          </a:p>
          <a:p>
            <a:r>
              <a:rPr lang="en-US" altLang="zh-TW"/>
              <a:t>We say that d(v) is exact if the distance from s to v is equal to d(v).</a:t>
            </a:r>
          </a:p>
        </p:txBody>
      </p:sp>
    </p:spTree>
    <p:extLst>
      <p:ext uri="{BB962C8B-B14F-4D97-AF65-F5344CB8AC3E}">
        <p14:creationId xmlns:p14="http://schemas.microsoft.com/office/powerpoint/2010/main" val="351417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09C80-1948-A492-457D-F098AF64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LEMMA 3.1(caliber lemma)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72988-EB93-4BA0-128E-6077612BC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Suppose l is nonnegative, and let </a:t>
            </a:r>
            <a:r>
              <a:rPr lang="el-GR" altLang="zh-TW"/>
              <a:t>μ</a:t>
            </a:r>
            <a:r>
              <a:rPr lang="en-US" altLang="zh-TW"/>
              <a:t> be a lower bound on distance labels of labeled vertices. Let v be a vertex such that </a:t>
            </a:r>
            <a:r>
              <a:rPr lang="el-GR" altLang="zh-TW"/>
              <a:t>μ</a:t>
            </a:r>
            <a:r>
              <a:rPr lang="en-US" altLang="zh-TW"/>
              <a:t>+c(v) </a:t>
            </a:r>
            <a:r>
              <a:rPr lang="zh-TW" altLang="en-US"/>
              <a:t>≥ </a:t>
            </a:r>
            <a:r>
              <a:rPr lang="en-US" altLang="zh-TW"/>
              <a:t>d(v).Then d(v) is exact.</a:t>
            </a:r>
          </a:p>
          <a:p>
            <a:r>
              <a:rPr lang="en-US" altLang="zh-TW"/>
              <a:t>The lemma follows from the observation that for any labeled vertex u,such that (u,v)</a:t>
            </a:r>
            <a:r>
              <a:rPr lang="zh-TW" altLang="en-US"/>
              <a:t> ∈</a:t>
            </a:r>
            <a:r>
              <a:rPr lang="en-US" altLang="zh-TW"/>
              <a:t>A,d(u)+l(u,v)</a:t>
            </a:r>
            <a:r>
              <a:rPr lang="el-GR" altLang="zh-TW"/>
              <a:t> ≥ μ</a:t>
            </a:r>
            <a:r>
              <a:rPr lang="en-US" altLang="zh-TW"/>
              <a:t>+c(v)</a:t>
            </a:r>
            <a:r>
              <a:rPr lang="el-GR" altLang="zh-TW"/>
              <a:t> ≥ </a:t>
            </a:r>
            <a:r>
              <a:rPr lang="en-US" altLang="zh-TW"/>
              <a:t>d(v)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9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55EF4-83F2-1882-90C0-0D733244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description and correctness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64055-216D-8CAD-0C8D-3D159082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algorithm is based on the MLB implementation of Dijkstra’s algorithm modified to use Lemma 3.1 to detect and scan vertices with exact(but not necessarily minimum) distance labels.</a:t>
            </a:r>
          </a:p>
          <a:p>
            <a:r>
              <a:rPr lang="en-US" altLang="zh-TW"/>
              <a:t>The algorithm keeps labeled vertices in one of two places: a set F and a priority queue B.</a:t>
            </a:r>
          </a:p>
          <a:p>
            <a:r>
              <a:rPr lang="en-US" altLang="zh-TW"/>
              <a:t>The priority queue supports operations insert,delete,decrease-key,and extract-min.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12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6592AC0A2F4C24A95CC5D0BF496093D" ma:contentTypeVersion="10" ma:contentTypeDescription="建立新的文件。" ma:contentTypeScope="" ma:versionID="389321321fe62265ed8939eca6e10aa2">
  <xsd:schema xmlns:xsd="http://www.w3.org/2001/XMLSchema" xmlns:xs="http://www.w3.org/2001/XMLSchema" xmlns:p="http://schemas.microsoft.com/office/2006/metadata/properties" xmlns:ns2="69b1f48f-880b-44ad-916a-e212118a994f" xmlns:ns3="d144eff7-6e22-4895-9a40-2e463d5cdf11" targetNamespace="http://schemas.microsoft.com/office/2006/metadata/properties" ma:root="true" ma:fieldsID="459ae2a4be26e82fc76a506d75ced13c" ns2:_="" ns3:_="">
    <xsd:import namespace="69b1f48f-880b-44ad-916a-e212118a994f"/>
    <xsd:import namespace="d144eff7-6e22-4895-9a40-2e463d5cdf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1f48f-880b-44ad-916a-e212118a99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影像標籤" ma:readOnly="false" ma:fieldId="{5cf76f15-5ced-4ddc-b409-7134ff3c332f}" ma:taxonomyMulti="true" ma:sspId="2b7cc9c4-2e33-4c29-8e3b-fac3172d3c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4eff7-6e22-4895-9a40-2e463d5cdf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ae30c4f-28e5-447b-93e3-936ca52d8bb1}" ma:internalName="TaxCatchAll" ma:showField="CatchAllData" ma:web="d144eff7-6e22-4895-9a40-2e463d5cdf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b1f48f-880b-44ad-916a-e212118a994f">
      <Terms xmlns="http://schemas.microsoft.com/office/infopath/2007/PartnerControls"/>
    </lcf76f155ced4ddcb4097134ff3c332f>
    <TaxCatchAll xmlns="d144eff7-6e22-4895-9a40-2e463d5cdf11" xsi:nil="true"/>
  </documentManagement>
</p:properties>
</file>

<file path=customXml/itemProps1.xml><?xml version="1.0" encoding="utf-8"?>
<ds:datastoreItem xmlns:ds="http://schemas.openxmlformats.org/officeDocument/2006/customXml" ds:itemID="{EF830445-8C77-486E-A5E9-882100012DBB}"/>
</file>

<file path=customXml/itemProps2.xml><?xml version="1.0" encoding="utf-8"?>
<ds:datastoreItem xmlns:ds="http://schemas.openxmlformats.org/officeDocument/2006/customXml" ds:itemID="{B010C3EB-D481-4BC2-812C-339A481935C2}"/>
</file>

<file path=customXml/itemProps3.xml><?xml version="1.0" encoding="utf-8"?>
<ds:datastoreItem xmlns:ds="http://schemas.openxmlformats.org/officeDocument/2006/customXml" ds:itemID="{0C9422FC-6942-4568-AD8F-7E7B8A23E4A2}"/>
</file>

<file path=docProps/app.xml><?xml version="1.0" encoding="utf-8"?>
<Properties xmlns="http://schemas.openxmlformats.org/officeDocument/2006/extended-properties" xmlns:vt="http://schemas.openxmlformats.org/officeDocument/2006/docPropsVTypes">
  <TotalTime>6611</TotalTime>
  <Words>1823</Words>
  <Application>Microsoft Office PowerPoint</Application>
  <PresentationFormat>寬螢幕</PresentationFormat>
  <Paragraphs>100</Paragraphs>
  <Slides>40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佈景主題</vt:lpstr>
      <vt:lpstr>A Practical Shortest Path Algorithm With Linear Expected Time</vt:lpstr>
      <vt:lpstr>Abstract</vt:lpstr>
      <vt:lpstr>Introduction</vt:lpstr>
      <vt:lpstr>PowerPoint 簡報</vt:lpstr>
      <vt:lpstr>Preliminaries</vt:lpstr>
      <vt:lpstr>PowerPoint 簡報</vt:lpstr>
      <vt:lpstr>Labeling method and related results</vt:lpstr>
      <vt:lpstr>LEMMA 3.1(caliber lemma)</vt:lpstr>
      <vt:lpstr>Algorithm description and correctness</vt:lpstr>
      <vt:lpstr>PowerPoint 簡報</vt:lpstr>
      <vt:lpstr>PowerPoint 簡報</vt:lpstr>
      <vt:lpstr>PowerPoint 簡報</vt:lpstr>
      <vt:lpstr>PowerPoint 簡報</vt:lpstr>
      <vt:lpstr>PowerPoint 簡報</vt:lpstr>
      <vt:lpstr>Insert</vt:lpstr>
      <vt:lpstr>Decrease-key</vt:lpstr>
      <vt:lpstr>Extract-min</vt:lpstr>
      <vt:lpstr>Lemma 4.1.</vt:lpstr>
      <vt:lpstr>Worst-case analysis</vt:lpstr>
      <vt:lpstr>PowerPoint 簡報</vt:lpstr>
      <vt:lpstr>PowerPoint 簡報</vt:lpstr>
      <vt:lpstr>Theorem 5.4.</vt:lpstr>
      <vt:lpstr>Average-case analysis</vt:lpstr>
      <vt:lpstr>Theorem 6.2.</vt:lpstr>
      <vt:lpstr>Lemma 6.3</vt:lpstr>
      <vt:lpstr>Lemma 6.4.</vt:lpstr>
      <vt:lpstr>Lemma 6.5.</vt:lpstr>
      <vt:lpstr>Lemma 6.6</vt:lpstr>
      <vt:lpstr>Theorem 6.7</vt:lpstr>
      <vt:lpstr>Algorithm implementation</vt:lpstr>
      <vt:lpstr>PowerPoint 簡報</vt:lpstr>
      <vt:lpstr>PowerPoint 簡報</vt:lpstr>
      <vt:lpstr>Experimental methodology and setup</vt:lpstr>
      <vt:lpstr>Problem families</vt:lpstr>
      <vt:lpstr>Experimental results</vt:lpstr>
      <vt:lpstr>PowerPoint 簡報</vt:lpstr>
      <vt:lpstr>PowerPoint 簡報</vt:lpstr>
      <vt:lpstr>PowerPoint 簡報</vt:lpstr>
      <vt:lpstr>PowerPoint 簡報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Shortest Path Algorithm With Linear Expected Time</dc:title>
  <dc:creator>蘇毓鈞 SU, YU-CHUN</dc:creator>
  <cp:lastModifiedBy>蘇毓鈞 SU, YU-CHUN</cp:lastModifiedBy>
  <cp:revision>4</cp:revision>
  <dcterms:created xsi:type="dcterms:W3CDTF">2023-06-13T10:55:33Z</dcterms:created>
  <dcterms:modified xsi:type="dcterms:W3CDTF">2023-06-19T13:15:13Z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0x01010006592AC0A2F4C24A95CC5D0BF496093D</vt:lpwstr>
  </property>
</Properties>
</file>