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entation.xml" ContentType="application/vnd.openxmlformats-officedocument.presentationml.presentation.main+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7.xml" ContentType="application/vnd.openxmlformats-officedocument.presentationml.notesSlide+xml"/>
  <Override PartName="/ppt/notesSlides/notesSlide19.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3" r:id="rId1"/>
  </p:sldMasterIdLst>
  <p:notesMasterIdLst>
    <p:notesMasterId r:id="rId24"/>
  </p:notesMasterIdLst>
  <p:sldIdLst>
    <p:sldId id="256" r:id="rId2"/>
    <p:sldId id="258" r:id="rId3"/>
    <p:sldId id="259" r:id="rId4"/>
    <p:sldId id="261" r:id="rId5"/>
    <p:sldId id="285" r:id="rId6"/>
    <p:sldId id="272" r:id="rId7"/>
    <p:sldId id="280" r:id="rId8"/>
    <p:sldId id="281" r:id="rId9"/>
    <p:sldId id="282" r:id="rId10"/>
    <p:sldId id="283" r:id="rId11"/>
    <p:sldId id="270" r:id="rId12"/>
    <p:sldId id="266" r:id="rId13"/>
    <p:sldId id="286" r:id="rId14"/>
    <p:sldId id="262" r:id="rId15"/>
    <p:sldId id="287" r:id="rId16"/>
    <p:sldId id="288" r:id="rId17"/>
    <p:sldId id="289" r:id="rId18"/>
    <p:sldId id="290" r:id="rId19"/>
    <p:sldId id="292" r:id="rId20"/>
    <p:sldId id="291" r:id="rId21"/>
    <p:sldId id="293" r:id="rId22"/>
    <p:sldId id="263" r:id="rId2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1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07"/>
    <p:restoredTop sz="82492"/>
  </p:normalViewPr>
  <p:slideViewPr>
    <p:cSldViewPr snapToGrid="0">
      <p:cViewPr varScale="1">
        <p:scale>
          <a:sx n="92" d="100"/>
          <a:sy n="92" d="100"/>
        </p:scale>
        <p:origin x="15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872A0C-B30F-F848-8919-F3452B2FD0C0}" type="datetimeFigureOut">
              <a:rPr kumimoji="1" lang="zh-TW" altLang="en-US" smtClean="0"/>
              <a:t>2023/6/21</a:t>
            </a:fld>
            <a:endParaRPr kumimoji="1"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B1CB8E-7FF9-5F4F-9E18-2BE5EDB0E0F6}" type="slidenum">
              <a:rPr kumimoji="1" lang="zh-TW" altLang="en-US" smtClean="0"/>
              <a:t>‹#›</a:t>
            </a:fld>
            <a:endParaRPr kumimoji="1" lang="zh-TW" altLang="en-US"/>
          </a:p>
        </p:txBody>
      </p:sp>
    </p:spTree>
    <p:extLst>
      <p:ext uri="{BB962C8B-B14F-4D97-AF65-F5344CB8AC3E}">
        <p14:creationId xmlns:p14="http://schemas.microsoft.com/office/powerpoint/2010/main" val="1619867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 altLang="zh-TW" dirty="0"/>
              <a:t>highest-label push-relabel algorithm</a:t>
            </a:r>
          </a:p>
          <a:p>
            <a:r>
              <a:rPr lang="en" altLang="zh-TW" dirty="0"/>
              <a:t>partial augment-relabel (PAR) algorithm</a:t>
            </a:r>
            <a:endParaRPr kumimoji="1" lang="zh-TW" altLang="en-US" dirty="0"/>
          </a:p>
        </p:txBody>
      </p:sp>
      <p:sp>
        <p:nvSpPr>
          <p:cNvPr id="4" name="投影片編號版面配置區 3"/>
          <p:cNvSpPr>
            <a:spLocks noGrp="1"/>
          </p:cNvSpPr>
          <p:nvPr>
            <p:ph type="sldNum" sz="quarter" idx="5"/>
          </p:nvPr>
        </p:nvSpPr>
        <p:spPr/>
        <p:txBody>
          <a:bodyPr/>
          <a:lstStyle/>
          <a:p>
            <a:fld id="{FCB1CB8E-7FF9-5F4F-9E18-2BE5EDB0E0F6}" type="slidenum">
              <a:rPr kumimoji="1" lang="zh-TW" altLang="en-US" smtClean="0"/>
              <a:t>2</a:t>
            </a:fld>
            <a:endParaRPr kumimoji="1" lang="zh-TW" altLang="en-US"/>
          </a:p>
        </p:txBody>
      </p:sp>
    </p:spTree>
    <p:extLst>
      <p:ext uri="{BB962C8B-B14F-4D97-AF65-F5344CB8AC3E}">
        <p14:creationId xmlns:p14="http://schemas.microsoft.com/office/powerpoint/2010/main" val="16598562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r>
              <a:rPr lang="en" altLang="zh-TW" b="0" i="0" u="none" strike="noStrike" dirty="0">
                <a:solidFill>
                  <a:srgbClr val="374151"/>
                </a:solidFill>
                <a:effectLst/>
                <a:latin typeface="Söhne"/>
              </a:rPr>
              <a:t>The PAR (Partial Augment-Relabel) algorithm is a variation of the push-relabel method that maintains a </a:t>
            </a:r>
            <a:r>
              <a:rPr lang="en" altLang="zh-TW" b="0" i="0" u="none" strike="noStrike" dirty="0" err="1">
                <a:solidFill>
                  <a:srgbClr val="374151"/>
                </a:solidFill>
                <a:effectLst/>
                <a:latin typeface="Söhne"/>
              </a:rPr>
              <a:t>preflow</a:t>
            </a:r>
            <a:r>
              <a:rPr lang="en" altLang="zh-TW" b="0" i="0" u="none" strike="noStrike" dirty="0">
                <a:solidFill>
                  <a:srgbClr val="374151"/>
                </a:solidFill>
                <a:effectLst/>
                <a:latin typeface="Söhne"/>
              </a:rPr>
              <a:t> and a distance labeling. It introduces a parameter, k, which determines the length of the augmenting paths explored by the algorithm. The PAR algorithm follows the same basic steps as the augment-relabel (AR) algorithm but with modifications.</a:t>
            </a:r>
          </a:p>
          <a:p>
            <a:pPr algn="l"/>
            <a:r>
              <a:rPr lang="en" altLang="zh-TW" b="0" i="0" u="none" strike="noStrike" dirty="0">
                <a:solidFill>
                  <a:srgbClr val="374151"/>
                </a:solidFill>
                <a:effectLst/>
                <a:latin typeface="Söhne"/>
              </a:rPr>
              <a:t>Here is a summary of the steps involved in the PAR algorithm:</a:t>
            </a:r>
          </a:p>
          <a:p>
            <a:pPr algn="l">
              <a:buFont typeface="+mj-lt"/>
              <a:buAutoNum type="arabicPeriod"/>
            </a:pPr>
            <a:r>
              <a:rPr lang="en" altLang="zh-TW" b="0" i="0" u="none" strike="noStrike" dirty="0">
                <a:solidFill>
                  <a:srgbClr val="374151"/>
                </a:solidFill>
                <a:effectLst/>
                <a:latin typeface="Söhne"/>
              </a:rPr>
              <a:t>Initialization: Start with any feasible </a:t>
            </a:r>
            <a:r>
              <a:rPr lang="en" altLang="zh-TW" b="0" i="0" u="none" strike="noStrike" dirty="0" err="1">
                <a:solidFill>
                  <a:srgbClr val="374151"/>
                </a:solidFill>
                <a:effectLst/>
                <a:latin typeface="Söhne"/>
              </a:rPr>
              <a:t>preflow</a:t>
            </a:r>
            <a:r>
              <a:rPr lang="en" altLang="zh-TW" b="0" i="0" u="none" strike="noStrike" dirty="0">
                <a:solidFill>
                  <a:srgbClr val="374151"/>
                </a:solidFill>
                <a:effectLst/>
                <a:latin typeface="Söhne"/>
              </a:rPr>
              <a:t> and distance labeling. Choose an initial vertex, v, as the active vertex.</a:t>
            </a:r>
          </a:p>
          <a:p>
            <a:pPr algn="l">
              <a:buFont typeface="+mj-lt"/>
              <a:buAutoNum type="arabicPeriod"/>
            </a:pPr>
            <a:r>
              <a:rPr lang="en" altLang="zh-TW" b="0" i="0" u="none" strike="noStrike" dirty="0">
                <a:solidFill>
                  <a:srgbClr val="374151"/>
                </a:solidFill>
                <a:effectLst/>
                <a:latin typeface="Söhne"/>
              </a:rPr>
              <a:t>Active Vertex Selection: Choose the active vertex v using the highest-label selection rule. This means selecting the vertex with the highest distance label among the active vertices (i.e., vertices with excess flow and distance less than n).</a:t>
            </a:r>
          </a:p>
          <a:p>
            <a:pPr algn="l">
              <a:buFont typeface="+mj-lt"/>
              <a:buAutoNum type="arabicPeriod"/>
            </a:pPr>
            <a:r>
              <a:rPr lang="en" altLang="zh-TW" b="0" i="0" u="none" strike="noStrike" dirty="0">
                <a:solidFill>
                  <a:srgbClr val="374151"/>
                </a:solidFill>
                <a:effectLst/>
                <a:latin typeface="Söhne"/>
              </a:rPr>
              <a:t>Augmenting Path Search: Start with an admissible path from s to v. Explore the admissible graph in a depth-first search manner to find an augmenting path of length k starting from v.</a:t>
            </a:r>
          </a:p>
          <a:p>
            <a:pPr algn="l">
              <a:buFont typeface="+mj-lt"/>
              <a:buAutoNum type="arabicPeriod"/>
            </a:pPr>
            <a:r>
              <a:rPr lang="en" altLang="zh-TW" b="0" i="0" u="none" strike="noStrike" dirty="0">
                <a:solidFill>
                  <a:srgbClr val="374151"/>
                </a:solidFill>
                <a:effectLst/>
                <a:latin typeface="Söhne"/>
              </a:rPr>
              <a:t>Path Extension: Check if the current vertex, x, has an admissible arc (x, y). If such an arc exists, extend the path by adding y to the path, making y the new current vertex.</a:t>
            </a:r>
          </a:p>
          <a:p>
            <a:pPr algn="l">
              <a:buFont typeface="+mj-lt"/>
              <a:buAutoNum type="arabicPeriod"/>
            </a:pPr>
            <a:r>
              <a:rPr lang="en" altLang="zh-TW" b="0" i="0" u="none" strike="noStrike" dirty="0">
                <a:solidFill>
                  <a:srgbClr val="374151"/>
                </a:solidFill>
                <a:effectLst/>
                <a:latin typeface="Söhne"/>
              </a:rPr>
              <a:t>Path Shrinkage and Relabeling: If there is no admissible arc from the current vertex x, shrink the path by making the predecessor of x on the path the new current vertex. Relabel the current vertex x to adjust its distance label.</a:t>
            </a:r>
          </a:p>
          <a:p>
            <a:pPr algn="l">
              <a:buFont typeface="+mj-lt"/>
              <a:buAutoNum type="arabicPeriod"/>
            </a:pPr>
            <a:r>
              <a:rPr lang="en" altLang="zh-TW" b="0" i="0" u="none" strike="noStrike" dirty="0">
                <a:solidFill>
                  <a:srgbClr val="374151"/>
                </a:solidFill>
                <a:effectLst/>
                <a:latin typeface="Söhne"/>
              </a:rPr>
              <a:t>Augmentation: If the current vertex becomes the sink vertex t, an augmenting path has been found. Perform k push operations along the path, pushing as much flow as possible.</a:t>
            </a:r>
          </a:p>
          <a:p>
            <a:pPr algn="l">
              <a:buFont typeface="+mj-lt"/>
              <a:buAutoNum type="arabicPeriod"/>
            </a:pPr>
            <a:r>
              <a:rPr lang="en" altLang="zh-TW" b="0" i="0" u="none" strike="noStrike" dirty="0">
                <a:solidFill>
                  <a:srgbClr val="374151"/>
                </a:solidFill>
                <a:effectLst/>
                <a:latin typeface="Söhne"/>
              </a:rPr>
              <a:t>Search Restart: After the augmentation, start a new search from either the source vertex s or the last vertex on the augmenting path that is reachable from s in the residual graph Gf.</a:t>
            </a:r>
          </a:p>
          <a:p>
            <a:pPr algn="l">
              <a:buFont typeface="+mj-lt"/>
              <a:buAutoNum type="arabicPeriod"/>
            </a:pPr>
            <a:r>
              <a:rPr lang="en" altLang="zh-TW" b="0" i="0" u="none" strike="noStrike" dirty="0">
                <a:solidFill>
                  <a:srgbClr val="374151"/>
                </a:solidFill>
                <a:effectLst/>
                <a:latin typeface="Söhne"/>
              </a:rPr>
              <a:t>Termination: Repeat steps 2-7 until no more augmenting paths can be found.</a:t>
            </a:r>
          </a:p>
          <a:p>
            <a:pPr algn="l"/>
            <a:r>
              <a:rPr lang="en" altLang="zh-TW" b="0" i="0" u="none" strike="noStrike" dirty="0">
                <a:solidFill>
                  <a:srgbClr val="374151"/>
                </a:solidFill>
                <a:effectLst/>
                <a:latin typeface="Söhne"/>
              </a:rPr>
              <a:t>Implementation Details:</a:t>
            </a:r>
          </a:p>
          <a:p>
            <a:pPr algn="l">
              <a:buFont typeface="Arial" panose="020B0604020202020204" pitchFamily="34" charset="0"/>
              <a:buChar char="•"/>
            </a:pPr>
            <a:r>
              <a:rPr lang="en" altLang="zh-TW" b="0" i="0" u="none" strike="noStrike" dirty="0">
                <a:solidFill>
                  <a:srgbClr val="374151"/>
                </a:solidFill>
                <a:effectLst/>
                <a:latin typeface="Söhne"/>
              </a:rPr>
              <a:t>The PAR algorithm uses a layers of buckets data structure, similar to HI-PR, to efficiently manage vertices based on their distance labels.</a:t>
            </a:r>
          </a:p>
          <a:p>
            <a:pPr algn="l">
              <a:buFont typeface="Arial" panose="020B0604020202020204" pitchFamily="34" charset="0"/>
              <a:buChar char="•"/>
            </a:pPr>
            <a:r>
              <a:rPr lang="en" altLang="zh-TW" b="0" i="0" u="none" strike="noStrike" dirty="0">
                <a:solidFill>
                  <a:srgbClr val="374151"/>
                </a:solidFill>
                <a:effectLst/>
                <a:latin typeface="Söhne"/>
              </a:rPr>
              <a:t>The gap heuristic is employed to delete unreachable vertices and maintain the invariant that the sequence of non-empty layers has no gaps.</a:t>
            </a:r>
          </a:p>
          <a:p>
            <a:pPr algn="l">
              <a:buFont typeface="Arial" panose="020B0604020202020204" pitchFamily="34" charset="0"/>
              <a:buChar char="•"/>
            </a:pPr>
            <a:r>
              <a:rPr lang="en" altLang="zh-TW" b="0" i="0" u="none" strike="noStrike" dirty="0">
                <a:solidFill>
                  <a:srgbClr val="374151"/>
                </a:solidFill>
                <a:effectLst/>
                <a:latin typeface="Söhne"/>
              </a:rPr>
              <a:t>The algorithm incorporates global relabeling, which performs a backward breadth-first search from the sink vertex t to update the distance labels and place vertices in appropriate buckets.</a:t>
            </a:r>
          </a:p>
          <a:p>
            <a:pPr algn="l">
              <a:buFont typeface="Arial" panose="020B0604020202020204" pitchFamily="34" charset="0"/>
              <a:buChar char="•"/>
            </a:pPr>
            <a:r>
              <a:rPr lang="en" altLang="zh-TW" b="0" i="0" u="none" strike="noStrike" dirty="0">
                <a:solidFill>
                  <a:srgbClr val="374151"/>
                </a:solidFill>
                <a:effectLst/>
                <a:latin typeface="Söhne"/>
              </a:rPr>
              <a:t>Incremental restart is used during global relabeling to start the update from a certain layer if flows from vertices at a certain distance have not changed since the previous global update.</a:t>
            </a:r>
          </a:p>
          <a:p>
            <a:pPr algn="l">
              <a:buFont typeface="Arial" panose="020B0604020202020204" pitchFamily="34" charset="0"/>
              <a:buChar char="•"/>
            </a:pPr>
            <a:r>
              <a:rPr lang="en" altLang="zh-TW" b="0" i="0" u="none" strike="noStrike" dirty="0">
                <a:solidFill>
                  <a:srgbClr val="374151"/>
                </a:solidFill>
                <a:effectLst/>
                <a:latin typeface="Söhne"/>
              </a:rPr>
              <a:t>The early termination heuristic stops the breadth-first search in global relabeling when all active vertices have been placed in their respective layers, potentially saving computational effort.</a:t>
            </a:r>
          </a:p>
          <a:p>
            <a:pPr algn="l">
              <a:buFont typeface="Arial" panose="020B0604020202020204" pitchFamily="34" charset="0"/>
              <a:buChar char="•"/>
            </a:pPr>
            <a:r>
              <a:rPr lang="en" altLang="zh-TW" b="0" i="0" u="none" strike="noStrike" dirty="0">
                <a:solidFill>
                  <a:srgbClr val="374151"/>
                </a:solidFill>
                <a:effectLst/>
                <a:latin typeface="Söhne"/>
              </a:rPr>
              <a:t>Adaptive amortization strategies based on a threshold value are applied to determine when to perform the next global update. The threshold is adjusted based on the work done by the previous global update and the remaining number of vertices in the graph.</a:t>
            </a:r>
          </a:p>
          <a:p>
            <a:pPr algn="l"/>
            <a:r>
              <a:rPr lang="en" altLang="zh-TW" b="0" i="0" u="none" strike="noStrike" dirty="0">
                <a:solidFill>
                  <a:srgbClr val="374151"/>
                </a:solidFill>
                <a:effectLst/>
                <a:latin typeface="Söhne"/>
              </a:rPr>
              <a:t>By incorporating these techniques, the PAR algorithm aims to improve the efficiency and running time of the push-relabel method. The choice of the parameter k can affect the algorithm's performance, and it may need to be experimentally tuned for specific applications.</a:t>
            </a:r>
          </a:p>
          <a:p>
            <a:pPr algn="l"/>
            <a:r>
              <a:rPr lang="en" altLang="zh-TW" b="0" i="0" u="none" strike="noStrike" dirty="0">
                <a:solidFill>
                  <a:srgbClr val="374151"/>
                </a:solidFill>
                <a:effectLst/>
                <a:latin typeface="Söhne"/>
              </a:rPr>
              <a:t>It's worth noting that the PAR algorithm achieves the same time complexity as HI-PR, with both algorithms having an upper bound of O(n^2√m).</a:t>
            </a:r>
          </a:p>
          <a:p>
            <a:endParaRPr kumimoji="1" lang="zh-TW" altLang="en-US" dirty="0"/>
          </a:p>
        </p:txBody>
      </p:sp>
      <p:sp>
        <p:nvSpPr>
          <p:cNvPr id="4" name="投影片編號版面配置區 3"/>
          <p:cNvSpPr>
            <a:spLocks noGrp="1"/>
          </p:cNvSpPr>
          <p:nvPr>
            <p:ph type="sldNum" sz="quarter" idx="5"/>
          </p:nvPr>
        </p:nvSpPr>
        <p:spPr/>
        <p:txBody>
          <a:bodyPr/>
          <a:lstStyle/>
          <a:p>
            <a:fld id="{FCB1CB8E-7FF9-5F4F-9E18-2BE5EDB0E0F6}" type="slidenum">
              <a:rPr kumimoji="1" lang="zh-TW" altLang="en-US" smtClean="0"/>
              <a:t>12</a:t>
            </a:fld>
            <a:endParaRPr kumimoji="1" lang="zh-TW" altLang="en-US"/>
          </a:p>
        </p:txBody>
      </p:sp>
    </p:spTree>
    <p:extLst>
      <p:ext uri="{BB962C8B-B14F-4D97-AF65-F5344CB8AC3E}">
        <p14:creationId xmlns:p14="http://schemas.microsoft.com/office/powerpoint/2010/main" val="19392167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r>
              <a:rPr lang="en" altLang="zh-TW" b="0" i="0" u="none" strike="noStrike" dirty="0">
                <a:solidFill>
                  <a:srgbClr val="374151"/>
                </a:solidFill>
                <a:effectLst/>
                <a:latin typeface="Söhne"/>
              </a:rPr>
              <a:t>The PAR (Partial Augment-Relabel) algorithm is a variation of the push-relabel method that maintains a </a:t>
            </a:r>
            <a:r>
              <a:rPr lang="en" altLang="zh-TW" b="0" i="0" u="none" strike="noStrike" dirty="0" err="1">
                <a:solidFill>
                  <a:srgbClr val="374151"/>
                </a:solidFill>
                <a:effectLst/>
                <a:latin typeface="Söhne"/>
              </a:rPr>
              <a:t>preflow</a:t>
            </a:r>
            <a:r>
              <a:rPr lang="en" altLang="zh-TW" b="0" i="0" u="none" strike="noStrike" dirty="0">
                <a:solidFill>
                  <a:srgbClr val="374151"/>
                </a:solidFill>
                <a:effectLst/>
                <a:latin typeface="Söhne"/>
              </a:rPr>
              <a:t> and a distance labeling. It introduces a parameter, k, which determines the length of the augmenting paths explored by the algorithm. The PAR algorithm follows the same basic steps as the augment-relabel (AR) algorithm but with modifications.</a:t>
            </a:r>
          </a:p>
          <a:p>
            <a:pPr algn="l"/>
            <a:r>
              <a:rPr lang="en" altLang="zh-TW" b="0" i="0" u="none" strike="noStrike" dirty="0">
                <a:solidFill>
                  <a:srgbClr val="374151"/>
                </a:solidFill>
                <a:effectLst/>
                <a:latin typeface="Söhne"/>
              </a:rPr>
              <a:t>Here is a summary of the steps involved in the PAR algorithm:</a:t>
            </a:r>
          </a:p>
          <a:p>
            <a:pPr algn="l">
              <a:buFont typeface="+mj-lt"/>
              <a:buAutoNum type="arabicPeriod"/>
            </a:pPr>
            <a:r>
              <a:rPr lang="en" altLang="zh-TW" b="0" i="0" u="none" strike="noStrike" dirty="0">
                <a:solidFill>
                  <a:srgbClr val="374151"/>
                </a:solidFill>
                <a:effectLst/>
                <a:latin typeface="Söhne"/>
              </a:rPr>
              <a:t>Initialization: Start with any feasible </a:t>
            </a:r>
            <a:r>
              <a:rPr lang="en" altLang="zh-TW" b="0" i="0" u="none" strike="noStrike" dirty="0" err="1">
                <a:solidFill>
                  <a:srgbClr val="374151"/>
                </a:solidFill>
                <a:effectLst/>
                <a:latin typeface="Söhne"/>
              </a:rPr>
              <a:t>preflow</a:t>
            </a:r>
            <a:r>
              <a:rPr lang="en" altLang="zh-TW" b="0" i="0" u="none" strike="noStrike" dirty="0">
                <a:solidFill>
                  <a:srgbClr val="374151"/>
                </a:solidFill>
                <a:effectLst/>
                <a:latin typeface="Söhne"/>
              </a:rPr>
              <a:t> and distance labeling. Choose an initial vertex, v, as the active vertex.</a:t>
            </a:r>
          </a:p>
          <a:p>
            <a:pPr algn="l">
              <a:buFont typeface="+mj-lt"/>
              <a:buAutoNum type="arabicPeriod"/>
            </a:pPr>
            <a:r>
              <a:rPr lang="en" altLang="zh-TW" b="0" i="0" u="none" strike="noStrike" dirty="0">
                <a:solidFill>
                  <a:srgbClr val="374151"/>
                </a:solidFill>
                <a:effectLst/>
                <a:latin typeface="Söhne"/>
              </a:rPr>
              <a:t>Active Vertex Selection: Choose the active vertex v using the highest-label selection rule. This means selecting the vertex with the highest distance label among the active vertices (i.e., vertices with excess flow and distance less than n).</a:t>
            </a:r>
          </a:p>
          <a:p>
            <a:pPr algn="l">
              <a:buFont typeface="+mj-lt"/>
              <a:buAutoNum type="arabicPeriod"/>
            </a:pPr>
            <a:r>
              <a:rPr lang="en" altLang="zh-TW" b="0" i="0" u="none" strike="noStrike" dirty="0">
                <a:solidFill>
                  <a:srgbClr val="374151"/>
                </a:solidFill>
                <a:effectLst/>
                <a:latin typeface="Söhne"/>
              </a:rPr>
              <a:t>Augmenting Path Search: Start with an admissible path from s to v. Explore the admissible graph in a depth-first search manner to find an augmenting path of length k starting from v.</a:t>
            </a:r>
          </a:p>
          <a:p>
            <a:pPr algn="l">
              <a:buFont typeface="+mj-lt"/>
              <a:buAutoNum type="arabicPeriod"/>
            </a:pPr>
            <a:r>
              <a:rPr lang="en" altLang="zh-TW" b="0" i="0" u="none" strike="noStrike" dirty="0">
                <a:solidFill>
                  <a:srgbClr val="374151"/>
                </a:solidFill>
                <a:effectLst/>
                <a:latin typeface="Söhne"/>
              </a:rPr>
              <a:t>Path Extension: Check if the current vertex, x, has an admissible arc (x, y). If such an arc exists, extend the path by adding y to the path, making y the new current vertex.</a:t>
            </a:r>
          </a:p>
          <a:p>
            <a:pPr algn="l">
              <a:buFont typeface="+mj-lt"/>
              <a:buAutoNum type="arabicPeriod"/>
            </a:pPr>
            <a:r>
              <a:rPr lang="en" altLang="zh-TW" b="0" i="0" u="none" strike="noStrike" dirty="0">
                <a:solidFill>
                  <a:srgbClr val="374151"/>
                </a:solidFill>
                <a:effectLst/>
                <a:latin typeface="Söhne"/>
              </a:rPr>
              <a:t>Path Shrinkage and Relabeling: If there is no admissible arc from the current vertex x, shrink the path by making the predecessor of x on the path the new current vertex. Relabel the current vertex x to adjust its distance label.</a:t>
            </a:r>
          </a:p>
          <a:p>
            <a:pPr algn="l">
              <a:buFont typeface="+mj-lt"/>
              <a:buAutoNum type="arabicPeriod"/>
            </a:pPr>
            <a:r>
              <a:rPr lang="en" altLang="zh-TW" b="0" i="0" u="none" strike="noStrike" dirty="0">
                <a:solidFill>
                  <a:srgbClr val="374151"/>
                </a:solidFill>
                <a:effectLst/>
                <a:latin typeface="Söhne"/>
              </a:rPr>
              <a:t>Augmentation: If the current vertex becomes the sink vertex t, an augmenting path has been found. Perform k push operations along the path, pushing as much flow as possible.</a:t>
            </a:r>
          </a:p>
          <a:p>
            <a:pPr algn="l">
              <a:buFont typeface="+mj-lt"/>
              <a:buAutoNum type="arabicPeriod"/>
            </a:pPr>
            <a:r>
              <a:rPr lang="en" altLang="zh-TW" b="0" i="0" u="none" strike="noStrike" dirty="0">
                <a:solidFill>
                  <a:srgbClr val="374151"/>
                </a:solidFill>
                <a:effectLst/>
                <a:latin typeface="Söhne"/>
              </a:rPr>
              <a:t>Search Restart: After the augmentation, start a new search from either the source vertex s or the last vertex on the augmenting path that is reachable from s in the residual graph Gf.</a:t>
            </a:r>
          </a:p>
          <a:p>
            <a:pPr algn="l">
              <a:buFont typeface="+mj-lt"/>
              <a:buAutoNum type="arabicPeriod"/>
            </a:pPr>
            <a:r>
              <a:rPr lang="en" altLang="zh-TW" b="0" i="0" u="none" strike="noStrike" dirty="0">
                <a:solidFill>
                  <a:srgbClr val="374151"/>
                </a:solidFill>
                <a:effectLst/>
                <a:latin typeface="Söhne"/>
              </a:rPr>
              <a:t>Termination: Repeat steps 2-7 until no more augmenting paths can be found.</a:t>
            </a:r>
          </a:p>
          <a:p>
            <a:endParaRPr kumimoji="1" lang="zh-TW" altLang="en-US" dirty="0"/>
          </a:p>
        </p:txBody>
      </p:sp>
      <p:sp>
        <p:nvSpPr>
          <p:cNvPr id="4" name="投影片編號版面配置區 3"/>
          <p:cNvSpPr>
            <a:spLocks noGrp="1"/>
          </p:cNvSpPr>
          <p:nvPr>
            <p:ph type="sldNum" sz="quarter" idx="5"/>
          </p:nvPr>
        </p:nvSpPr>
        <p:spPr/>
        <p:txBody>
          <a:bodyPr/>
          <a:lstStyle/>
          <a:p>
            <a:fld id="{FCB1CB8E-7FF9-5F4F-9E18-2BE5EDB0E0F6}" type="slidenum">
              <a:rPr kumimoji="1" lang="zh-TW" altLang="en-US" smtClean="0"/>
              <a:t>13</a:t>
            </a:fld>
            <a:endParaRPr kumimoji="1" lang="zh-TW" altLang="en-US"/>
          </a:p>
        </p:txBody>
      </p:sp>
    </p:spTree>
    <p:extLst>
      <p:ext uri="{BB962C8B-B14F-4D97-AF65-F5344CB8AC3E}">
        <p14:creationId xmlns:p14="http://schemas.microsoft.com/office/powerpoint/2010/main" val="18895009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r>
              <a:rPr lang="en" altLang="zh-TW" b="0" i="0" u="none" strike="noStrike" dirty="0">
                <a:solidFill>
                  <a:srgbClr val="374151"/>
                </a:solidFill>
                <a:effectLst/>
                <a:latin typeface="Söhne"/>
              </a:rPr>
              <a:t>Implementation Details:</a:t>
            </a:r>
          </a:p>
          <a:p>
            <a:pPr algn="l">
              <a:buFont typeface="Arial" panose="020B0604020202020204" pitchFamily="34" charset="0"/>
              <a:buChar char="•"/>
            </a:pPr>
            <a:r>
              <a:rPr lang="en" altLang="zh-TW" b="0" i="0" u="none" strike="noStrike" dirty="0">
                <a:solidFill>
                  <a:srgbClr val="374151"/>
                </a:solidFill>
                <a:effectLst/>
                <a:latin typeface="Söhne"/>
              </a:rPr>
              <a:t>The PAR algorithm uses a layers of buckets data structure, similar to HI-PR, to efficiently manage vertices based on their distance labels.</a:t>
            </a:r>
          </a:p>
          <a:p>
            <a:pPr algn="l">
              <a:buFont typeface="Arial" panose="020B0604020202020204" pitchFamily="34" charset="0"/>
              <a:buChar char="•"/>
            </a:pPr>
            <a:r>
              <a:rPr lang="en" altLang="zh-TW" b="0" i="0" u="none" strike="noStrike" dirty="0">
                <a:solidFill>
                  <a:srgbClr val="374151"/>
                </a:solidFill>
                <a:effectLst/>
                <a:latin typeface="Söhne"/>
              </a:rPr>
              <a:t>The gap heuristic is employed to delete unreachable vertices and maintain the invariant that the sequence of non-empty layers has no gaps.</a:t>
            </a:r>
          </a:p>
          <a:p>
            <a:pPr algn="l">
              <a:buFont typeface="Arial" panose="020B0604020202020204" pitchFamily="34" charset="0"/>
              <a:buChar char="•"/>
            </a:pPr>
            <a:r>
              <a:rPr lang="en" altLang="zh-TW" b="0" i="0" u="none" strike="noStrike" dirty="0">
                <a:solidFill>
                  <a:srgbClr val="374151"/>
                </a:solidFill>
                <a:effectLst/>
                <a:latin typeface="Söhne"/>
              </a:rPr>
              <a:t>The algorithm incorporates global relabeling, which performs a backward breadth-first search from the sink vertex t to update the distance labels and place vertices in appropriate buckets.</a:t>
            </a:r>
          </a:p>
          <a:p>
            <a:pPr algn="l">
              <a:buFont typeface="Arial" panose="020B0604020202020204" pitchFamily="34" charset="0"/>
              <a:buChar char="•"/>
            </a:pPr>
            <a:r>
              <a:rPr lang="en" altLang="zh-TW" b="0" i="0" u="none" strike="noStrike" dirty="0">
                <a:solidFill>
                  <a:srgbClr val="374151"/>
                </a:solidFill>
                <a:effectLst/>
                <a:latin typeface="Söhne"/>
              </a:rPr>
              <a:t>Incremental restart is used during global relabeling to start the update from a certain layer if flows from vertices at a certain distance have not changed since the previous global update.</a:t>
            </a:r>
          </a:p>
          <a:p>
            <a:pPr algn="l">
              <a:buFont typeface="Arial" panose="020B0604020202020204" pitchFamily="34" charset="0"/>
              <a:buChar char="•"/>
            </a:pPr>
            <a:r>
              <a:rPr lang="en" altLang="zh-TW" b="0" i="0" u="none" strike="noStrike" dirty="0">
                <a:solidFill>
                  <a:srgbClr val="374151"/>
                </a:solidFill>
                <a:effectLst/>
                <a:latin typeface="Söhne"/>
              </a:rPr>
              <a:t>The early termination heuristic stops the breadth-first search in global relabeling when all active vertices have been placed in their respective layers, potentially saving computational effort.</a:t>
            </a:r>
          </a:p>
          <a:p>
            <a:pPr algn="l">
              <a:buFont typeface="Arial" panose="020B0604020202020204" pitchFamily="34" charset="0"/>
              <a:buChar char="•"/>
            </a:pPr>
            <a:r>
              <a:rPr lang="en" altLang="zh-TW" b="0" i="0" u="none" strike="noStrike" dirty="0">
                <a:solidFill>
                  <a:srgbClr val="374151"/>
                </a:solidFill>
                <a:effectLst/>
                <a:latin typeface="Söhne"/>
              </a:rPr>
              <a:t>Adaptive amortization strategies based on a threshold value are applied to determine when to perform the next global update. The threshold is adjusted based on the work done by the previous global update and the remaining number of vertices in the graph.</a:t>
            </a:r>
          </a:p>
          <a:p>
            <a:pPr algn="l"/>
            <a:r>
              <a:rPr lang="en" altLang="zh-TW" b="0" i="0" u="none" strike="noStrike" dirty="0">
                <a:solidFill>
                  <a:srgbClr val="374151"/>
                </a:solidFill>
                <a:effectLst/>
                <a:latin typeface="Söhne"/>
              </a:rPr>
              <a:t>By incorporating these techniques, the PAR algorithm aims to improve the efficiency and running time of the push-relabel method. The choice of the parameter k can affect the algorithm's performance, and it may need to be experimentally tuned for specific applications.</a:t>
            </a:r>
          </a:p>
          <a:p>
            <a:pPr algn="l"/>
            <a:r>
              <a:rPr lang="en" altLang="zh-TW" b="0" i="0" u="none" strike="noStrike" dirty="0">
                <a:solidFill>
                  <a:srgbClr val="374151"/>
                </a:solidFill>
                <a:effectLst/>
                <a:latin typeface="Söhne"/>
              </a:rPr>
              <a:t>It's worth noting that the PAR algorithm achieves the same time complexity as HI-PR, with both algorithms having an upper bound of O(n^2√m).</a:t>
            </a:r>
          </a:p>
          <a:p>
            <a:endParaRPr kumimoji="1" lang="zh-TW" altLang="en-US" dirty="0"/>
          </a:p>
        </p:txBody>
      </p:sp>
      <p:sp>
        <p:nvSpPr>
          <p:cNvPr id="4" name="投影片編號版面配置區 3"/>
          <p:cNvSpPr>
            <a:spLocks noGrp="1"/>
          </p:cNvSpPr>
          <p:nvPr>
            <p:ph type="sldNum" sz="quarter" idx="5"/>
          </p:nvPr>
        </p:nvSpPr>
        <p:spPr/>
        <p:txBody>
          <a:bodyPr/>
          <a:lstStyle/>
          <a:p>
            <a:fld id="{FCB1CB8E-7FF9-5F4F-9E18-2BE5EDB0E0F6}" type="slidenum">
              <a:rPr kumimoji="1" lang="zh-TW" altLang="en-US" smtClean="0"/>
              <a:t>14</a:t>
            </a:fld>
            <a:endParaRPr kumimoji="1" lang="zh-TW" altLang="en-US"/>
          </a:p>
        </p:txBody>
      </p:sp>
    </p:spTree>
    <p:extLst>
      <p:ext uri="{BB962C8B-B14F-4D97-AF65-F5344CB8AC3E}">
        <p14:creationId xmlns:p14="http://schemas.microsoft.com/office/powerpoint/2010/main" val="4755374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 altLang="zh-TW" b="0" i="0" u="none" strike="noStrike" dirty="0">
                <a:solidFill>
                  <a:srgbClr val="374151"/>
                </a:solidFill>
                <a:effectLst/>
                <a:latin typeface="Söhne"/>
              </a:rPr>
              <a:t>The experiments focused on DIMACS problem families and vision application problems. The DIMACS families included RMF-Long, RMF-Wide, Washington, and Acyclic-Dense. The vision problems were from stereo vision, image segmentation, and </a:t>
            </a:r>
            <a:r>
              <a:rPr lang="en" altLang="zh-TW" b="0" i="0" u="none" strike="noStrike" dirty="0" err="1">
                <a:solidFill>
                  <a:srgbClr val="374151"/>
                </a:solidFill>
                <a:effectLst/>
                <a:latin typeface="Söhne"/>
              </a:rPr>
              <a:t>multiview</a:t>
            </a:r>
            <a:r>
              <a:rPr lang="en" altLang="zh-TW" b="0" i="0" u="none" strike="noStrike" dirty="0">
                <a:solidFill>
                  <a:srgbClr val="374151"/>
                </a:solidFill>
                <a:effectLst/>
                <a:latin typeface="Söhne"/>
              </a:rPr>
              <a:t> reconstruction.</a:t>
            </a:r>
            <a:endParaRPr kumimoji="1" lang="zh-TW" altLang="en-US" dirty="0"/>
          </a:p>
        </p:txBody>
      </p:sp>
      <p:sp>
        <p:nvSpPr>
          <p:cNvPr id="4" name="投影片編號版面配置區 3"/>
          <p:cNvSpPr>
            <a:spLocks noGrp="1"/>
          </p:cNvSpPr>
          <p:nvPr>
            <p:ph type="sldNum" sz="quarter" idx="5"/>
          </p:nvPr>
        </p:nvSpPr>
        <p:spPr/>
        <p:txBody>
          <a:bodyPr/>
          <a:lstStyle/>
          <a:p>
            <a:fld id="{FCB1CB8E-7FF9-5F4F-9E18-2BE5EDB0E0F6}" type="slidenum">
              <a:rPr kumimoji="1" lang="zh-TW" altLang="en-US" smtClean="0"/>
              <a:t>15</a:t>
            </a:fld>
            <a:endParaRPr kumimoji="1" lang="zh-TW" altLang="en-US"/>
          </a:p>
        </p:txBody>
      </p:sp>
    </p:spTree>
    <p:extLst>
      <p:ext uri="{BB962C8B-B14F-4D97-AF65-F5344CB8AC3E}">
        <p14:creationId xmlns:p14="http://schemas.microsoft.com/office/powerpoint/2010/main" val="23033733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 altLang="zh-TW" b="0" i="0" u="none" strike="noStrike" dirty="0">
                <a:solidFill>
                  <a:srgbClr val="374151"/>
                </a:solidFill>
                <a:effectLst/>
                <a:latin typeface="Söhne"/>
              </a:rPr>
              <a:t>For the DIMACS families, PAR generally outperformed HI-PR. On the RMF-Long family, PAR showed an asymptotic improvement, with its running time nearly linearly increasing as the problem size increased. On the RMF-Wide family, PAR was approximately twice as fast as HI-PR for larger problems. Similarly, on the Washington problem families, PAR outperformed HI-PR by less than a factor of two.</a:t>
            </a:r>
          </a:p>
          <a:p>
            <a:r>
              <a:rPr lang="en" altLang="zh-TW" b="0" i="0" u="none" strike="noStrike" dirty="0">
                <a:solidFill>
                  <a:srgbClr val="374151"/>
                </a:solidFill>
                <a:effectLst/>
                <a:latin typeface="Söhne"/>
              </a:rPr>
              <a:t>Comparisons with the CH algorithm showed that PAR was asymptotically the fastest on the RMF-Long and RMF-Wide families. The CH algorithm exhibited high variance in running time, indicating lack of robustness. On the Wash-Wide problems, </a:t>
            </a:r>
            <a:r>
              <a:rPr lang="en" altLang="zh-TW" b="0" i="0" u="none" strike="noStrike" dirty="0" err="1">
                <a:solidFill>
                  <a:srgbClr val="374151"/>
                </a:solidFill>
                <a:effectLst/>
                <a:latin typeface="Söhne"/>
              </a:rPr>
              <a:t>CHn</a:t>
            </a:r>
            <a:r>
              <a:rPr lang="en" altLang="zh-TW" b="0" i="0" u="none" strike="noStrike" dirty="0">
                <a:solidFill>
                  <a:srgbClr val="374151"/>
                </a:solidFill>
                <a:effectLst/>
                <a:latin typeface="Söhne"/>
              </a:rPr>
              <a:t> was the fastest, while PAR was slower by about a factor of two.</a:t>
            </a:r>
            <a:endParaRPr kumimoji="1" lang="zh-TW" altLang="en-US" dirty="0"/>
          </a:p>
        </p:txBody>
      </p:sp>
      <p:sp>
        <p:nvSpPr>
          <p:cNvPr id="4" name="投影片編號版面配置區 3"/>
          <p:cNvSpPr>
            <a:spLocks noGrp="1"/>
          </p:cNvSpPr>
          <p:nvPr>
            <p:ph type="sldNum" sz="quarter" idx="5"/>
          </p:nvPr>
        </p:nvSpPr>
        <p:spPr/>
        <p:txBody>
          <a:bodyPr/>
          <a:lstStyle/>
          <a:p>
            <a:fld id="{FCB1CB8E-7FF9-5F4F-9E18-2BE5EDB0E0F6}" type="slidenum">
              <a:rPr kumimoji="1" lang="zh-TW" altLang="en-US" smtClean="0"/>
              <a:t>16</a:t>
            </a:fld>
            <a:endParaRPr kumimoji="1" lang="zh-TW" altLang="en-US"/>
          </a:p>
        </p:txBody>
      </p:sp>
    </p:spTree>
    <p:extLst>
      <p:ext uri="{BB962C8B-B14F-4D97-AF65-F5344CB8AC3E}">
        <p14:creationId xmlns:p14="http://schemas.microsoft.com/office/powerpoint/2010/main" val="41592022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FCB1CB8E-7FF9-5F4F-9E18-2BE5EDB0E0F6}" type="slidenum">
              <a:rPr kumimoji="1" lang="zh-TW" altLang="en-US" smtClean="0"/>
              <a:t>17</a:t>
            </a:fld>
            <a:endParaRPr kumimoji="1" lang="zh-TW" altLang="en-US"/>
          </a:p>
        </p:txBody>
      </p:sp>
    </p:spTree>
    <p:extLst>
      <p:ext uri="{BB962C8B-B14F-4D97-AF65-F5344CB8AC3E}">
        <p14:creationId xmlns:p14="http://schemas.microsoft.com/office/powerpoint/2010/main" val="27760173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FCB1CB8E-7FF9-5F4F-9E18-2BE5EDB0E0F6}" type="slidenum">
              <a:rPr kumimoji="1" lang="zh-TW" altLang="en-US" smtClean="0"/>
              <a:t>18</a:t>
            </a:fld>
            <a:endParaRPr kumimoji="1" lang="zh-TW" altLang="en-US"/>
          </a:p>
        </p:txBody>
      </p:sp>
    </p:spTree>
    <p:extLst>
      <p:ext uri="{BB962C8B-B14F-4D97-AF65-F5344CB8AC3E}">
        <p14:creationId xmlns:p14="http://schemas.microsoft.com/office/powerpoint/2010/main" val="39748582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FCB1CB8E-7FF9-5F4F-9E18-2BE5EDB0E0F6}" type="slidenum">
              <a:rPr kumimoji="1" lang="zh-TW" altLang="en-US" smtClean="0"/>
              <a:t>19</a:t>
            </a:fld>
            <a:endParaRPr kumimoji="1" lang="zh-TW" altLang="en-US"/>
          </a:p>
        </p:txBody>
      </p:sp>
    </p:spTree>
    <p:extLst>
      <p:ext uri="{BB962C8B-B14F-4D97-AF65-F5344CB8AC3E}">
        <p14:creationId xmlns:p14="http://schemas.microsoft.com/office/powerpoint/2010/main" val="38131717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 altLang="zh-TW" b="0" i="0" u="none" strike="noStrike" dirty="0">
                <a:solidFill>
                  <a:srgbClr val="374151"/>
                </a:solidFill>
                <a:effectLst/>
                <a:latin typeface="Söhne"/>
              </a:rPr>
              <a:t>In the vision instances, PAR performed well, with the second fastest running time after </a:t>
            </a:r>
            <a:r>
              <a:rPr lang="en" altLang="zh-TW" b="0" i="0" u="none" strike="noStrike" dirty="0" err="1">
                <a:solidFill>
                  <a:srgbClr val="374151"/>
                </a:solidFill>
                <a:effectLst/>
                <a:latin typeface="Söhne"/>
              </a:rPr>
              <a:t>CHn</a:t>
            </a:r>
            <a:r>
              <a:rPr lang="en" altLang="zh-TW" b="0" i="0" u="none" strike="noStrike" dirty="0">
                <a:solidFill>
                  <a:srgbClr val="374151"/>
                </a:solidFill>
                <a:effectLst/>
                <a:latin typeface="Söhne"/>
              </a:rPr>
              <a:t>. HI-PR was approximately twice as slow as PAR, while CH had significantly poorer performance.</a:t>
            </a:r>
            <a:endParaRPr kumimoji="1" lang="zh-TW" altLang="en-US" dirty="0"/>
          </a:p>
        </p:txBody>
      </p:sp>
      <p:sp>
        <p:nvSpPr>
          <p:cNvPr id="4" name="投影片編號版面配置區 3"/>
          <p:cNvSpPr>
            <a:spLocks noGrp="1"/>
          </p:cNvSpPr>
          <p:nvPr>
            <p:ph type="sldNum" sz="quarter" idx="5"/>
          </p:nvPr>
        </p:nvSpPr>
        <p:spPr/>
        <p:txBody>
          <a:bodyPr/>
          <a:lstStyle/>
          <a:p>
            <a:fld id="{FCB1CB8E-7FF9-5F4F-9E18-2BE5EDB0E0F6}" type="slidenum">
              <a:rPr kumimoji="1" lang="zh-TW" altLang="en-US" smtClean="0"/>
              <a:t>20</a:t>
            </a:fld>
            <a:endParaRPr kumimoji="1" lang="zh-TW" altLang="en-US"/>
          </a:p>
        </p:txBody>
      </p:sp>
    </p:spTree>
    <p:extLst>
      <p:ext uri="{BB962C8B-B14F-4D97-AF65-F5344CB8AC3E}">
        <p14:creationId xmlns:p14="http://schemas.microsoft.com/office/powerpoint/2010/main" val="19938770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 altLang="zh-TW" b="0" i="0" u="none" strike="noStrike" dirty="0">
                <a:solidFill>
                  <a:srgbClr val="374151"/>
                </a:solidFill>
                <a:effectLst/>
                <a:latin typeface="Söhne"/>
              </a:rPr>
              <a:t>Overall, the experiments demonstrated that PAR generally outperformed HI-PR on the tested problem families, with improved asymptotic performance on certain families. Additionally, PAR showed competitive performance compared to the CH algorithm in vision instances.</a:t>
            </a:r>
            <a:endParaRPr kumimoji="1" lang="zh-TW" altLang="en-US" dirty="0"/>
          </a:p>
        </p:txBody>
      </p:sp>
      <p:sp>
        <p:nvSpPr>
          <p:cNvPr id="4" name="投影片編號版面配置區 3"/>
          <p:cNvSpPr>
            <a:spLocks noGrp="1"/>
          </p:cNvSpPr>
          <p:nvPr>
            <p:ph type="sldNum" sz="quarter" idx="5"/>
          </p:nvPr>
        </p:nvSpPr>
        <p:spPr/>
        <p:txBody>
          <a:bodyPr/>
          <a:lstStyle/>
          <a:p>
            <a:fld id="{FCB1CB8E-7FF9-5F4F-9E18-2BE5EDB0E0F6}" type="slidenum">
              <a:rPr kumimoji="1" lang="zh-TW" altLang="en-US" smtClean="0"/>
              <a:t>21</a:t>
            </a:fld>
            <a:endParaRPr kumimoji="1" lang="zh-TW" altLang="en-US"/>
          </a:p>
        </p:txBody>
      </p:sp>
    </p:spTree>
    <p:extLst>
      <p:ext uri="{BB962C8B-B14F-4D97-AF65-F5344CB8AC3E}">
        <p14:creationId xmlns:p14="http://schemas.microsoft.com/office/powerpoint/2010/main" val="3774090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FCB1CB8E-7FF9-5F4F-9E18-2BE5EDB0E0F6}" type="slidenum">
              <a:rPr kumimoji="1" lang="zh-TW" altLang="en-US" smtClean="0"/>
              <a:t>3</a:t>
            </a:fld>
            <a:endParaRPr kumimoji="1" lang="zh-TW" altLang="en-US"/>
          </a:p>
        </p:txBody>
      </p:sp>
    </p:spTree>
    <p:extLst>
      <p:ext uri="{BB962C8B-B14F-4D97-AF65-F5344CB8AC3E}">
        <p14:creationId xmlns:p14="http://schemas.microsoft.com/office/powerpoint/2010/main" val="2636815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 altLang="zh-TW" dirty="0"/>
              <a:t>Initialize the </a:t>
            </a:r>
            <a:r>
              <a:rPr lang="en" altLang="zh-TW" dirty="0" err="1"/>
              <a:t>preflow</a:t>
            </a:r>
            <a:r>
              <a:rPr lang="en" altLang="zh-TW" dirty="0"/>
              <a:t>: Set the flow on the edges incident to the source node to their capacities, and set the flow on all other edges to zero. Also, initialize the excess flow at each node (except the source) as the sum of incoming flows minus the sum of outgoing flows.</a:t>
            </a:r>
            <a:endParaRPr kumimoji="1" lang="zh-TW" altLang="en-US" dirty="0"/>
          </a:p>
        </p:txBody>
      </p:sp>
      <p:sp>
        <p:nvSpPr>
          <p:cNvPr id="4" name="投影片編號版面配置區 3"/>
          <p:cNvSpPr>
            <a:spLocks noGrp="1"/>
          </p:cNvSpPr>
          <p:nvPr>
            <p:ph type="sldNum" sz="quarter" idx="5"/>
          </p:nvPr>
        </p:nvSpPr>
        <p:spPr/>
        <p:txBody>
          <a:bodyPr/>
          <a:lstStyle/>
          <a:p>
            <a:fld id="{FCB1CB8E-7FF9-5F4F-9E18-2BE5EDB0E0F6}" type="slidenum">
              <a:rPr kumimoji="1" lang="zh-TW" altLang="en-US" smtClean="0"/>
              <a:t>5</a:t>
            </a:fld>
            <a:endParaRPr kumimoji="1" lang="zh-TW" altLang="en-US"/>
          </a:p>
        </p:txBody>
      </p:sp>
    </p:spTree>
    <p:extLst>
      <p:ext uri="{BB962C8B-B14F-4D97-AF65-F5344CB8AC3E}">
        <p14:creationId xmlns:p14="http://schemas.microsoft.com/office/powerpoint/2010/main" val="3791994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 altLang="zh-TW" dirty="0"/>
              <a:t>Initialize the </a:t>
            </a:r>
            <a:r>
              <a:rPr lang="en" altLang="zh-TW" dirty="0" err="1"/>
              <a:t>preflow</a:t>
            </a:r>
            <a:r>
              <a:rPr lang="en" altLang="zh-TW" dirty="0"/>
              <a:t>: Set the flow on the edges incident to the source node to their capacities, and set the flow on all other edges to zero. Also, initialize the excess flow at each node (except the source) as the sum of incoming flows minus the sum of outgoing flows.</a:t>
            </a:r>
            <a:endParaRPr kumimoji="1" lang="zh-TW" altLang="en-US" dirty="0"/>
          </a:p>
        </p:txBody>
      </p:sp>
      <p:sp>
        <p:nvSpPr>
          <p:cNvPr id="4" name="投影片編號版面配置區 3"/>
          <p:cNvSpPr>
            <a:spLocks noGrp="1"/>
          </p:cNvSpPr>
          <p:nvPr>
            <p:ph type="sldNum" sz="quarter" idx="5"/>
          </p:nvPr>
        </p:nvSpPr>
        <p:spPr/>
        <p:txBody>
          <a:bodyPr/>
          <a:lstStyle/>
          <a:p>
            <a:fld id="{FCB1CB8E-7FF9-5F4F-9E18-2BE5EDB0E0F6}" type="slidenum">
              <a:rPr kumimoji="1" lang="zh-TW" altLang="en-US" smtClean="0"/>
              <a:t>6</a:t>
            </a:fld>
            <a:endParaRPr kumimoji="1" lang="zh-TW" altLang="en-US"/>
          </a:p>
        </p:txBody>
      </p:sp>
    </p:spTree>
    <p:extLst>
      <p:ext uri="{BB962C8B-B14F-4D97-AF65-F5344CB8AC3E}">
        <p14:creationId xmlns:p14="http://schemas.microsoft.com/office/powerpoint/2010/main" val="17349326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 altLang="zh-TW" dirty="0"/>
              <a:t>Initialize the </a:t>
            </a:r>
            <a:r>
              <a:rPr lang="en" altLang="zh-TW" dirty="0" err="1"/>
              <a:t>preflow</a:t>
            </a:r>
            <a:r>
              <a:rPr lang="en" altLang="zh-TW" dirty="0"/>
              <a:t>: Set the flow on the edges incident to the source node to their capacities, and set the flow on all other edges to zero. Also, initialize the excess flow at each node (except the source) as the sum of incoming flows minus the sum of outgoing flows.</a:t>
            </a:r>
            <a:endParaRPr kumimoji="1" lang="zh-TW" altLang="en-US" dirty="0"/>
          </a:p>
        </p:txBody>
      </p:sp>
      <p:sp>
        <p:nvSpPr>
          <p:cNvPr id="4" name="投影片編號版面配置區 3"/>
          <p:cNvSpPr>
            <a:spLocks noGrp="1"/>
          </p:cNvSpPr>
          <p:nvPr>
            <p:ph type="sldNum" sz="quarter" idx="5"/>
          </p:nvPr>
        </p:nvSpPr>
        <p:spPr/>
        <p:txBody>
          <a:bodyPr/>
          <a:lstStyle/>
          <a:p>
            <a:fld id="{FCB1CB8E-7FF9-5F4F-9E18-2BE5EDB0E0F6}" type="slidenum">
              <a:rPr kumimoji="1" lang="zh-TW" altLang="en-US" smtClean="0"/>
              <a:t>7</a:t>
            </a:fld>
            <a:endParaRPr kumimoji="1" lang="zh-TW" altLang="en-US"/>
          </a:p>
        </p:txBody>
      </p:sp>
    </p:spTree>
    <p:extLst>
      <p:ext uri="{BB962C8B-B14F-4D97-AF65-F5344CB8AC3E}">
        <p14:creationId xmlns:p14="http://schemas.microsoft.com/office/powerpoint/2010/main" val="2787414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 altLang="zh-TW" dirty="0"/>
              <a:t>Initialize the </a:t>
            </a:r>
            <a:r>
              <a:rPr lang="en" altLang="zh-TW" dirty="0" err="1"/>
              <a:t>preflow</a:t>
            </a:r>
            <a:r>
              <a:rPr lang="en" altLang="zh-TW" dirty="0"/>
              <a:t>: Set the flow on the edges incident to the source node to their capacities, and set the flow on all other edges to zero. Also, initialize the excess flow at each node (except the source) as the sum of incoming flows minus the sum of outgoing flows.</a:t>
            </a:r>
            <a:endParaRPr kumimoji="1" lang="zh-TW" altLang="en-US" dirty="0"/>
          </a:p>
        </p:txBody>
      </p:sp>
      <p:sp>
        <p:nvSpPr>
          <p:cNvPr id="4" name="投影片編號版面配置區 3"/>
          <p:cNvSpPr>
            <a:spLocks noGrp="1"/>
          </p:cNvSpPr>
          <p:nvPr>
            <p:ph type="sldNum" sz="quarter" idx="5"/>
          </p:nvPr>
        </p:nvSpPr>
        <p:spPr/>
        <p:txBody>
          <a:bodyPr/>
          <a:lstStyle/>
          <a:p>
            <a:fld id="{FCB1CB8E-7FF9-5F4F-9E18-2BE5EDB0E0F6}" type="slidenum">
              <a:rPr kumimoji="1" lang="zh-TW" altLang="en-US" smtClean="0"/>
              <a:t>8</a:t>
            </a:fld>
            <a:endParaRPr kumimoji="1" lang="zh-TW" altLang="en-US"/>
          </a:p>
        </p:txBody>
      </p:sp>
    </p:spTree>
    <p:extLst>
      <p:ext uri="{BB962C8B-B14F-4D97-AF65-F5344CB8AC3E}">
        <p14:creationId xmlns:p14="http://schemas.microsoft.com/office/powerpoint/2010/main" val="1979215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 altLang="zh-TW" dirty="0"/>
              <a:t>Initialize the </a:t>
            </a:r>
            <a:r>
              <a:rPr lang="en" altLang="zh-TW" dirty="0" err="1"/>
              <a:t>preflow</a:t>
            </a:r>
            <a:r>
              <a:rPr lang="en" altLang="zh-TW" dirty="0"/>
              <a:t>: Set the flow on the edges incident to the source node to their capacities, and set the flow on all other edges to zero. Also, initialize the excess flow at each node (except the source) as the sum of incoming flows minus the sum of outgoing flows.</a:t>
            </a:r>
            <a:endParaRPr kumimoji="1" lang="zh-TW" altLang="en-US" dirty="0"/>
          </a:p>
        </p:txBody>
      </p:sp>
      <p:sp>
        <p:nvSpPr>
          <p:cNvPr id="4" name="投影片編號版面配置區 3"/>
          <p:cNvSpPr>
            <a:spLocks noGrp="1"/>
          </p:cNvSpPr>
          <p:nvPr>
            <p:ph type="sldNum" sz="quarter" idx="5"/>
          </p:nvPr>
        </p:nvSpPr>
        <p:spPr/>
        <p:txBody>
          <a:bodyPr/>
          <a:lstStyle/>
          <a:p>
            <a:fld id="{FCB1CB8E-7FF9-5F4F-9E18-2BE5EDB0E0F6}" type="slidenum">
              <a:rPr kumimoji="1" lang="zh-TW" altLang="en-US" smtClean="0"/>
              <a:t>9</a:t>
            </a:fld>
            <a:endParaRPr kumimoji="1" lang="zh-TW" altLang="en-US"/>
          </a:p>
        </p:txBody>
      </p:sp>
    </p:spTree>
    <p:extLst>
      <p:ext uri="{BB962C8B-B14F-4D97-AF65-F5344CB8AC3E}">
        <p14:creationId xmlns:p14="http://schemas.microsoft.com/office/powerpoint/2010/main" val="37384994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 altLang="zh-TW" dirty="0"/>
              <a:t>Initialize the </a:t>
            </a:r>
            <a:r>
              <a:rPr lang="en" altLang="zh-TW" dirty="0" err="1"/>
              <a:t>preflow</a:t>
            </a:r>
            <a:r>
              <a:rPr lang="en" altLang="zh-TW" dirty="0"/>
              <a:t>: Set the flow on the edges incident to the source node to their capacities, and set the flow on all other edges to zero. Also, initialize the excess flow at each node (except the source) as the sum of incoming flows minus the sum of outgoing flows.</a:t>
            </a:r>
            <a:endParaRPr kumimoji="1" lang="zh-TW" altLang="en-US" dirty="0"/>
          </a:p>
        </p:txBody>
      </p:sp>
      <p:sp>
        <p:nvSpPr>
          <p:cNvPr id="4" name="投影片編號版面配置區 3"/>
          <p:cNvSpPr>
            <a:spLocks noGrp="1"/>
          </p:cNvSpPr>
          <p:nvPr>
            <p:ph type="sldNum" sz="quarter" idx="5"/>
          </p:nvPr>
        </p:nvSpPr>
        <p:spPr/>
        <p:txBody>
          <a:bodyPr/>
          <a:lstStyle/>
          <a:p>
            <a:fld id="{FCB1CB8E-7FF9-5F4F-9E18-2BE5EDB0E0F6}" type="slidenum">
              <a:rPr kumimoji="1" lang="zh-TW" altLang="en-US" smtClean="0"/>
              <a:t>10</a:t>
            </a:fld>
            <a:endParaRPr kumimoji="1" lang="zh-TW" altLang="en-US"/>
          </a:p>
        </p:txBody>
      </p:sp>
    </p:spTree>
    <p:extLst>
      <p:ext uri="{BB962C8B-B14F-4D97-AF65-F5344CB8AC3E}">
        <p14:creationId xmlns:p14="http://schemas.microsoft.com/office/powerpoint/2010/main" val="35385041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r>
              <a:rPr lang="en" altLang="zh-TW" b="0" i="0" u="none" strike="noStrike" dirty="0">
                <a:solidFill>
                  <a:srgbClr val="374151"/>
                </a:solidFill>
                <a:effectLst/>
                <a:latin typeface="Söhne"/>
              </a:rPr>
              <a:t>HI-PR Implementation:</a:t>
            </a:r>
          </a:p>
          <a:p>
            <a:pPr algn="l">
              <a:buFont typeface="+mj-lt"/>
              <a:buAutoNum type="arabicPeriod"/>
            </a:pPr>
            <a:r>
              <a:rPr lang="en" altLang="zh-TW" b="0" i="0" u="none" strike="noStrike" dirty="0">
                <a:solidFill>
                  <a:srgbClr val="374151"/>
                </a:solidFill>
                <a:effectLst/>
                <a:latin typeface="Söhne"/>
              </a:rPr>
              <a:t>Implement the highest-label selection rule.</a:t>
            </a:r>
          </a:p>
          <a:p>
            <a:pPr algn="l">
              <a:buFont typeface="+mj-lt"/>
              <a:buAutoNum type="arabicPeriod"/>
            </a:pPr>
            <a:r>
              <a:rPr lang="en" altLang="zh-TW" b="0" i="0" u="none" strike="noStrike" dirty="0">
                <a:solidFill>
                  <a:srgbClr val="374151"/>
                </a:solidFill>
                <a:effectLst/>
                <a:latin typeface="Söhne"/>
              </a:rPr>
              <a:t>Use a layers of buckets data structure for efficient management of vertices.</a:t>
            </a:r>
          </a:p>
          <a:p>
            <a:pPr algn="l">
              <a:buFont typeface="+mj-lt"/>
              <a:buAutoNum type="arabicPeriod"/>
            </a:pPr>
            <a:r>
              <a:rPr lang="en" altLang="zh-TW" b="0" i="0" u="none" strike="noStrike" dirty="0">
                <a:solidFill>
                  <a:srgbClr val="374151"/>
                </a:solidFill>
                <a:effectLst/>
                <a:latin typeface="Söhne"/>
              </a:rPr>
              <a:t>Implement the gap heuristic to delete unreachable vertices.</a:t>
            </a:r>
          </a:p>
          <a:p>
            <a:pPr algn="l">
              <a:buFont typeface="+mj-lt"/>
              <a:buAutoNum type="arabicPeriod"/>
            </a:pPr>
            <a:r>
              <a:rPr lang="en" altLang="zh-TW" b="0" i="0" u="none" strike="noStrike" dirty="0">
                <a:solidFill>
                  <a:srgbClr val="374151"/>
                </a:solidFill>
                <a:effectLst/>
                <a:latin typeface="Söhne"/>
              </a:rPr>
              <a:t>Perform push and relabel operations locally.</a:t>
            </a:r>
          </a:p>
          <a:p>
            <a:pPr algn="l">
              <a:buFont typeface="+mj-lt"/>
              <a:buAutoNum type="arabicPeriod"/>
            </a:pPr>
            <a:r>
              <a:rPr lang="en" altLang="zh-TW" b="0" i="0" u="none" strike="noStrike" dirty="0">
                <a:solidFill>
                  <a:srgbClr val="374151"/>
                </a:solidFill>
                <a:effectLst/>
                <a:latin typeface="Söhne"/>
              </a:rPr>
              <a:t>Optionally, perform global relabeling for improved performance.</a:t>
            </a:r>
          </a:p>
          <a:p>
            <a:pPr algn="l">
              <a:buFont typeface="+mj-lt"/>
              <a:buAutoNum type="arabicPeriod"/>
            </a:pPr>
            <a:r>
              <a:rPr lang="en" altLang="zh-TW" b="0" i="0" u="none" strike="noStrike" dirty="0">
                <a:solidFill>
                  <a:srgbClr val="374151"/>
                </a:solidFill>
                <a:effectLst/>
                <a:latin typeface="Söhne"/>
              </a:rPr>
              <a:t>Apply global updates after a certain amount of work has been done.</a:t>
            </a:r>
          </a:p>
          <a:p>
            <a:pPr algn="l">
              <a:buFont typeface="+mj-lt"/>
              <a:buAutoNum type="arabicPeriod"/>
            </a:pPr>
            <a:r>
              <a:rPr lang="en" altLang="zh-TW" b="0" i="0" u="none" strike="noStrike" dirty="0">
                <a:solidFill>
                  <a:srgbClr val="374151"/>
                </a:solidFill>
                <a:effectLst/>
                <a:latin typeface="Söhne"/>
              </a:rPr>
              <a:t>Run the algorithm until completion, maintaining the time complexity of $O\left(n^{2} \sqrt{m}\right)$.</a:t>
            </a:r>
          </a:p>
          <a:p>
            <a:pPr algn="l">
              <a:buFont typeface="+mj-lt"/>
              <a:buAutoNum type="arabicPeriod"/>
            </a:pPr>
            <a:endParaRPr lang="en" altLang="zh-TW" b="0" i="0" u="none" strike="noStrike" dirty="0">
              <a:solidFill>
                <a:srgbClr val="374151"/>
              </a:solidFill>
              <a:effectLst/>
              <a:latin typeface="Söhne"/>
            </a:endParaRPr>
          </a:p>
          <a:p>
            <a:r>
              <a:rPr lang="en" altLang="zh-TW" b="0" i="0" u="none" strike="noStrike" dirty="0">
                <a:solidFill>
                  <a:srgbClr val="374151"/>
                </a:solidFill>
                <a:effectLst/>
                <a:latin typeface="Söhne"/>
              </a:rPr>
              <a:t>The layers of buckets data structure provides an efficient way to organize and manage the vertices based on their distance labels and excess flow. It allows for easy selection of the highest-label vertex and facilitates the gap heuristic by ensuring that the sequence of non-empty layers has no gaps. This data structure contributes to the overall efficiency of the HI-PR implementation of the push-relabel algorithm.</a:t>
            </a:r>
          </a:p>
          <a:p>
            <a:endParaRPr kumimoji="1" lang="en" altLang="zh-TW" b="0" i="0" u="none" strike="noStrike" dirty="0">
              <a:solidFill>
                <a:srgbClr val="374151"/>
              </a:solidFill>
              <a:effectLst/>
              <a:latin typeface="Söhne"/>
            </a:endParaRPr>
          </a:p>
          <a:p>
            <a:r>
              <a:rPr lang="en" altLang="zh-TW" b="0" i="0" u="none" strike="noStrike" dirty="0">
                <a:solidFill>
                  <a:srgbClr val="374151"/>
                </a:solidFill>
                <a:effectLst/>
                <a:latin typeface="Söhne"/>
              </a:rPr>
              <a:t>By periodically performing global updates, the push-relabel algorithm adjusts the distance labels, organizes the vertices in the layers of buckets data structure, and eliminates unreachable vertices. This optimization helps the algorithm converge faster towards the maximum flow solution by maintaining an accurate representation of the graph and focusing its operations on the relevant parts of the residual graph.</a:t>
            </a:r>
            <a:endParaRPr kumimoji="1" lang="en" altLang="zh-TW" b="0" i="0" u="none" strike="noStrike" dirty="0">
              <a:solidFill>
                <a:srgbClr val="374151"/>
              </a:solidFill>
              <a:effectLst/>
              <a:latin typeface="Söhne"/>
            </a:endParaRPr>
          </a:p>
          <a:p>
            <a:endParaRPr kumimoji="1" lang="en" altLang="zh-TW" b="0" i="0" u="none" strike="noStrike" dirty="0">
              <a:solidFill>
                <a:srgbClr val="374151"/>
              </a:solidFill>
              <a:effectLst/>
              <a:latin typeface="Söhne"/>
            </a:endParaRPr>
          </a:p>
          <a:p>
            <a:r>
              <a:rPr lang="en" altLang="zh-TW" b="0" i="0" u="none" strike="noStrike" dirty="0">
                <a:solidFill>
                  <a:srgbClr val="374151"/>
                </a:solidFill>
                <a:effectLst/>
                <a:latin typeface="Söhne"/>
              </a:rPr>
              <a:t>By applying the gap heuristic, the push-relabel algorithm dynamically adjusts the graph structure, removing unreachable vertices and optimizing its performance. This technique ensures that the algorithm focuses its operations on the relevant parts of the graph, leading to improved efficiency and faster convergence towards the maximum flow solution.</a:t>
            </a:r>
            <a:endParaRPr kumimoji="1" lang="zh-TW" altLang="en-US" dirty="0"/>
          </a:p>
        </p:txBody>
      </p:sp>
      <p:sp>
        <p:nvSpPr>
          <p:cNvPr id="4" name="投影片編號版面配置區 3"/>
          <p:cNvSpPr>
            <a:spLocks noGrp="1"/>
          </p:cNvSpPr>
          <p:nvPr>
            <p:ph type="sldNum" sz="quarter" idx="5"/>
          </p:nvPr>
        </p:nvSpPr>
        <p:spPr/>
        <p:txBody>
          <a:bodyPr/>
          <a:lstStyle/>
          <a:p>
            <a:fld id="{FCB1CB8E-7FF9-5F4F-9E18-2BE5EDB0E0F6}" type="slidenum">
              <a:rPr kumimoji="1" lang="zh-TW" altLang="en-US" smtClean="0"/>
              <a:t>11</a:t>
            </a:fld>
            <a:endParaRPr kumimoji="1" lang="zh-TW" altLang="en-US"/>
          </a:p>
        </p:txBody>
      </p:sp>
    </p:spTree>
    <p:extLst>
      <p:ext uri="{BB962C8B-B14F-4D97-AF65-F5344CB8AC3E}">
        <p14:creationId xmlns:p14="http://schemas.microsoft.com/office/powerpoint/2010/main" val="3196882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20D9DEE-68CA-6722-24DE-B58DF06AAB75}"/>
              </a:ext>
            </a:extLst>
          </p:cNvPr>
          <p:cNvSpPr>
            <a:spLocks noGrp="1"/>
          </p:cNvSpPr>
          <p:nvPr>
            <p:ph type="ctrTitle"/>
          </p:nvPr>
        </p:nvSpPr>
        <p:spPr>
          <a:xfrm>
            <a:off x="1524000" y="1122363"/>
            <a:ext cx="9144000" cy="2387600"/>
          </a:xfrm>
        </p:spPr>
        <p:txBody>
          <a:bodyPr anchor="b"/>
          <a:lstStyle>
            <a:lvl1pPr algn="ctr">
              <a:defRPr sz="6000"/>
            </a:lvl1pPr>
          </a:lstStyle>
          <a:p>
            <a:r>
              <a:rPr kumimoji="1" lang="zh-TW" altLang="en-US"/>
              <a:t>按一下以編輯母片標題樣式</a:t>
            </a:r>
          </a:p>
        </p:txBody>
      </p:sp>
      <p:sp>
        <p:nvSpPr>
          <p:cNvPr id="3" name="副標題 2">
            <a:extLst>
              <a:ext uri="{FF2B5EF4-FFF2-40B4-BE49-F238E27FC236}">
                <a16:creationId xmlns:a16="http://schemas.microsoft.com/office/drawing/2014/main" id="{8E2F19D9-AEF7-5EF9-068B-EF48031513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TW" altLang="en-US"/>
              <a:t>按一下以編輯母片子標題樣式</a:t>
            </a:r>
          </a:p>
        </p:txBody>
      </p:sp>
      <p:sp>
        <p:nvSpPr>
          <p:cNvPr id="4" name="日期版面配置區 3">
            <a:extLst>
              <a:ext uri="{FF2B5EF4-FFF2-40B4-BE49-F238E27FC236}">
                <a16:creationId xmlns:a16="http://schemas.microsoft.com/office/drawing/2014/main" id="{3A9B3707-76D2-579F-A2DF-029CB01F138C}"/>
              </a:ext>
            </a:extLst>
          </p:cNvPr>
          <p:cNvSpPr>
            <a:spLocks noGrp="1"/>
          </p:cNvSpPr>
          <p:nvPr>
            <p:ph type="dt" sz="half" idx="10"/>
          </p:nvPr>
        </p:nvSpPr>
        <p:spPr/>
        <p:txBody>
          <a:bodyPr/>
          <a:lstStyle/>
          <a:p>
            <a:fld id="{136F3147-DDCD-C140-A879-4E55EEBEF9E0}" type="datetime1">
              <a:rPr kumimoji="1" lang="zh-TW" altLang="en-US" smtClean="0"/>
              <a:t>2023/6/21</a:t>
            </a:fld>
            <a:endParaRPr kumimoji="1" lang="zh-TW" altLang="en-US"/>
          </a:p>
        </p:txBody>
      </p:sp>
      <p:sp>
        <p:nvSpPr>
          <p:cNvPr id="5" name="頁尾版面配置區 4">
            <a:extLst>
              <a:ext uri="{FF2B5EF4-FFF2-40B4-BE49-F238E27FC236}">
                <a16:creationId xmlns:a16="http://schemas.microsoft.com/office/drawing/2014/main" id="{75A4173B-9529-F004-887E-12F43B864375}"/>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E81B4F04-BAD0-2CF1-F61A-517C79D234B0}"/>
              </a:ext>
            </a:extLst>
          </p:cNvPr>
          <p:cNvSpPr>
            <a:spLocks noGrp="1"/>
          </p:cNvSpPr>
          <p:nvPr>
            <p:ph type="sldNum" sz="quarter" idx="12"/>
          </p:nvPr>
        </p:nvSpPr>
        <p:spPr/>
        <p:txBody>
          <a:bodyPr/>
          <a:lstStyle/>
          <a:p>
            <a:fld id="{F6BAA966-1120-574F-AB70-0A8B181C51F3}" type="slidenum">
              <a:rPr kumimoji="1" lang="zh-TW" altLang="en-US" smtClean="0"/>
              <a:t>‹#›</a:t>
            </a:fld>
            <a:endParaRPr kumimoji="1" lang="zh-TW" altLang="en-US"/>
          </a:p>
        </p:txBody>
      </p:sp>
    </p:spTree>
    <p:extLst>
      <p:ext uri="{BB962C8B-B14F-4D97-AF65-F5344CB8AC3E}">
        <p14:creationId xmlns:p14="http://schemas.microsoft.com/office/powerpoint/2010/main" val="4159718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6466023-6F8F-1774-58CD-4D155BB43EE5}"/>
              </a:ext>
            </a:extLst>
          </p:cNvPr>
          <p:cNvSpPr>
            <a:spLocks noGrp="1"/>
          </p:cNvSpPr>
          <p:nvPr>
            <p:ph type="title"/>
          </p:nvPr>
        </p:nvSpPr>
        <p:spPr/>
        <p:txBody>
          <a:bodyPr/>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C1047079-7C80-394E-9773-E0ED9BCBF3D8}"/>
              </a:ext>
            </a:extLst>
          </p:cNvPr>
          <p:cNvSpPr>
            <a:spLocks noGrp="1"/>
          </p:cNvSpPr>
          <p:nvPr>
            <p:ph type="body" orient="vert" idx="1"/>
          </p:nvPr>
        </p:nvSpPr>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16EB69F1-8E91-443F-051F-A55123B6C364}"/>
              </a:ext>
            </a:extLst>
          </p:cNvPr>
          <p:cNvSpPr>
            <a:spLocks noGrp="1"/>
          </p:cNvSpPr>
          <p:nvPr>
            <p:ph type="dt" sz="half" idx="10"/>
          </p:nvPr>
        </p:nvSpPr>
        <p:spPr/>
        <p:txBody>
          <a:bodyPr/>
          <a:lstStyle/>
          <a:p>
            <a:fld id="{BF2ABE01-F95A-0B41-85C1-0B0A33EB0898}" type="datetime1">
              <a:rPr kumimoji="1" lang="zh-TW" altLang="en-US" smtClean="0"/>
              <a:t>2023/6/21</a:t>
            </a:fld>
            <a:endParaRPr kumimoji="1" lang="zh-TW" altLang="en-US"/>
          </a:p>
        </p:txBody>
      </p:sp>
      <p:sp>
        <p:nvSpPr>
          <p:cNvPr id="5" name="頁尾版面配置區 4">
            <a:extLst>
              <a:ext uri="{FF2B5EF4-FFF2-40B4-BE49-F238E27FC236}">
                <a16:creationId xmlns:a16="http://schemas.microsoft.com/office/drawing/2014/main" id="{68F45888-FF7A-3FA3-D9E5-7D040D52ABB0}"/>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1E0EC46C-C446-EAA2-5A3C-EF6E59CB9644}"/>
              </a:ext>
            </a:extLst>
          </p:cNvPr>
          <p:cNvSpPr>
            <a:spLocks noGrp="1"/>
          </p:cNvSpPr>
          <p:nvPr>
            <p:ph type="sldNum" sz="quarter" idx="12"/>
          </p:nvPr>
        </p:nvSpPr>
        <p:spPr/>
        <p:txBody>
          <a:bodyPr/>
          <a:lstStyle/>
          <a:p>
            <a:fld id="{F6BAA966-1120-574F-AB70-0A8B181C51F3}" type="slidenum">
              <a:rPr kumimoji="1" lang="zh-TW" altLang="en-US" smtClean="0"/>
              <a:t>‹#›</a:t>
            </a:fld>
            <a:endParaRPr kumimoji="1" lang="zh-TW" altLang="en-US"/>
          </a:p>
        </p:txBody>
      </p:sp>
    </p:spTree>
    <p:extLst>
      <p:ext uri="{BB962C8B-B14F-4D97-AF65-F5344CB8AC3E}">
        <p14:creationId xmlns:p14="http://schemas.microsoft.com/office/powerpoint/2010/main" val="1995662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B24606B8-8F60-837A-3822-45B910989586}"/>
              </a:ext>
            </a:extLst>
          </p:cNvPr>
          <p:cNvSpPr>
            <a:spLocks noGrp="1"/>
          </p:cNvSpPr>
          <p:nvPr>
            <p:ph type="title" orient="vert"/>
          </p:nvPr>
        </p:nvSpPr>
        <p:spPr>
          <a:xfrm>
            <a:off x="8724900" y="365125"/>
            <a:ext cx="2628900" cy="5811838"/>
          </a:xfrm>
        </p:spPr>
        <p:txBody>
          <a:bodyPr vert="eaVert"/>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D7F0FC0C-7D9D-023B-A3A5-4D98859786A9}"/>
              </a:ext>
            </a:extLst>
          </p:cNvPr>
          <p:cNvSpPr>
            <a:spLocks noGrp="1"/>
          </p:cNvSpPr>
          <p:nvPr>
            <p:ph type="body" orient="vert" idx="1"/>
          </p:nvPr>
        </p:nvSpPr>
        <p:spPr>
          <a:xfrm>
            <a:off x="838200" y="365125"/>
            <a:ext cx="7734300" cy="5811838"/>
          </a:xfrm>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73479CD9-AF47-3BC0-EA70-56AD93A5A2F4}"/>
              </a:ext>
            </a:extLst>
          </p:cNvPr>
          <p:cNvSpPr>
            <a:spLocks noGrp="1"/>
          </p:cNvSpPr>
          <p:nvPr>
            <p:ph type="dt" sz="half" idx="10"/>
          </p:nvPr>
        </p:nvSpPr>
        <p:spPr/>
        <p:txBody>
          <a:bodyPr/>
          <a:lstStyle/>
          <a:p>
            <a:fld id="{DDECD063-90E2-1B43-9A47-E8351A35B4C2}" type="datetime1">
              <a:rPr kumimoji="1" lang="zh-TW" altLang="en-US" smtClean="0"/>
              <a:t>2023/6/21</a:t>
            </a:fld>
            <a:endParaRPr kumimoji="1" lang="zh-TW" altLang="en-US"/>
          </a:p>
        </p:txBody>
      </p:sp>
      <p:sp>
        <p:nvSpPr>
          <p:cNvPr id="5" name="頁尾版面配置區 4">
            <a:extLst>
              <a:ext uri="{FF2B5EF4-FFF2-40B4-BE49-F238E27FC236}">
                <a16:creationId xmlns:a16="http://schemas.microsoft.com/office/drawing/2014/main" id="{6667EA65-B147-AF07-14DB-CC2A71BF5CA7}"/>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A9AD7977-9099-6BE4-7F9B-84379DA895BF}"/>
              </a:ext>
            </a:extLst>
          </p:cNvPr>
          <p:cNvSpPr>
            <a:spLocks noGrp="1"/>
          </p:cNvSpPr>
          <p:nvPr>
            <p:ph type="sldNum" sz="quarter" idx="12"/>
          </p:nvPr>
        </p:nvSpPr>
        <p:spPr/>
        <p:txBody>
          <a:bodyPr/>
          <a:lstStyle/>
          <a:p>
            <a:fld id="{F6BAA966-1120-574F-AB70-0A8B181C51F3}" type="slidenum">
              <a:rPr kumimoji="1" lang="zh-TW" altLang="en-US" smtClean="0"/>
              <a:t>‹#›</a:t>
            </a:fld>
            <a:endParaRPr kumimoji="1" lang="zh-TW" altLang="en-US"/>
          </a:p>
        </p:txBody>
      </p:sp>
    </p:spTree>
    <p:extLst>
      <p:ext uri="{BB962C8B-B14F-4D97-AF65-F5344CB8AC3E}">
        <p14:creationId xmlns:p14="http://schemas.microsoft.com/office/powerpoint/2010/main" val="2375519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CFA1C2F-9CE2-90F1-0B1E-E79494FA4C4C}"/>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ADAA1F6F-EC64-2F4A-CC00-2E6517FC3CB9}"/>
              </a:ext>
            </a:extLst>
          </p:cNvPr>
          <p:cNvSpPr>
            <a:spLocks noGrp="1"/>
          </p:cNvSpPr>
          <p:nvPr>
            <p:ph idx="1"/>
          </p:nvPr>
        </p:nvSpPr>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1C9D0CB0-747A-BB01-C26C-CA4A35C5E98D}"/>
              </a:ext>
            </a:extLst>
          </p:cNvPr>
          <p:cNvSpPr>
            <a:spLocks noGrp="1"/>
          </p:cNvSpPr>
          <p:nvPr>
            <p:ph type="dt" sz="half" idx="10"/>
          </p:nvPr>
        </p:nvSpPr>
        <p:spPr/>
        <p:txBody>
          <a:bodyPr/>
          <a:lstStyle/>
          <a:p>
            <a:fld id="{95BCBB71-AF78-9541-8F07-9C1BF4724994}" type="datetime1">
              <a:rPr kumimoji="1" lang="zh-TW" altLang="en-US" smtClean="0"/>
              <a:t>2023/6/21</a:t>
            </a:fld>
            <a:endParaRPr kumimoji="1" lang="zh-TW" altLang="en-US"/>
          </a:p>
        </p:txBody>
      </p:sp>
      <p:sp>
        <p:nvSpPr>
          <p:cNvPr id="5" name="頁尾版面配置區 4">
            <a:extLst>
              <a:ext uri="{FF2B5EF4-FFF2-40B4-BE49-F238E27FC236}">
                <a16:creationId xmlns:a16="http://schemas.microsoft.com/office/drawing/2014/main" id="{14B613BD-F49F-3040-0D93-2187CCA175B9}"/>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55B2D680-0040-1C73-4AAC-BBD2AD739D76}"/>
              </a:ext>
            </a:extLst>
          </p:cNvPr>
          <p:cNvSpPr>
            <a:spLocks noGrp="1"/>
          </p:cNvSpPr>
          <p:nvPr>
            <p:ph type="sldNum" sz="quarter" idx="12"/>
          </p:nvPr>
        </p:nvSpPr>
        <p:spPr/>
        <p:txBody>
          <a:bodyPr/>
          <a:lstStyle/>
          <a:p>
            <a:fld id="{F6BAA966-1120-574F-AB70-0A8B181C51F3}" type="slidenum">
              <a:rPr kumimoji="1" lang="zh-TW" altLang="en-US" smtClean="0"/>
              <a:t>‹#›</a:t>
            </a:fld>
            <a:endParaRPr kumimoji="1" lang="zh-TW" altLang="en-US"/>
          </a:p>
        </p:txBody>
      </p:sp>
    </p:spTree>
    <p:extLst>
      <p:ext uri="{BB962C8B-B14F-4D97-AF65-F5344CB8AC3E}">
        <p14:creationId xmlns:p14="http://schemas.microsoft.com/office/powerpoint/2010/main" val="2093219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1D727EE-79EB-CB93-4C91-DD453EAB3AE8}"/>
              </a:ext>
            </a:extLst>
          </p:cNvPr>
          <p:cNvSpPr>
            <a:spLocks noGrp="1"/>
          </p:cNvSpPr>
          <p:nvPr>
            <p:ph type="title"/>
          </p:nvPr>
        </p:nvSpPr>
        <p:spPr>
          <a:xfrm>
            <a:off x="831850" y="1709738"/>
            <a:ext cx="10515600" cy="2852737"/>
          </a:xfrm>
        </p:spPr>
        <p:txBody>
          <a:bodyPr anchor="b"/>
          <a:lstStyle>
            <a:lvl1pPr>
              <a:defRPr sz="6000"/>
            </a:lvl1p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E0E8BD7A-CF01-9FA8-25F1-229675D811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TW" altLang="en-US"/>
              <a:t>按一下以編輯母片文字樣式</a:t>
            </a:r>
          </a:p>
        </p:txBody>
      </p:sp>
      <p:sp>
        <p:nvSpPr>
          <p:cNvPr id="4" name="日期版面配置區 3">
            <a:extLst>
              <a:ext uri="{FF2B5EF4-FFF2-40B4-BE49-F238E27FC236}">
                <a16:creationId xmlns:a16="http://schemas.microsoft.com/office/drawing/2014/main" id="{D685D577-22C4-6DC6-0577-2CE40F32A074}"/>
              </a:ext>
            </a:extLst>
          </p:cNvPr>
          <p:cNvSpPr>
            <a:spLocks noGrp="1"/>
          </p:cNvSpPr>
          <p:nvPr>
            <p:ph type="dt" sz="half" idx="10"/>
          </p:nvPr>
        </p:nvSpPr>
        <p:spPr/>
        <p:txBody>
          <a:bodyPr/>
          <a:lstStyle/>
          <a:p>
            <a:fld id="{4F052DFE-3C16-314F-AD25-481A67FC2453}" type="datetime1">
              <a:rPr kumimoji="1" lang="zh-TW" altLang="en-US" smtClean="0"/>
              <a:t>2023/6/21</a:t>
            </a:fld>
            <a:endParaRPr kumimoji="1" lang="zh-TW" altLang="en-US"/>
          </a:p>
        </p:txBody>
      </p:sp>
      <p:sp>
        <p:nvSpPr>
          <p:cNvPr id="5" name="頁尾版面配置區 4">
            <a:extLst>
              <a:ext uri="{FF2B5EF4-FFF2-40B4-BE49-F238E27FC236}">
                <a16:creationId xmlns:a16="http://schemas.microsoft.com/office/drawing/2014/main" id="{FEB218A3-100B-1DA1-27E3-98C6EB2D0411}"/>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081C0FD4-8168-FE8C-4BFF-9AF7609D7461}"/>
              </a:ext>
            </a:extLst>
          </p:cNvPr>
          <p:cNvSpPr>
            <a:spLocks noGrp="1"/>
          </p:cNvSpPr>
          <p:nvPr>
            <p:ph type="sldNum" sz="quarter" idx="12"/>
          </p:nvPr>
        </p:nvSpPr>
        <p:spPr/>
        <p:txBody>
          <a:bodyPr/>
          <a:lstStyle/>
          <a:p>
            <a:fld id="{F6BAA966-1120-574F-AB70-0A8B181C51F3}" type="slidenum">
              <a:rPr kumimoji="1" lang="zh-TW" altLang="en-US" smtClean="0"/>
              <a:t>‹#›</a:t>
            </a:fld>
            <a:endParaRPr kumimoji="1" lang="zh-TW" altLang="en-US"/>
          </a:p>
        </p:txBody>
      </p:sp>
    </p:spTree>
    <p:extLst>
      <p:ext uri="{BB962C8B-B14F-4D97-AF65-F5344CB8AC3E}">
        <p14:creationId xmlns:p14="http://schemas.microsoft.com/office/powerpoint/2010/main" val="204756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0F479FD-85A8-1071-CC3C-8206141C1C8E}"/>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628D0CC4-90A9-E04B-2CE3-9CEDEF7ADEDA}"/>
              </a:ext>
            </a:extLst>
          </p:cNvPr>
          <p:cNvSpPr>
            <a:spLocks noGrp="1"/>
          </p:cNvSpPr>
          <p:nvPr>
            <p:ph sz="half" idx="1"/>
          </p:nvPr>
        </p:nvSpPr>
        <p:spPr>
          <a:xfrm>
            <a:off x="838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內容版面配置區 3">
            <a:extLst>
              <a:ext uri="{FF2B5EF4-FFF2-40B4-BE49-F238E27FC236}">
                <a16:creationId xmlns:a16="http://schemas.microsoft.com/office/drawing/2014/main" id="{E3FF2EF6-4370-5428-AEAD-D8B3F71E84D5}"/>
              </a:ext>
            </a:extLst>
          </p:cNvPr>
          <p:cNvSpPr>
            <a:spLocks noGrp="1"/>
          </p:cNvSpPr>
          <p:nvPr>
            <p:ph sz="half" idx="2"/>
          </p:nvPr>
        </p:nvSpPr>
        <p:spPr>
          <a:xfrm>
            <a:off x="6172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日期版面配置區 4">
            <a:extLst>
              <a:ext uri="{FF2B5EF4-FFF2-40B4-BE49-F238E27FC236}">
                <a16:creationId xmlns:a16="http://schemas.microsoft.com/office/drawing/2014/main" id="{6A2705CB-384F-270B-9A83-B8B2D955361E}"/>
              </a:ext>
            </a:extLst>
          </p:cNvPr>
          <p:cNvSpPr>
            <a:spLocks noGrp="1"/>
          </p:cNvSpPr>
          <p:nvPr>
            <p:ph type="dt" sz="half" idx="10"/>
          </p:nvPr>
        </p:nvSpPr>
        <p:spPr/>
        <p:txBody>
          <a:bodyPr/>
          <a:lstStyle/>
          <a:p>
            <a:fld id="{C61B8652-73DD-1C48-A3CD-BB4BC45C9E4E}" type="datetime1">
              <a:rPr kumimoji="1" lang="zh-TW" altLang="en-US" smtClean="0"/>
              <a:t>2023/6/21</a:t>
            </a:fld>
            <a:endParaRPr kumimoji="1" lang="zh-TW" altLang="en-US"/>
          </a:p>
        </p:txBody>
      </p:sp>
      <p:sp>
        <p:nvSpPr>
          <p:cNvPr id="6" name="頁尾版面配置區 5">
            <a:extLst>
              <a:ext uri="{FF2B5EF4-FFF2-40B4-BE49-F238E27FC236}">
                <a16:creationId xmlns:a16="http://schemas.microsoft.com/office/drawing/2014/main" id="{A73091C0-CA56-47FF-7532-0B1B1BBC9811}"/>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B5857694-B1E8-3C1B-C149-FA84763D02F0}"/>
              </a:ext>
            </a:extLst>
          </p:cNvPr>
          <p:cNvSpPr>
            <a:spLocks noGrp="1"/>
          </p:cNvSpPr>
          <p:nvPr>
            <p:ph type="sldNum" sz="quarter" idx="12"/>
          </p:nvPr>
        </p:nvSpPr>
        <p:spPr/>
        <p:txBody>
          <a:bodyPr/>
          <a:lstStyle/>
          <a:p>
            <a:fld id="{F6BAA966-1120-574F-AB70-0A8B181C51F3}" type="slidenum">
              <a:rPr kumimoji="1" lang="zh-TW" altLang="en-US" smtClean="0"/>
              <a:t>‹#›</a:t>
            </a:fld>
            <a:endParaRPr kumimoji="1" lang="zh-TW" altLang="en-US"/>
          </a:p>
        </p:txBody>
      </p:sp>
    </p:spTree>
    <p:extLst>
      <p:ext uri="{BB962C8B-B14F-4D97-AF65-F5344CB8AC3E}">
        <p14:creationId xmlns:p14="http://schemas.microsoft.com/office/powerpoint/2010/main" val="997609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DFCB605-5241-BB99-47C6-F618541BF4A3}"/>
              </a:ext>
            </a:extLst>
          </p:cNvPr>
          <p:cNvSpPr>
            <a:spLocks noGrp="1"/>
          </p:cNvSpPr>
          <p:nvPr>
            <p:ph type="title"/>
          </p:nvPr>
        </p:nvSpPr>
        <p:spPr>
          <a:xfrm>
            <a:off x="839788" y="365125"/>
            <a:ext cx="10515600" cy="1325563"/>
          </a:xfrm>
        </p:spPr>
        <p:txBody>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254E2E2F-3E45-D69D-2A6B-14F5D56469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4" name="內容版面配置區 3">
            <a:extLst>
              <a:ext uri="{FF2B5EF4-FFF2-40B4-BE49-F238E27FC236}">
                <a16:creationId xmlns:a16="http://schemas.microsoft.com/office/drawing/2014/main" id="{240D0C88-60D6-78F6-C7A6-55A14BE94ED0}"/>
              </a:ext>
            </a:extLst>
          </p:cNvPr>
          <p:cNvSpPr>
            <a:spLocks noGrp="1"/>
          </p:cNvSpPr>
          <p:nvPr>
            <p:ph sz="half" idx="2"/>
          </p:nvPr>
        </p:nvSpPr>
        <p:spPr>
          <a:xfrm>
            <a:off x="839788" y="2505075"/>
            <a:ext cx="5157787"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文字版面配置區 4">
            <a:extLst>
              <a:ext uri="{FF2B5EF4-FFF2-40B4-BE49-F238E27FC236}">
                <a16:creationId xmlns:a16="http://schemas.microsoft.com/office/drawing/2014/main" id="{1398B689-11C0-5D8A-57D9-D565F478BC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6" name="內容版面配置區 5">
            <a:extLst>
              <a:ext uri="{FF2B5EF4-FFF2-40B4-BE49-F238E27FC236}">
                <a16:creationId xmlns:a16="http://schemas.microsoft.com/office/drawing/2014/main" id="{5553B5CF-1728-7219-EACE-963F16C17BDC}"/>
              </a:ext>
            </a:extLst>
          </p:cNvPr>
          <p:cNvSpPr>
            <a:spLocks noGrp="1"/>
          </p:cNvSpPr>
          <p:nvPr>
            <p:ph sz="quarter" idx="4"/>
          </p:nvPr>
        </p:nvSpPr>
        <p:spPr>
          <a:xfrm>
            <a:off x="6172200" y="2505075"/>
            <a:ext cx="5183188"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7" name="日期版面配置區 6">
            <a:extLst>
              <a:ext uri="{FF2B5EF4-FFF2-40B4-BE49-F238E27FC236}">
                <a16:creationId xmlns:a16="http://schemas.microsoft.com/office/drawing/2014/main" id="{336D4E08-0F63-64F8-3E12-54C0F1A6665D}"/>
              </a:ext>
            </a:extLst>
          </p:cNvPr>
          <p:cNvSpPr>
            <a:spLocks noGrp="1"/>
          </p:cNvSpPr>
          <p:nvPr>
            <p:ph type="dt" sz="half" idx="10"/>
          </p:nvPr>
        </p:nvSpPr>
        <p:spPr/>
        <p:txBody>
          <a:bodyPr/>
          <a:lstStyle/>
          <a:p>
            <a:fld id="{2DE67881-7D42-FC4D-81F7-F3A46E9DD42F}" type="datetime1">
              <a:rPr kumimoji="1" lang="zh-TW" altLang="en-US" smtClean="0"/>
              <a:t>2023/6/21</a:t>
            </a:fld>
            <a:endParaRPr kumimoji="1" lang="zh-TW" altLang="en-US"/>
          </a:p>
        </p:txBody>
      </p:sp>
      <p:sp>
        <p:nvSpPr>
          <p:cNvPr id="8" name="頁尾版面配置區 7">
            <a:extLst>
              <a:ext uri="{FF2B5EF4-FFF2-40B4-BE49-F238E27FC236}">
                <a16:creationId xmlns:a16="http://schemas.microsoft.com/office/drawing/2014/main" id="{C7F6743B-3763-3D60-CD3C-F7607CFF7C3F}"/>
              </a:ext>
            </a:extLst>
          </p:cNvPr>
          <p:cNvSpPr>
            <a:spLocks noGrp="1"/>
          </p:cNvSpPr>
          <p:nvPr>
            <p:ph type="ftr" sz="quarter" idx="11"/>
          </p:nvPr>
        </p:nvSpPr>
        <p:spPr/>
        <p:txBody>
          <a:bodyPr/>
          <a:lstStyle/>
          <a:p>
            <a:endParaRPr kumimoji="1" lang="zh-TW" altLang="en-US"/>
          </a:p>
        </p:txBody>
      </p:sp>
      <p:sp>
        <p:nvSpPr>
          <p:cNvPr id="9" name="投影片編號版面配置區 8">
            <a:extLst>
              <a:ext uri="{FF2B5EF4-FFF2-40B4-BE49-F238E27FC236}">
                <a16:creationId xmlns:a16="http://schemas.microsoft.com/office/drawing/2014/main" id="{4BFAAFC4-F283-7BE0-D2FB-FF70A345BD6A}"/>
              </a:ext>
            </a:extLst>
          </p:cNvPr>
          <p:cNvSpPr>
            <a:spLocks noGrp="1"/>
          </p:cNvSpPr>
          <p:nvPr>
            <p:ph type="sldNum" sz="quarter" idx="12"/>
          </p:nvPr>
        </p:nvSpPr>
        <p:spPr/>
        <p:txBody>
          <a:bodyPr/>
          <a:lstStyle/>
          <a:p>
            <a:fld id="{F6BAA966-1120-574F-AB70-0A8B181C51F3}" type="slidenum">
              <a:rPr kumimoji="1" lang="zh-TW" altLang="en-US" smtClean="0"/>
              <a:t>‹#›</a:t>
            </a:fld>
            <a:endParaRPr kumimoji="1" lang="zh-TW" altLang="en-US"/>
          </a:p>
        </p:txBody>
      </p:sp>
    </p:spTree>
    <p:extLst>
      <p:ext uri="{BB962C8B-B14F-4D97-AF65-F5344CB8AC3E}">
        <p14:creationId xmlns:p14="http://schemas.microsoft.com/office/powerpoint/2010/main" val="264576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2F90A16-88F8-237A-C727-592B2B2B1DE2}"/>
              </a:ext>
            </a:extLst>
          </p:cNvPr>
          <p:cNvSpPr>
            <a:spLocks noGrp="1"/>
          </p:cNvSpPr>
          <p:nvPr>
            <p:ph type="title"/>
          </p:nvPr>
        </p:nvSpPr>
        <p:spPr/>
        <p:txBody>
          <a:bodyPr/>
          <a:lstStyle/>
          <a:p>
            <a:r>
              <a:rPr kumimoji="1" lang="zh-TW" altLang="en-US"/>
              <a:t>按一下以編輯母片標題樣式</a:t>
            </a:r>
          </a:p>
        </p:txBody>
      </p:sp>
      <p:sp>
        <p:nvSpPr>
          <p:cNvPr id="3" name="日期版面配置區 2">
            <a:extLst>
              <a:ext uri="{FF2B5EF4-FFF2-40B4-BE49-F238E27FC236}">
                <a16:creationId xmlns:a16="http://schemas.microsoft.com/office/drawing/2014/main" id="{03497AE6-5B53-46A5-56F5-F45C4403455A}"/>
              </a:ext>
            </a:extLst>
          </p:cNvPr>
          <p:cNvSpPr>
            <a:spLocks noGrp="1"/>
          </p:cNvSpPr>
          <p:nvPr>
            <p:ph type="dt" sz="half" idx="10"/>
          </p:nvPr>
        </p:nvSpPr>
        <p:spPr/>
        <p:txBody>
          <a:bodyPr/>
          <a:lstStyle/>
          <a:p>
            <a:fld id="{391036A3-4CB7-534C-BD24-8126B71A1363}" type="datetime1">
              <a:rPr kumimoji="1" lang="zh-TW" altLang="en-US" smtClean="0"/>
              <a:t>2023/6/21</a:t>
            </a:fld>
            <a:endParaRPr kumimoji="1" lang="zh-TW" altLang="en-US"/>
          </a:p>
        </p:txBody>
      </p:sp>
      <p:sp>
        <p:nvSpPr>
          <p:cNvPr id="4" name="頁尾版面配置區 3">
            <a:extLst>
              <a:ext uri="{FF2B5EF4-FFF2-40B4-BE49-F238E27FC236}">
                <a16:creationId xmlns:a16="http://schemas.microsoft.com/office/drawing/2014/main" id="{C0BE6FA6-1ED8-9723-6390-C176B96FA13A}"/>
              </a:ext>
            </a:extLst>
          </p:cNvPr>
          <p:cNvSpPr>
            <a:spLocks noGrp="1"/>
          </p:cNvSpPr>
          <p:nvPr>
            <p:ph type="ftr" sz="quarter" idx="11"/>
          </p:nvPr>
        </p:nvSpPr>
        <p:spPr/>
        <p:txBody>
          <a:bodyPr/>
          <a:lstStyle/>
          <a:p>
            <a:endParaRPr kumimoji="1" lang="zh-TW" altLang="en-US"/>
          </a:p>
        </p:txBody>
      </p:sp>
      <p:sp>
        <p:nvSpPr>
          <p:cNvPr id="5" name="投影片編號版面配置區 4">
            <a:extLst>
              <a:ext uri="{FF2B5EF4-FFF2-40B4-BE49-F238E27FC236}">
                <a16:creationId xmlns:a16="http://schemas.microsoft.com/office/drawing/2014/main" id="{C6C10362-BE3D-725E-C73C-260B91B77275}"/>
              </a:ext>
            </a:extLst>
          </p:cNvPr>
          <p:cNvSpPr>
            <a:spLocks noGrp="1"/>
          </p:cNvSpPr>
          <p:nvPr>
            <p:ph type="sldNum" sz="quarter" idx="12"/>
          </p:nvPr>
        </p:nvSpPr>
        <p:spPr/>
        <p:txBody>
          <a:bodyPr/>
          <a:lstStyle/>
          <a:p>
            <a:fld id="{F6BAA966-1120-574F-AB70-0A8B181C51F3}" type="slidenum">
              <a:rPr kumimoji="1" lang="zh-TW" altLang="en-US" smtClean="0"/>
              <a:t>‹#›</a:t>
            </a:fld>
            <a:endParaRPr kumimoji="1" lang="zh-TW" altLang="en-US"/>
          </a:p>
        </p:txBody>
      </p:sp>
    </p:spTree>
    <p:extLst>
      <p:ext uri="{BB962C8B-B14F-4D97-AF65-F5344CB8AC3E}">
        <p14:creationId xmlns:p14="http://schemas.microsoft.com/office/powerpoint/2010/main" val="871455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7D08377A-0C43-A095-5E6C-7C1526A887D7}"/>
              </a:ext>
            </a:extLst>
          </p:cNvPr>
          <p:cNvSpPr>
            <a:spLocks noGrp="1"/>
          </p:cNvSpPr>
          <p:nvPr>
            <p:ph type="dt" sz="half" idx="10"/>
          </p:nvPr>
        </p:nvSpPr>
        <p:spPr/>
        <p:txBody>
          <a:bodyPr/>
          <a:lstStyle/>
          <a:p>
            <a:fld id="{7933E494-0EF2-6940-83BF-1AFB2B36A66D}" type="datetime1">
              <a:rPr kumimoji="1" lang="zh-TW" altLang="en-US" smtClean="0"/>
              <a:t>2023/6/21</a:t>
            </a:fld>
            <a:endParaRPr kumimoji="1" lang="zh-TW" altLang="en-US"/>
          </a:p>
        </p:txBody>
      </p:sp>
      <p:sp>
        <p:nvSpPr>
          <p:cNvPr id="3" name="頁尾版面配置區 2">
            <a:extLst>
              <a:ext uri="{FF2B5EF4-FFF2-40B4-BE49-F238E27FC236}">
                <a16:creationId xmlns:a16="http://schemas.microsoft.com/office/drawing/2014/main" id="{CEA4FDC6-A1F2-8A6F-DE7E-F4538349B67E}"/>
              </a:ext>
            </a:extLst>
          </p:cNvPr>
          <p:cNvSpPr>
            <a:spLocks noGrp="1"/>
          </p:cNvSpPr>
          <p:nvPr>
            <p:ph type="ftr" sz="quarter" idx="11"/>
          </p:nvPr>
        </p:nvSpPr>
        <p:spPr/>
        <p:txBody>
          <a:bodyPr/>
          <a:lstStyle/>
          <a:p>
            <a:endParaRPr kumimoji="1" lang="zh-TW" altLang="en-US"/>
          </a:p>
        </p:txBody>
      </p:sp>
      <p:sp>
        <p:nvSpPr>
          <p:cNvPr id="4" name="投影片編號版面配置區 3">
            <a:extLst>
              <a:ext uri="{FF2B5EF4-FFF2-40B4-BE49-F238E27FC236}">
                <a16:creationId xmlns:a16="http://schemas.microsoft.com/office/drawing/2014/main" id="{B91A32E2-923A-A20D-471F-F45525252B70}"/>
              </a:ext>
            </a:extLst>
          </p:cNvPr>
          <p:cNvSpPr>
            <a:spLocks noGrp="1"/>
          </p:cNvSpPr>
          <p:nvPr>
            <p:ph type="sldNum" sz="quarter" idx="12"/>
          </p:nvPr>
        </p:nvSpPr>
        <p:spPr/>
        <p:txBody>
          <a:bodyPr/>
          <a:lstStyle/>
          <a:p>
            <a:fld id="{F6BAA966-1120-574F-AB70-0A8B181C51F3}" type="slidenum">
              <a:rPr kumimoji="1" lang="zh-TW" altLang="en-US" smtClean="0"/>
              <a:t>‹#›</a:t>
            </a:fld>
            <a:endParaRPr kumimoji="1" lang="zh-TW" altLang="en-US"/>
          </a:p>
        </p:txBody>
      </p:sp>
    </p:spTree>
    <p:extLst>
      <p:ext uri="{BB962C8B-B14F-4D97-AF65-F5344CB8AC3E}">
        <p14:creationId xmlns:p14="http://schemas.microsoft.com/office/powerpoint/2010/main" val="1031992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CAE93C-090D-BAE1-23C9-C57EA5356C42}"/>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BF826CA1-0B90-D293-5428-6392FAFA09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文字版面配置區 3">
            <a:extLst>
              <a:ext uri="{FF2B5EF4-FFF2-40B4-BE49-F238E27FC236}">
                <a16:creationId xmlns:a16="http://schemas.microsoft.com/office/drawing/2014/main" id="{392BB859-9A15-DF07-D267-EDA604B6BA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707E8562-B5AD-FE52-B59E-E6B81DA6690B}"/>
              </a:ext>
            </a:extLst>
          </p:cNvPr>
          <p:cNvSpPr>
            <a:spLocks noGrp="1"/>
          </p:cNvSpPr>
          <p:nvPr>
            <p:ph type="dt" sz="half" idx="10"/>
          </p:nvPr>
        </p:nvSpPr>
        <p:spPr/>
        <p:txBody>
          <a:bodyPr/>
          <a:lstStyle/>
          <a:p>
            <a:fld id="{93B0489D-2C46-7948-B5AF-38DC54C0DF8C}" type="datetime1">
              <a:rPr kumimoji="1" lang="zh-TW" altLang="en-US" smtClean="0"/>
              <a:t>2023/6/21</a:t>
            </a:fld>
            <a:endParaRPr kumimoji="1" lang="zh-TW" altLang="en-US"/>
          </a:p>
        </p:txBody>
      </p:sp>
      <p:sp>
        <p:nvSpPr>
          <p:cNvPr id="6" name="頁尾版面配置區 5">
            <a:extLst>
              <a:ext uri="{FF2B5EF4-FFF2-40B4-BE49-F238E27FC236}">
                <a16:creationId xmlns:a16="http://schemas.microsoft.com/office/drawing/2014/main" id="{B60A6A86-01E8-D259-2B72-277E2EC970E4}"/>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A2E2AB4D-6EC1-724E-DCDA-2AE33A577B6E}"/>
              </a:ext>
            </a:extLst>
          </p:cNvPr>
          <p:cNvSpPr>
            <a:spLocks noGrp="1"/>
          </p:cNvSpPr>
          <p:nvPr>
            <p:ph type="sldNum" sz="quarter" idx="12"/>
          </p:nvPr>
        </p:nvSpPr>
        <p:spPr/>
        <p:txBody>
          <a:bodyPr/>
          <a:lstStyle/>
          <a:p>
            <a:fld id="{F6BAA966-1120-574F-AB70-0A8B181C51F3}" type="slidenum">
              <a:rPr kumimoji="1" lang="zh-TW" altLang="en-US" smtClean="0"/>
              <a:t>‹#›</a:t>
            </a:fld>
            <a:endParaRPr kumimoji="1" lang="zh-TW" altLang="en-US"/>
          </a:p>
        </p:txBody>
      </p:sp>
    </p:spTree>
    <p:extLst>
      <p:ext uri="{BB962C8B-B14F-4D97-AF65-F5344CB8AC3E}">
        <p14:creationId xmlns:p14="http://schemas.microsoft.com/office/powerpoint/2010/main" val="2362323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E961BE-0722-B879-8E88-B78CD863B6E9}"/>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圖片版面配置區 2">
            <a:extLst>
              <a:ext uri="{FF2B5EF4-FFF2-40B4-BE49-F238E27FC236}">
                <a16:creationId xmlns:a16="http://schemas.microsoft.com/office/drawing/2014/main" id="{64807D4C-7BFF-676D-79DF-89E5DF41E1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TW" altLang="en-US"/>
          </a:p>
        </p:txBody>
      </p:sp>
      <p:sp>
        <p:nvSpPr>
          <p:cNvPr id="4" name="文字版面配置區 3">
            <a:extLst>
              <a:ext uri="{FF2B5EF4-FFF2-40B4-BE49-F238E27FC236}">
                <a16:creationId xmlns:a16="http://schemas.microsoft.com/office/drawing/2014/main" id="{13AD6E30-A33A-7856-9379-95B8E124C7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F5CB60C2-FBCF-54D1-7524-6BB96D6B8D82}"/>
              </a:ext>
            </a:extLst>
          </p:cNvPr>
          <p:cNvSpPr>
            <a:spLocks noGrp="1"/>
          </p:cNvSpPr>
          <p:nvPr>
            <p:ph type="dt" sz="half" idx="10"/>
          </p:nvPr>
        </p:nvSpPr>
        <p:spPr/>
        <p:txBody>
          <a:bodyPr/>
          <a:lstStyle/>
          <a:p>
            <a:fld id="{4D29DA83-51C0-5645-B20A-5343302879D0}" type="datetime1">
              <a:rPr kumimoji="1" lang="zh-TW" altLang="en-US" smtClean="0"/>
              <a:t>2023/6/21</a:t>
            </a:fld>
            <a:endParaRPr kumimoji="1" lang="zh-TW" altLang="en-US"/>
          </a:p>
        </p:txBody>
      </p:sp>
      <p:sp>
        <p:nvSpPr>
          <p:cNvPr id="6" name="頁尾版面配置區 5">
            <a:extLst>
              <a:ext uri="{FF2B5EF4-FFF2-40B4-BE49-F238E27FC236}">
                <a16:creationId xmlns:a16="http://schemas.microsoft.com/office/drawing/2014/main" id="{EB9C32D4-F177-5A6B-1C1B-C76CEAD27D60}"/>
              </a:ext>
            </a:extLst>
          </p:cNvPr>
          <p:cNvSpPr>
            <a:spLocks noGrp="1"/>
          </p:cNvSpPr>
          <p:nvPr>
            <p:ph type="ftr" sz="quarter" idx="11"/>
          </p:nvPr>
        </p:nvSpPr>
        <p:spPr/>
        <p:txBody>
          <a:bodyPr/>
          <a:lstStyle/>
          <a:p>
            <a:endParaRPr lang="en-US" dirty="0"/>
          </a:p>
        </p:txBody>
      </p:sp>
      <p:sp>
        <p:nvSpPr>
          <p:cNvPr id="7" name="投影片編號版面配置區 6">
            <a:extLst>
              <a:ext uri="{FF2B5EF4-FFF2-40B4-BE49-F238E27FC236}">
                <a16:creationId xmlns:a16="http://schemas.microsoft.com/office/drawing/2014/main" id="{16373FF5-4AE7-F7F5-CF00-4E09E98312F9}"/>
              </a:ext>
            </a:extLst>
          </p:cNvPr>
          <p:cNvSpPr>
            <a:spLocks noGrp="1"/>
          </p:cNvSpPr>
          <p:nvPr>
            <p:ph type="sldNum" sz="quarter" idx="12"/>
          </p:nvPr>
        </p:nvSpPr>
        <p:spPr/>
        <p:txBody>
          <a:bodyPr/>
          <a:lstStyle/>
          <a:p>
            <a:fld id="{F6BAA966-1120-574F-AB70-0A8B181C51F3}" type="slidenum">
              <a:rPr kumimoji="1" lang="zh-TW" altLang="en-US" smtClean="0"/>
              <a:t>‹#›</a:t>
            </a:fld>
            <a:endParaRPr kumimoji="1" lang="zh-TW" altLang="en-US"/>
          </a:p>
        </p:txBody>
      </p:sp>
    </p:spTree>
    <p:extLst>
      <p:ext uri="{BB962C8B-B14F-4D97-AF65-F5344CB8AC3E}">
        <p14:creationId xmlns:p14="http://schemas.microsoft.com/office/powerpoint/2010/main" val="3470930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D6A77B42-811B-A966-E0EF-733DD5E738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8D91986E-E122-FF5B-B540-F5BCBFB6A8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AE8DD2BC-FB30-4656-EFFB-DBB67D6613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0BD9A7-D67A-3A4F-83AA-66F9B1E37EFD}" type="datetime1">
              <a:rPr kumimoji="1" lang="zh-TW" altLang="en-US" smtClean="0"/>
              <a:t>2023/6/21</a:t>
            </a:fld>
            <a:endParaRPr kumimoji="1" lang="zh-TW" altLang="en-US"/>
          </a:p>
        </p:txBody>
      </p:sp>
      <p:sp>
        <p:nvSpPr>
          <p:cNvPr id="5" name="頁尾版面配置區 4">
            <a:extLst>
              <a:ext uri="{FF2B5EF4-FFF2-40B4-BE49-F238E27FC236}">
                <a16:creationId xmlns:a16="http://schemas.microsoft.com/office/drawing/2014/main" id="{D544EDEA-ED29-337F-D6D6-7306C92D17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TW" altLang="en-US"/>
          </a:p>
        </p:txBody>
      </p:sp>
      <p:sp>
        <p:nvSpPr>
          <p:cNvPr id="6" name="投影片編號版面配置區 5">
            <a:extLst>
              <a:ext uri="{FF2B5EF4-FFF2-40B4-BE49-F238E27FC236}">
                <a16:creationId xmlns:a16="http://schemas.microsoft.com/office/drawing/2014/main" id="{86060875-8144-EDBA-A803-E60780B84E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BAA966-1120-574F-AB70-0A8B181C51F3}" type="slidenum">
              <a:rPr kumimoji="1" lang="zh-TW" altLang="en-US" smtClean="0"/>
              <a:t>‹#›</a:t>
            </a:fld>
            <a:endParaRPr kumimoji="1" lang="zh-TW" altLang="en-US"/>
          </a:p>
        </p:txBody>
      </p:sp>
    </p:spTree>
    <p:extLst>
      <p:ext uri="{BB962C8B-B14F-4D97-AF65-F5344CB8AC3E}">
        <p14:creationId xmlns:p14="http://schemas.microsoft.com/office/powerpoint/2010/main" val="3298204779"/>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F6996E09-7EC9-E4CC-F54C-ECF46C42A0C8}"/>
              </a:ext>
            </a:extLst>
          </p:cNvPr>
          <p:cNvSpPr>
            <a:spLocks noGrp="1"/>
          </p:cNvSpPr>
          <p:nvPr>
            <p:ph type="ctrTitle"/>
          </p:nvPr>
        </p:nvSpPr>
        <p:spPr>
          <a:xfrm>
            <a:off x="1524000" y="1293338"/>
            <a:ext cx="9144000" cy="3274592"/>
          </a:xfrm>
        </p:spPr>
        <p:txBody>
          <a:bodyPr anchor="ctr">
            <a:normAutofit/>
          </a:bodyPr>
          <a:lstStyle/>
          <a:p>
            <a:r>
              <a:rPr lang="en" altLang="zh-TW" sz="6700" dirty="0">
                <a:effectLst/>
                <a:latin typeface="Times New Roman" panose="02020603050405020304" pitchFamily="18" charset="0"/>
                <a:cs typeface="Times New Roman" panose="02020603050405020304" pitchFamily="18" charset="0"/>
              </a:rPr>
              <a:t>The Partial Augment–Relabel Algorithm</a:t>
            </a:r>
            <a:r>
              <a:rPr lang="en" altLang="zh-TW" sz="6700" dirty="0">
                <a:latin typeface="Times New Roman" panose="02020603050405020304" pitchFamily="18" charset="0"/>
                <a:cs typeface="Times New Roman" panose="02020603050405020304" pitchFamily="18" charset="0"/>
              </a:rPr>
              <a:t> </a:t>
            </a:r>
            <a:r>
              <a:rPr lang="en" altLang="zh-TW" sz="6700" dirty="0">
                <a:effectLst/>
                <a:latin typeface="Times New Roman" panose="02020603050405020304" pitchFamily="18" charset="0"/>
                <a:cs typeface="Times New Roman" panose="02020603050405020304" pitchFamily="18" charset="0"/>
              </a:rPr>
              <a:t>for the Maximum Flow Problem</a:t>
            </a:r>
            <a:endParaRPr kumimoji="1" lang="zh-TW" altLang="en-US" sz="6700" dirty="0"/>
          </a:p>
        </p:txBody>
      </p:sp>
      <p:sp>
        <p:nvSpPr>
          <p:cNvPr id="3" name="副標題 2">
            <a:extLst>
              <a:ext uri="{FF2B5EF4-FFF2-40B4-BE49-F238E27FC236}">
                <a16:creationId xmlns:a16="http://schemas.microsoft.com/office/drawing/2014/main" id="{22C25D2B-03EE-E7D6-C834-D87807C911B4}"/>
              </a:ext>
            </a:extLst>
          </p:cNvPr>
          <p:cNvSpPr>
            <a:spLocks noGrp="1"/>
          </p:cNvSpPr>
          <p:nvPr>
            <p:ph type="subTitle" idx="1"/>
          </p:nvPr>
        </p:nvSpPr>
        <p:spPr>
          <a:xfrm>
            <a:off x="1524000" y="5514052"/>
            <a:ext cx="9144000" cy="651910"/>
          </a:xfrm>
        </p:spPr>
        <p:txBody>
          <a:bodyPr anchor="ctr">
            <a:normAutofit/>
          </a:bodyPr>
          <a:lstStyle/>
          <a:p>
            <a:r>
              <a:rPr lang="en" altLang="zh-TW" sz="1500">
                <a:effectLst/>
                <a:latin typeface="Times New Roman" panose="02020603050405020304" pitchFamily="18" charset="0"/>
                <a:cs typeface="Times New Roman" panose="02020603050405020304" pitchFamily="18" charset="0"/>
              </a:rPr>
              <a:t>Author : Andrew V. Goldberg</a:t>
            </a:r>
          </a:p>
          <a:p>
            <a:r>
              <a:rPr lang="en" altLang="zh-TW" sz="1500">
                <a:latin typeface="Times New Roman" panose="02020603050405020304" pitchFamily="18" charset="0"/>
                <a:cs typeface="Times New Roman" panose="02020603050405020304" pitchFamily="18" charset="0"/>
              </a:rPr>
              <a:t>Presenter : NF6101036</a:t>
            </a:r>
            <a:r>
              <a:rPr lang="zh-TW" altLang="en-US" sz="1500">
                <a:latin typeface="Times New Roman" panose="02020603050405020304" pitchFamily="18" charset="0"/>
                <a:cs typeface="Times New Roman" panose="02020603050405020304" pitchFamily="18" charset="0"/>
              </a:rPr>
              <a:t> 陳俊安</a:t>
            </a:r>
            <a:endParaRPr lang="en" altLang="zh-TW" sz="1500">
              <a:effectLst/>
              <a:latin typeface="Times New Roman" panose="02020603050405020304" pitchFamily="18" charset="0"/>
              <a:cs typeface="Times New Roman" panose="02020603050405020304" pitchFamily="18" charset="0"/>
            </a:endParaRPr>
          </a:p>
          <a:p>
            <a:endParaRPr kumimoji="1" lang="zh-TW" altLang="en-US" sz="1500" dirty="0"/>
          </a:p>
        </p:txBody>
      </p:sp>
      <p:cxnSp>
        <p:nvCxnSpPr>
          <p:cNvPr id="28" name="Straight Connector 27">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投影片編號版面配置區 3">
            <a:extLst>
              <a:ext uri="{FF2B5EF4-FFF2-40B4-BE49-F238E27FC236}">
                <a16:creationId xmlns:a16="http://schemas.microsoft.com/office/drawing/2014/main" id="{0511D6A8-F40B-79F0-751A-116D0517CF20}"/>
              </a:ext>
            </a:extLst>
          </p:cNvPr>
          <p:cNvSpPr>
            <a:spLocks noGrp="1"/>
          </p:cNvSpPr>
          <p:nvPr>
            <p:ph type="sldNum" sz="quarter" idx="12"/>
          </p:nvPr>
        </p:nvSpPr>
        <p:spPr/>
        <p:txBody>
          <a:bodyPr/>
          <a:lstStyle/>
          <a:p>
            <a:fld id="{F6BAA966-1120-574F-AB70-0A8B181C51F3}" type="slidenum">
              <a:rPr kumimoji="1" lang="zh-TW" altLang="en-US" smtClean="0"/>
              <a:t>1</a:t>
            </a:fld>
            <a:endParaRPr kumimoji="1" lang="zh-TW" altLang="en-US"/>
          </a:p>
        </p:txBody>
      </p:sp>
    </p:spTree>
    <p:extLst>
      <p:ext uri="{BB962C8B-B14F-4D97-AF65-F5344CB8AC3E}">
        <p14:creationId xmlns:p14="http://schemas.microsoft.com/office/powerpoint/2010/main" val="2648232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6E96A1-3462-684A-A214-DBF4B2653349}"/>
              </a:ext>
            </a:extLst>
          </p:cNvPr>
          <p:cNvSpPr>
            <a:spLocks noGrp="1"/>
          </p:cNvSpPr>
          <p:nvPr>
            <p:ph type="title"/>
          </p:nvPr>
        </p:nvSpPr>
        <p:spPr/>
        <p:txBody>
          <a:bodyPr/>
          <a:lstStyle/>
          <a:p>
            <a:r>
              <a:rPr kumimoji="1" lang="en-US" altLang="zh-TW" dirty="0"/>
              <a:t>The Push-Relabel Method</a:t>
            </a:r>
            <a:endParaRPr kumimoji="1" lang="zh-TW" altLang="en-US" dirty="0"/>
          </a:p>
        </p:txBody>
      </p:sp>
      <p:cxnSp>
        <p:nvCxnSpPr>
          <p:cNvPr id="5" name="直線接點 4">
            <a:extLst>
              <a:ext uri="{FF2B5EF4-FFF2-40B4-BE49-F238E27FC236}">
                <a16:creationId xmlns:a16="http://schemas.microsoft.com/office/drawing/2014/main" id="{616259F9-E04A-F7BE-B33D-30350606FFAD}"/>
              </a:ext>
            </a:extLst>
          </p:cNvPr>
          <p:cNvCxnSpPr/>
          <p:nvPr/>
        </p:nvCxnSpPr>
        <p:spPr>
          <a:xfrm>
            <a:off x="779318" y="1751010"/>
            <a:ext cx="10633364" cy="0"/>
          </a:xfrm>
          <a:prstGeom prst="line">
            <a:avLst/>
          </a:prstGeom>
          <a:ln w="88900">
            <a:solidFill>
              <a:srgbClr val="FFC100"/>
            </a:solidFill>
          </a:ln>
        </p:spPr>
        <p:style>
          <a:lnRef idx="1">
            <a:schemeClr val="accent1"/>
          </a:lnRef>
          <a:fillRef idx="0">
            <a:schemeClr val="accent1"/>
          </a:fillRef>
          <a:effectRef idx="0">
            <a:schemeClr val="accent1"/>
          </a:effectRef>
          <a:fontRef idx="minor">
            <a:schemeClr val="tx1"/>
          </a:fontRef>
        </p:style>
      </p:cxnSp>
      <p:grpSp>
        <p:nvGrpSpPr>
          <p:cNvPr id="39" name="群組 38">
            <a:extLst>
              <a:ext uri="{FF2B5EF4-FFF2-40B4-BE49-F238E27FC236}">
                <a16:creationId xmlns:a16="http://schemas.microsoft.com/office/drawing/2014/main" id="{FF668EF5-1893-21FF-5356-D9C9B15DDDB8}"/>
              </a:ext>
            </a:extLst>
          </p:cNvPr>
          <p:cNvGrpSpPr/>
          <p:nvPr/>
        </p:nvGrpSpPr>
        <p:grpSpPr>
          <a:xfrm>
            <a:off x="2319689" y="2916848"/>
            <a:ext cx="6241983" cy="3020728"/>
            <a:chOff x="1424538" y="2916848"/>
            <a:chExt cx="6241983" cy="3020728"/>
          </a:xfrm>
        </p:grpSpPr>
        <p:sp>
          <p:nvSpPr>
            <p:cNvPr id="4" name="橢圓 3">
              <a:extLst>
                <a:ext uri="{FF2B5EF4-FFF2-40B4-BE49-F238E27FC236}">
                  <a16:creationId xmlns:a16="http://schemas.microsoft.com/office/drawing/2014/main" id="{54E16F99-8D0E-0731-C4CD-DBA40AEB5318}"/>
                </a:ext>
              </a:extLst>
            </p:cNvPr>
            <p:cNvSpPr/>
            <p:nvPr/>
          </p:nvSpPr>
          <p:spPr>
            <a:xfrm>
              <a:off x="1424538" y="4102359"/>
              <a:ext cx="798897" cy="798897"/>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en-US" altLang="zh-TW" sz="2800" dirty="0"/>
                <a:t>s</a:t>
              </a:r>
              <a:endParaRPr kumimoji="1" lang="zh-TW" altLang="en-US" sz="2800" dirty="0"/>
            </a:p>
          </p:txBody>
        </p:sp>
        <p:sp>
          <p:nvSpPr>
            <p:cNvPr id="6" name="橢圓 5">
              <a:extLst>
                <a:ext uri="{FF2B5EF4-FFF2-40B4-BE49-F238E27FC236}">
                  <a16:creationId xmlns:a16="http://schemas.microsoft.com/office/drawing/2014/main" id="{AEE1BA62-608C-85A8-2BD9-961DC44A5282}"/>
                </a:ext>
              </a:extLst>
            </p:cNvPr>
            <p:cNvSpPr/>
            <p:nvPr/>
          </p:nvSpPr>
          <p:spPr>
            <a:xfrm>
              <a:off x="3059228" y="2916848"/>
              <a:ext cx="798897" cy="798897"/>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kumimoji="1" lang="en-US" altLang="zh-TW" sz="2800" dirty="0"/>
                <a:t>a</a:t>
              </a:r>
              <a:endParaRPr kumimoji="1" lang="zh-TW" altLang="en-US" sz="2800" dirty="0"/>
            </a:p>
          </p:txBody>
        </p:sp>
        <p:sp>
          <p:nvSpPr>
            <p:cNvPr id="7" name="橢圓 6">
              <a:extLst>
                <a:ext uri="{FF2B5EF4-FFF2-40B4-BE49-F238E27FC236}">
                  <a16:creationId xmlns:a16="http://schemas.microsoft.com/office/drawing/2014/main" id="{1D90D789-7B17-4A2A-BC62-EB05D62C6DCB}"/>
                </a:ext>
              </a:extLst>
            </p:cNvPr>
            <p:cNvSpPr/>
            <p:nvPr/>
          </p:nvSpPr>
          <p:spPr>
            <a:xfrm>
              <a:off x="3163502" y="5138679"/>
              <a:ext cx="798897" cy="798897"/>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en-US" altLang="zh-TW" sz="2800" dirty="0"/>
                <a:t>b</a:t>
              </a:r>
              <a:endParaRPr kumimoji="1" lang="zh-TW" altLang="en-US" sz="2800" dirty="0"/>
            </a:p>
          </p:txBody>
        </p:sp>
        <p:sp>
          <p:nvSpPr>
            <p:cNvPr id="8" name="橢圓 7">
              <a:extLst>
                <a:ext uri="{FF2B5EF4-FFF2-40B4-BE49-F238E27FC236}">
                  <a16:creationId xmlns:a16="http://schemas.microsoft.com/office/drawing/2014/main" id="{7481489B-F707-5ED6-75B8-B1DF47672882}"/>
                </a:ext>
              </a:extLst>
            </p:cNvPr>
            <p:cNvSpPr/>
            <p:nvPr/>
          </p:nvSpPr>
          <p:spPr>
            <a:xfrm>
              <a:off x="5319561" y="2916848"/>
              <a:ext cx="798897" cy="798897"/>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en-US" altLang="zh-TW" sz="2800" dirty="0"/>
                <a:t>c</a:t>
              </a:r>
              <a:endParaRPr kumimoji="1" lang="zh-TW" altLang="en-US" sz="2800" dirty="0"/>
            </a:p>
          </p:txBody>
        </p:sp>
        <p:sp>
          <p:nvSpPr>
            <p:cNvPr id="9" name="橢圓 8">
              <a:extLst>
                <a:ext uri="{FF2B5EF4-FFF2-40B4-BE49-F238E27FC236}">
                  <a16:creationId xmlns:a16="http://schemas.microsoft.com/office/drawing/2014/main" id="{1F97F4CE-3ECC-8196-0818-704FFD126CD5}"/>
                </a:ext>
              </a:extLst>
            </p:cNvPr>
            <p:cNvSpPr/>
            <p:nvPr/>
          </p:nvSpPr>
          <p:spPr>
            <a:xfrm>
              <a:off x="6867624" y="4102359"/>
              <a:ext cx="798897" cy="798897"/>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en-US" altLang="zh-TW" sz="2800" dirty="0"/>
                <a:t>t</a:t>
              </a:r>
              <a:endParaRPr kumimoji="1" lang="zh-TW" altLang="en-US" sz="2800" dirty="0"/>
            </a:p>
          </p:txBody>
        </p:sp>
        <p:cxnSp>
          <p:nvCxnSpPr>
            <p:cNvPr id="14" name="直線箭頭接點 13">
              <a:extLst>
                <a:ext uri="{FF2B5EF4-FFF2-40B4-BE49-F238E27FC236}">
                  <a16:creationId xmlns:a16="http://schemas.microsoft.com/office/drawing/2014/main" id="{18F1142A-4FE9-2DC1-B89A-F272F03CB978}"/>
                </a:ext>
              </a:extLst>
            </p:cNvPr>
            <p:cNvCxnSpPr>
              <a:cxnSpLocks/>
            </p:cNvCxnSpPr>
            <p:nvPr/>
          </p:nvCxnSpPr>
          <p:spPr>
            <a:xfrm rot="10800000">
              <a:off x="2106439" y="4784260"/>
              <a:ext cx="1057063" cy="7538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線箭頭接點 15">
              <a:extLst>
                <a:ext uri="{FF2B5EF4-FFF2-40B4-BE49-F238E27FC236}">
                  <a16:creationId xmlns:a16="http://schemas.microsoft.com/office/drawing/2014/main" id="{1AD22C8F-A67B-49A9-5258-4535D4D51B93}"/>
                </a:ext>
              </a:extLst>
            </p:cNvPr>
            <p:cNvCxnSpPr>
              <a:cxnSpLocks/>
            </p:cNvCxnSpPr>
            <p:nvPr/>
          </p:nvCxnSpPr>
          <p:spPr>
            <a:xfrm rot="10800000" flipV="1">
              <a:off x="2106439" y="3598749"/>
              <a:ext cx="1069785" cy="620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箭頭接點 17">
              <a:extLst>
                <a:ext uri="{FF2B5EF4-FFF2-40B4-BE49-F238E27FC236}">
                  <a16:creationId xmlns:a16="http://schemas.microsoft.com/office/drawing/2014/main" id="{771755FB-5EBD-6E54-CA80-DD8CB02A5A43}"/>
                </a:ext>
              </a:extLst>
            </p:cNvPr>
            <p:cNvCxnSpPr>
              <a:cxnSpLocks/>
              <a:stCxn id="7" idx="0"/>
            </p:cNvCxnSpPr>
            <p:nvPr/>
          </p:nvCxnSpPr>
          <p:spPr>
            <a:xfrm flipV="1">
              <a:off x="3562951" y="3715745"/>
              <a:ext cx="0" cy="1422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箭頭接點 19">
              <a:extLst>
                <a:ext uri="{FF2B5EF4-FFF2-40B4-BE49-F238E27FC236}">
                  <a16:creationId xmlns:a16="http://schemas.microsoft.com/office/drawing/2014/main" id="{764BCF7D-7B27-08CF-941F-3C9A9014BD44}"/>
                </a:ext>
              </a:extLst>
            </p:cNvPr>
            <p:cNvCxnSpPr>
              <a:cxnSpLocks/>
            </p:cNvCxnSpPr>
            <p:nvPr/>
          </p:nvCxnSpPr>
          <p:spPr>
            <a:xfrm rot="10800000">
              <a:off x="3858125" y="3316297"/>
              <a:ext cx="14614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線箭頭接點 21">
              <a:extLst>
                <a:ext uri="{FF2B5EF4-FFF2-40B4-BE49-F238E27FC236}">
                  <a16:creationId xmlns:a16="http://schemas.microsoft.com/office/drawing/2014/main" id="{B0D8AF82-0C16-190A-A706-C1492A9DA4F7}"/>
                </a:ext>
              </a:extLst>
            </p:cNvPr>
            <p:cNvCxnSpPr>
              <a:stCxn id="7" idx="6"/>
            </p:cNvCxnSpPr>
            <p:nvPr/>
          </p:nvCxnSpPr>
          <p:spPr>
            <a:xfrm flipV="1">
              <a:off x="3962399" y="4677878"/>
              <a:ext cx="2905225" cy="860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線箭頭接點 23">
              <a:extLst>
                <a:ext uri="{FF2B5EF4-FFF2-40B4-BE49-F238E27FC236}">
                  <a16:creationId xmlns:a16="http://schemas.microsoft.com/office/drawing/2014/main" id="{DBDE482E-2B11-75B0-DD65-A3EB179D03F7}"/>
                </a:ext>
              </a:extLst>
            </p:cNvPr>
            <p:cNvCxnSpPr>
              <a:cxnSpLocks/>
            </p:cNvCxnSpPr>
            <p:nvPr/>
          </p:nvCxnSpPr>
          <p:spPr>
            <a:xfrm rot="10800000">
              <a:off x="6118458" y="3495025"/>
              <a:ext cx="866162" cy="724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26" name="表格 26">
            <a:extLst>
              <a:ext uri="{FF2B5EF4-FFF2-40B4-BE49-F238E27FC236}">
                <a16:creationId xmlns:a16="http://schemas.microsoft.com/office/drawing/2014/main" id="{30669893-F1A5-E0F1-7A67-BE799854102B}"/>
              </a:ext>
            </a:extLst>
          </p:cNvPr>
          <p:cNvGraphicFramePr>
            <a:graphicFrameLocks noGrp="1"/>
          </p:cNvGraphicFramePr>
          <p:nvPr/>
        </p:nvGraphicFramePr>
        <p:xfrm>
          <a:off x="1733351" y="3300356"/>
          <a:ext cx="1096211" cy="741680"/>
        </p:xfrm>
        <a:graphic>
          <a:graphicData uri="http://schemas.openxmlformats.org/drawingml/2006/table">
            <a:tbl>
              <a:tblPr bandRow="1">
                <a:tableStyleId>{2D5ABB26-0587-4C30-8999-92F81FD0307C}</a:tableStyleId>
              </a:tblPr>
              <a:tblGrid>
                <a:gridCol w="1096211">
                  <a:extLst>
                    <a:ext uri="{9D8B030D-6E8A-4147-A177-3AD203B41FA5}">
                      <a16:colId xmlns:a16="http://schemas.microsoft.com/office/drawing/2014/main" val="2273366103"/>
                    </a:ext>
                  </a:extLst>
                </a:gridCol>
              </a:tblGrid>
              <a:tr h="370840">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495646"/>
                  </a:ext>
                </a:extLst>
              </a:tr>
              <a:tr h="370840">
                <a:tc>
                  <a:txBody>
                    <a:bodyPr/>
                    <a:lstStyle/>
                    <a:p>
                      <a:r>
                        <a:rPr lang="en-US" altLang="zh-TW" dirty="0"/>
                        <a:t>d(s) = 5</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6791593"/>
                  </a:ext>
                </a:extLst>
              </a:tr>
            </a:tbl>
          </a:graphicData>
        </a:graphic>
      </p:graphicFrame>
      <p:graphicFrame>
        <p:nvGraphicFramePr>
          <p:cNvPr id="27" name="表格 26">
            <a:extLst>
              <a:ext uri="{FF2B5EF4-FFF2-40B4-BE49-F238E27FC236}">
                <a16:creationId xmlns:a16="http://schemas.microsoft.com/office/drawing/2014/main" id="{51CA1FA8-1329-B95B-A8D7-1CBD0EDE831D}"/>
              </a:ext>
            </a:extLst>
          </p:cNvPr>
          <p:cNvGraphicFramePr>
            <a:graphicFrameLocks noGrp="1"/>
          </p:cNvGraphicFramePr>
          <p:nvPr>
            <p:extLst>
              <p:ext uri="{D42A27DB-BD31-4B8C-83A1-F6EECF244321}">
                <p14:modId xmlns:p14="http://schemas.microsoft.com/office/powerpoint/2010/main" val="2637336156"/>
              </p:ext>
            </p:extLst>
          </p:nvPr>
        </p:nvGraphicFramePr>
        <p:xfrm>
          <a:off x="3805721" y="2058172"/>
          <a:ext cx="1096211" cy="741680"/>
        </p:xfrm>
        <a:graphic>
          <a:graphicData uri="http://schemas.openxmlformats.org/drawingml/2006/table">
            <a:tbl>
              <a:tblPr bandRow="1">
                <a:tableStyleId>{2D5ABB26-0587-4C30-8999-92F81FD0307C}</a:tableStyleId>
              </a:tblPr>
              <a:tblGrid>
                <a:gridCol w="1096211">
                  <a:extLst>
                    <a:ext uri="{9D8B030D-6E8A-4147-A177-3AD203B41FA5}">
                      <a16:colId xmlns:a16="http://schemas.microsoft.com/office/drawing/2014/main" val="2273366103"/>
                    </a:ext>
                  </a:extLst>
                </a:gridCol>
              </a:tblGrid>
              <a:tr h="370840">
                <a:tc>
                  <a:txBody>
                    <a:bodyPr/>
                    <a:lstStyle/>
                    <a:p>
                      <a:r>
                        <a:rPr lang="en-US" altLang="zh-TW" dirty="0"/>
                        <a:t>e(a) = 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4956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d(a) = 6</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6791593"/>
                  </a:ext>
                </a:extLst>
              </a:tr>
            </a:tbl>
          </a:graphicData>
        </a:graphic>
      </p:graphicFrame>
      <p:graphicFrame>
        <p:nvGraphicFramePr>
          <p:cNvPr id="29" name="表格 28">
            <a:extLst>
              <a:ext uri="{FF2B5EF4-FFF2-40B4-BE49-F238E27FC236}">
                <a16:creationId xmlns:a16="http://schemas.microsoft.com/office/drawing/2014/main" id="{41300601-D0EE-4B46-D65E-291021C799FF}"/>
              </a:ext>
            </a:extLst>
          </p:cNvPr>
          <p:cNvGraphicFramePr>
            <a:graphicFrameLocks noGrp="1"/>
          </p:cNvGraphicFramePr>
          <p:nvPr/>
        </p:nvGraphicFramePr>
        <p:xfrm>
          <a:off x="2856832" y="5829023"/>
          <a:ext cx="1096211" cy="741680"/>
        </p:xfrm>
        <a:graphic>
          <a:graphicData uri="http://schemas.openxmlformats.org/drawingml/2006/table">
            <a:tbl>
              <a:tblPr bandRow="1">
                <a:tableStyleId>{2D5ABB26-0587-4C30-8999-92F81FD0307C}</a:tableStyleId>
              </a:tblPr>
              <a:tblGrid>
                <a:gridCol w="1096211">
                  <a:extLst>
                    <a:ext uri="{9D8B030D-6E8A-4147-A177-3AD203B41FA5}">
                      <a16:colId xmlns:a16="http://schemas.microsoft.com/office/drawing/2014/main" val="2273366103"/>
                    </a:ext>
                  </a:extLst>
                </a:gridCol>
              </a:tblGrid>
              <a:tr h="370840">
                <a:tc>
                  <a:txBody>
                    <a:bodyPr/>
                    <a:lstStyle/>
                    <a:p>
                      <a:r>
                        <a:rPr lang="en-US" altLang="zh-TW" dirty="0"/>
                        <a:t>e(b) = 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4956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d(b) = 1</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6791593"/>
                  </a:ext>
                </a:extLst>
              </a:tr>
            </a:tbl>
          </a:graphicData>
        </a:graphic>
      </p:graphicFrame>
      <p:graphicFrame>
        <p:nvGraphicFramePr>
          <p:cNvPr id="30" name="表格 29">
            <a:extLst>
              <a:ext uri="{FF2B5EF4-FFF2-40B4-BE49-F238E27FC236}">
                <a16:creationId xmlns:a16="http://schemas.microsoft.com/office/drawing/2014/main" id="{D8A276FB-148D-2263-3B2F-7322CB35F5CE}"/>
              </a:ext>
            </a:extLst>
          </p:cNvPr>
          <p:cNvGraphicFramePr>
            <a:graphicFrameLocks noGrp="1"/>
          </p:cNvGraphicFramePr>
          <p:nvPr/>
        </p:nvGraphicFramePr>
        <p:xfrm>
          <a:off x="6614160" y="2042398"/>
          <a:ext cx="1096211" cy="741680"/>
        </p:xfrm>
        <a:graphic>
          <a:graphicData uri="http://schemas.openxmlformats.org/drawingml/2006/table">
            <a:tbl>
              <a:tblPr bandRow="1">
                <a:tableStyleId>{2D5ABB26-0587-4C30-8999-92F81FD0307C}</a:tableStyleId>
              </a:tblPr>
              <a:tblGrid>
                <a:gridCol w="1096211">
                  <a:extLst>
                    <a:ext uri="{9D8B030D-6E8A-4147-A177-3AD203B41FA5}">
                      <a16:colId xmlns:a16="http://schemas.microsoft.com/office/drawing/2014/main" val="2273366103"/>
                    </a:ext>
                  </a:extLst>
                </a:gridCol>
              </a:tblGrid>
              <a:tr h="370840">
                <a:tc>
                  <a:txBody>
                    <a:bodyPr/>
                    <a:lstStyle/>
                    <a:p>
                      <a:r>
                        <a:rPr lang="en-US" altLang="zh-TW" dirty="0"/>
                        <a:t>e(c) = 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4956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d(c) = 7</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6791593"/>
                  </a:ext>
                </a:extLst>
              </a:tr>
            </a:tbl>
          </a:graphicData>
        </a:graphic>
      </p:graphicFrame>
      <p:graphicFrame>
        <p:nvGraphicFramePr>
          <p:cNvPr id="31" name="表格 30">
            <a:extLst>
              <a:ext uri="{FF2B5EF4-FFF2-40B4-BE49-F238E27FC236}">
                <a16:creationId xmlns:a16="http://schemas.microsoft.com/office/drawing/2014/main" id="{7EB46B77-2C72-D30A-BE46-89F470FE3F82}"/>
              </a:ext>
            </a:extLst>
          </p:cNvPr>
          <p:cNvGraphicFramePr>
            <a:graphicFrameLocks noGrp="1"/>
          </p:cNvGraphicFramePr>
          <p:nvPr/>
        </p:nvGraphicFramePr>
        <p:xfrm>
          <a:off x="8472904" y="3227909"/>
          <a:ext cx="1096211" cy="741680"/>
        </p:xfrm>
        <a:graphic>
          <a:graphicData uri="http://schemas.openxmlformats.org/drawingml/2006/table">
            <a:tbl>
              <a:tblPr bandRow="1">
                <a:tableStyleId>{2D5ABB26-0587-4C30-8999-92F81FD0307C}</a:tableStyleId>
              </a:tblPr>
              <a:tblGrid>
                <a:gridCol w="1096211">
                  <a:extLst>
                    <a:ext uri="{9D8B030D-6E8A-4147-A177-3AD203B41FA5}">
                      <a16:colId xmlns:a16="http://schemas.microsoft.com/office/drawing/2014/main" val="2273366103"/>
                    </a:ext>
                  </a:extLst>
                </a:gridCol>
              </a:tblGrid>
              <a:tr h="370840">
                <a:tc>
                  <a:txBody>
                    <a:bodyPr/>
                    <a:lstStyle/>
                    <a:p>
                      <a:r>
                        <a:rPr lang="en-US" altLang="zh-TW" dirty="0"/>
                        <a:t>e(t) = 9</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4956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d(t) = 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6791593"/>
                  </a:ext>
                </a:extLst>
              </a:tr>
            </a:tbl>
          </a:graphicData>
        </a:graphic>
      </p:graphicFrame>
      <p:graphicFrame>
        <p:nvGraphicFramePr>
          <p:cNvPr id="32" name="表格 32">
            <a:extLst>
              <a:ext uri="{FF2B5EF4-FFF2-40B4-BE49-F238E27FC236}">
                <a16:creationId xmlns:a16="http://schemas.microsoft.com/office/drawing/2014/main" id="{D1453BCD-492C-9083-1A35-53FCAF247A4F}"/>
              </a:ext>
            </a:extLst>
          </p:cNvPr>
          <p:cNvGraphicFramePr>
            <a:graphicFrameLocks noGrp="1"/>
          </p:cNvGraphicFramePr>
          <p:nvPr>
            <p:extLst>
              <p:ext uri="{D42A27DB-BD31-4B8C-83A1-F6EECF244321}">
                <p14:modId xmlns:p14="http://schemas.microsoft.com/office/powerpoint/2010/main" val="4025208161"/>
              </p:ext>
            </p:extLst>
          </p:nvPr>
        </p:nvGraphicFramePr>
        <p:xfrm>
          <a:off x="3015232" y="3429000"/>
          <a:ext cx="511843" cy="365760"/>
        </p:xfrm>
        <a:graphic>
          <a:graphicData uri="http://schemas.openxmlformats.org/drawingml/2006/table">
            <a:tbl>
              <a:tblPr>
                <a:tableStyleId>{5C22544A-7EE6-4342-B048-85BDC9FD1C3A}</a:tableStyleId>
              </a:tblPr>
              <a:tblGrid>
                <a:gridCol w="511843">
                  <a:extLst>
                    <a:ext uri="{9D8B030D-6E8A-4147-A177-3AD203B41FA5}">
                      <a16:colId xmlns:a16="http://schemas.microsoft.com/office/drawing/2014/main" val="2838467490"/>
                    </a:ext>
                  </a:extLst>
                </a:gridCol>
              </a:tblGrid>
              <a:tr h="360000">
                <a:tc>
                  <a:txBody>
                    <a:bodyPr/>
                    <a:lstStyle/>
                    <a:p>
                      <a:pPr algn="ctr"/>
                      <a:r>
                        <a:rPr lang="en-US" altLang="zh-TW" dirty="0"/>
                        <a:t>4</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90693501"/>
                  </a:ext>
                </a:extLst>
              </a:tr>
            </a:tbl>
          </a:graphicData>
        </a:graphic>
      </p:graphicFrame>
      <p:graphicFrame>
        <p:nvGraphicFramePr>
          <p:cNvPr id="33" name="表格 32">
            <a:extLst>
              <a:ext uri="{FF2B5EF4-FFF2-40B4-BE49-F238E27FC236}">
                <a16:creationId xmlns:a16="http://schemas.microsoft.com/office/drawing/2014/main" id="{C51F5A0F-2D4D-A589-C763-AEA38E7AE9F3}"/>
              </a:ext>
            </a:extLst>
          </p:cNvPr>
          <p:cNvGraphicFramePr>
            <a:graphicFrameLocks noGrp="1"/>
          </p:cNvGraphicFramePr>
          <p:nvPr/>
        </p:nvGraphicFramePr>
        <p:xfrm>
          <a:off x="3015232" y="5182259"/>
          <a:ext cx="360000" cy="365760"/>
        </p:xfrm>
        <a:graphic>
          <a:graphicData uri="http://schemas.openxmlformats.org/drawingml/2006/table">
            <a:tbl>
              <a:tblPr>
                <a:tableStyleId>{5C22544A-7EE6-4342-B048-85BDC9FD1C3A}</a:tableStyleId>
              </a:tblPr>
              <a:tblGrid>
                <a:gridCol w="360000">
                  <a:extLst>
                    <a:ext uri="{9D8B030D-6E8A-4147-A177-3AD203B41FA5}">
                      <a16:colId xmlns:a16="http://schemas.microsoft.com/office/drawing/2014/main" val="2838467490"/>
                    </a:ext>
                  </a:extLst>
                </a:gridCol>
              </a:tblGrid>
              <a:tr h="360000">
                <a:tc>
                  <a:txBody>
                    <a:bodyPr/>
                    <a:lstStyle/>
                    <a:p>
                      <a:pPr algn="ctr"/>
                      <a:r>
                        <a:rPr lang="en-US" altLang="zh-TW" dirty="0"/>
                        <a:t>5</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90693501"/>
                  </a:ext>
                </a:extLst>
              </a:tr>
            </a:tbl>
          </a:graphicData>
        </a:graphic>
      </p:graphicFrame>
      <p:graphicFrame>
        <p:nvGraphicFramePr>
          <p:cNvPr id="34" name="表格 33">
            <a:extLst>
              <a:ext uri="{FF2B5EF4-FFF2-40B4-BE49-F238E27FC236}">
                <a16:creationId xmlns:a16="http://schemas.microsoft.com/office/drawing/2014/main" id="{0D54B9F3-D9FB-5721-544A-F123D7981FB0}"/>
              </a:ext>
            </a:extLst>
          </p:cNvPr>
          <p:cNvGraphicFramePr>
            <a:graphicFrameLocks noGrp="1"/>
          </p:cNvGraphicFramePr>
          <p:nvPr/>
        </p:nvGraphicFramePr>
        <p:xfrm>
          <a:off x="6224392" y="5274339"/>
          <a:ext cx="360000" cy="365760"/>
        </p:xfrm>
        <a:graphic>
          <a:graphicData uri="http://schemas.openxmlformats.org/drawingml/2006/table">
            <a:tbl>
              <a:tblPr>
                <a:tableStyleId>{5C22544A-7EE6-4342-B048-85BDC9FD1C3A}</a:tableStyleId>
              </a:tblPr>
              <a:tblGrid>
                <a:gridCol w="360000">
                  <a:extLst>
                    <a:ext uri="{9D8B030D-6E8A-4147-A177-3AD203B41FA5}">
                      <a16:colId xmlns:a16="http://schemas.microsoft.com/office/drawing/2014/main" val="2838467490"/>
                    </a:ext>
                  </a:extLst>
                </a:gridCol>
              </a:tblGrid>
              <a:tr h="360000">
                <a:tc>
                  <a:txBody>
                    <a:bodyPr/>
                    <a:lstStyle/>
                    <a:p>
                      <a:pPr algn="ctr"/>
                      <a:r>
                        <a:rPr lang="en-US" altLang="zh-TW" dirty="0"/>
                        <a:t>1</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90693501"/>
                  </a:ext>
                </a:extLst>
              </a:tr>
            </a:tbl>
          </a:graphicData>
        </a:graphic>
      </p:graphicFrame>
      <p:graphicFrame>
        <p:nvGraphicFramePr>
          <p:cNvPr id="35" name="表格 34">
            <a:extLst>
              <a:ext uri="{FF2B5EF4-FFF2-40B4-BE49-F238E27FC236}">
                <a16:creationId xmlns:a16="http://schemas.microsoft.com/office/drawing/2014/main" id="{048DA90B-577B-0BBD-7F86-8E6FD7FED8E4}"/>
              </a:ext>
            </a:extLst>
          </p:cNvPr>
          <p:cNvGraphicFramePr>
            <a:graphicFrameLocks noGrp="1"/>
          </p:cNvGraphicFramePr>
          <p:nvPr/>
        </p:nvGraphicFramePr>
        <p:xfrm>
          <a:off x="4573276" y="4244332"/>
          <a:ext cx="360000" cy="365760"/>
        </p:xfrm>
        <a:graphic>
          <a:graphicData uri="http://schemas.openxmlformats.org/drawingml/2006/table">
            <a:tbl>
              <a:tblPr>
                <a:tableStyleId>{5C22544A-7EE6-4342-B048-85BDC9FD1C3A}</a:tableStyleId>
              </a:tblPr>
              <a:tblGrid>
                <a:gridCol w="360000">
                  <a:extLst>
                    <a:ext uri="{9D8B030D-6E8A-4147-A177-3AD203B41FA5}">
                      <a16:colId xmlns:a16="http://schemas.microsoft.com/office/drawing/2014/main" val="2838467490"/>
                    </a:ext>
                  </a:extLst>
                </a:gridCol>
              </a:tblGrid>
              <a:tr h="360000">
                <a:tc>
                  <a:txBody>
                    <a:bodyPr/>
                    <a:lstStyle/>
                    <a:p>
                      <a:pPr algn="ctr"/>
                      <a:r>
                        <a:rPr lang="en-US" altLang="zh-TW" dirty="0"/>
                        <a:t>3</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90693501"/>
                  </a:ext>
                </a:extLst>
              </a:tr>
            </a:tbl>
          </a:graphicData>
        </a:graphic>
      </p:graphicFrame>
      <p:graphicFrame>
        <p:nvGraphicFramePr>
          <p:cNvPr id="36" name="表格 35">
            <a:extLst>
              <a:ext uri="{FF2B5EF4-FFF2-40B4-BE49-F238E27FC236}">
                <a16:creationId xmlns:a16="http://schemas.microsoft.com/office/drawing/2014/main" id="{CAF65482-5E06-14FA-14D3-7AB59D6876BD}"/>
              </a:ext>
            </a:extLst>
          </p:cNvPr>
          <p:cNvGraphicFramePr>
            <a:graphicFrameLocks noGrp="1"/>
          </p:cNvGraphicFramePr>
          <p:nvPr>
            <p:extLst>
              <p:ext uri="{D42A27DB-BD31-4B8C-83A1-F6EECF244321}">
                <p14:modId xmlns:p14="http://schemas.microsoft.com/office/powerpoint/2010/main" val="497689936"/>
              </p:ext>
            </p:extLst>
          </p:nvPr>
        </p:nvGraphicFramePr>
        <p:xfrm>
          <a:off x="5273516" y="2869388"/>
          <a:ext cx="360000" cy="365760"/>
        </p:xfrm>
        <a:graphic>
          <a:graphicData uri="http://schemas.openxmlformats.org/drawingml/2006/table">
            <a:tbl>
              <a:tblPr>
                <a:tableStyleId>{5C22544A-7EE6-4342-B048-85BDC9FD1C3A}</a:tableStyleId>
              </a:tblPr>
              <a:tblGrid>
                <a:gridCol w="360000">
                  <a:extLst>
                    <a:ext uri="{9D8B030D-6E8A-4147-A177-3AD203B41FA5}">
                      <a16:colId xmlns:a16="http://schemas.microsoft.com/office/drawing/2014/main" val="2838467490"/>
                    </a:ext>
                  </a:extLst>
                </a:gridCol>
              </a:tblGrid>
              <a:tr h="360000">
                <a:tc>
                  <a:txBody>
                    <a:bodyPr/>
                    <a:lstStyle/>
                    <a:p>
                      <a:pPr algn="ctr"/>
                      <a:r>
                        <a:rPr lang="en-US" altLang="zh-TW" dirty="0"/>
                        <a:t>4</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90693501"/>
                  </a:ext>
                </a:extLst>
              </a:tr>
            </a:tbl>
          </a:graphicData>
        </a:graphic>
      </p:graphicFrame>
      <p:graphicFrame>
        <p:nvGraphicFramePr>
          <p:cNvPr id="37" name="表格 36">
            <a:extLst>
              <a:ext uri="{FF2B5EF4-FFF2-40B4-BE49-F238E27FC236}">
                <a16:creationId xmlns:a16="http://schemas.microsoft.com/office/drawing/2014/main" id="{DA7C83AA-CD4E-BE05-6AF1-26A9AB72B342}"/>
              </a:ext>
            </a:extLst>
          </p:cNvPr>
          <p:cNvGraphicFramePr>
            <a:graphicFrameLocks noGrp="1"/>
          </p:cNvGraphicFramePr>
          <p:nvPr/>
        </p:nvGraphicFramePr>
        <p:xfrm>
          <a:off x="7412664" y="3329370"/>
          <a:ext cx="360000" cy="365760"/>
        </p:xfrm>
        <a:graphic>
          <a:graphicData uri="http://schemas.openxmlformats.org/drawingml/2006/table">
            <a:tbl>
              <a:tblPr>
                <a:tableStyleId>{5C22544A-7EE6-4342-B048-85BDC9FD1C3A}</a:tableStyleId>
              </a:tblPr>
              <a:tblGrid>
                <a:gridCol w="360000">
                  <a:extLst>
                    <a:ext uri="{9D8B030D-6E8A-4147-A177-3AD203B41FA5}">
                      <a16:colId xmlns:a16="http://schemas.microsoft.com/office/drawing/2014/main" val="2838467490"/>
                    </a:ext>
                  </a:extLst>
                </a:gridCol>
              </a:tblGrid>
              <a:tr h="360000">
                <a:tc>
                  <a:txBody>
                    <a:bodyPr/>
                    <a:lstStyle/>
                    <a:p>
                      <a:pPr algn="ctr"/>
                      <a:r>
                        <a:rPr lang="en-US" altLang="zh-TW" dirty="0"/>
                        <a:t>4</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90693501"/>
                  </a:ext>
                </a:extLst>
              </a:tr>
            </a:tbl>
          </a:graphicData>
        </a:graphic>
      </p:graphicFrame>
      <p:sp>
        <p:nvSpPr>
          <p:cNvPr id="38" name="文字方塊 37">
            <a:extLst>
              <a:ext uri="{FF2B5EF4-FFF2-40B4-BE49-F238E27FC236}">
                <a16:creationId xmlns:a16="http://schemas.microsoft.com/office/drawing/2014/main" id="{8425825D-F3D6-9B0D-55EE-2C4A01A5D564}"/>
              </a:ext>
            </a:extLst>
          </p:cNvPr>
          <p:cNvSpPr txBox="1"/>
          <p:nvPr/>
        </p:nvSpPr>
        <p:spPr>
          <a:xfrm>
            <a:off x="8875824" y="4335251"/>
            <a:ext cx="3209594" cy="1938992"/>
          </a:xfrm>
          <a:prstGeom prst="rect">
            <a:avLst/>
          </a:prstGeom>
          <a:noFill/>
        </p:spPr>
        <p:txBody>
          <a:bodyPr wrap="square" rtlCol="0">
            <a:spAutoFit/>
          </a:bodyPr>
          <a:lstStyle/>
          <a:p>
            <a:r>
              <a:rPr kumimoji="1" lang="en-US" altLang="zh-TW" sz="2400" dirty="0"/>
              <a:t>Select a</a:t>
            </a:r>
          </a:p>
          <a:p>
            <a:r>
              <a:rPr kumimoji="1" lang="en-US" altLang="zh-TW" sz="2400" dirty="0"/>
              <a:t>Push 1 unit to s, e(a) = 0</a:t>
            </a:r>
          </a:p>
          <a:p>
            <a:r>
              <a:rPr kumimoji="1" lang="en-US" altLang="zh-TW" sz="2400" dirty="0"/>
              <a:t>All e(v) = 0</a:t>
            </a:r>
          </a:p>
          <a:p>
            <a:r>
              <a:rPr kumimoji="1" lang="en-US" altLang="zh-TW" sz="2400" dirty="0"/>
              <a:t>Stop</a:t>
            </a:r>
          </a:p>
          <a:p>
            <a:endParaRPr kumimoji="1" lang="en-US" altLang="zh-TW" sz="2400" dirty="0"/>
          </a:p>
        </p:txBody>
      </p:sp>
      <p:graphicFrame>
        <p:nvGraphicFramePr>
          <p:cNvPr id="3" name="表格 9">
            <a:extLst>
              <a:ext uri="{FF2B5EF4-FFF2-40B4-BE49-F238E27FC236}">
                <a16:creationId xmlns:a16="http://schemas.microsoft.com/office/drawing/2014/main" id="{5E3AF09E-4AA6-425A-693A-86F1F6CB779C}"/>
              </a:ext>
            </a:extLst>
          </p:cNvPr>
          <p:cNvGraphicFramePr>
            <a:graphicFrameLocks noGrp="1"/>
          </p:cNvGraphicFramePr>
          <p:nvPr>
            <p:extLst>
              <p:ext uri="{D42A27DB-BD31-4B8C-83A1-F6EECF244321}">
                <p14:modId xmlns:p14="http://schemas.microsoft.com/office/powerpoint/2010/main" val="889796626"/>
              </p:ext>
            </p:extLst>
          </p:nvPr>
        </p:nvGraphicFramePr>
        <p:xfrm>
          <a:off x="10162248" y="1951573"/>
          <a:ext cx="1278557" cy="1381760"/>
        </p:xfrm>
        <a:graphic>
          <a:graphicData uri="http://schemas.openxmlformats.org/drawingml/2006/table">
            <a:tbl>
              <a:tblPr firstRow="1">
                <a:tableStyleId>{5C22544A-7EE6-4342-B048-85BDC9FD1C3A}</a:tableStyleId>
              </a:tblPr>
              <a:tblGrid>
                <a:gridCol w="1278557">
                  <a:extLst>
                    <a:ext uri="{9D8B030D-6E8A-4147-A177-3AD203B41FA5}">
                      <a16:colId xmlns:a16="http://schemas.microsoft.com/office/drawing/2014/main" val="470191147"/>
                    </a:ext>
                  </a:extLst>
                </a:gridCol>
              </a:tblGrid>
              <a:tr h="370840">
                <a:tc>
                  <a:txBody>
                    <a:bodyPr/>
                    <a:lstStyle/>
                    <a:p>
                      <a:r>
                        <a:rPr lang="en-US" altLang="zh-TW" dirty="0"/>
                        <a:t>Node with excess flow</a:t>
                      </a:r>
                      <a:endParaRPr lang="zh-TW" altLang="en-US" dirty="0"/>
                    </a:p>
                  </a:txBody>
                  <a:tcPr/>
                </a:tc>
                <a:extLst>
                  <a:ext uri="{0D108BD9-81ED-4DB2-BD59-A6C34878D82A}">
                    <a16:rowId xmlns:a16="http://schemas.microsoft.com/office/drawing/2014/main" val="2125375005"/>
                  </a:ext>
                </a:extLst>
              </a:tr>
              <a:tr h="370840">
                <a:tc>
                  <a:txBody>
                    <a:bodyPr/>
                    <a:lstStyle/>
                    <a:p>
                      <a:r>
                        <a:rPr lang="en-US" altLang="zh-TW" dirty="0"/>
                        <a:t>a</a:t>
                      </a:r>
                      <a:endParaRPr lang="zh-TW" altLang="en-US" dirty="0"/>
                    </a:p>
                  </a:txBody>
                  <a:tcPr/>
                </a:tc>
                <a:extLst>
                  <a:ext uri="{0D108BD9-81ED-4DB2-BD59-A6C34878D82A}">
                    <a16:rowId xmlns:a16="http://schemas.microsoft.com/office/drawing/2014/main" val="536724620"/>
                  </a:ext>
                </a:extLst>
              </a:tr>
              <a:tr h="370840">
                <a:tc>
                  <a:txBody>
                    <a:bodyPr/>
                    <a:lstStyle/>
                    <a:p>
                      <a:endParaRPr lang="zh-TW" altLang="en-US" dirty="0"/>
                    </a:p>
                  </a:txBody>
                  <a:tcPr/>
                </a:tc>
                <a:extLst>
                  <a:ext uri="{0D108BD9-81ED-4DB2-BD59-A6C34878D82A}">
                    <a16:rowId xmlns:a16="http://schemas.microsoft.com/office/drawing/2014/main" val="1445414862"/>
                  </a:ext>
                </a:extLst>
              </a:tr>
            </a:tbl>
          </a:graphicData>
        </a:graphic>
      </p:graphicFrame>
      <p:cxnSp>
        <p:nvCxnSpPr>
          <p:cNvPr id="10" name="直線箭頭接點 9">
            <a:extLst>
              <a:ext uri="{FF2B5EF4-FFF2-40B4-BE49-F238E27FC236}">
                <a16:creationId xmlns:a16="http://schemas.microsoft.com/office/drawing/2014/main" id="{DED9BE6E-7848-A754-2A4E-137837DA08F2}"/>
              </a:ext>
            </a:extLst>
          </p:cNvPr>
          <p:cNvCxnSpPr>
            <a:cxnSpLocks/>
          </p:cNvCxnSpPr>
          <p:nvPr/>
        </p:nvCxnSpPr>
        <p:spPr>
          <a:xfrm flipV="1">
            <a:off x="3153990" y="3751149"/>
            <a:ext cx="1069785" cy="620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1" name="表格 32">
            <a:extLst>
              <a:ext uri="{FF2B5EF4-FFF2-40B4-BE49-F238E27FC236}">
                <a16:creationId xmlns:a16="http://schemas.microsoft.com/office/drawing/2014/main" id="{589C7B2E-B7CA-30C6-0E91-CF577F1F2941}"/>
              </a:ext>
            </a:extLst>
          </p:cNvPr>
          <p:cNvGraphicFramePr>
            <a:graphicFrameLocks noGrp="1"/>
          </p:cNvGraphicFramePr>
          <p:nvPr>
            <p:extLst>
              <p:ext uri="{D42A27DB-BD31-4B8C-83A1-F6EECF244321}">
                <p14:modId xmlns:p14="http://schemas.microsoft.com/office/powerpoint/2010/main" val="913661759"/>
              </p:ext>
            </p:extLst>
          </p:nvPr>
        </p:nvGraphicFramePr>
        <p:xfrm>
          <a:off x="3628574" y="4177347"/>
          <a:ext cx="511843" cy="365760"/>
        </p:xfrm>
        <a:graphic>
          <a:graphicData uri="http://schemas.openxmlformats.org/drawingml/2006/table">
            <a:tbl>
              <a:tblPr>
                <a:tableStyleId>{5C22544A-7EE6-4342-B048-85BDC9FD1C3A}</a:tableStyleId>
              </a:tblPr>
              <a:tblGrid>
                <a:gridCol w="511843">
                  <a:extLst>
                    <a:ext uri="{9D8B030D-6E8A-4147-A177-3AD203B41FA5}">
                      <a16:colId xmlns:a16="http://schemas.microsoft.com/office/drawing/2014/main" val="2838467490"/>
                    </a:ext>
                  </a:extLst>
                </a:gridCol>
              </a:tblGrid>
              <a:tr h="360000">
                <a:tc>
                  <a:txBody>
                    <a:bodyPr/>
                    <a:lstStyle/>
                    <a:p>
                      <a:pPr algn="ctr"/>
                      <a:r>
                        <a:rPr lang="en-US" altLang="zh-TW" dirty="0"/>
                        <a:t>6</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90693501"/>
                  </a:ext>
                </a:extLst>
              </a:tr>
            </a:tbl>
          </a:graphicData>
        </a:graphic>
      </p:graphicFrame>
      <p:cxnSp>
        <p:nvCxnSpPr>
          <p:cNvPr id="12" name="直線箭頭接點 11">
            <a:extLst>
              <a:ext uri="{FF2B5EF4-FFF2-40B4-BE49-F238E27FC236}">
                <a16:creationId xmlns:a16="http://schemas.microsoft.com/office/drawing/2014/main" id="{AD2CE091-0E45-9E62-FC60-9180DF920B4B}"/>
              </a:ext>
            </a:extLst>
          </p:cNvPr>
          <p:cNvCxnSpPr>
            <a:cxnSpLocks/>
          </p:cNvCxnSpPr>
          <p:nvPr/>
        </p:nvCxnSpPr>
        <p:spPr>
          <a:xfrm rot="10800000" flipV="1">
            <a:off x="4807819" y="4451457"/>
            <a:ext cx="2905225" cy="860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表格 12">
            <a:extLst>
              <a:ext uri="{FF2B5EF4-FFF2-40B4-BE49-F238E27FC236}">
                <a16:creationId xmlns:a16="http://schemas.microsoft.com/office/drawing/2014/main" id="{4DF92C79-46AE-ABF2-2A7A-A2186A44F977}"/>
              </a:ext>
            </a:extLst>
          </p:cNvPr>
          <p:cNvGraphicFramePr>
            <a:graphicFrameLocks noGrp="1"/>
          </p:cNvGraphicFramePr>
          <p:nvPr/>
        </p:nvGraphicFramePr>
        <p:xfrm>
          <a:off x="6046325" y="4388249"/>
          <a:ext cx="360000" cy="365760"/>
        </p:xfrm>
        <a:graphic>
          <a:graphicData uri="http://schemas.openxmlformats.org/drawingml/2006/table">
            <a:tbl>
              <a:tblPr>
                <a:tableStyleId>{5C22544A-7EE6-4342-B048-85BDC9FD1C3A}</a:tableStyleId>
              </a:tblPr>
              <a:tblGrid>
                <a:gridCol w="360000">
                  <a:extLst>
                    <a:ext uri="{9D8B030D-6E8A-4147-A177-3AD203B41FA5}">
                      <a16:colId xmlns:a16="http://schemas.microsoft.com/office/drawing/2014/main" val="2838467490"/>
                    </a:ext>
                  </a:extLst>
                </a:gridCol>
              </a:tblGrid>
              <a:tr h="360000">
                <a:tc>
                  <a:txBody>
                    <a:bodyPr/>
                    <a:lstStyle/>
                    <a:p>
                      <a:pPr algn="ctr"/>
                      <a:r>
                        <a:rPr lang="en-US" altLang="zh-TW" dirty="0"/>
                        <a:t>5</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90693501"/>
                  </a:ext>
                </a:extLst>
              </a:tr>
            </a:tbl>
          </a:graphicData>
        </a:graphic>
      </p:graphicFrame>
      <p:cxnSp>
        <p:nvCxnSpPr>
          <p:cNvPr id="15" name="直線箭頭接點 14">
            <a:extLst>
              <a:ext uri="{FF2B5EF4-FFF2-40B4-BE49-F238E27FC236}">
                <a16:creationId xmlns:a16="http://schemas.microsoft.com/office/drawing/2014/main" id="{40C6C852-DA3B-2F5E-77A9-170D37BFBA21}"/>
              </a:ext>
            </a:extLst>
          </p:cNvPr>
          <p:cNvCxnSpPr>
            <a:cxnSpLocks/>
          </p:cNvCxnSpPr>
          <p:nvPr/>
        </p:nvCxnSpPr>
        <p:spPr>
          <a:xfrm>
            <a:off x="4753276" y="3489002"/>
            <a:ext cx="14614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7" name="表格 16">
            <a:extLst>
              <a:ext uri="{FF2B5EF4-FFF2-40B4-BE49-F238E27FC236}">
                <a16:creationId xmlns:a16="http://schemas.microsoft.com/office/drawing/2014/main" id="{C5098B4A-04CF-1A48-5C71-69C66F61A5D6}"/>
              </a:ext>
            </a:extLst>
          </p:cNvPr>
          <p:cNvGraphicFramePr>
            <a:graphicFrameLocks noGrp="1"/>
          </p:cNvGraphicFramePr>
          <p:nvPr>
            <p:extLst>
              <p:ext uri="{D42A27DB-BD31-4B8C-83A1-F6EECF244321}">
                <p14:modId xmlns:p14="http://schemas.microsoft.com/office/powerpoint/2010/main" val="1809501499"/>
              </p:ext>
            </p:extLst>
          </p:nvPr>
        </p:nvGraphicFramePr>
        <p:xfrm>
          <a:off x="5303994" y="3552073"/>
          <a:ext cx="360000" cy="365760"/>
        </p:xfrm>
        <a:graphic>
          <a:graphicData uri="http://schemas.openxmlformats.org/drawingml/2006/table">
            <a:tbl>
              <a:tblPr>
                <a:tableStyleId>{5C22544A-7EE6-4342-B048-85BDC9FD1C3A}</a:tableStyleId>
              </a:tblPr>
              <a:tblGrid>
                <a:gridCol w="360000">
                  <a:extLst>
                    <a:ext uri="{9D8B030D-6E8A-4147-A177-3AD203B41FA5}">
                      <a16:colId xmlns:a16="http://schemas.microsoft.com/office/drawing/2014/main" val="2838467490"/>
                    </a:ext>
                  </a:extLst>
                </a:gridCol>
              </a:tblGrid>
              <a:tr h="360000">
                <a:tc>
                  <a:txBody>
                    <a:bodyPr/>
                    <a:lstStyle/>
                    <a:p>
                      <a:pPr algn="ctr"/>
                      <a:r>
                        <a:rPr lang="en-US" altLang="zh-TW" dirty="0"/>
                        <a:t>1</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90693501"/>
                  </a:ext>
                </a:extLst>
              </a:tr>
            </a:tbl>
          </a:graphicData>
        </a:graphic>
      </p:graphicFrame>
      <p:sp>
        <p:nvSpPr>
          <p:cNvPr id="19" name="投影片編號版面配置區 18">
            <a:extLst>
              <a:ext uri="{FF2B5EF4-FFF2-40B4-BE49-F238E27FC236}">
                <a16:creationId xmlns:a16="http://schemas.microsoft.com/office/drawing/2014/main" id="{4FA62E09-213D-72ED-6560-4921E592414B}"/>
              </a:ext>
            </a:extLst>
          </p:cNvPr>
          <p:cNvSpPr>
            <a:spLocks noGrp="1"/>
          </p:cNvSpPr>
          <p:nvPr>
            <p:ph type="sldNum" sz="quarter" idx="12"/>
          </p:nvPr>
        </p:nvSpPr>
        <p:spPr/>
        <p:txBody>
          <a:bodyPr/>
          <a:lstStyle/>
          <a:p>
            <a:fld id="{F6BAA966-1120-574F-AB70-0A8B181C51F3}" type="slidenum">
              <a:rPr kumimoji="1" lang="zh-TW" altLang="en-US" smtClean="0"/>
              <a:t>10</a:t>
            </a:fld>
            <a:endParaRPr kumimoji="1" lang="zh-TW" altLang="en-US"/>
          </a:p>
        </p:txBody>
      </p:sp>
    </p:spTree>
    <p:extLst>
      <p:ext uri="{BB962C8B-B14F-4D97-AF65-F5344CB8AC3E}">
        <p14:creationId xmlns:p14="http://schemas.microsoft.com/office/powerpoint/2010/main" val="1199304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6E96A1-3462-684A-A214-DBF4B2653349}"/>
              </a:ext>
            </a:extLst>
          </p:cNvPr>
          <p:cNvSpPr>
            <a:spLocks noGrp="1"/>
          </p:cNvSpPr>
          <p:nvPr>
            <p:ph type="title"/>
          </p:nvPr>
        </p:nvSpPr>
        <p:spPr/>
        <p:txBody>
          <a:bodyPr/>
          <a:lstStyle/>
          <a:p>
            <a:r>
              <a:rPr kumimoji="1" lang="en-US" altLang="zh-TW" dirty="0"/>
              <a:t>HI-PR Implementation</a:t>
            </a: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9C94603B-211D-BEA4-0A42-8D77D61015DC}"/>
                  </a:ext>
                </a:extLst>
              </p:cNvPr>
              <p:cNvSpPr>
                <a:spLocks noGrp="1"/>
              </p:cNvSpPr>
              <p:nvPr>
                <p:ph idx="1"/>
              </p:nvPr>
            </p:nvSpPr>
            <p:spPr/>
            <p:txBody>
              <a:bodyPr>
                <a:normAutofit/>
              </a:bodyPr>
              <a:lstStyle/>
              <a:p>
                <a:pPr marL="0" indent="0">
                  <a:buNone/>
                </a:pPr>
                <a:r>
                  <a:rPr kumimoji="1" lang="en-US" altLang="zh-TW" dirty="0"/>
                  <a:t>HI-PR </a:t>
                </a:r>
                <a:r>
                  <a:rPr kumimoji="1" lang="en" altLang="zh-TW" dirty="0"/>
                  <a:t>uses the </a:t>
                </a:r>
                <a:r>
                  <a:rPr kumimoji="1" lang="en" altLang="zh-TW" dirty="0">
                    <a:solidFill>
                      <a:srgbClr val="FF0000"/>
                    </a:solidFill>
                  </a:rPr>
                  <a:t>highest-label selection rule</a:t>
                </a:r>
                <a:r>
                  <a:rPr kumimoji="1" lang="en" altLang="zh-TW" dirty="0"/>
                  <a:t>, and </a:t>
                </a:r>
                <a:r>
                  <a:rPr kumimoji="1" lang="en" altLang="zh-TW" dirty="0">
                    <a:solidFill>
                      <a:srgbClr val="FF0000"/>
                    </a:solidFill>
                  </a:rPr>
                  <a:t>global update</a:t>
                </a:r>
                <a:r>
                  <a:rPr kumimoji="1" lang="en" altLang="zh-TW" dirty="0"/>
                  <a:t> and </a:t>
                </a:r>
                <a:r>
                  <a:rPr kumimoji="1" lang="en" altLang="zh-TW" dirty="0">
                    <a:solidFill>
                      <a:srgbClr val="FF0000"/>
                    </a:solidFill>
                  </a:rPr>
                  <a:t>gap heuristics</a:t>
                </a:r>
                <a:r>
                  <a:rPr kumimoji="1" lang="en" altLang="zh-TW" dirty="0"/>
                  <a:t>.</a:t>
                </a:r>
              </a:p>
              <a:p>
                <a:pPr>
                  <a:buFont typeface="Arial" panose="020B0604020202020204" pitchFamily="34" charset="0"/>
                  <a:buChar char="•"/>
                </a:pPr>
                <a:r>
                  <a:rPr lang="en" altLang="zh-TW" dirty="0">
                    <a:effectLst/>
                    <a:latin typeface="Helvetica" pitchFamily="2" charset="0"/>
                  </a:rPr>
                  <a:t>﻿﻿</a:t>
                </a:r>
                <a:r>
                  <a:rPr kumimoji="1" lang="en" altLang="zh-TW" dirty="0"/>
                  <a:t>Selects highest labeled active vertex through layers of buckets data structure</a:t>
                </a:r>
              </a:p>
              <a:p>
                <a:pPr>
                  <a:buFont typeface="Arial" panose="020B0604020202020204" pitchFamily="34" charset="0"/>
                  <a:buChar char="•"/>
                </a:pPr>
                <a:r>
                  <a:rPr kumimoji="1" lang="en" altLang="zh-TW" dirty="0"/>
                  <a:t>Global update technique is to the distance labels and reorganizing the vertices in the layers of buckets data structure.</a:t>
                </a:r>
              </a:p>
              <a:p>
                <a:pPr>
                  <a:buFont typeface="Arial" panose="020B0604020202020204" pitchFamily="34" charset="0"/>
                  <a:buChar char="•"/>
                </a:pPr>
                <a:r>
                  <a:rPr kumimoji="1" lang="en" altLang="zh-TW" dirty="0"/>
                  <a:t>Gap heuristic technique</a:t>
                </a:r>
                <a:r>
                  <a:rPr kumimoji="1" lang="zh-TW" altLang="en-US" dirty="0"/>
                  <a:t> </a:t>
                </a:r>
                <a:r>
                  <a:rPr kumimoji="1" lang="en" altLang="zh-TW" dirty="0"/>
                  <a:t>will delete unreachable vertices from the graph.</a:t>
                </a:r>
              </a:p>
              <a:p>
                <a:pPr>
                  <a:buFont typeface="Arial" panose="020B0604020202020204" pitchFamily="34" charset="0"/>
                  <a:buChar char="•"/>
                </a:pPr>
                <a:r>
                  <a:rPr kumimoji="1" lang="en" altLang="zh-TW" dirty="0"/>
                  <a:t>﻿﻿Time Complexity of O(</a:t>
                </a:r>
                <a14:m>
                  <m:oMath xmlns:m="http://schemas.openxmlformats.org/officeDocument/2006/math">
                    <m:sSup>
                      <m:sSupPr>
                        <m:ctrlPr>
                          <a:rPr kumimoji="1" lang="en" altLang="zh-TW" i="1" dirty="0" smtClean="0">
                            <a:latin typeface="Cambria Math" panose="02040503050406030204" pitchFamily="18" charset="0"/>
                          </a:rPr>
                        </m:ctrlPr>
                      </m:sSupPr>
                      <m:e>
                        <m:r>
                          <a:rPr kumimoji="1" lang="en-US" altLang="zh-TW" b="0" i="1" dirty="0" smtClean="0">
                            <a:latin typeface="Cambria Math" panose="02040503050406030204" pitchFamily="18" charset="0"/>
                          </a:rPr>
                          <m:t>𝑛</m:t>
                        </m:r>
                      </m:e>
                      <m:sup>
                        <m:r>
                          <a:rPr kumimoji="1" lang="en-US" altLang="zh-TW" b="0" i="1" dirty="0" smtClean="0">
                            <a:latin typeface="Cambria Math" panose="02040503050406030204" pitchFamily="18" charset="0"/>
                          </a:rPr>
                          <m:t>2</m:t>
                        </m:r>
                      </m:sup>
                    </m:sSup>
                    <m:rad>
                      <m:radPr>
                        <m:degHide m:val="on"/>
                        <m:ctrlPr>
                          <a:rPr kumimoji="1" lang="en" altLang="zh-TW" i="1" dirty="0" smtClean="0">
                            <a:latin typeface="Cambria Math" panose="02040503050406030204" pitchFamily="18" charset="0"/>
                          </a:rPr>
                        </m:ctrlPr>
                      </m:radPr>
                      <m:deg/>
                      <m:e>
                        <m:r>
                          <a:rPr kumimoji="1" lang="en-US" altLang="zh-TW" b="0" i="1" dirty="0" smtClean="0">
                            <a:latin typeface="Cambria Math" panose="02040503050406030204" pitchFamily="18" charset="0"/>
                          </a:rPr>
                          <m:t>𝑚</m:t>
                        </m:r>
                      </m:e>
                    </m:rad>
                  </m:oMath>
                </a14:m>
                <a:r>
                  <a:rPr kumimoji="1" lang="en" altLang="zh-TW" dirty="0"/>
                  <a:t>)</a:t>
                </a:r>
              </a:p>
              <a:p>
                <a:pPr marL="0" indent="0">
                  <a:buNone/>
                </a:pPr>
                <a:endParaRPr lang="en" altLang="zh-TW" dirty="0">
                  <a:effectLst/>
                  <a:latin typeface="Calibri" panose="020F0502020204030204" pitchFamily="34" charset="0"/>
                  <a:cs typeface="Calibri" panose="020F0502020204030204" pitchFamily="34" charset="0"/>
                </a:endParaRPr>
              </a:p>
              <a:p>
                <a:endParaRPr kumimoji="1" lang="zh-TW" altLang="en-US" dirty="0"/>
              </a:p>
            </p:txBody>
          </p:sp>
        </mc:Choice>
        <mc:Fallback xmlns="">
          <p:sp>
            <p:nvSpPr>
              <p:cNvPr id="3" name="內容版面配置區 2">
                <a:extLst>
                  <a:ext uri="{FF2B5EF4-FFF2-40B4-BE49-F238E27FC236}">
                    <a16:creationId xmlns:a16="http://schemas.microsoft.com/office/drawing/2014/main" id="{9C94603B-211D-BEA4-0A42-8D77D61015DC}"/>
                  </a:ext>
                </a:extLst>
              </p:cNvPr>
              <p:cNvSpPr>
                <a:spLocks noGrp="1" noRot="1" noChangeAspect="1" noMove="1" noResize="1" noEditPoints="1" noAdjustHandles="1" noChangeArrowheads="1" noChangeShapeType="1" noTextEdit="1"/>
              </p:cNvSpPr>
              <p:nvPr>
                <p:ph idx="1"/>
              </p:nvPr>
            </p:nvSpPr>
            <p:spPr>
              <a:blipFill>
                <a:blip r:embed="rId3"/>
                <a:stretch>
                  <a:fillRect l="-1206" t="-2326" r="-1448"/>
                </a:stretch>
              </a:blipFill>
            </p:spPr>
            <p:txBody>
              <a:bodyPr/>
              <a:lstStyle/>
              <a:p>
                <a:r>
                  <a:rPr lang="zh-TW" altLang="en-US">
                    <a:noFill/>
                  </a:rPr>
                  <a:t> </a:t>
                </a:r>
              </a:p>
            </p:txBody>
          </p:sp>
        </mc:Fallback>
      </mc:AlternateContent>
      <p:cxnSp>
        <p:nvCxnSpPr>
          <p:cNvPr id="5" name="直線接點 4">
            <a:extLst>
              <a:ext uri="{FF2B5EF4-FFF2-40B4-BE49-F238E27FC236}">
                <a16:creationId xmlns:a16="http://schemas.microsoft.com/office/drawing/2014/main" id="{616259F9-E04A-F7BE-B33D-30350606FFAD}"/>
              </a:ext>
            </a:extLst>
          </p:cNvPr>
          <p:cNvCxnSpPr/>
          <p:nvPr/>
        </p:nvCxnSpPr>
        <p:spPr>
          <a:xfrm>
            <a:off x="779318" y="1751010"/>
            <a:ext cx="10633364" cy="0"/>
          </a:xfrm>
          <a:prstGeom prst="line">
            <a:avLst/>
          </a:prstGeom>
          <a:ln w="88900">
            <a:solidFill>
              <a:srgbClr val="FFC100"/>
            </a:solidFill>
          </a:ln>
        </p:spPr>
        <p:style>
          <a:lnRef idx="1">
            <a:schemeClr val="accent1"/>
          </a:lnRef>
          <a:fillRef idx="0">
            <a:schemeClr val="accent1"/>
          </a:fillRef>
          <a:effectRef idx="0">
            <a:schemeClr val="accent1"/>
          </a:effectRef>
          <a:fontRef idx="minor">
            <a:schemeClr val="tx1"/>
          </a:fontRef>
        </p:style>
      </p:cxnSp>
      <p:sp>
        <p:nvSpPr>
          <p:cNvPr id="4" name="投影片編號版面配置區 3">
            <a:extLst>
              <a:ext uri="{FF2B5EF4-FFF2-40B4-BE49-F238E27FC236}">
                <a16:creationId xmlns:a16="http://schemas.microsoft.com/office/drawing/2014/main" id="{0A26F78A-D527-41D7-93E1-6E91B8AC9C34}"/>
              </a:ext>
            </a:extLst>
          </p:cNvPr>
          <p:cNvSpPr>
            <a:spLocks noGrp="1"/>
          </p:cNvSpPr>
          <p:nvPr>
            <p:ph type="sldNum" sz="quarter" idx="12"/>
          </p:nvPr>
        </p:nvSpPr>
        <p:spPr/>
        <p:txBody>
          <a:bodyPr/>
          <a:lstStyle/>
          <a:p>
            <a:fld id="{F6BAA966-1120-574F-AB70-0A8B181C51F3}" type="slidenum">
              <a:rPr kumimoji="1" lang="zh-TW" altLang="en-US" smtClean="0"/>
              <a:t>11</a:t>
            </a:fld>
            <a:endParaRPr kumimoji="1" lang="zh-TW" altLang="en-US"/>
          </a:p>
        </p:txBody>
      </p:sp>
    </p:spTree>
    <p:extLst>
      <p:ext uri="{BB962C8B-B14F-4D97-AF65-F5344CB8AC3E}">
        <p14:creationId xmlns:p14="http://schemas.microsoft.com/office/powerpoint/2010/main" val="927821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6E96A1-3462-684A-A214-DBF4B2653349}"/>
              </a:ext>
            </a:extLst>
          </p:cNvPr>
          <p:cNvSpPr>
            <a:spLocks noGrp="1"/>
          </p:cNvSpPr>
          <p:nvPr>
            <p:ph type="title"/>
          </p:nvPr>
        </p:nvSpPr>
        <p:spPr/>
        <p:txBody>
          <a:bodyPr/>
          <a:lstStyle/>
          <a:p>
            <a:r>
              <a:rPr kumimoji="1" lang="en-US" altLang="zh-TW" dirty="0"/>
              <a:t>PAR Algorithm</a:t>
            </a:r>
          </a:p>
        </p:txBody>
      </p:sp>
      <p:sp>
        <p:nvSpPr>
          <p:cNvPr id="3" name="內容版面配置區 2">
            <a:extLst>
              <a:ext uri="{FF2B5EF4-FFF2-40B4-BE49-F238E27FC236}">
                <a16:creationId xmlns:a16="http://schemas.microsoft.com/office/drawing/2014/main" id="{9C94603B-211D-BEA4-0A42-8D77D61015DC}"/>
              </a:ext>
            </a:extLst>
          </p:cNvPr>
          <p:cNvSpPr>
            <a:spLocks noGrp="1"/>
          </p:cNvSpPr>
          <p:nvPr>
            <p:ph idx="1"/>
          </p:nvPr>
        </p:nvSpPr>
        <p:spPr/>
        <p:txBody>
          <a:bodyPr/>
          <a:lstStyle/>
          <a:p>
            <a:pPr marL="0" indent="0">
              <a:buNone/>
            </a:pPr>
            <a:r>
              <a:rPr lang="en" altLang="zh-TW" b="0" i="0" u="none" strike="noStrike" dirty="0">
                <a:solidFill>
                  <a:srgbClr val="374151"/>
                </a:solidFill>
                <a:effectLst/>
                <a:latin typeface="Söhne"/>
              </a:rPr>
              <a:t>The PAR (Partial Augment-Relabel) algorithm is a variation of the push-relabel method that maintains a </a:t>
            </a:r>
            <a:r>
              <a:rPr lang="en" altLang="zh-TW" b="0" i="0" u="none" strike="noStrike" dirty="0" err="1">
                <a:solidFill>
                  <a:srgbClr val="374151"/>
                </a:solidFill>
                <a:effectLst/>
                <a:latin typeface="Söhne"/>
              </a:rPr>
              <a:t>preflow</a:t>
            </a:r>
            <a:r>
              <a:rPr lang="en" altLang="zh-TW" b="0" i="0" u="none" strike="noStrike" dirty="0">
                <a:solidFill>
                  <a:srgbClr val="374151"/>
                </a:solidFill>
                <a:effectLst/>
                <a:latin typeface="Söhne"/>
              </a:rPr>
              <a:t> and a distance labeling.</a:t>
            </a:r>
          </a:p>
          <a:p>
            <a:r>
              <a:rPr lang="en" altLang="zh-TW" dirty="0">
                <a:solidFill>
                  <a:srgbClr val="374151"/>
                </a:solidFill>
                <a:latin typeface="Söhne"/>
              </a:rPr>
              <a:t>k : </a:t>
            </a:r>
            <a:r>
              <a:rPr lang="en" altLang="zh-TW" b="0" i="0" u="none" strike="noStrike" dirty="0">
                <a:solidFill>
                  <a:srgbClr val="374151"/>
                </a:solidFill>
                <a:effectLst/>
                <a:latin typeface="Söhne"/>
              </a:rPr>
              <a:t>the length of the augmenting paths explored by the algorithm</a:t>
            </a:r>
          </a:p>
          <a:p>
            <a:pPr marL="0" indent="0">
              <a:buNone/>
            </a:pPr>
            <a:r>
              <a:rPr lang="en" altLang="zh-TW" b="0" i="0" u="none" strike="noStrike" dirty="0">
                <a:solidFill>
                  <a:srgbClr val="374151"/>
                </a:solidFill>
                <a:effectLst/>
                <a:latin typeface="Söhne"/>
              </a:rPr>
              <a:t>The PAR algorithm follows the same basic steps as the augment-relabel (AR) algorithm but with modifications</a:t>
            </a:r>
            <a:r>
              <a:rPr lang="en" altLang="zh-TW" dirty="0">
                <a:solidFill>
                  <a:srgbClr val="374151"/>
                </a:solidFill>
                <a:latin typeface="Söhne"/>
              </a:rPr>
              <a:t>.</a:t>
            </a:r>
          </a:p>
        </p:txBody>
      </p:sp>
      <p:cxnSp>
        <p:nvCxnSpPr>
          <p:cNvPr id="5" name="直線接點 4">
            <a:extLst>
              <a:ext uri="{FF2B5EF4-FFF2-40B4-BE49-F238E27FC236}">
                <a16:creationId xmlns:a16="http://schemas.microsoft.com/office/drawing/2014/main" id="{616259F9-E04A-F7BE-B33D-30350606FFAD}"/>
              </a:ext>
            </a:extLst>
          </p:cNvPr>
          <p:cNvCxnSpPr/>
          <p:nvPr/>
        </p:nvCxnSpPr>
        <p:spPr>
          <a:xfrm>
            <a:off x="779318" y="1751010"/>
            <a:ext cx="10633364" cy="0"/>
          </a:xfrm>
          <a:prstGeom prst="line">
            <a:avLst/>
          </a:prstGeom>
          <a:ln w="88900">
            <a:solidFill>
              <a:srgbClr val="FFC100"/>
            </a:solidFill>
          </a:ln>
        </p:spPr>
        <p:style>
          <a:lnRef idx="1">
            <a:schemeClr val="accent1"/>
          </a:lnRef>
          <a:fillRef idx="0">
            <a:schemeClr val="accent1"/>
          </a:fillRef>
          <a:effectRef idx="0">
            <a:schemeClr val="accent1"/>
          </a:effectRef>
          <a:fontRef idx="minor">
            <a:schemeClr val="tx1"/>
          </a:fontRef>
        </p:style>
      </p:cxnSp>
      <p:sp>
        <p:nvSpPr>
          <p:cNvPr id="4" name="投影片編號版面配置區 3">
            <a:extLst>
              <a:ext uri="{FF2B5EF4-FFF2-40B4-BE49-F238E27FC236}">
                <a16:creationId xmlns:a16="http://schemas.microsoft.com/office/drawing/2014/main" id="{28CF8494-6E3F-C197-ABCB-21FA20C8C060}"/>
              </a:ext>
            </a:extLst>
          </p:cNvPr>
          <p:cNvSpPr>
            <a:spLocks noGrp="1"/>
          </p:cNvSpPr>
          <p:nvPr>
            <p:ph type="sldNum" sz="quarter" idx="12"/>
          </p:nvPr>
        </p:nvSpPr>
        <p:spPr/>
        <p:txBody>
          <a:bodyPr/>
          <a:lstStyle/>
          <a:p>
            <a:fld id="{F6BAA966-1120-574F-AB70-0A8B181C51F3}" type="slidenum">
              <a:rPr kumimoji="1" lang="zh-TW" altLang="en-US" smtClean="0"/>
              <a:t>12</a:t>
            </a:fld>
            <a:endParaRPr kumimoji="1" lang="zh-TW" altLang="en-US"/>
          </a:p>
        </p:txBody>
      </p:sp>
    </p:spTree>
    <p:extLst>
      <p:ext uri="{BB962C8B-B14F-4D97-AF65-F5344CB8AC3E}">
        <p14:creationId xmlns:p14="http://schemas.microsoft.com/office/powerpoint/2010/main" val="2349024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6E96A1-3462-684A-A214-DBF4B2653349}"/>
              </a:ext>
            </a:extLst>
          </p:cNvPr>
          <p:cNvSpPr>
            <a:spLocks noGrp="1"/>
          </p:cNvSpPr>
          <p:nvPr>
            <p:ph type="title"/>
          </p:nvPr>
        </p:nvSpPr>
        <p:spPr/>
        <p:txBody>
          <a:bodyPr/>
          <a:lstStyle/>
          <a:p>
            <a:r>
              <a:rPr kumimoji="1" lang="en-US" altLang="zh-TW" dirty="0"/>
              <a:t>PAR Algorithm</a:t>
            </a:r>
          </a:p>
        </p:txBody>
      </p:sp>
      <p:sp>
        <p:nvSpPr>
          <p:cNvPr id="3" name="內容版面配置區 2">
            <a:extLst>
              <a:ext uri="{FF2B5EF4-FFF2-40B4-BE49-F238E27FC236}">
                <a16:creationId xmlns:a16="http://schemas.microsoft.com/office/drawing/2014/main" id="{9C94603B-211D-BEA4-0A42-8D77D61015DC}"/>
              </a:ext>
            </a:extLst>
          </p:cNvPr>
          <p:cNvSpPr>
            <a:spLocks noGrp="1"/>
          </p:cNvSpPr>
          <p:nvPr>
            <p:ph idx="1"/>
          </p:nvPr>
        </p:nvSpPr>
        <p:spPr/>
        <p:txBody>
          <a:bodyPr>
            <a:normAutofit fontScale="92500" lnSpcReduction="10000"/>
          </a:bodyPr>
          <a:lstStyle/>
          <a:p>
            <a:pPr marL="0" indent="0">
              <a:buNone/>
            </a:pPr>
            <a:r>
              <a:rPr lang="en" altLang="zh-TW" b="0" i="0" u="none" strike="noStrike" dirty="0">
                <a:solidFill>
                  <a:srgbClr val="374151"/>
                </a:solidFill>
                <a:effectLst/>
                <a:latin typeface="Söhne"/>
              </a:rPr>
              <a:t>The PAR algorithm follows the same basic steps as the augment-relabel (AR) algorithm but with modifications</a:t>
            </a:r>
            <a:r>
              <a:rPr lang="en" altLang="zh-TW" dirty="0">
                <a:solidFill>
                  <a:srgbClr val="374151"/>
                </a:solidFill>
                <a:latin typeface="Söhne"/>
              </a:rPr>
              <a:t>.</a:t>
            </a:r>
          </a:p>
          <a:p>
            <a:pPr marL="514350" indent="-514350">
              <a:buFont typeface="+mj-lt"/>
              <a:buAutoNum type="arabicPeriod"/>
            </a:pPr>
            <a:r>
              <a:rPr lang="en" altLang="zh-TW" b="0" i="0" u="none" strike="noStrike" dirty="0">
                <a:solidFill>
                  <a:srgbClr val="374151"/>
                </a:solidFill>
                <a:effectLst/>
                <a:latin typeface="Söhne"/>
              </a:rPr>
              <a:t>Initialization</a:t>
            </a:r>
          </a:p>
          <a:p>
            <a:pPr marL="514350" indent="-514350">
              <a:buFont typeface="+mj-lt"/>
              <a:buAutoNum type="arabicPeriod"/>
            </a:pPr>
            <a:r>
              <a:rPr lang="en" altLang="zh-TW" b="0" i="0" u="none" strike="noStrike" dirty="0">
                <a:solidFill>
                  <a:srgbClr val="374151"/>
                </a:solidFill>
                <a:effectLst/>
                <a:latin typeface="Söhne"/>
              </a:rPr>
              <a:t>Active Vertex Selection</a:t>
            </a:r>
            <a:endParaRPr lang="en" altLang="zh-TW" dirty="0">
              <a:solidFill>
                <a:srgbClr val="374151"/>
              </a:solidFill>
              <a:latin typeface="Söhne"/>
            </a:endParaRPr>
          </a:p>
          <a:p>
            <a:pPr marL="514350" indent="-514350">
              <a:buFont typeface="+mj-lt"/>
              <a:buAutoNum type="arabicPeriod"/>
            </a:pPr>
            <a:r>
              <a:rPr lang="en" altLang="zh-TW" b="0" i="0" u="none" strike="noStrike" dirty="0">
                <a:solidFill>
                  <a:srgbClr val="374151"/>
                </a:solidFill>
                <a:effectLst/>
                <a:latin typeface="Söhne"/>
              </a:rPr>
              <a:t>Augmenting Path Search</a:t>
            </a:r>
          </a:p>
          <a:p>
            <a:pPr marL="514350" indent="-514350">
              <a:buFont typeface="+mj-lt"/>
              <a:buAutoNum type="arabicPeriod"/>
            </a:pPr>
            <a:r>
              <a:rPr lang="en" altLang="zh-TW" b="0" i="0" u="none" strike="noStrike" dirty="0">
                <a:solidFill>
                  <a:srgbClr val="374151"/>
                </a:solidFill>
                <a:effectLst/>
                <a:latin typeface="Söhne"/>
              </a:rPr>
              <a:t>Path Extension</a:t>
            </a:r>
          </a:p>
          <a:p>
            <a:pPr marL="514350" indent="-514350">
              <a:buFont typeface="+mj-lt"/>
              <a:buAutoNum type="arabicPeriod"/>
            </a:pPr>
            <a:r>
              <a:rPr lang="en" altLang="zh-TW" b="0" i="0" u="none" strike="noStrike" dirty="0">
                <a:solidFill>
                  <a:srgbClr val="374151"/>
                </a:solidFill>
                <a:effectLst/>
                <a:latin typeface="Söhne"/>
              </a:rPr>
              <a:t>Path Shrinkage and Relabeling</a:t>
            </a:r>
            <a:endParaRPr lang="en" altLang="zh-TW" dirty="0">
              <a:solidFill>
                <a:srgbClr val="374151"/>
              </a:solidFill>
              <a:latin typeface="Söhne"/>
            </a:endParaRPr>
          </a:p>
          <a:p>
            <a:pPr marL="514350" indent="-514350">
              <a:buFont typeface="+mj-lt"/>
              <a:buAutoNum type="arabicPeriod"/>
            </a:pPr>
            <a:r>
              <a:rPr lang="en" altLang="zh-TW" b="0" i="0" u="none" strike="noStrike" dirty="0">
                <a:solidFill>
                  <a:srgbClr val="374151"/>
                </a:solidFill>
                <a:effectLst/>
                <a:latin typeface="Söhne"/>
              </a:rPr>
              <a:t>Augmentation</a:t>
            </a:r>
          </a:p>
          <a:p>
            <a:pPr marL="514350" indent="-514350">
              <a:buFont typeface="+mj-lt"/>
              <a:buAutoNum type="arabicPeriod"/>
            </a:pPr>
            <a:r>
              <a:rPr lang="en" altLang="zh-TW" b="0" i="0" u="none" strike="noStrike" dirty="0">
                <a:solidFill>
                  <a:srgbClr val="374151"/>
                </a:solidFill>
                <a:effectLst/>
                <a:latin typeface="Söhne"/>
              </a:rPr>
              <a:t>Search Restart</a:t>
            </a:r>
          </a:p>
          <a:p>
            <a:pPr marL="514350" indent="-514350">
              <a:buFont typeface="+mj-lt"/>
              <a:buAutoNum type="arabicPeriod"/>
            </a:pPr>
            <a:r>
              <a:rPr lang="en" altLang="zh-TW" b="0" i="0" u="none" strike="noStrike" dirty="0">
                <a:solidFill>
                  <a:srgbClr val="374151"/>
                </a:solidFill>
                <a:effectLst/>
                <a:latin typeface="Söhne"/>
              </a:rPr>
              <a:t>Termination</a:t>
            </a:r>
          </a:p>
          <a:p>
            <a:pPr marL="0" indent="0">
              <a:buNone/>
            </a:pPr>
            <a:endParaRPr lang="en" altLang="zh-TW" b="0" i="0" u="none" strike="noStrike" dirty="0">
              <a:solidFill>
                <a:srgbClr val="374151"/>
              </a:solidFill>
              <a:effectLst/>
              <a:latin typeface="Söhne"/>
            </a:endParaRPr>
          </a:p>
        </p:txBody>
      </p:sp>
      <p:cxnSp>
        <p:nvCxnSpPr>
          <p:cNvPr id="5" name="直線接點 4">
            <a:extLst>
              <a:ext uri="{FF2B5EF4-FFF2-40B4-BE49-F238E27FC236}">
                <a16:creationId xmlns:a16="http://schemas.microsoft.com/office/drawing/2014/main" id="{616259F9-E04A-F7BE-B33D-30350606FFAD}"/>
              </a:ext>
            </a:extLst>
          </p:cNvPr>
          <p:cNvCxnSpPr/>
          <p:nvPr/>
        </p:nvCxnSpPr>
        <p:spPr>
          <a:xfrm>
            <a:off x="779318" y="1751010"/>
            <a:ext cx="10633364" cy="0"/>
          </a:xfrm>
          <a:prstGeom prst="line">
            <a:avLst/>
          </a:prstGeom>
          <a:ln w="88900">
            <a:solidFill>
              <a:srgbClr val="FFC100"/>
            </a:solidFill>
          </a:ln>
        </p:spPr>
        <p:style>
          <a:lnRef idx="1">
            <a:schemeClr val="accent1"/>
          </a:lnRef>
          <a:fillRef idx="0">
            <a:schemeClr val="accent1"/>
          </a:fillRef>
          <a:effectRef idx="0">
            <a:schemeClr val="accent1"/>
          </a:effectRef>
          <a:fontRef idx="minor">
            <a:schemeClr val="tx1"/>
          </a:fontRef>
        </p:style>
      </p:cxnSp>
      <p:sp>
        <p:nvSpPr>
          <p:cNvPr id="4" name="投影片編號版面配置區 3">
            <a:extLst>
              <a:ext uri="{FF2B5EF4-FFF2-40B4-BE49-F238E27FC236}">
                <a16:creationId xmlns:a16="http://schemas.microsoft.com/office/drawing/2014/main" id="{C268304F-942E-572C-07F3-C2DF4958EB7A}"/>
              </a:ext>
            </a:extLst>
          </p:cNvPr>
          <p:cNvSpPr>
            <a:spLocks noGrp="1"/>
          </p:cNvSpPr>
          <p:nvPr>
            <p:ph type="sldNum" sz="quarter" idx="12"/>
          </p:nvPr>
        </p:nvSpPr>
        <p:spPr/>
        <p:txBody>
          <a:bodyPr/>
          <a:lstStyle/>
          <a:p>
            <a:fld id="{F6BAA966-1120-574F-AB70-0A8B181C51F3}" type="slidenum">
              <a:rPr kumimoji="1" lang="zh-TW" altLang="en-US" smtClean="0"/>
              <a:t>13</a:t>
            </a:fld>
            <a:endParaRPr kumimoji="1" lang="zh-TW" altLang="en-US"/>
          </a:p>
        </p:txBody>
      </p:sp>
    </p:spTree>
    <p:extLst>
      <p:ext uri="{BB962C8B-B14F-4D97-AF65-F5344CB8AC3E}">
        <p14:creationId xmlns:p14="http://schemas.microsoft.com/office/powerpoint/2010/main" val="2921329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6E96A1-3462-684A-A214-DBF4B2653349}"/>
              </a:ext>
            </a:extLst>
          </p:cNvPr>
          <p:cNvSpPr>
            <a:spLocks noGrp="1"/>
          </p:cNvSpPr>
          <p:nvPr>
            <p:ph type="title"/>
          </p:nvPr>
        </p:nvSpPr>
        <p:spPr/>
        <p:txBody>
          <a:bodyPr/>
          <a:lstStyle/>
          <a:p>
            <a:r>
              <a:rPr kumimoji="1" lang="en-US" altLang="zh-TW" dirty="0"/>
              <a:t>PAR Algorithm</a:t>
            </a:r>
          </a:p>
        </p:txBody>
      </p:sp>
      <p:sp>
        <p:nvSpPr>
          <p:cNvPr id="3" name="內容版面配置區 2">
            <a:extLst>
              <a:ext uri="{FF2B5EF4-FFF2-40B4-BE49-F238E27FC236}">
                <a16:creationId xmlns:a16="http://schemas.microsoft.com/office/drawing/2014/main" id="{9C94603B-211D-BEA4-0A42-8D77D61015DC}"/>
              </a:ext>
            </a:extLst>
          </p:cNvPr>
          <p:cNvSpPr>
            <a:spLocks noGrp="1"/>
          </p:cNvSpPr>
          <p:nvPr>
            <p:ph idx="1"/>
          </p:nvPr>
        </p:nvSpPr>
        <p:spPr/>
        <p:txBody>
          <a:bodyPr/>
          <a:lstStyle/>
          <a:p>
            <a:pPr marL="0" indent="0">
              <a:buNone/>
            </a:pPr>
            <a:r>
              <a:rPr lang="en" altLang="zh-TW" dirty="0">
                <a:solidFill>
                  <a:srgbClr val="374151"/>
                </a:solidFill>
                <a:latin typeface="Söhne"/>
              </a:rPr>
              <a:t>T</a:t>
            </a:r>
            <a:r>
              <a:rPr lang="en" altLang="zh-TW" b="0" i="0" u="none" strike="noStrike" dirty="0">
                <a:solidFill>
                  <a:srgbClr val="374151"/>
                </a:solidFill>
                <a:effectLst/>
                <a:latin typeface="Söhne"/>
              </a:rPr>
              <a:t>echnique used in implementation :</a:t>
            </a:r>
          </a:p>
          <a:p>
            <a:r>
              <a:rPr lang="en" altLang="zh-TW" b="0" i="0" u="none" strike="noStrike" dirty="0">
                <a:solidFill>
                  <a:srgbClr val="374151"/>
                </a:solidFill>
                <a:effectLst/>
                <a:latin typeface="Söhne"/>
              </a:rPr>
              <a:t>The PAR algorithm uses a layers of buckets data structure</a:t>
            </a:r>
            <a:endParaRPr lang="en" altLang="zh-TW" dirty="0">
              <a:solidFill>
                <a:srgbClr val="374151"/>
              </a:solidFill>
              <a:latin typeface="Söhne"/>
            </a:endParaRPr>
          </a:p>
          <a:p>
            <a:r>
              <a:rPr lang="en" altLang="zh-TW" b="0" i="0" u="none" strike="noStrike" dirty="0">
                <a:solidFill>
                  <a:srgbClr val="374151"/>
                </a:solidFill>
                <a:effectLst/>
                <a:latin typeface="Söhne"/>
              </a:rPr>
              <a:t>The gap heuristic is employed</a:t>
            </a:r>
          </a:p>
          <a:p>
            <a:r>
              <a:rPr lang="en" altLang="zh-TW" b="0" i="0" u="none" strike="noStrike" dirty="0">
                <a:solidFill>
                  <a:srgbClr val="374151"/>
                </a:solidFill>
                <a:effectLst/>
                <a:latin typeface="Söhne"/>
              </a:rPr>
              <a:t>The algorithm incorporates global relabeling</a:t>
            </a:r>
            <a:endParaRPr lang="en" altLang="zh-TW" dirty="0">
              <a:solidFill>
                <a:srgbClr val="374151"/>
              </a:solidFill>
              <a:latin typeface="Söhne"/>
            </a:endParaRPr>
          </a:p>
          <a:p>
            <a:r>
              <a:rPr lang="en" altLang="zh-TW" b="0" i="0" u="none" strike="noStrike" dirty="0">
                <a:solidFill>
                  <a:srgbClr val="374151"/>
                </a:solidFill>
                <a:effectLst/>
                <a:latin typeface="Söhne"/>
              </a:rPr>
              <a:t>Incremental restart</a:t>
            </a:r>
          </a:p>
          <a:p>
            <a:r>
              <a:rPr lang="en" altLang="zh-TW" b="0" i="0" u="none" strike="noStrike" dirty="0">
                <a:solidFill>
                  <a:srgbClr val="374151"/>
                </a:solidFill>
                <a:effectLst/>
                <a:latin typeface="Söhne"/>
              </a:rPr>
              <a:t>early termination heuristic</a:t>
            </a:r>
            <a:endParaRPr lang="en" altLang="zh-TW" dirty="0">
              <a:solidFill>
                <a:srgbClr val="374151"/>
              </a:solidFill>
              <a:latin typeface="Söhne"/>
            </a:endParaRPr>
          </a:p>
          <a:p>
            <a:r>
              <a:rPr lang="en" altLang="zh-TW" b="0" i="0" u="none" strike="noStrike" dirty="0">
                <a:solidFill>
                  <a:srgbClr val="374151"/>
                </a:solidFill>
                <a:effectLst/>
                <a:latin typeface="Söhne"/>
              </a:rPr>
              <a:t>Adaptive amortization strategies based on a threshold value</a:t>
            </a:r>
            <a:endParaRPr kumimoji="1" lang="zh-TW" altLang="en-US" dirty="0"/>
          </a:p>
        </p:txBody>
      </p:sp>
      <p:cxnSp>
        <p:nvCxnSpPr>
          <p:cNvPr id="5" name="直線接點 4">
            <a:extLst>
              <a:ext uri="{FF2B5EF4-FFF2-40B4-BE49-F238E27FC236}">
                <a16:creationId xmlns:a16="http://schemas.microsoft.com/office/drawing/2014/main" id="{616259F9-E04A-F7BE-B33D-30350606FFAD}"/>
              </a:ext>
            </a:extLst>
          </p:cNvPr>
          <p:cNvCxnSpPr/>
          <p:nvPr/>
        </p:nvCxnSpPr>
        <p:spPr>
          <a:xfrm>
            <a:off x="779318" y="1751010"/>
            <a:ext cx="10633364" cy="0"/>
          </a:xfrm>
          <a:prstGeom prst="line">
            <a:avLst/>
          </a:prstGeom>
          <a:ln w="88900">
            <a:solidFill>
              <a:srgbClr val="FFC100"/>
            </a:solidFill>
          </a:ln>
        </p:spPr>
        <p:style>
          <a:lnRef idx="1">
            <a:schemeClr val="accent1"/>
          </a:lnRef>
          <a:fillRef idx="0">
            <a:schemeClr val="accent1"/>
          </a:fillRef>
          <a:effectRef idx="0">
            <a:schemeClr val="accent1"/>
          </a:effectRef>
          <a:fontRef idx="minor">
            <a:schemeClr val="tx1"/>
          </a:fontRef>
        </p:style>
      </p:cxnSp>
      <p:sp>
        <p:nvSpPr>
          <p:cNvPr id="4" name="投影片編號版面配置區 3">
            <a:extLst>
              <a:ext uri="{FF2B5EF4-FFF2-40B4-BE49-F238E27FC236}">
                <a16:creationId xmlns:a16="http://schemas.microsoft.com/office/drawing/2014/main" id="{3BD3D504-EF35-CF15-2E4C-374F539D3B3B}"/>
              </a:ext>
            </a:extLst>
          </p:cNvPr>
          <p:cNvSpPr>
            <a:spLocks noGrp="1"/>
          </p:cNvSpPr>
          <p:nvPr>
            <p:ph type="sldNum" sz="quarter" idx="12"/>
          </p:nvPr>
        </p:nvSpPr>
        <p:spPr/>
        <p:txBody>
          <a:bodyPr/>
          <a:lstStyle/>
          <a:p>
            <a:fld id="{F6BAA966-1120-574F-AB70-0A8B181C51F3}" type="slidenum">
              <a:rPr kumimoji="1" lang="zh-TW" altLang="en-US" smtClean="0"/>
              <a:t>14</a:t>
            </a:fld>
            <a:endParaRPr kumimoji="1" lang="zh-TW" altLang="en-US"/>
          </a:p>
        </p:txBody>
      </p:sp>
    </p:spTree>
    <p:extLst>
      <p:ext uri="{BB962C8B-B14F-4D97-AF65-F5344CB8AC3E}">
        <p14:creationId xmlns:p14="http://schemas.microsoft.com/office/powerpoint/2010/main" val="3374380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6E96A1-3462-684A-A214-DBF4B2653349}"/>
              </a:ext>
            </a:extLst>
          </p:cNvPr>
          <p:cNvSpPr>
            <a:spLocks noGrp="1"/>
          </p:cNvSpPr>
          <p:nvPr>
            <p:ph type="title"/>
          </p:nvPr>
        </p:nvSpPr>
        <p:spPr/>
        <p:txBody>
          <a:bodyPr/>
          <a:lstStyle/>
          <a:p>
            <a:r>
              <a:rPr kumimoji="1" lang="en-US" altLang="zh-TW" dirty="0"/>
              <a:t>Experimental Results</a:t>
            </a:r>
          </a:p>
        </p:txBody>
      </p:sp>
      <p:sp>
        <p:nvSpPr>
          <p:cNvPr id="3" name="內容版面配置區 2">
            <a:extLst>
              <a:ext uri="{FF2B5EF4-FFF2-40B4-BE49-F238E27FC236}">
                <a16:creationId xmlns:a16="http://schemas.microsoft.com/office/drawing/2014/main" id="{9C94603B-211D-BEA4-0A42-8D77D61015DC}"/>
              </a:ext>
            </a:extLst>
          </p:cNvPr>
          <p:cNvSpPr>
            <a:spLocks noGrp="1"/>
          </p:cNvSpPr>
          <p:nvPr>
            <p:ph idx="1"/>
          </p:nvPr>
        </p:nvSpPr>
        <p:spPr/>
        <p:txBody>
          <a:bodyPr/>
          <a:lstStyle/>
          <a:p>
            <a:r>
              <a:rPr lang="en" altLang="zh-TW" dirty="0"/>
              <a:t>Experimental results compare PAR (Push-Relabel algorithm) with HI-PR (Highest Index Pre-labeling algorithm) and two versions of the Chandran and </a:t>
            </a:r>
            <a:r>
              <a:rPr lang="en" altLang="zh-TW" dirty="0" err="1"/>
              <a:t>Hochbaum</a:t>
            </a:r>
            <a:r>
              <a:rPr lang="en" altLang="zh-TW" dirty="0"/>
              <a:t> algorithm (CH and </a:t>
            </a:r>
            <a:r>
              <a:rPr lang="en" altLang="zh-TW" dirty="0" err="1"/>
              <a:t>CHn</a:t>
            </a:r>
            <a:r>
              <a:rPr lang="en" altLang="zh-TW" dirty="0"/>
              <a:t>) on various problems.</a:t>
            </a:r>
          </a:p>
          <a:p>
            <a:r>
              <a:rPr kumimoji="1" lang="en" altLang="zh-TW" dirty="0"/>
              <a:t>2 focused problems : </a:t>
            </a:r>
            <a:r>
              <a:rPr lang="en" altLang="zh-TW" b="0" i="0" u="none" strike="noStrike" dirty="0">
                <a:solidFill>
                  <a:srgbClr val="374151"/>
                </a:solidFill>
                <a:effectLst/>
                <a:latin typeface="Söhne"/>
              </a:rPr>
              <a:t>DIMACS problem families</a:t>
            </a:r>
            <a:r>
              <a:rPr kumimoji="1" lang="en" altLang="zh-TW" b="0" i="0" u="none" strike="noStrike" dirty="0">
                <a:solidFill>
                  <a:srgbClr val="374151"/>
                </a:solidFill>
                <a:effectLst/>
                <a:latin typeface="Söhne"/>
              </a:rPr>
              <a:t>, </a:t>
            </a:r>
            <a:r>
              <a:rPr lang="en" altLang="zh-TW" b="0" i="0" u="none" strike="noStrike" dirty="0">
                <a:solidFill>
                  <a:srgbClr val="374151"/>
                </a:solidFill>
                <a:effectLst/>
                <a:latin typeface="Söhne"/>
              </a:rPr>
              <a:t>vision application problems</a:t>
            </a:r>
          </a:p>
          <a:p>
            <a:r>
              <a:rPr lang="en" altLang="zh-TW" dirty="0">
                <a:solidFill>
                  <a:srgbClr val="374151"/>
                </a:solidFill>
                <a:latin typeface="Söhne"/>
              </a:rPr>
              <a:t>Units : average running seconds(time) of 10 instance, scan count per vertex (</a:t>
            </a:r>
            <a:r>
              <a:rPr lang="en" altLang="zh-TW" dirty="0" err="1">
                <a:solidFill>
                  <a:srgbClr val="374151"/>
                </a:solidFill>
                <a:latin typeface="Söhne"/>
              </a:rPr>
              <a:t>sc</a:t>
            </a:r>
            <a:r>
              <a:rPr lang="en" altLang="zh-TW" dirty="0">
                <a:solidFill>
                  <a:srgbClr val="374151"/>
                </a:solidFill>
                <a:latin typeface="Söhne"/>
              </a:rPr>
              <a:t>/n), standard deviation in percent (</a:t>
            </a:r>
            <a:r>
              <a:rPr lang="en" altLang="zh-TW" dirty="0" err="1">
                <a:solidFill>
                  <a:srgbClr val="374151"/>
                </a:solidFill>
                <a:latin typeface="Söhne"/>
              </a:rPr>
              <a:t>sd</a:t>
            </a:r>
            <a:r>
              <a:rPr lang="en" altLang="zh-TW" dirty="0">
                <a:solidFill>
                  <a:srgbClr val="374151"/>
                </a:solidFill>
                <a:latin typeface="Söhne"/>
              </a:rPr>
              <a:t>%).</a:t>
            </a:r>
            <a:endParaRPr lang="en" altLang="zh-TW" dirty="0">
              <a:effectLst/>
              <a:latin typeface="Helvetica" pitchFamily="2" charset="0"/>
            </a:endParaRPr>
          </a:p>
          <a:p>
            <a:endParaRPr lang="en" altLang="zh-TW" dirty="0">
              <a:effectLst/>
              <a:latin typeface="Helvetica" pitchFamily="2" charset="0"/>
            </a:endParaRPr>
          </a:p>
          <a:p>
            <a:endParaRPr lang="en" altLang="zh-TW" b="0" i="0" u="none" strike="noStrike" dirty="0">
              <a:solidFill>
                <a:srgbClr val="374151"/>
              </a:solidFill>
              <a:effectLst/>
              <a:latin typeface="Söhne"/>
            </a:endParaRPr>
          </a:p>
          <a:p>
            <a:pPr marL="0" indent="0">
              <a:buNone/>
            </a:pPr>
            <a:endParaRPr kumimoji="1" lang="zh-TW" altLang="en-US" dirty="0"/>
          </a:p>
        </p:txBody>
      </p:sp>
      <p:cxnSp>
        <p:nvCxnSpPr>
          <p:cNvPr id="5" name="直線接點 4">
            <a:extLst>
              <a:ext uri="{FF2B5EF4-FFF2-40B4-BE49-F238E27FC236}">
                <a16:creationId xmlns:a16="http://schemas.microsoft.com/office/drawing/2014/main" id="{616259F9-E04A-F7BE-B33D-30350606FFAD}"/>
              </a:ext>
            </a:extLst>
          </p:cNvPr>
          <p:cNvCxnSpPr/>
          <p:nvPr/>
        </p:nvCxnSpPr>
        <p:spPr>
          <a:xfrm>
            <a:off x="779318" y="1751010"/>
            <a:ext cx="10633364" cy="0"/>
          </a:xfrm>
          <a:prstGeom prst="line">
            <a:avLst/>
          </a:prstGeom>
          <a:ln w="88900">
            <a:solidFill>
              <a:srgbClr val="FFC100"/>
            </a:solidFill>
          </a:ln>
        </p:spPr>
        <p:style>
          <a:lnRef idx="1">
            <a:schemeClr val="accent1"/>
          </a:lnRef>
          <a:fillRef idx="0">
            <a:schemeClr val="accent1"/>
          </a:fillRef>
          <a:effectRef idx="0">
            <a:schemeClr val="accent1"/>
          </a:effectRef>
          <a:fontRef idx="minor">
            <a:schemeClr val="tx1"/>
          </a:fontRef>
        </p:style>
      </p:cxnSp>
      <p:sp>
        <p:nvSpPr>
          <p:cNvPr id="4" name="投影片編號版面配置區 3">
            <a:extLst>
              <a:ext uri="{FF2B5EF4-FFF2-40B4-BE49-F238E27FC236}">
                <a16:creationId xmlns:a16="http://schemas.microsoft.com/office/drawing/2014/main" id="{3BD3D504-EF35-CF15-2E4C-374F539D3B3B}"/>
              </a:ext>
            </a:extLst>
          </p:cNvPr>
          <p:cNvSpPr>
            <a:spLocks noGrp="1"/>
          </p:cNvSpPr>
          <p:nvPr>
            <p:ph type="sldNum" sz="quarter" idx="12"/>
          </p:nvPr>
        </p:nvSpPr>
        <p:spPr/>
        <p:txBody>
          <a:bodyPr/>
          <a:lstStyle/>
          <a:p>
            <a:fld id="{F6BAA966-1120-574F-AB70-0A8B181C51F3}" type="slidenum">
              <a:rPr kumimoji="1" lang="zh-TW" altLang="en-US" smtClean="0"/>
              <a:t>15</a:t>
            </a:fld>
            <a:endParaRPr kumimoji="1" lang="zh-TW" altLang="en-US"/>
          </a:p>
        </p:txBody>
      </p:sp>
    </p:spTree>
    <p:extLst>
      <p:ext uri="{BB962C8B-B14F-4D97-AF65-F5344CB8AC3E}">
        <p14:creationId xmlns:p14="http://schemas.microsoft.com/office/powerpoint/2010/main" val="4292825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6E96A1-3462-684A-A214-DBF4B2653349}"/>
              </a:ext>
            </a:extLst>
          </p:cNvPr>
          <p:cNvSpPr>
            <a:spLocks noGrp="1"/>
          </p:cNvSpPr>
          <p:nvPr>
            <p:ph type="title"/>
          </p:nvPr>
        </p:nvSpPr>
        <p:spPr/>
        <p:txBody>
          <a:bodyPr/>
          <a:lstStyle/>
          <a:p>
            <a:r>
              <a:rPr kumimoji="1" lang="en-US" altLang="zh-TW" dirty="0"/>
              <a:t>Experimental Results</a:t>
            </a:r>
          </a:p>
        </p:txBody>
      </p:sp>
      <p:sp>
        <p:nvSpPr>
          <p:cNvPr id="3" name="內容版面配置區 2">
            <a:extLst>
              <a:ext uri="{FF2B5EF4-FFF2-40B4-BE49-F238E27FC236}">
                <a16:creationId xmlns:a16="http://schemas.microsoft.com/office/drawing/2014/main" id="{9C94603B-211D-BEA4-0A42-8D77D61015DC}"/>
              </a:ext>
            </a:extLst>
          </p:cNvPr>
          <p:cNvSpPr>
            <a:spLocks noGrp="1"/>
          </p:cNvSpPr>
          <p:nvPr>
            <p:ph idx="1"/>
          </p:nvPr>
        </p:nvSpPr>
        <p:spPr/>
        <p:txBody>
          <a:bodyPr/>
          <a:lstStyle/>
          <a:p>
            <a:pPr marL="0" indent="0">
              <a:buNone/>
            </a:pPr>
            <a:r>
              <a:rPr lang="en" altLang="zh-TW" b="0" i="0" u="none" strike="noStrike" dirty="0">
                <a:solidFill>
                  <a:srgbClr val="374151"/>
                </a:solidFill>
                <a:effectLst/>
                <a:latin typeface="Söhne"/>
              </a:rPr>
              <a:t>DIMACS problem families</a:t>
            </a:r>
            <a:endParaRPr kumimoji="1" lang="zh-TW" altLang="en-US" dirty="0"/>
          </a:p>
        </p:txBody>
      </p:sp>
      <p:cxnSp>
        <p:nvCxnSpPr>
          <p:cNvPr id="5" name="直線接點 4">
            <a:extLst>
              <a:ext uri="{FF2B5EF4-FFF2-40B4-BE49-F238E27FC236}">
                <a16:creationId xmlns:a16="http://schemas.microsoft.com/office/drawing/2014/main" id="{616259F9-E04A-F7BE-B33D-30350606FFAD}"/>
              </a:ext>
            </a:extLst>
          </p:cNvPr>
          <p:cNvCxnSpPr/>
          <p:nvPr/>
        </p:nvCxnSpPr>
        <p:spPr>
          <a:xfrm>
            <a:off x="779318" y="1751010"/>
            <a:ext cx="10633364" cy="0"/>
          </a:xfrm>
          <a:prstGeom prst="line">
            <a:avLst/>
          </a:prstGeom>
          <a:ln w="88900">
            <a:solidFill>
              <a:srgbClr val="FFC100"/>
            </a:solidFill>
          </a:ln>
        </p:spPr>
        <p:style>
          <a:lnRef idx="1">
            <a:schemeClr val="accent1"/>
          </a:lnRef>
          <a:fillRef idx="0">
            <a:schemeClr val="accent1"/>
          </a:fillRef>
          <a:effectRef idx="0">
            <a:schemeClr val="accent1"/>
          </a:effectRef>
          <a:fontRef idx="minor">
            <a:schemeClr val="tx1"/>
          </a:fontRef>
        </p:style>
      </p:cxnSp>
      <p:sp>
        <p:nvSpPr>
          <p:cNvPr id="4" name="投影片編號版面配置區 3">
            <a:extLst>
              <a:ext uri="{FF2B5EF4-FFF2-40B4-BE49-F238E27FC236}">
                <a16:creationId xmlns:a16="http://schemas.microsoft.com/office/drawing/2014/main" id="{3BD3D504-EF35-CF15-2E4C-374F539D3B3B}"/>
              </a:ext>
            </a:extLst>
          </p:cNvPr>
          <p:cNvSpPr>
            <a:spLocks noGrp="1"/>
          </p:cNvSpPr>
          <p:nvPr>
            <p:ph type="sldNum" sz="quarter" idx="12"/>
          </p:nvPr>
        </p:nvSpPr>
        <p:spPr/>
        <p:txBody>
          <a:bodyPr/>
          <a:lstStyle/>
          <a:p>
            <a:fld id="{F6BAA966-1120-574F-AB70-0A8B181C51F3}" type="slidenum">
              <a:rPr kumimoji="1" lang="zh-TW" altLang="en-US" smtClean="0"/>
              <a:t>16</a:t>
            </a:fld>
            <a:endParaRPr kumimoji="1" lang="zh-TW" altLang="en-US"/>
          </a:p>
        </p:txBody>
      </p:sp>
      <p:pic>
        <p:nvPicPr>
          <p:cNvPr id="8" name="圖片 7">
            <a:extLst>
              <a:ext uri="{FF2B5EF4-FFF2-40B4-BE49-F238E27FC236}">
                <a16:creationId xmlns:a16="http://schemas.microsoft.com/office/drawing/2014/main" id="{06E0D878-CEC3-957E-841F-D13F6D4FBB3D}"/>
              </a:ext>
            </a:extLst>
          </p:cNvPr>
          <p:cNvPicPr>
            <a:picLocks noChangeAspect="1"/>
          </p:cNvPicPr>
          <p:nvPr/>
        </p:nvPicPr>
        <p:blipFill>
          <a:blip r:embed="rId3"/>
          <a:stretch>
            <a:fillRect/>
          </a:stretch>
        </p:blipFill>
        <p:spPr>
          <a:xfrm>
            <a:off x="1778725" y="2527773"/>
            <a:ext cx="8445260" cy="3965102"/>
          </a:xfrm>
          <a:prstGeom prst="rect">
            <a:avLst/>
          </a:prstGeom>
        </p:spPr>
      </p:pic>
    </p:spTree>
    <p:extLst>
      <p:ext uri="{BB962C8B-B14F-4D97-AF65-F5344CB8AC3E}">
        <p14:creationId xmlns:p14="http://schemas.microsoft.com/office/powerpoint/2010/main" val="3504862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6E96A1-3462-684A-A214-DBF4B2653349}"/>
              </a:ext>
            </a:extLst>
          </p:cNvPr>
          <p:cNvSpPr>
            <a:spLocks noGrp="1"/>
          </p:cNvSpPr>
          <p:nvPr>
            <p:ph type="title"/>
          </p:nvPr>
        </p:nvSpPr>
        <p:spPr/>
        <p:txBody>
          <a:bodyPr/>
          <a:lstStyle/>
          <a:p>
            <a:r>
              <a:rPr kumimoji="1" lang="en-US" altLang="zh-TW" dirty="0"/>
              <a:t>Experimental Results</a:t>
            </a:r>
          </a:p>
        </p:txBody>
      </p:sp>
      <p:sp>
        <p:nvSpPr>
          <p:cNvPr id="3" name="內容版面配置區 2">
            <a:extLst>
              <a:ext uri="{FF2B5EF4-FFF2-40B4-BE49-F238E27FC236}">
                <a16:creationId xmlns:a16="http://schemas.microsoft.com/office/drawing/2014/main" id="{9C94603B-211D-BEA4-0A42-8D77D61015DC}"/>
              </a:ext>
            </a:extLst>
          </p:cNvPr>
          <p:cNvSpPr>
            <a:spLocks noGrp="1"/>
          </p:cNvSpPr>
          <p:nvPr>
            <p:ph idx="1"/>
          </p:nvPr>
        </p:nvSpPr>
        <p:spPr/>
        <p:txBody>
          <a:bodyPr/>
          <a:lstStyle/>
          <a:p>
            <a:pPr marL="0" indent="0">
              <a:buNone/>
            </a:pPr>
            <a:r>
              <a:rPr lang="en" altLang="zh-TW" b="0" i="0" u="none" strike="noStrike" dirty="0">
                <a:solidFill>
                  <a:srgbClr val="374151"/>
                </a:solidFill>
                <a:effectLst/>
                <a:latin typeface="Söhne"/>
              </a:rPr>
              <a:t>DIMACS problem families</a:t>
            </a:r>
            <a:endParaRPr kumimoji="1" lang="zh-TW" altLang="en-US" dirty="0"/>
          </a:p>
        </p:txBody>
      </p:sp>
      <p:cxnSp>
        <p:nvCxnSpPr>
          <p:cNvPr id="5" name="直線接點 4">
            <a:extLst>
              <a:ext uri="{FF2B5EF4-FFF2-40B4-BE49-F238E27FC236}">
                <a16:creationId xmlns:a16="http://schemas.microsoft.com/office/drawing/2014/main" id="{616259F9-E04A-F7BE-B33D-30350606FFAD}"/>
              </a:ext>
            </a:extLst>
          </p:cNvPr>
          <p:cNvCxnSpPr/>
          <p:nvPr/>
        </p:nvCxnSpPr>
        <p:spPr>
          <a:xfrm>
            <a:off x="779318" y="1751010"/>
            <a:ext cx="10633364" cy="0"/>
          </a:xfrm>
          <a:prstGeom prst="line">
            <a:avLst/>
          </a:prstGeom>
          <a:ln w="88900">
            <a:solidFill>
              <a:srgbClr val="FFC100"/>
            </a:solidFill>
          </a:ln>
        </p:spPr>
        <p:style>
          <a:lnRef idx="1">
            <a:schemeClr val="accent1"/>
          </a:lnRef>
          <a:fillRef idx="0">
            <a:schemeClr val="accent1"/>
          </a:fillRef>
          <a:effectRef idx="0">
            <a:schemeClr val="accent1"/>
          </a:effectRef>
          <a:fontRef idx="minor">
            <a:schemeClr val="tx1"/>
          </a:fontRef>
        </p:style>
      </p:cxnSp>
      <p:sp>
        <p:nvSpPr>
          <p:cNvPr id="4" name="投影片編號版面配置區 3">
            <a:extLst>
              <a:ext uri="{FF2B5EF4-FFF2-40B4-BE49-F238E27FC236}">
                <a16:creationId xmlns:a16="http://schemas.microsoft.com/office/drawing/2014/main" id="{3BD3D504-EF35-CF15-2E4C-374F539D3B3B}"/>
              </a:ext>
            </a:extLst>
          </p:cNvPr>
          <p:cNvSpPr>
            <a:spLocks noGrp="1"/>
          </p:cNvSpPr>
          <p:nvPr>
            <p:ph type="sldNum" sz="quarter" idx="12"/>
          </p:nvPr>
        </p:nvSpPr>
        <p:spPr/>
        <p:txBody>
          <a:bodyPr/>
          <a:lstStyle/>
          <a:p>
            <a:fld id="{F6BAA966-1120-574F-AB70-0A8B181C51F3}" type="slidenum">
              <a:rPr kumimoji="1" lang="zh-TW" altLang="en-US" smtClean="0"/>
              <a:t>17</a:t>
            </a:fld>
            <a:endParaRPr kumimoji="1" lang="zh-TW" altLang="en-US"/>
          </a:p>
        </p:txBody>
      </p:sp>
      <p:pic>
        <p:nvPicPr>
          <p:cNvPr id="7" name="圖片 6">
            <a:extLst>
              <a:ext uri="{FF2B5EF4-FFF2-40B4-BE49-F238E27FC236}">
                <a16:creationId xmlns:a16="http://schemas.microsoft.com/office/drawing/2014/main" id="{89A2A44A-BF82-A278-4328-43A45C6745EC}"/>
              </a:ext>
            </a:extLst>
          </p:cNvPr>
          <p:cNvPicPr>
            <a:picLocks noChangeAspect="1"/>
          </p:cNvPicPr>
          <p:nvPr/>
        </p:nvPicPr>
        <p:blipFill>
          <a:blip r:embed="rId3"/>
          <a:stretch>
            <a:fillRect/>
          </a:stretch>
        </p:blipFill>
        <p:spPr>
          <a:xfrm>
            <a:off x="2366554" y="2565033"/>
            <a:ext cx="7772400" cy="3452232"/>
          </a:xfrm>
          <a:prstGeom prst="rect">
            <a:avLst/>
          </a:prstGeom>
        </p:spPr>
      </p:pic>
    </p:spTree>
    <p:extLst>
      <p:ext uri="{BB962C8B-B14F-4D97-AF65-F5344CB8AC3E}">
        <p14:creationId xmlns:p14="http://schemas.microsoft.com/office/powerpoint/2010/main" val="3505623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6E96A1-3462-684A-A214-DBF4B2653349}"/>
              </a:ext>
            </a:extLst>
          </p:cNvPr>
          <p:cNvSpPr>
            <a:spLocks noGrp="1"/>
          </p:cNvSpPr>
          <p:nvPr>
            <p:ph type="title"/>
          </p:nvPr>
        </p:nvSpPr>
        <p:spPr/>
        <p:txBody>
          <a:bodyPr/>
          <a:lstStyle/>
          <a:p>
            <a:r>
              <a:rPr kumimoji="1" lang="en-US" altLang="zh-TW" dirty="0"/>
              <a:t>Experimental Results</a:t>
            </a:r>
          </a:p>
        </p:txBody>
      </p:sp>
      <p:sp>
        <p:nvSpPr>
          <p:cNvPr id="3" name="內容版面配置區 2">
            <a:extLst>
              <a:ext uri="{FF2B5EF4-FFF2-40B4-BE49-F238E27FC236}">
                <a16:creationId xmlns:a16="http://schemas.microsoft.com/office/drawing/2014/main" id="{9C94603B-211D-BEA4-0A42-8D77D61015DC}"/>
              </a:ext>
            </a:extLst>
          </p:cNvPr>
          <p:cNvSpPr>
            <a:spLocks noGrp="1"/>
          </p:cNvSpPr>
          <p:nvPr>
            <p:ph idx="1"/>
          </p:nvPr>
        </p:nvSpPr>
        <p:spPr/>
        <p:txBody>
          <a:bodyPr/>
          <a:lstStyle/>
          <a:p>
            <a:pPr marL="0" indent="0">
              <a:buNone/>
            </a:pPr>
            <a:r>
              <a:rPr lang="en" altLang="zh-TW" b="0" i="0" u="none" strike="noStrike" dirty="0">
                <a:solidFill>
                  <a:srgbClr val="374151"/>
                </a:solidFill>
                <a:effectLst/>
                <a:latin typeface="Söhne"/>
              </a:rPr>
              <a:t>DIMACS problem families</a:t>
            </a:r>
            <a:endParaRPr kumimoji="1" lang="zh-TW" altLang="en-US" dirty="0"/>
          </a:p>
        </p:txBody>
      </p:sp>
      <p:cxnSp>
        <p:nvCxnSpPr>
          <p:cNvPr id="5" name="直線接點 4">
            <a:extLst>
              <a:ext uri="{FF2B5EF4-FFF2-40B4-BE49-F238E27FC236}">
                <a16:creationId xmlns:a16="http://schemas.microsoft.com/office/drawing/2014/main" id="{616259F9-E04A-F7BE-B33D-30350606FFAD}"/>
              </a:ext>
            </a:extLst>
          </p:cNvPr>
          <p:cNvCxnSpPr/>
          <p:nvPr/>
        </p:nvCxnSpPr>
        <p:spPr>
          <a:xfrm>
            <a:off x="779318" y="1751010"/>
            <a:ext cx="10633364" cy="0"/>
          </a:xfrm>
          <a:prstGeom prst="line">
            <a:avLst/>
          </a:prstGeom>
          <a:ln w="88900">
            <a:solidFill>
              <a:srgbClr val="FFC100"/>
            </a:solidFill>
          </a:ln>
        </p:spPr>
        <p:style>
          <a:lnRef idx="1">
            <a:schemeClr val="accent1"/>
          </a:lnRef>
          <a:fillRef idx="0">
            <a:schemeClr val="accent1"/>
          </a:fillRef>
          <a:effectRef idx="0">
            <a:schemeClr val="accent1"/>
          </a:effectRef>
          <a:fontRef idx="minor">
            <a:schemeClr val="tx1"/>
          </a:fontRef>
        </p:style>
      </p:cxnSp>
      <p:sp>
        <p:nvSpPr>
          <p:cNvPr id="4" name="投影片編號版面配置區 3">
            <a:extLst>
              <a:ext uri="{FF2B5EF4-FFF2-40B4-BE49-F238E27FC236}">
                <a16:creationId xmlns:a16="http://schemas.microsoft.com/office/drawing/2014/main" id="{3BD3D504-EF35-CF15-2E4C-374F539D3B3B}"/>
              </a:ext>
            </a:extLst>
          </p:cNvPr>
          <p:cNvSpPr>
            <a:spLocks noGrp="1"/>
          </p:cNvSpPr>
          <p:nvPr>
            <p:ph type="sldNum" sz="quarter" idx="12"/>
          </p:nvPr>
        </p:nvSpPr>
        <p:spPr/>
        <p:txBody>
          <a:bodyPr/>
          <a:lstStyle/>
          <a:p>
            <a:fld id="{F6BAA966-1120-574F-AB70-0A8B181C51F3}" type="slidenum">
              <a:rPr kumimoji="1" lang="zh-TW" altLang="en-US" smtClean="0"/>
              <a:t>18</a:t>
            </a:fld>
            <a:endParaRPr kumimoji="1" lang="zh-TW" altLang="en-US"/>
          </a:p>
        </p:txBody>
      </p:sp>
      <p:pic>
        <p:nvPicPr>
          <p:cNvPr id="8" name="圖片 7">
            <a:extLst>
              <a:ext uri="{FF2B5EF4-FFF2-40B4-BE49-F238E27FC236}">
                <a16:creationId xmlns:a16="http://schemas.microsoft.com/office/drawing/2014/main" id="{7D909F23-1ECB-0E9D-AB52-2688E8B2B13D}"/>
              </a:ext>
            </a:extLst>
          </p:cNvPr>
          <p:cNvPicPr>
            <a:picLocks noChangeAspect="1"/>
          </p:cNvPicPr>
          <p:nvPr/>
        </p:nvPicPr>
        <p:blipFill>
          <a:blip r:embed="rId3"/>
          <a:stretch>
            <a:fillRect/>
          </a:stretch>
        </p:blipFill>
        <p:spPr>
          <a:xfrm>
            <a:off x="1520636" y="2908924"/>
            <a:ext cx="9892046" cy="2760351"/>
          </a:xfrm>
          <a:prstGeom prst="rect">
            <a:avLst/>
          </a:prstGeom>
        </p:spPr>
      </p:pic>
    </p:spTree>
    <p:extLst>
      <p:ext uri="{BB962C8B-B14F-4D97-AF65-F5344CB8AC3E}">
        <p14:creationId xmlns:p14="http://schemas.microsoft.com/office/powerpoint/2010/main" val="1617612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6E96A1-3462-684A-A214-DBF4B2653349}"/>
              </a:ext>
            </a:extLst>
          </p:cNvPr>
          <p:cNvSpPr>
            <a:spLocks noGrp="1"/>
          </p:cNvSpPr>
          <p:nvPr>
            <p:ph type="title"/>
          </p:nvPr>
        </p:nvSpPr>
        <p:spPr/>
        <p:txBody>
          <a:bodyPr/>
          <a:lstStyle/>
          <a:p>
            <a:r>
              <a:rPr kumimoji="1" lang="en-US" altLang="zh-TW" dirty="0"/>
              <a:t>Experimental Results</a:t>
            </a:r>
          </a:p>
        </p:txBody>
      </p:sp>
      <p:sp>
        <p:nvSpPr>
          <p:cNvPr id="3" name="內容版面配置區 2">
            <a:extLst>
              <a:ext uri="{FF2B5EF4-FFF2-40B4-BE49-F238E27FC236}">
                <a16:creationId xmlns:a16="http://schemas.microsoft.com/office/drawing/2014/main" id="{9C94603B-211D-BEA4-0A42-8D77D61015DC}"/>
              </a:ext>
            </a:extLst>
          </p:cNvPr>
          <p:cNvSpPr>
            <a:spLocks noGrp="1"/>
          </p:cNvSpPr>
          <p:nvPr>
            <p:ph idx="1"/>
          </p:nvPr>
        </p:nvSpPr>
        <p:spPr/>
        <p:txBody>
          <a:bodyPr/>
          <a:lstStyle/>
          <a:p>
            <a:pPr marL="0" indent="0">
              <a:buNone/>
            </a:pPr>
            <a:r>
              <a:rPr lang="en" altLang="zh-TW" b="0" i="0" u="none" strike="noStrike" dirty="0">
                <a:solidFill>
                  <a:srgbClr val="374151"/>
                </a:solidFill>
                <a:effectLst/>
                <a:latin typeface="Söhne"/>
              </a:rPr>
              <a:t>DIMACS problem families</a:t>
            </a:r>
            <a:endParaRPr kumimoji="1" lang="zh-TW" altLang="en-US" dirty="0"/>
          </a:p>
        </p:txBody>
      </p:sp>
      <p:cxnSp>
        <p:nvCxnSpPr>
          <p:cNvPr id="5" name="直線接點 4">
            <a:extLst>
              <a:ext uri="{FF2B5EF4-FFF2-40B4-BE49-F238E27FC236}">
                <a16:creationId xmlns:a16="http://schemas.microsoft.com/office/drawing/2014/main" id="{616259F9-E04A-F7BE-B33D-30350606FFAD}"/>
              </a:ext>
            </a:extLst>
          </p:cNvPr>
          <p:cNvCxnSpPr/>
          <p:nvPr/>
        </p:nvCxnSpPr>
        <p:spPr>
          <a:xfrm>
            <a:off x="779318" y="1751010"/>
            <a:ext cx="10633364" cy="0"/>
          </a:xfrm>
          <a:prstGeom prst="line">
            <a:avLst/>
          </a:prstGeom>
          <a:ln w="88900">
            <a:solidFill>
              <a:srgbClr val="FFC100"/>
            </a:solidFill>
          </a:ln>
        </p:spPr>
        <p:style>
          <a:lnRef idx="1">
            <a:schemeClr val="accent1"/>
          </a:lnRef>
          <a:fillRef idx="0">
            <a:schemeClr val="accent1"/>
          </a:fillRef>
          <a:effectRef idx="0">
            <a:schemeClr val="accent1"/>
          </a:effectRef>
          <a:fontRef idx="minor">
            <a:schemeClr val="tx1"/>
          </a:fontRef>
        </p:style>
      </p:cxnSp>
      <p:sp>
        <p:nvSpPr>
          <p:cNvPr id="4" name="投影片編號版面配置區 3">
            <a:extLst>
              <a:ext uri="{FF2B5EF4-FFF2-40B4-BE49-F238E27FC236}">
                <a16:creationId xmlns:a16="http://schemas.microsoft.com/office/drawing/2014/main" id="{3BD3D504-EF35-CF15-2E4C-374F539D3B3B}"/>
              </a:ext>
            </a:extLst>
          </p:cNvPr>
          <p:cNvSpPr>
            <a:spLocks noGrp="1"/>
          </p:cNvSpPr>
          <p:nvPr>
            <p:ph type="sldNum" sz="quarter" idx="12"/>
          </p:nvPr>
        </p:nvSpPr>
        <p:spPr/>
        <p:txBody>
          <a:bodyPr/>
          <a:lstStyle/>
          <a:p>
            <a:fld id="{F6BAA966-1120-574F-AB70-0A8B181C51F3}" type="slidenum">
              <a:rPr kumimoji="1" lang="zh-TW" altLang="en-US" smtClean="0"/>
              <a:t>19</a:t>
            </a:fld>
            <a:endParaRPr kumimoji="1" lang="zh-TW" altLang="en-US"/>
          </a:p>
        </p:txBody>
      </p:sp>
      <p:pic>
        <p:nvPicPr>
          <p:cNvPr id="6" name="圖片 5">
            <a:extLst>
              <a:ext uri="{FF2B5EF4-FFF2-40B4-BE49-F238E27FC236}">
                <a16:creationId xmlns:a16="http://schemas.microsoft.com/office/drawing/2014/main" id="{B51F17AD-99A9-340B-B729-9E4B08394550}"/>
              </a:ext>
            </a:extLst>
          </p:cNvPr>
          <p:cNvPicPr>
            <a:picLocks noChangeAspect="1"/>
          </p:cNvPicPr>
          <p:nvPr/>
        </p:nvPicPr>
        <p:blipFill>
          <a:blip r:embed="rId3"/>
          <a:stretch>
            <a:fillRect/>
          </a:stretch>
        </p:blipFill>
        <p:spPr>
          <a:xfrm>
            <a:off x="2336800" y="2493963"/>
            <a:ext cx="7518400" cy="3683000"/>
          </a:xfrm>
          <a:prstGeom prst="rect">
            <a:avLst/>
          </a:prstGeom>
        </p:spPr>
      </p:pic>
    </p:spTree>
    <p:extLst>
      <p:ext uri="{BB962C8B-B14F-4D97-AF65-F5344CB8AC3E}">
        <p14:creationId xmlns:p14="http://schemas.microsoft.com/office/powerpoint/2010/main" val="410505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6E96A1-3462-684A-A214-DBF4B2653349}"/>
              </a:ext>
            </a:extLst>
          </p:cNvPr>
          <p:cNvSpPr>
            <a:spLocks noGrp="1"/>
          </p:cNvSpPr>
          <p:nvPr>
            <p:ph type="title"/>
          </p:nvPr>
        </p:nvSpPr>
        <p:spPr/>
        <p:txBody>
          <a:bodyPr/>
          <a:lstStyle/>
          <a:p>
            <a:r>
              <a:rPr kumimoji="1" lang="en-US" altLang="zh-TW" dirty="0"/>
              <a:t>Content</a:t>
            </a:r>
            <a:endParaRPr kumimoji="1" lang="zh-TW" altLang="en-US" dirty="0"/>
          </a:p>
        </p:txBody>
      </p:sp>
      <p:sp>
        <p:nvSpPr>
          <p:cNvPr id="3" name="內容版面配置區 2">
            <a:extLst>
              <a:ext uri="{FF2B5EF4-FFF2-40B4-BE49-F238E27FC236}">
                <a16:creationId xmlns:a16="http://schemas.microsoft.com/office/drawing/2014/main" id="{9C94603B-211D-BEA4-0A42-8D77D61015DC}"/>
              </a:ext>
            </a:extLst>
          </p:cNvPr>
          <p:cNvSpPr>
            <a:spLocks noGrp="1"/>
          </p:cNvSpPr>
          <p:nvPr>
            <p:ph idx="1"/>
          </p:nvPr>
        </p:nvSpPr>
        <p:spPr/>
        <p:txBody>
          <a:bodyPr/>
          <a:lstStyle/>
          <a:p>
            <a:r>
              <a:rPr kumimoji="1" lang="en-US" altLang="zh-TW" dirty="0"/>
              <a:t>Introduction</a:t>
            </a:r>
          </a:p>
          <a:p>
            <a:r>
              <a:rPr kumimoji="1" lang="en-US" altLang="zh-TW" dirty="0"/>
              <a:t>The Push-Relabel Method</a:t>
            </a:r>
          </a:p>
          <a:p>
            <a:r>
              <a:rPr kumimoji="1" lang="en-US" altLang="zh-TW" dirty="0"/>
              <a:t>HI-PR Implementation</a:t>
            </a:r>
          </a:p>
          <a:p>
            <a:r>
              <a:rPr kumimoji="1" lang="en-US" altLang="zh-TW" dirty="0"/>
              <a:t>PAR Algorithm</a:t>
            </a:r>
          </a:p>
          <a:p>
            <a:r>
              <a:rPr kumimoji="1" lang="en-US" altLang="zh-TW" dirty="0"/>
              <a:t>Experimental results</a:t>
            </a:r>
          </a:p>
          <a:p>
            <a:r>
              <a:rPr kumimoji="1" lang="en-US" altLang="zh-TW" dirty="0"/>
              <a:t>Conclusion</a:t>
            </a:r>
            <a:endParaRPr kumimoji="1" lang="zh-TW" altLang="en-US" dirty="0"/>
          </a:p>
        </p:txBody>
      </p:sp>
      <p:cxnSp>
        <p:nvCxnSpPr>
          <p:cNvPr id="5" name="直線接點 4">
            <a:extLst>
              <a:ext uri="{FF2B5EF4-FFF2-40B4-BE49-F238E27FC236}">
                <a16:creationId xmlns:a16="http://schemas.microsoft.com/office/drawing/2014/main" id="{616259F9-E04A-F7BE-B33D-30350606FFAD}"/>
              </a:ext>
            </a:extLst>
          </p:cNvPr>
          <p:cNvCxnSpPr/>
          <p:nvPr/>
        </p:nvCxnSpPr>
        <p:spPr>
          <a:xfrm>
            <a:off x="779318" y="1751010"/>
            <a:ext cx="10633364" cy="0"/>
          </a:xfrm>
          <a:prstGeom prst="line">
            <a:avLst/>
          </a:prstGeom>
          <a:ln w="88900">
            <a:solidFill>
              <a:srgbClr val="FFC100"/>
            </a:solidFill>
          </a:ln>
        </p:spPr>
        <p:style>
          <a:lnRef idx="1">
            <a:schemeClr val="accent1"/>
          </a:lnRef>
          <a:fillRef idx="0">
            <a:schemeClr val="accent1"/>
          </a:fillRef>
          <a:effectRef idx="0">
            <a:schemeClr val="accent1"/>
          </a:effectRef>
          <a:fontRef idx="minor">
            <a:schemeClr val="tx1"/>
          </a:fontRef>
        </p:style>
      </p:cxnSp>
      <p:sp>
        <p:nvSpPr>
          <p:cNvPr id="4" name="投影片編號版面配置區 3">
            <a:extLst>
              <a:ext uri="{FF2B5EF4-FFF2-40B4-BE49-F238E27FC236}">
                <a16:creationId xmlns:a16="http://schemas.microsoft.com/office/drawing/2014/main" id="{71655A72-EA3D-76F9-B595-5700C826A632}"/>
              </a:ext>
            </a:extLst>
          </p:cNvPr>
          <p:cNvSpPr>
            <a:spLocks noGrp="1"/>
          </p:cNvSpPr>
          <p:nvPr>
            <p:ph type="sldNum" sz="quarter" idx="12"/>
          </p:nvPr>
        </p:nvSpPr>
        <p:spPr/>
        <p:txBody>
          <a:bodyPr/>
          <a:lstStyle/>
          <a:p>
            <a:fld id="{F6BAA966-1120-574F-AB70-0A8B181C51F3}" type="slidenum">
              <a:rPr kumimoji="1" lang="zh-TW" altLang="en-US" smtClean="0"/>
              <a:t>2</a:t>
            </a:fld>
            <a:endParaRPr kumimoji="1" lang="zh-TW" altLang="en-US"/>
          </a:p>
        </p:txBody>
      </p:sp>
    </p:spTree>
    <p:extLst>
      <p:ext uri="{BB962C8B-B14F-4D97-AF65-F5344CB8AC3E}">
        <p14:creationId xmlns:p14="http://schemas.microsoft.com/office/powerpoint/2010/main" val="11121733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6E96A1-3462-684A-A214-DBF4B2653349}"/>
              </a:ext>
            </a:extLst>
          </p:cNvPr>
          <p:cNvSpPr>
            <a:spLocks noGrp="1"/>
          </p:cNvSpPr>
          <p:nvPr>
            <p:ph type="title"/>
          </p:nvPr>
        </p:nvSpPr>
        <p:spPr/>
        <p:txBody>
          <a:bodyPr/>
          <a:lstStyle/>
          <a:p>
            <a:r>
              <a:rPr kumimoji="1" lang="en-US" altLang="zh-TW" dirty="0"/>
              <a:t>Experimental Results</a:t>
            </a:r>
          </a:p>
        </p:txBody>
      </p:sp>
      <p:sp>
        <p:nvSpPr>
          <p:cNvPr id="3" name="內容版面配置區 2">
            <a:extLst>
              <a:ext uri="{FF2B5EF4-FFF2-40B4-BE49-F238E27FC236}">
                <a16:creationId xmlns:a16="http://schemas.microsoft.com/office/drawing/2014/main" id="{9C94603B-211D-BEA4-0A42-8D77D61015DC}"/>
              </a:ext>
            </a:extLst>
          </p:cNvPr>
          <p:cNvSpPr>
            <a:spLocks noGrp="1"/>
          </p:cNvSpPr>
          <p:nvPr>
            <p:ph idx="1"/>
          </p:nvPr>
        </p:nvSpPr>
        <p:spPr/>
        <p:txBody>
          <a:bodyPr/>
          <a:lstStyle/>
          <a:p>
            <a:pPr marL="0" indent="0">
              <a:buNone/>
            </a:pPr>
            <a:r>
              <a:rPr lang="en" altLang="zh-TW" dirty="0">
                <a:solidFill>
                  <a:srgbClr val="374151"/>
                </a:solidFill>
                <a:latin typeface="Söhne"/>
              </a:rPr>
              <a:t>V</a:t>
            </a:r>
            <a:r>
              <a:rPr lang="en" altLang="zh-TW" b="0" i="0" u="none" strike="noStrike" dirty="0">
                <a:solidFill>
                  <a:srgbClr val="374151"/>
                </a:solidFill>
                <a:effectLst/>
                <a:latin typeface="Söhne"/>
              </a:rPr>
              <a:t>ision application problems</a:t>
            </a:r>
          </a:p>
        </p:txBody>
      </p:sp>
      <p:cxnSp>
        <p:nvCxnSpPr>
          <p:cNvPr id="5" name="直線接點 4">
            <a:extLst>
              <a:ext uri="{FF2B5EF4-FFF2-40B4-BE49-F238E27FC236}">
                <a16:creationId xmlns:a16="http://schemas.microsoft.com/office/drawing/2014/main" id="{616259F9-E04A-F7BE-B33D-30350606FFAD}"/>
              </a:ext>
            </a:extLst>
          </p:cNvPr>
          <p:cNvCxnSpPr/>
          <p:nvPr/>
        </p:nvCxnSpPr>
        <p:spPr>
          <a:xfrm>
            <a:off x="779318" y="1751010"/>
            <a:ext cx="10633364" cy="0"/>
          </a:xfrm>
          <a:prstGeom prst="line">
            <a:avLst/>
          </a:prstGeom>
          <a:ln w="88900">
            <a:solidFill>
              <a:srgbClr val="FFC100"/>
            </a:solidFill>
          </a:ln>
        </p:spPr>
        <p:style>
          <a:lnRef idx="1">
            <a:schemeClr val="accent1"/>
          </a:lnRef>
          <a:fillRef idx="0">
            <a:schemeClr val="accent1"/>
          </a:fillRef>
          <a:effectRef idx="0">
            <a:schemeClr val="accent1"/>
          </a:effectRef>
          <a:fontRef idx="minor">
            <a:schemeClr val="tx1"/>
          </a:fontRef>
        </p:style>
      </p:cxnSp>
      <p:sp>
        <p:nvSpPr>
          <p:cNvPr id="4" name="投影片編號版面配置區 3">
            <a:extLst>
              <a:ext uri="{FF2B5EF4-FFF2-40B4-BE49-F238E27FC236}">
                <a16:creationId xmlns:a16="http://schemas.microsoft.com/office/drawing/2014/main" id="{3BD3D504-EF35-CF15-2E4C-374F539D3B3B}"/>
              </a:ext>
            </a:extLst>
          </p:cNvPr>
          <p:cNvSpPr>
            <a:spLocks noGrp="1"/>
          </p:cNvSpPr>
          <p:nvPr>
            <p:ph type="sldNum" sz="quarter" idx="12"/>
          </p:nvPr>
        </p:nvSpPr>
        <p:spPr/>
        <p:txBody>
          <a:bodyPr/>
          <a:lstStyle/>
          <a:p>
            <a:fld id="{F6BAA966-1120-574F-AB70-0A8B181C51F3}" type="slidenum">
              <a:rPr kumimoji="1" lang="zh-TW" altLang="en-US" smtClean="0"/>
              <a:t>20</a:t>
            </a:fld>
            <a:endParaRPr kumimoji="1" lang="zh-TW" altLang="en-US"/>
          </a:p>
        </p:txBody>
      </p:sp>
      <p:pic>
        <p:nvPicPr>
          <p:cNvPr id="6" name="圖片 5">
            <a:extLst>
              <a:ext uri="{FF2B5EF4-FFF2-40B4-BE49-F238E27FC236}">
                <a16:creationId xmlns:a16="http://schemas.microsoft.com/office/drawing/2014/main" id="{761A0D47-86A7-4184-3F36-979CBFF18D82}"/>
              </a:ext>
            </a:extLst>
          </p:cNvPr>
          <p:cNvPicPr>
            <a:picLocks noChangeAspect="1"/>
          </p:cNvPicPr>
          <p:nvPr/>
        </p:nvPicPr>
        <p:blipFill>
          <a:blip r:embed="rId3"/>
          <a:stretch>
            <a:fillRect/>
          </a:stretch>
        </p:blipFill>
        <p:spPr>
          <a:xfrm>
            <a:off x="838200" y="2512232"/>
            <a:ext cx="4734016" cy="3664731"/>
          </a:xfrm>
          <a:prstGeom prst="rect">
            <a:avLst/>
          </a:prstGeom>
        </p:spPr>
      </p:pic>
      <p:pic>
        <p:nvPicPr>
          <p:cNvPr id="7" name="圖片 6">
            <a:extLst>
              <a:ext uri="{FF2B5EF4-FFF2-40B4-BE49-F238E27FC236}">
                <a16:creationId xmlns:a16="http://schemas.microsoft.com/office/drawing/2014/main" id="{C33414E3-60CD-02A3-3B80-540B79CF4871}"/>
              </a:ext>
            </a:extLst>
          </p:cNvPr>
          <p:cNvPicPr>
            <a:picLocks noChangeAspect="1"/>
          </p:cNvPicPr>
          <p:nvPr/>
        </p:nvPicPr>
        <p:blipFill>
          <a:blip r:embed="rId4"/>
          <a:stretch>
            <a:fillRect/>
          </a:stretch>
        </p:blipFill>
        <p:spPr>
          <a:xfrm>
            <a:off x="5908683" y="2512232"/>
            <a:ext cx="5108649" cy="2610632"/>
          </a:xfrm>
          <a:prstGeom prst="rect">
            <a:avLst/>
          </a:prstGeom>
        </p:spPr>
      </p:pic>
    </p:spTree>
    <p:extLst>
      <p:ext uri="{BB962C8B-B14F-4D97-AF65-F5344CB8AC3E}">
        <p14:creationId xmlns:p14="http://schemas.microsoft.com/office/powerpoint/2010/main" val="3306048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6E96A1-3462-684A-A214-DBF4B2653349}"/>
              </a:ext>
            </a:extLst>
          </p:cNvPr>
          <p:cNvSpPr>
            <a:spLocks noGrp="1"/>
          </p:cNvSpPr>
          <p:nvPr>
            <p:ph type="title"/>
          </p:nvPr>
        </p:nvSpPr>
        <p:spPr/>
        <p:txBody>
          <a:bodyPr/>
          <a:lstStyle/>
          <a:p>
            <a:r>
              <a:rPr kumimoji="1" lang="en-US" altLang="zh-TW" dirty="0"/>
              <a:t>Experimental Results</a:t>
            </a:r>
          </a:p>
        </p:txBody>
      </p:sp>
      <p:sp>
        <p:nvSpPr>
          <p:cNvPr id="3" name="內容版面配置區 2">
            <a:extLst>
              <a:ext uri="{FF2B5EF4-FFF2-40B4-BE49-F238E27FC236}">
                <a16:creationId xmlns:a16="http://schemas.microsoft.com/office/drawing/2014/main" id="{9C94603B-211D-BEA4-0A42-8D77D61015DC}"/>
              </a:ext>
            </a:extLst>
          </p:cNvPr>
          <p:cNvSpPr>
            <a:spLocks noGrp="1"/>
          </p:cNvSpPr>
          <p:nvPr>
            <p:ph idx="1"/>
          </p:nvPr>
        </p:nvSpPr>
        <p:spPr/>
        <p:txBody>
          <a:bodyPr/>
          <a:lstStyle/>
          <a:p>
            <a:pPr marL="0" indent="0">
              <a:buNone/>
            </a:pPr>
            <a:r>
              <a:rPr lang="en" altLang="zh-TW" dirty="0">
                <a:solidFill>
                  <a:srgbClr val="374151"/>
                </a:solidFill>
                <a:latin typeface="Söhne"/>
              </a:rPr>
              <a:t>V</a:t>
            </a:r>
            <a:r>
              <a:rPr lang="en" altLang="zh-TW" b="0" i="0" u="none" strike="noStrike" dirty="0">
                <a:solidFill>
                  <a:srgbClr val="374151"/>
                </a:solidFill>
                <a:effectLst/>
                <a:latin typeface="Söhne"/>
              </a:rPr>
              <a:t>ision application problems</a:t>
            </a:r>
          </a:p>
        </p:txBody>
      </p:sp>
      <p:cxnSp>
        <p:nvCxnSpPr>
          <p:cNvPr id="5" name="直線接點 4">
            <a:extLst>
              <a:ext uri="{FF2B5EF4-FFF2-40B4-BE49-F238E27FC236}">
                <a16:creationId xmlns:a16="http://schemas.microsoft.com/office/drawing/2014/main" id="{616259F9-E04A-F7BE-B33D-30350606FFAD}"/>
              </a:ext>
            </a:extLst>
          </p:cNvPr>
          <p:cNvCxnSpPr/>
          <p:nvPr/>
        </p:nvCxnSpPr>
        <p:spPr>
          <a:xfrm>
            <a:off x="779318" y="1751010"/>
            <a:ext cx="10633364" cy="0"/>
          </a:xfrm>
          <a:prstGeom prst="line">
            <a:avLst/>
          </a:prstGeom>
          <a:ln w="88900">
            <a:solidFill>
              <a:srgbClr val="FFC100"/>
            </a:solidFill>
          </a:ln>
        </p:spPr>
        <p:style>
          <a:lnRef idx="1">
            <a:schemeClr val="accent1"/>
          </a:lnRef>
          <a:fillRef idx="0">
            <a:schemeClr val="accent1"/>
          </a:fillRef>
          <a:effectRef idx="0">
            <a:schemeClr val="accent1"/>
          </a:effectRef>
          <a:fontRef idx="minor">
            <a:schemeClr val="tx1"/>
          </a:fontRef>
        </p:style>
      </p:cxnSp>
      <p:sp>
        <p:nvSpPr>
          <p:cNvPr id="4" name="投影片編號版面配置區 3">
            <a:extLst>
              <a:ext uri="{FF2B5EF4-FFF2-40B4-BE49-F238E27FC236}">
                <a16:creationId xmlns:a16="http://schemas.microsoft.com/office/drawing/2014/main" id="{3BD3D504-EF35-CF15-2E4C-374F539D3B3B}"/>
              </a:ext>
            </a:extLst>
          </p:cNvPr>
          <p:cNvSpPr>
            <a:spLocks noGrp="1"/>
          </p:cNvSpPr>
          <p:nvPr>
            <p:ph type="sldNum" sz="quarter" idx="12"/>
          </p:nvPr>
        </p:nvSpPr>
        <p:spPr/>
        <p:txBody>
          <a:bodyPr/>
          <a:lstStyle/>
          <a:p>
            <a:fld id="{F6BAA966-1120-574F-AB70-0A8B181C51F3}" type="slidenum">
              <a:rPr kumimoji="1" lang="zh-TW" altLang="en-US" smtClean="0"/>
              <a:t>21</a:t>
            </a:fld>
            <a:endParaRPr kumimoji="1" lang="zh-TW" altLang="en-US"/>
          </a:p>
        </p:txBody>
      </p:sp>
      <p:pic>
        <p:nvPicPr>
          <p:cNvPr id="8" name="圖片 7">
            <a:extLst>
              <a:ext uri="{FF2B5EF4-FFF2-40B4-BE49-F238E27FC236}">
                <a16:creationId xmlns:a16="http://schemas.microsoft.com/office/drawing/2014/main" id="{E24D6636-0BAD-F176-5BC3-AFCB59C6548B}"/>
              </a:ext>
            </a:extLst>
          </p:cNvPr>
          <p:cNvPicPr>
            <a:picLocks noChangeAspect="1"/>
          </p:cNvPicPr>
          <p:nvPr/>
        </p:nvPicPr>
        <p:blipFill>
          <a:blip r:embed="rId3"/>
          <a:stretch>
            <a:fillRect/>
          </a:stretch>
        </p:blipFill>
        <p:spPr>
          <a:xfrm>
            <a:off x="5231185" y="1870075"/>
            <a:ext cx="4579021" cy="4913444"/>
          </a:xfrm>
          <a:prstGeom prst="rect">
            <a:avLst/>
          </a:prstGeom>
        </p:spPr>
      </p:pic>
    </p:spTree>
    <p:extLst>
      <p:ext uri="{BB962C8B-B14F-4D97-AF65-F5344CB8AC3E}">
        <p14:creationId xmlns:p14="http://schemas.microsoft.com/office/powerpoint/2010/main" val="378138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6E96A1-3462-684A-A214-DBF4B2653349}"/>
              </a:ext>
            </a:extLst>
          </p:cNvPr>
          <p:cNvSpPr>
            <a:spLocks noGrp="1"/>
          </p:cNvSpPr>
          <p:nvPr>
            <p:ph type="title"/>
          </p:nvPr>
        </p:nvSpPr>
        <p:spPr/>
        <p:txBody>
          <a:bodyPr/>
          <a:lstStyle/>
          <a:p>
            <a:r>
              <a:rPr kumimoji="1" lang="en-US" altLang="zh-TW" dirty="0"/>
              <a:t>Conclusion</a:t>
            </a:r>
            <a:endParaRPr kumimoji="1" lang="zh-TW" altLang="en-US" dirty="0"/>
          </a:p>
        </p:txBody>
      </p:sp>
      <p:sp>
        <p:nvSpPr>
          <p:cNvPr id="3" name="內容版面配置區 2">
            <a:extLst>
              <a:ext uri="{FF2B5EF4-FFF2-40B4-BE49-F238E27FC236}">
                <a16:creationId xmlns:a16="http://schemas.microsoft.com/office/drawing/2014/main" id="{9C94603B-211D-BEA4-0A42-8D77D61015DC}"/>
              </a:ext>
            </a:extLst>
          </p:cNvPr>
          <p:cNvSpPr>
            <a:spLocks noGrp="1"/>
          </p:cNvSpPr>
          <p:nvPr>
            <p:ph idx="1"/>
          </p:nvPr>
        </p:nvSpPr>
        <p:spPr/>
        <p:txBody>
          <a:bodyPr/>
          <a:lstStyle/>
          <a:p>
            <a:r>
              <a:rPr lang="en" altLang="zh-TW" b="0" i="0" u="none" strike="noStrike" dirty="0">
                <a:solidFill>
                  <a:srgbClr val="374151"/>
                </a:solidFill>
                <a:effectLst/>
                <a:latin typeface="Söhne"/>
              </a:rPr>
              <a:t>The PAR (Partial Augment-Relabel) algorithm is found to be more robust than the HI-PR algorithm</a:t>
            </a:r>
          </a:p>
          <a:p>
            <a:r>
              <a:rPr lang="en" altLang="zh-TW" b="0" i="0" u="none" strike="noStrike" dirty="0">
                <a:solidFill>
                  <a:srgbClr val="374151"/>
                </a:solidFill>
                <a:effectLst/>
                <a:latin typeface="Söhne"/>
              </a:rPr>
              <a:t>PAR outperforms HI-PR on all tested problem families</a:t>
            </a:r>
          </a:p>
          <a:p>
            <a:r>
              <a:rPr lang="en" altLang="zh-TW" b="0" i="0" u="none" strike="noStrike" dirty="0">
                <a:solidFill>
                  <a:srgbClr val="374151"/>
                </a:solidFill>
                <a:effectLst/>
                <a:latin typeface="Söhne"/>
              </a:rPr>
              <a:t>The CH (Capacity Heuristic) algorithm is slower than HI-PR on large RMF-Wide problems and significantly slower on stereo vision problems.</a:t>
            </a:r>
          </a:p>
          <a:p>
            <a:r>
              <a:rPr lang="en" altLang="zh-TW" b="0" i="0" u="none" strike="noStrike" dirty="0" err="1">
                <a:solidFill>
                  <a:srgbClr val="374151"/>
                </a:solidFill>
                <a:effectLst/>
                <a:latin typeface="Söhne"/>
              </a:rPr>
              <a:t>CHn</a:t>
            </a:r>
            <a:r>
              <a:rPr lang="en" altLang="zh-TW" b="0" i="0" u="none" strike="noStrike" dirty="0">
                <a:solidFill>
                  <a:srgbClr val="374151"/>
                </a:solidFill>
                <a:effectLst/>
                <a:latin typeface="Söhne"/>
              </a:rPr>
              <a:t> (a variation of CH) is more robust but noticeably slower on large RMF-Wide instances.</a:t>
            </a:r>
          </a:p>
          <a:p>
            <a:endParaRPr lang="en" altLang="zh-TW" b="0" i="0" u="none" strike="noStrike" dirty="0">
              <a:solidFill>
                <a:srgbClr val="374151"/>
              </a:solidFill>
              <a:effectLst/>
              <a:latin typeface="Söhne"/>
            </a:endParaRPr>
          </a:p>
          <a:p>
            <a:endParaRPr lang="en" altLang="zh-TW" dirty="0">
              <a:solidFill>
                <a:srgbClr val="374151"/>
              </a:solidFill>
              <a:latin typeface="Söhne"/>
            </a:endParaRPr>
          </a:p>
          <a:p>
            <a:endParaRPr kumimoji="1" lang="zh-TW" altLang="en-US" dirty="0"/>
          </a:p>
        </p:txBody>
      </p:sp>
      <p:cxnSp>
        <p:nvCxnSpPr>
          <p:cNvPr id="5" name="直線接點 4">
            <a:extLst>
              <a:ext uri="{FF2B5EF4-FFF2-40B4-BE49-F238E27FC236}">
                <a16:creationId xmlns:a16="http://schemas.microsoft.com/office/drawing/2014/main" id="{616259F9-E04A-F7BE-B33D-30350606FFAD}"/>
              </a:ext>
            </a:extLst>
          </p:cNvPr>
          <p:cNvCxnSpPr/>
          <p:nvPr/>
        </p:nvCxnSpPr>
        <p:spPr>
          <a:xfrm>
            <a:off x="779318" y="1751010"/>
            <a:ext cx="10633364" cy="0"/>
          </a:xfrm>
          <a:prstGeom prst="line">
            <a:avLst/>
          </a:prstGeom>
          <a:ln w="88900">
            <a:solidFill>
              <a:srgbClr val="FFC100"/>
            </a:solidFill>
          </a:ln>
        </p:spPr>
        <p:style>
          <a:lnRef idx="1">
            <a:schemeClr val="accent1"/>
          </a:lnRef>
          <a:fillRef idx="0">
            <a:schemeClr val="accent1"/>
          </a:fillRef>
          <a:effectRef idx="0">
            <a:schemeClr val="accent1"/>
          </a:effectRef>
          <a:fontRef idx="minor">
            <a:schemeClr val="tx1"/>
          </a:fontRef>
        </p:style>
      </p:cxnSp>
      <p:sp>
        <p:nvSpPr>
          <p:cNvPr id="4" name="投影片編號版面配置區 3">
            <a:extLst>
              <a:ext uri="{FF2B5EF4-FFF2-40B4-BE49-F238E27FC236}">
                <a16:creationId xmlns:a16="http://schemas.microsoft.com/office/drawing/2014/main" id="{87DDA79B-E92A-5FEC-1604-9FA1DC829DB8}"/>
              </a:ext>
            </a:extLst>
          </p:cNvPr>
          <p:cNvSpPr>
            <a:spLocks noGrp="1"/>
          </p:cNvSpPr>
          <p:nvPr>
            <p:ph type="sldNum" sz="quarter" idx="12"/>
          </p:nvPr>
        </p:nvSpPr>
        <p:spPr/>
        <p:txBody>
          <a:bodyPr/>
          <a:lstStyle/>
          <a:p>
            <a:fld id="{F6BAA966-1120-574F-AB70-0A8B181C51F3}" type="slidenum">
              <a:rPr kumimoji="1" lang="zh-TW" altLang="en-US" smtClean="0"/>
              <a:t>22</a:t>
            </a:fld>
            <a:endParaRPr kumimoji="1" lang="zh-TW" altLang="en-US"/>
          </a:p>
        </p:txBody>
      </p:sp>
    </p:spTree>
    <p:extLst>
      <p:ext uri="{BB962C8B-B14F-4D97-AF65-F5344CB8AC3E}">
        <p14:creationId xmlns:p14="http://schemas.microsoft.com/office/powerpoint/2010/main" val="1473458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6E96A1-3462-684A-A214-DBF4B2653349}"/>
              </a:ext>
            </a:extLst>
          </p:cNvPr>
          <p:cNvSpPr>
            <a:spLocks noGrp="1"/>
          </p:cNvSpPr>
          <p:nvPr>
            <p:ph type="title"/>
          </p:nvPr>
        </p:nvSpPr>
        <p:spPr/>
        <p:txBody>
          <a:bodyPr/>
          <a:lstStyle/>
          <a:p>
            <a:r>
              <a:rPr kumimoji="1" lang="en-US" altLang="zh-TW" dirty="0"/>
              <a:t>Introduction</a:t>
            </a:r>
            <a:endParaRPr kumimoji="1" lang="zh-TW" altLang="en-US" dirty="0"/>
          </a:p>
        </p:txBody>
      </p:sp>
      <p:sp>
        <p:nvSpPr>
          <p:cNvPr id="3" name="內容版面配置區 2">
            <a:extLst>
              <a:ext uri="{FF2B5EF4-FFF2-40B4-BE49-F238E27FC236}">
                <a16:creationId xmlns:a16="http://schemas.microsoft.com/office/drawing/2014/main" id="{9C94603B-211D-BEA4-0A42-8D77D61015DC}"/>
              </a:ext>
            </a:extLst>
          </p:cNvPr>
          <p:cNvSpPr>
            <a:spLocks noGrp="1"/>
          </p:cNvSpPr>
          <p:nvPr>
            <p:ph idx="1"/>
          </p:nvPr>
        </p:nvSpPr>
        <p:spPr/>
        <p:txBody>
          <a:bodyPr>
            <a:normAutofit/>
          </a:bodyPr>
          <a:lstStyle/>
          <a:p>
            <a:pPr marL="0" indent="0">
              <a:buNone/>
            </a:pPr>
            <a:r>
              <a:rPr lang="en" altLang="zh-TW" dirty="0"/>
              <a:t>Methods for solving the maximum flow problem</a:t>
            </a:r>
          </a:p>
          <a:p>
            <a:r>
              <a:rPr lang="en" altLang="zh-TW" dirty="0"/>
              <a:t>augmenting path</a:t>
            </a:r>
          </a:p>
          <a:p>
            <a:r>
              <a:rPr lang="en" altLang="zh-TW" dirty="0"/>
              <a:t>network simplex</a:t>
            </a:r>
          </a:p>
          <a:p>
            <a:r>
              <a:rPr lang="en" altLang="zh-TW" dirty="0"/>
              <a:t>blocking flow</a:t>
            </a:r>
          </a:p>
          <a:p>
            <a:r>
              <a:rPr lang="en" altLang="zh-TW" dirty="0"/>
              <a:t>push-relabel methods.</a:t>
            </a:r>
          </a:p>
          <a:p>
            <a:pPr marL="0" indent="0">
              <a:buNone/>
            </a:pPr>
            <a:r>
              <a:rPr lang="en" altLang="zh-TW" dirty="0"/>
              <a:t>Push-relabel methods was quickly recognized as practical and outperformed the blocking flow method from </a:t>
            </a:r>
            <a:r>
              <a:rPr lang="en" altLang="zh-TW" dirty="0" err="1"/>
              <a:t>Dinic</a:t>
            </a:r>
            <a:r>
              <a:rPr lang="en" altLang="zh-TW" dirty="0"/>
              <a:t>.</a:t>
            </a:r>
          </a:p>
          <a:p>
            <a:pPr marL="0" indent="0">
              <a:buNone/>
            </a:pPr>
            <a:r>
              <a:rPr lang="en" altLang="zh-TW" dirty="0"/>
              <a:t>This study proposed a Partial Augment-Relabel(PAR)Algorithm which is a variant of the push-relabel method.</a:t>
            </a:r>
            <a:endParaRPr kumimoji="1" lang="zh-TW" altLang="en-US" dirty="0"/>
          </a:p>
          <a:p>
            <a:pPr marL="0" indent="0">
              <a:buNone/>
            </a:pPr>
            <a:endParaRPr lang="en" altLang="zh-TW" dirty="0"/>
          </a:p>
          <a:p>
            <a:pPr marL="0" indent="0">
              <a:buNone/>
            </a:pPr>
            <a:endParaRPr lang="en" altLang="zh-TW" dirty="0"/>
          </a:p>
        </p:txBody>
      </p:sp>
      <p:cxnSp>
        <p:nvCxnSpPr>
          <p:cNvPr id="5" name="直線接點 4">
            <a:extLst>
              <a:ext uri="{FF2B5EF4-FFF2-40B4-BE49-F238E27FC236}">
                <a16:creationId xmlns:a16="http://schemas.microsoft.com/office/drawing/2014/main" id="{616259F9-E04A-F7BE-B33D-30350606FFAD}"/>
              </a:ext>
            </a:extLst>
          </p:cNvPr>
          <p:cNvCxnSpPr/>
          <p:nvPr/>
        </p:nvCxnSpPr>
        <p:spPr>
          <a:xfrm>
            <a:off x="779318" y="1751010"/>
            <a:ext cx="10633364" cy="0"/>
          </a:xfrm>
          <a:prstGeom prst="line">
            <a:avLst/>
          </a:prstGeom>
          <a:ln w="88900">
            <a:solidFill>
              <a:srgbClr val="FFC100"/>
            </a:solidFill>
          </a:ln>
        </p:spPr>
        <p:style>
          <a:lnRef idx="1">
            <a:schemeClr val="accent1"/>
          </a:lnRef>
          <a:fillRef idx="0">
            <a:schemeClr val="accent1"/>
          </a:fillRef>
          <a:effectRef idx="0">
            <a:schemeClr val="accent1"/>
          </a:effectRef>
          <a:fontRef idx="minor">
            <a:schemeClr val="tx1"/>
          </a:fontRef>
        </p:style>
      </p:cxnSp>
      <p:sp>
        <p:nvSpPr>
          <p:cNvPr id="4" name="投影片編號版面配置區 3">
            <a:extLst>
              <a:ext uri="{FF2B5EF4-FFF2-40B4-BE49-F238E27FC236}">
                <a16:creationId xmlns:a16="http://schemas.microsoft.com/office/drawing/2014/main" id="{85F55357-8007-8D31-2923-0B2C9266D407}"/>
              </a:ext>
            </a:extLst>
          </p:cNvPr>
          <p:cNvSpPr>
            <a:spLocks noGrp="1"/>
          </p:cNvSpPr>
          <p:nvPr>
            <p:ph type="sldNum" sz="quarter" idx="12"/>
          </p:nvPr>
        </p:nvSpPr>
        <p:spPr/>
        <p:txBody>
          <a:bodyPr/>
          <a:lstStyle/>
          <a:p>
            <a:fld id="{F6BAA966-1120-574F-AB70-0A8B181C51F3}" type="slidenum">
              <a:rPr kumimoji="1" lang="zh-TW" altLang="en-US" smtClean="0"/>
              <a:t>3</a:t>
            </a:fld>
            <a:endParaRPr kumimoji="1" lang="zh-TW" altLang="en-US"/>
          </a:p>
        </p:txBody>
      </p:sp>
    </p:spTree>
    <p:extLst>
      <p:ext uri="{BB962C8B-B14F-4D97-AF65-F5344CB8AC3E}">
        <p14:creationId xmlns:p14="http://schemas.microsoft.com/office/powerpoint/2010/main" val="3888442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6E96A1-3462-684A-A214-DBF4B2653349}"/>
              </a:ext>
            </a:extLst>
          </p:cNvPr>
          <p:cNvSpPr>
            <a:spLocks noGrp="1"/>
          </p:cNvSpPr>
          <p:nvPr>
            <p:ph type="title"/>
          </p:nvPr>
        </p:nvSpPr>
        <p:spPr/>
        <p:txBody>
          <a:bodyPr/>
          <a:lstStyle/>
          <a:p>
            <a:r>
              <a:rPr kumimoji="1" lang="en-US" altLang="zh-TW" dirty="0"/>
              <a:t>The Push-Relabel Method</a:t>
            </a:r>
            <a:endParaRPr kumimoji="1" lang="zh-TW" altLang="en-US" dirty="0"/>
          </a:p>
        </p:txBody>
      </p:sp>
      <p:sp>
        <p:nvSpPr>
          <p:cNvPr id="3" name="內容版面配置區 2">
            <a:extLst>
              <a:ext uri="{FF2B5EF4-FFF2-40B4-BE49-F238E27FC236}">
                <a16:creationId xmlns:a16="http://schemas.microsoft.com/office/drawing/2014/main" id="{9C94603B-211D-BEA4-0A42-8D77D61015DC}"/>
              </a:ext>
            </a:extLst>
          </p:cNvPr>
          <p:cNvSpPr>
            <a:spLocks noGrp="1"/>
          </p:cNvSpPr>
          <p:nvPr>
            <p:ph idx="1"/>
          </p:nvPr>
        </p:nvSpPr>
        <p:spPr/>
        <p:txBody>
          <a:bodyPr>
            <a:normAutofit lnSpcReduction="10000"/>
          </a:bodyPr>
          <a:lstStyle/>
          <a:p>
            <a:pPr marL="0" indent="0">
              <a:buNone/>
            </a:pPr>
            <a:r>
              <a:rPr lang="en" altLang="zh-TW" dirty="0">
                <a:effectLst/>
                <a:latin typeface="Calibri" panose="020F0502020204030204" pitchFamily="34" charset="0"/>
                <a:cs typeface="Calibri" panose="020F0502020204030204" pitchFamily="34" charset="0"/>
              </a:rPr>
              <a:t>The push-relabel method maintains a </a:t>
            </a:r>
            <a:r>
              <a:rPr lang="en" altLang="zh-TW" dirty="0" err="1">
                <a:effectLst/>
                <a:latin typeface="Calibri" panose="020F0502020204030204" pitchFamily="34" charset="0"/>
                <a:cs typeface="Calibri" panose="020F0502020204030204" pitchFamily="34" charset="0"/>
              </a:rPr>
              <a:t>preflow</a:t>
            </a:r>
            <a:r>
              <a:rPr lang="en" altLang="zh-TW" dirty="0">
                <a:effectLst/>
                <a:latin typeface="Calibri" panose="020F0502020204030204" pitchFamily="34" charset="0"/>
                <a:cs typeface="Calibri" panose="020F0502020204030204" pitchFamily="34" charset="0"/>
              </a:rPr>
              <a:t> and a distance labeling, which are modified using two basic operations:</a:t>
            </a:r>
          </a:p>
          <a:p>
            <a:r>
              <a:rPr lang="en" altLang="zh-TW" dirty="0">
                <a:latin typeface="Calibri" panose="020F0502020204030204" pitchFamily="34" charset="0"/>
                <a:cs typeface="Calibri" panose="020F0502020204030204" pitchFamily="34" charset="0"/>
              </a:rPr>
              <a:t>Push : Push excess flow to adjacent vertices</a:t>
            </a:r>
          </a:p>
          <a:p>
            <a:r>
              <a:rPr lang="en" altLang="zh-TW" dirty="0">
                <a:effectLst/>
                <a:latin typeface="Calibri" panose="020F0502020204030204" pitchFamily="34" charset="0"/>
                <a:cs typeface="Calibri" panose="020F0502020204030204" pitchFamily="34" charset="0"/>
              </a:rPr>
              <a:t>Relabel : Increase the label of a vertex (height) to make adjacent vertices available to push to (vertices can only push to adjacent vertices with lesser labels)</a:t>
            </a:r>
          </a:p>
          <a:p>
            <a:pPr marL="0" indent="0">
              <a:buNone/>
            </a:pPr>
            <a:r>
              <a:rPr lang="en" altLang="zh-TW" dirty="0" err="1">
                <a:latin typeface="Calibri" panose="020F0502020204030204" pitchFamily="34" charset="0"/>
                <a:cs typeface="Calibri" panose="020F0502020204030204" pitchFamily="34" charset="0"/>
              </a:rPr>
              <a:t>Preflow</a:t>
            </a:r>
            <a:r>
              <a:rPr lang="en" altLang="zh-TW" dirty="0">
                <a:latin typeface="Calibri" panose="020F0502020204030204" pitchFamily="34" charset="0"/>
                <a:cs typeface="Calibri" panose="020F0502020204030204" pitchFamily="34" charset="0"/>
              </a:rPr>
              <a:t> </a:t>
            </a:r>
            <a:r>
              <a:rPr lang="en" altLang="zh-TW" dirty="0">
                <a:effectLst/>
                <a:latin typeface="Calibri" panose="020F0502020204030204" pitchFamily="34" charset="0"/>
                <a:cs typeface="Calibri" panose="020F0502020204030204" pitchFamily="34" charset="0"/>
              </a:rPr>
              <a:t>allows vertices to accept more inflow than outflow (active nodes), then resolves these active nodes by either pushing excess flow to adjacent vertices or relabeling the vertex so that this is possible. Continues doing this until there are no active nodes left and all unusable flow is pushed back to source.</a:t>
            </a:r>
          </a:p>
          <a:p>
            <a:pPr marL="0" indent="0">
              <a:buNone/>
            </a:pPr>
            <a:endParaRPr lang="en" altLang="zh-TW" dirty="0">
              <a:effectLst/>
              <a:latin typeface="Calibri" panose="020F0502020204030204" pitchFamily="34" charset="0"/>
              <a:cs typeface="Calibri" panose="020F0502020204030204" pitchFamily="34" charset="0"/>
            </a:endParaRPr>
          </a:p>
          <a:p>
            <a:endParaRPr kumimoji="1" lang="zh-TW" altLang="en-US" dirty="0"/>
          </a:p>
        </p:txBody>
      </p:sp>
      <p:cxnSp>
        <p:nvCxnSpPr>
          <p:cNvPr id="5" name="直線接點 4">
            <a:extLst>
              <a:ext uri="{FF2B5EF4-FFF2-40B4-BE49-F238E27FC236}">
                <a16:creationId xmlns:a16="http://schemas.microsoft.com/office/drawing/2014/main" id="{616259F9-E04A-F7BE-B33D-30350606FFAD}"/>
              </a:ext>
            </a:extLst>
          </p:cNvPr>
          <p:cNvCxnSpPr/>
          <p:nvPr/>
        </p:nvCxnSpPr>
        <p:spPr>
          <a:xfrm>
            <a:off x="779318" y="1751010"/>
            <a:ext cx="10633364" cy="0"/>
          </a:xfrm>
          <a:prstGeom prst="line">
            <a:avLst/>
          </a:prstGeom>
          <a:ln w="88900">
            <a:solidFill>
              <a:srgbClr val="FFC100"/>
            </a:solidFill>
          </a:ln>
        </p:spPr>
        <p:style>
          <a:lnRef idx="1">
            <a:schemeClr val="accent1"/>
          </a:lnRef>
          <a:fillRef idx="0">
            <a:schemeClr val="accent1"/>
          </a:fillRef>
          <a:effectRef idx="0">
            <a:schemeClr val="accent1"/>
          </a:effectRef>
          <a:fontRef idx="minor">
            <a:schemeClr val="tx1"/>
          </a:fontRef>
        </p:style>
      </p:cxnSp>
      <p:sp>
        <p:nvSpPr>
          <p:cNvPr id="4" name="投影片編號版面配置區 3">
            <a:extLst>
              <a:ext uri="{FF2B5EF4-FFF2-40B4-BE49-F238E27FC236}">
                <a16:creationId xmlns:a16="http://schemas.microsoft.com/office/drawing/2014/main" id="{7618D3D1-A6C3-1F1B-3A4B-8ACFBFCDB92D}"/>
              </a:ext>
            </a:extLst>
          </p:cNvPr>
          <p:cNvSpPr>
            <a:spLocks noGrp="1"/>
          </p:cNvSpPr>
          <p:nvPr>
            <p:ph type="sldNum" sz="quarter" idx="12"/>
          </p:nvPr>
        </p:nvSpPr>
        <p:spPr/>
        <p:txBody>
          <a:bodyPr/>
          <a:lstStyle/>
          <a:p>
            <a:fld id="{F6BAA966-1120-574F-AB70-0A8B181C51F3}" type="slidenum">
              <a:rPr kumimoji="1" lang="zh-TW" altLang="en-US" smtClean="0"/>
              <a:t>4</a:t>
            </a:fld>
            <a:endParaRPr kumimoji="1" lang="zh-TW" altLang="en-US"/>
          </a:p>
        </p:txBody>
      </p:sp>
    </p:spTree>
    <p:extLst>
      <p:ext uri="{BB962C8B-B14F-4D97-AF65-F5344CB8AC3E}">
        <p14:creationId xmlns:p14="http://schemas.microsoft.com/office/powerpoint/2010/main" val="3482321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6E96A1-3462-684A-A214-DBF4B2653349}"/>
              </a:ext>
            </a:extLst>
          </p:cNvPr>
          <p:cNvSpPr>
            <a:spLocks noGrp="1"/>
          </p:cNvSpPr>
          <p:nvPr>
            <p:ph type="title"/>
          </p:nvPr>
        </p:nvSpPr>
        <p:spPr/>
        <p:txBody>
          <a:bodyPr/>
          <a:lstStyle/>
          <a:p>
            <a:r>
              <a:rPr kumimoji="1" lang="en-US" altLang="zh-TW" dirty="0"/>
              <a:t>The Push-Relabel Method</a:t>
            </a:r>
            <a:endParaRPr kumimoji="1" lang="zh-TW" altLang="en-US" dirty="0"/>
          </a:p>
        </p:txBody>
      </p:sp>
      <p:cxnSp>
        <p:nvCxnSpPr>
          <p:cNvPr id="5" name="直線接點 4">
            <a:extLst>
              <a:ext uri="{FF2B5EF4-FFF2-40B4-BE49-F238E27FC236}">
                <a16:creationId xmlns:a16="http://schemas.microsoft.com/office/drawing/2014/main" id="{616259F9-E04A-F7BE-B33D-30350606FFAD}"/>
              </a:ext>
            </a:extLst>
          </p:cNvPr>
          <p:cNvCxnSpPr/>
          <p:nvPr/>
        </p:nvCxnSpPr>
        <p:spPr>
          <a:xfrm>
            <a:off x="779318" y="1751010"/>
            <a:ext cx="10633364" cy="0"/>
          </a:xfrm>
          <a:prstGeom prst="line">
            <a:avLst/>
          </a:prstGeom>
          <a:ln w="88900">
            <a:solidFill>
              <a:srgbClr val="FFC100"/>
            </a:solidFill>
          </a:ln>
        </p:spPr>
        <p:style>
          <a:lnRef idx="1">
            <a:schemeClr val="accent1"/>
          </a:lnRef>
          <a:fillRef idx="0">
            <a:schemeClr val="accent1"/>
          </a:fillRef>
          <a:effectRef idx="0">
            <a:schemeClr val="accent1"/>
          </a:effectRef>
          <a:fontRef idx="minor">
            <a:schemeClr val="tx1"/>
          </a:fontRef>
        </p:style>
      </p:cxnSp>
      <p:grpSp>
        <p:nvGrpSpPr>
          <p:cNvPr id="39" name="群組 38">
            <a:extLst>
              <a:ext uri="{FF2B5EF4-FFF2-40B4-BE49-F238E27FC236}">
                <a16:creationId xmlns:a16="http://schemas.microsoft.com/office/drawing/2014/main" id="{FF668EF5-1893-21FF-5356-D9C9B15DDDB8}"/>
              </a:ext>
            </a:extLst>
          </p:cNvPr>
          <p:cNvGrpSpPr/>
          <p:nvPr/>
        </p:nvGrpSpPr>
        <p:grpSpPr>
          <a:xfrm>
            <a:off x="2319689" y="2916848"/>
            <a:ext cx="6241983" cy="3020728"/>
            <a:chOff x="1424538" y="2916848"/>
            <a:chExt cx="6241983" cy="3020728"/>
          </a:xfrm>
        </p:grpSpPr>
        <p:sp>
          <p:nvSpPr>
            <p:cNvPr id="4" name="橢圓 3">
              <a:extLst>
                <a:ext uri="{FF2B5EF4-FFF2-40B4-BE49-F238E27FC236}">
                  <a16:creationId xmlns:a16="http://schemas.microsoft.com/office/drawing/2014/main" id="{54E16F99-8D0E-0731-C4CD-DBA40AEB5318}"/>
                </a:ext>
              </a:extLst>
            </p:cNvPr>
            <p:cNvSpPr/>
            <p:nvPr/>
          </p:nvSpPr>
          <p:spPr>
            <a:xfrm>
              <a:off x="1424538" y="4102359"/>
              <a:ext cx="798897" cy="798897"/>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en-US" altLang="zh-TW" sz="2800" dirty="0"/>
                <a:t>s</a:t>
              </a:r>
              <a:endParaRPr kumimoji="1" lang="zh-TW" altLang="en-US" sz="2800" dirty="0"/>
            </a:p>
          </p:txBody>
        </p:sp>
        <p:sp>
          <p:nvSpPr>
            <p:cNvPr id="6" name="橢圓 5">
              <a:extLst>
                <a:ext uri="{FF2B5EF4-FFF2-40B4-BE49-F238E27FC236}">
                  <a16:creationId xmlns:a16="http://schemas.microsoft.com/office/drawing/2014/main" id="{AEE1BA62-608C-85A8-2BD9-961DC44A5282}"/>
                </a:ext>
              </a:extLst>
            </p:cNvPr>
            <p:cNvSpPr/>
            <p:nvPr/>
          </p:nvSpPr>
          <p:spPr>
            <a:xfrm>
              <a:off x="3059228" y="2916848"/>
              <a:ext cx="798897" cy="798897"/>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en-US" altLang="zh-TW" sz="2800" dirty="0"/>
                <a:t>a</a:t>
              </a:r>
              <a:endParaRPr kumimoji="1" lang="zh-TW" altLang="en-US" sz="2800" dirty="0"/>
            </a:p>
          </p:txBody>
        </p:sp>
        <p:sp>
          <p:nvSpPr>
            <p:cNvPr id="7" name="橢圓 6">
              <a:extLst>
                <a:ext uri="{FF2B5EF4-FFF2-40B4-BE49-F238E27FC236}">
                  <a16:creationId xmlns:a16="http://schemas.microsoft.com/office/drawing/2014/main" id="{1D90D789-7B17-4A2A-BC62-EB05D62C6DCB}"/>
                </a:ext>
              </a:extLst>
            </p:cNvPr>
            <p:cNvSpPr/>
            <p:nvPr/>
          </p:nvSpPr>
          <p:spPr>
            <a:xfrm>
              <a:off x="3163502" y="5138679"/>
              <a:ext cx="798897" cy="798897"/>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en-US" altLang="zh-TW" sz="2800" dirty="0"/>
                <a:t>b</a:t>
              </a:r>
              <a:endParaRPr kumimoji="1" lang="zh-TW" altLang="en-US" sz="2800" dirty="0"/>
            </a:p>
          </p:txBody>
        </p:sp>
        <p:sp>
          <p:nvSpPr>
            <p:cNvPr id="8" name="橢圓 7">
              <a:extLst>
                <a:ext uri="{FF2B5EF4-FFF2-40B4-BE49-F238E27FC236}">
                  <a16:creationId xmlns:a16="http://schemas.microsoft.com/office/drawing/2014/main" id="{7481489B-F707-5ED6-75B8-B1DF47672882}"/>
                </a:ext>
              </a:extLst>
            </p:cNvPr>
            <p:cNvSpPr/>
            <p:nvPr/>
          </p:nvSpPr>
          <p:spPr>
            <a:xfrm>
              <a:off x="5319561" y="2916848"/>
              <a:ext cx="798897" cy="798897"/>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en-US" altLang="zh-TW" sz="2800" dirty="0"/>
                <a:t>c</a:t>
              </a:r>
              <a:endParaRPr kumimoji="1" lang="zh-TW" altLang="en-US" sz="2800" dirty="0"/>
            </a:p>
          </p:txBody>
        </p:sp>
        <p:sp>
          <p:nvSpPr>
            <p:cNvPr id="9" name="橢圓 8">
              <a:extLst>
                <a:ext uri="{FF2B5EF4-FFF2-40B4-BE49-F238E27FC236}">
                  <a16:creationId xmlns:a16="http://schemas.microsoft.com/office/drawing/2014/main" id="{1F97F4CE-3ECC-8196-0818-704FFD126CD5}"/>
                </a:ext>
              </a:extLst>
            </p:cNvPr>
            <p:cNvSpPr/>
            <p:nvPr/>
          </p:nvSpPr>
          <p:spPr>
            <a:xfrm>
              <a:off x="6867624" y="4102359"/>
              <a:ext cx="798897" cy="798897"/>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en-US" altLang="zh-TW" sz="2800" dirty="0"/>
                <a:t>t</a:t>
              </a:r>
              <a:endParaRPr kumimoji="1" lang="zh-TW" altLang="en-US" sz="2800" dirty="0"/>
            </a:p>
          </p:txBody>
        </p:sp>
        <p:cxnSp>
          <p:nvCxnSpPr>
            <p:cNvPr id="14" name="直線箭頭接點 13">
              <a:extLst>
                <a:ext uri="{FF2B5EF4-FFF2-40B4-BE49-F238E27FC236}">
                  <a16:creationId xmlns:a16="http://schemas.microsoft.com/office/drawing/2014/main" id="{18F1142A-4FE9-2DC1-B89A-F272F03CB978}"/>
                </a:ext>
              </a:extLst>
            </p:cNvPr>
            <p:cNvCxnSpPr>
              <a:cxnSpLocks/>
            </p:cNvCxnSpPr>
            <p:nvPr/>
          </p:nvCxnSpPr>
          <p:spPr>
            <a:xfrm>
              <a:off x="2106439" y="4784260"/>
              <a:ext cx="1057063" cy="7538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線箭頭接點 15">
              <a:extLst>
                <a:ext uri="{FF2B5EF4-FFF2-40B4-BE49-F238E27FC236}">
                  <a16:creationId xmlns:a16="http://schemas.microsoft.com/office/drawing/2014/main" id="{1AD22C8F-A67B-49A9-5258-4535D4D51B93}"/>
                </a:ext>
              </a:extLst>
            </p:cNvPr>
            <p:cNvCxnSpPr>
              <a:cxnSpLocks/>
            </p:cNvCxnSpPr>
            <p:nvPr/>
          </p:nvCxnSpPr>
          <p:spPr>
            <a:xfrm flipV="1">
              <a:off x="2106439" y="3598749"/>
              <a:ext cx="1069785" cy="620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箭頭接點 17">
              <a:extLst>
                <a:ext uri="{FF2B5EF4-FFF2-40B4-BE49-F238E27FC236}">
                  <a16:creationId xmlns:a16="http://schemas.microsoft.com/office/drawing/2014/main" id="{771755FB-5EBD-6E54-CA80-DD8CB02A5A43}"/>
                </a:ext>
              </a:extLst>
            </p:cNvPr>
            <p:cNvCxnSpPr>
              <a:cxnSpLocks/>
              <a:stCxn id="7" idx="0"/>
            </p:cNvCxnSpPr>
            <p:nvPr/>
          </p:nvCxnSpPr>
          <p:spPr>
            <a:xfrm flipV="1">
              <a:off x="3562951" y="3715745"/>
              <a:ext cx="0" cy="1422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箭頭接點 19">
              <a:extLst>
                <a:ext uri="{FF2B5EF4-FFF2-40B4-BE49-F238E27FC236}">
                  <a16:creationId xmlns:a16="http://schemas.microsoft.com/office/drawing/2014/main" id="{764BCF7D-7B27-08CF-941F-3C9A9014BD44}"/>
                </a:ext>
              </a:extLst>
            </p:cNvPr>
            <p:cNvCxnSpPr>
              <a:stCxn id="6" idx="6"/>
              <a:endCxn id="8" idx="2"/>
            </p:cNvCxnSpPr>
            <p:nvPr/>
          </p:nvCxnSpPr>
          <p:spPr>
            <a:xfrm>
              <a:off x="3858125" y="3316297"/>
              <a:ext cx="14614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線箭頭接點 21">
              <a:extLst>
                <a:ext uri="{FF2B5EF4-FFF2-40B4-BE49-F238E27FC236}">
                  <a16:creationId xmlns:a16="http://schemas.microsoft.com/office/drawing/2014/main" id="{B0D8AF82-0C16-190A-A706-C1492A9DA4F7}"/>
                </a:ext>
              </a:extLst>
            </p:cNvPr>
            <p:cNvCxnSpPr>
              <a:stCxn id="7" idx="6"/>
            </p:cNvCxnSpPr>
            <p:nvPr/>
          </p:nvCxnSpPr>
          <p:spPr>
            <a:xfrm flipV="1">
              <a:off x="3962399" y="4677878"/>
              <a:ext cx="2905225" cy="860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線箭頭接點 23">
              <a:extLst>
                <a:ext uri="{FF2B5EF4-FFF2-40B4-BE49-F238E27FC236}">
                  <a16:creationId xmlns:a16="http://schemas.microsoft.com/office/drawing/2014/main" id="{DBDE482E-2B11-75B0-DD65-A3EB179D03F7}"/>
                </a:ext>
              </a:extLst>
            </p:cNvPr>
            <p:cNvCxnSpPr>
              <a:endCxn id="9" idx="1"/>
            </p:cNvCxnSpPr>
            <p:nvPr/>
          </p:nvCxnSpPr>
          <p:spPr>
            <a:xfrm>
              <a:off x="6118458" y="3495025"/>
              <a:ext cx="866162" cy="724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32" name="表格 32">
            <a:extLst>
              <a:ext uri="{FF2B5EF4-FFF2-40B4-BE49-F238E27FC236}">
                <a16:creationId xmlns:a16="http://schemas.microsoft.com/office/drawing/2014/main" id="{D1453BCD-492C-9083-1A35-53FCAF247A4F}"/>
              </a:ext>
            </a:extLst>
          </p:cNvPr>
          <p:cNvGraphicFramePr>
            <a:graphicFrameLocks noGrp="1"/>
          </p:cNvGraphicFramePr>
          <p:nvPr>
            <p:extLst>
              <p:ext uri="{D42A27DB-BD31-4B8C-83A1-F6EECF244321}">
                <p14:modId xmlns:p14="http://schemas.microsoft.com/office/powerpoint/2010/main" val="338562214"/>
              </p:ext>
            </p:extLst>
          </p:nvPr>
        </p:nvGraphicFramePr>
        <p:xfrm>
          <a:off x="3015232" y="3429000"/>
          <a:ext cx="511843" cy="365760"/>
        </p:xfrm>
        <a:graphic>
          <a:graphicData uri="http://schemas.openxmlformats.org/drawingml/2006/table">
            <a:tbl>
              <a:tblPr>
                <a:tableStyleId>{5C22544A-7EE6-4342-B048-85BDC9FD1C3A}</a:tableStyleId>
              </a:tblPr>
              <a:tblGrid>
                <a:gridCol w="511843">
                  <a:extLst>
                    <a:ext uri="{9D8B030D-6E8A-4147-A177-3AD203B41FA5}">
                      <a16:colId xmlns:a16="http://schemas.microsoft.com/office/drawing/2014/main" val="2838467490"/>
                    </a:ext>
                  </a:extLst>
                </a:gridCol>
              </a:tblGrid>
              <a:tr h="360000">
                <a:tc>
                  <a:txBody>
                    <a:bodyPr/>
                    <a:lstStyle/>
                    <a:p>
                      <a:pPr algn="ctr"/>
                      <a:r>
                        <a:rPr lang="en-US" altLang="zh-TW" dirty="0"/>
                        <a:t>10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90693501"/>
                  </a:ext>
                </a:extLst>
              </a:tr>
            </a:tbl>
          </a:graphicData>
        </a:graphic>
      </p:graphicFrame>
      <p:graphicFrame>
        <p:nvGraphicFramePr>
          <p:cNvPr id="33" name="表格 32">
            <a:extLst>
              <a:ext uri="{FF2B5EF4-FFF2-40B4-BE49-F238E27FC236}">
                <a16:creationId xmlns:a16="http://schemas.microsoft.com/office/drawing/2014/main" id="{C51F5A0F-2D4D-A589-C763-AEA38E7AE9F3}"/>
              </a:ext>
            </a:extLst>
          </p:cNvPr>
          <p:cNvGraphicFramePr>
            <a:graphicFrameLocks noGrp="1"/>
          </p:cNvGraphicFramePr>
          <p:nvPr>
            <p:extLst>
              <p:ext uri="{D42A27DB-BD31-4B8C-83A1-F6EECF244321}">
                <p14:modId xmlns:p14="http://schemas.microsoft.com/office/powerpoint/2010/main" val="1351367506"/>
              </p:ext>
            </p:extLst>
          </p:nvPr>
        </p:nvGraphicFramePr>
        <p:xfrm>
          <a:off x="3015232" y="5182259"/>
          <a:ext cx="360000" cy="365760"/>
        </p:xfrm>
        <a:graphic>
          <a:graphicData uri="http://schemas.openxmlformats.org/drawingml/2006/table">
            <a:tbl>
              <a:tblPr>
                <a:tableStyleId>{5C22544A-7EE6-4342-B048-85BDC9FD1C3A}</a:tableStyleId>
              </a:tblPr>
              <a:tblGrid>
                <a:gridCol w="360000">
                  <a:extLst>
                    <a:ext uri="{9D8B030D-6E8A-4147-A177-3AD203B41FA5}">
                      <a16:colId xmlns:a16="http://schemas.microsoft.com/office/drawing/2014/main" val="2838467490"/>
                    </a:ext>
                  </a:extLst>
                </a:gridCol>
              </a:tblGrid>
              <a:tr h="360000">
                <a:tc>
                  <a:txBody>
                    <a:bodyPr/>
                    <a:lstStyle/>
                    <a:p>
                      <a:pPr algn="ctr"/>
                      <a:r>
                        <a:rPr lang="en-US" altLang="zh-TW" dirty="0"/>
                        <a:t>5</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90693501"/>
                  </a:ext>
                </a:extLst>
              </a:tr>
            </a:tbl>
          </a:graphicData>
        </a:graphic>
      </p:graphicFrame>
      <p:graphicFrame>
        <p:nvGraphicFramePr>
          <p:cNvPr id="34" name="表格 33">
            <a:extLst>
              <a:ext uri="{FF2B5EF4-FFF2-40B4-BE49-F238E27FC236}">
                <a16:creationId xmlns:a16="http://schemas.microsoft.com/office/drawing/2014/main" id="{0D54B9F3-D9FB-5721-544A-F123D7981FB0}"/>
              </a:ext>
            </a:extLst>
          </p:cNvPr>
          <p:cNvGraphicFramePr>
            <a:graphicFrameLocks noGrp="1"/>
          </p:cNvGraphicFramePr>
          <p:nvPr>
            <p:extLst>
              <p:ext uri="{D42A27DB-BD31-4B8C-83A1-F6EECF244321}">
                <p14:modId xmlns:p14="http://schemas.microsoft.com/office/powerpoint/2010/main" val="382519707"/>
              </p:ext>
            </p:extLst>
          </p:nvPr>
        </p:nvGraphicFramePr>
        <p:xfrm>
          <a:off x="6224392" y="5274339"/>
          <a:ext cx="360000" cy="365760"/>
        </p:xfrm>
        <a:graphic>
          <a:graphicData uri="http://schemas.openxmlformats.org/drawingml/2006/table">
            <a:tbl>
              <a:tblPr>
                <a:tableStyleId>{5C22544A-7EE6-4342-B048-85BDC9FD1C3A}</a:tableStyleId>
              </a:tblPr>
              <a:tblGrid>
                <a:gridCol w="360000">
                  <a:extLst>
                    <a:ext uri="{9D8B030D-6E8A-4147-A177-3AD203B41FA5}">
                      <a16:colId xmlns:a16="http://schemas.microsoft.com/office/drawing/2014/main" val="2838467490"/>
                    </a:ext>
                  </a:extLst>
                </a:gridCol>
              </a:tblGrid>
              <a:tr h="360000">
                <a:tc>
                  <a:txBody>
                    <a:bodyPr/>
                    <a:lstStyle/>
                    <a:p>
                      <a:pPr algn="ctr"/>
                      <a:r>
                        <a:rPr lang="en-US" altLang="zh-TW" dirty="0"/>
                        <a:t>6</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90693501"/>
                  </a:ext>
                </a:extLst>
              </a:tr>
            </a:tbl>
          </a:graphicData>
        </a:graphic>
      </p:graphicFrame>
      <p:graphicFrame>
        <p:nvGraphicFramePr>
          <p:cNvPr id="35" name="表格 34">
            <a:extLst>
              <a:ext uri="{FF2B5EF4-FFF2-40B4-BE49-F238E27FC236}">
                <a16:creationId xmlns:a16="http://schemas.microsoft.com/office/drawing/2014/main" id="{048DA90B-577B-0BBD-7F86-8E6FD7FED8E4}"/>
              </a:ext>
            </a:extLst>
          </p:cNvPr>
          <p:cNvGraphicFramePr>
            <a:graphicFrameLocks noGrp="1"/>
          </p:cNvGraphicFramePr>
          <p:nvPr>
            <p:extLst>
              <p:ext uri="{D42A27DB-BD31-4B8C-83A1-F6EECF244321}">
                <p14:modId xmlns:p14="http://schemas.microsoft.com/office/powerpoint/2010/main" val="3835741637"/>
              </p:ext>
            </p:extLst>
          </p:nvPr>
        </p:nvGraphicFramePr>
        <p:xfrm>
          <a:off x="4573276" y="4244332"/>
          <a:ext cx="360000" cy="365760"/>
        </p:xfrm>
        <a:graphic>
          <a:graphicData uri="http://schemas.openxmlformats.org/drawingml/2006/table">
            <a:tbl>
              <a:tblPr>
                <a:tableStyleId>{5C22544A-7EE6-4342-B048-85BDC9FD1C3A}</a:tableStyleId>
              </a:tblPr>
              <a:tblGrid>
                <a:gridCol w="360000">
                  <a:extLst>
                    <a:ext uri="{9D8B030D-6E8A-4147-A177-3AD203B41FA5}">
                      <a16:colId xmlns:a16="http://schemas.microsoft.com/office/drawing/2014/main" val="2838467490"/>
                    </a:ext>
                  </a:extLst>
                </a:gridCol>
              </a:tblGrid>
              <a:tr h="360000">
                <a:tc>
                  <a:txBody>
                    <a:bodyPr/>
                    <a:lstStyle/>
                    <a:p>
                      <a:pPr algn="ctr"/>
                      <a:r>
                        <a:rPr lang="en-US" altLang="zh-TW" dirty="0"/>
                        <a:t>3</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90693501"/>
                  </a:ext>
                </a:extLst>
              </a:tr>
            </a:tbl>
          </a:graphicData>
        </a:graphic>
      </p:graphicFrame>
      <p:graphicFrame>
        <p:nvGraphicFramePr>
          <p:cNvPr id="36" name="表格 35">
            <a:extLst>
              <a:ext uri="{FF2B5EF4-FFF2-40B4-BE49-F238E27FC236}">
                <a16:creationId xmlns:a16="http://schemas.microsoft.com/office/drawing/2014/main" id="{CAF65482-5E06-14FA-14D3-7AB59D6876BD}"/>
              </a:ext>
            </a:extLst>
          </p:cNvPr>
          <p:cNvGraphicFramePr>
            <a:graphicFrameLocks noGrp="1"/>
          </p:cNvGraphicFramePr>
          <p:nvPr>
            <p:extLst>
              <p:ext uri="{D42A27DB-BD31-4B8C-83A1-F6EECF244321}">
                <p14:modId xmlns:p14="http://schemas.microsoft.com/office/powerpoint/2010/main" val="937635740"/>
              </p:ext>
            </p:extLst>
          </p:nvPr>
        </p:nvGraphicFramePr>
        <p:xfrm>
          <a:off x="5273516" y="2869388"/>
          <a:ext cx="360000" cy="365760"/>
        </p:xfrm>
        <a:graphic>
          <a:graphicData uri="http://schemas.openxmlformats.org/drawingml/2006/table">
            <a:tbl>
              <a:tblPr>
                <a:tableStyleId>{5C22544A-7EE6-4342-B048-85BDC9FD1C3A}</a:tableStyleId>
              </a:tblPr>
              <a:tblGrid>
                <a:gridCol w="360000">
                  <a:extLst>
                    <a:ext uri="{9D8B030D-6E8A-4147-A177-3AD203B41FA5}">
                      <a16:colId xmlns:a16="http://schemas.microsoft.com/office/drawing/2014/main" val="2838467490"/>
                    </a:ext>
                  </a:extLst>
                </a:gridCol>
              </a:tblGrid>
              <a:tr h="360000">
                <a:tc>
                  <a:txBody>
                    <a:bodyPr/>
                    <a:lstStyle/>
                    <a:p>
                      <a:pPr algn="ctr"/>
                      <a:r>
                        <a:rPr lang="en-US" altLang="zh-TW" dirty="0"/>
                        <a:t>5</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90693501"/>
                  </a:ext>
                </a:extLst>
              </a:tr>
            </a:tbl>
          </a:graphicData>
        </a:graphic>
      </p:graphicFrame>
      <p:graphicFrame>
        <p:nvGraphicFramePr>
          <p:cNvPr id="37" name="表格 36">
            <a:extLst>
              <a:ext uri="{FF2B5EF4-FFF2-40B4-BE49-F238E27FC236}">
                <a16:creationId xmlns:a16="http://schemas.microsoft.com/office/drawing/2014/main" id="{DA7C83AA-CD4E-BE05-6AF1-26A9AB72B342}"/>
              </a:ext>
            </a:extLst>
          </p:cNvPr>
          <p:cNvGraphicFramePr>
            <a:graphicFrameLocks noGrp="1"/>
          </p:cNvGraphicFramePr>
          <p:nvPr>
            <p:extLst>
              <p:ext uri="{D42A27DB-BD31-4B8C-83A1-F6EECF244321}">
                <p14:modId xmlns:p14="http://schemas.microsoft.com/office/powerpoint/2010/main" val="1474720545"/>
              </p:ext>
            </p:extLst>
          </p:nvPr>
        </p:nvGraphicFramePr>
        <p:xfrm>
          <a:off x="7412664" y="3329370"/>
          <a:ext cx="360000" cy="365760"/>
        </p:xfrm>
        <a:graphic>
          <a:graphicData uri="http://schemas.openxmlformats.org/drawingml/2006/table">
            <a:tbl>
              <a:tblPr>
                <a:tableStyleId>{5C22544A-7EE6-4342-B048-85BDC9FD1C3A}</a:tableStyleId>
              </a:tblPr>
              <a:tblGrid>
                <a:gridCol w="360000">
                  <a:extLst>
                    <a:ext uri="{9D8B030D-6E8A-4147-A177-3AD203B41FA5}">
                      <a16:colId xmlns:a16="http://schemas.microsoft.com/office/drawing/2014/main" val="2838467490"/>
                    </a:ext>
                  </a:extLst>
                </a:gridCol>
              </a:tblGrid>
              <a:tr h="360000">
                <a:tc>
                  <a:txBody>
                    <a:bodyPr/>
                    <a:lstStyle/>
                    <a:p>
                      <a:pPr algn="ctr"/>
                      <a:r>
                        <a:rPr lang="en-US" altLang="zh-TW" dirty="0"/>
                        <a:t>4</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90693501"/>
                  </a:ext>
                </a:extLst>
              </a:tr>
            </a:tbl>
          </a:graphicData>
        </a:graphic>
      </p:graphicFrame>
      <p:sp>
        <p:nvSpPr>
          <p:cNvPr id="38" name="文字方塊 37">
            <a:extLst>
              <a:ext uri="{FF2B5EF4-FFF2-40B4-BE49-F238E27FC236}">
                <a16:creationId xmlns:a16="http://schemas.microsoft.com/office/drawing/2014/main" id="{8425825D-F3D6-9B0D-55EE-2C4A01A5D564}"/>
              </a:ext>
            </a:extLst>
          </p:cNvPr>
          <p:cNvSpPr txBox="1"/>
          <p:nvPr/>
        </p:nvSpPr>
        <p:spPr>
          <a:xfrm>
            <a:off x="829378" y="1951573"/>
            <a:ext cx="2654821" cy="523220"/>
          </a:xfrm>
          <a:prstGeom prst="rect">
            <a:avLst/>
          </a:prstGeom>
          <a:noFill/>
        </p:spPr>
        <p:txBody>
          <a:bodyPr wrap="square" rtlCol="0">
            <a:spAutoFit/>
          </a:bodyPr>
          <a:lstStyle/>
          <a:p>
            <a:r>
              <a:rPr kumimoji="1" lang="en-US" altLang="zh-TW" sz="2800" dirty="0"/>
              <a:t>Graph G</a:t>
            </a:r>
            <a:endParaRPr kumimoji="1" lang="zh-TW" altLang="en-US" sz="2800" dirty="0"/>
          </a:p>
        </p:txBody>
      </p:sp>
      <p:sp>
        <p:nvSpPr>
          <p:cNvPr id="10" name="投影片編號版面配置區 9">
            <a:extLst>
              <a:ext uri="{FF2B5EF4-FFF2-40B4-BE49-F238E27FC236}">
                <a16:creationId xmlns:a16="http://schemas.microsoft.com/office/drawing/2014/main" id="{5C31AB52-E92C-B292-77C6-D958B08B8BD3}"/>
              </a:ext>
            </a:extLst>
          </p:cNvPr>
          <p:cNvSpPr>
            <a:spLocks noGrp="1"/>
          </p:cNvSpPr>
          <p:nvPr>
            <p:ph type="sldNum" sz="quarter" idx="12"/>
          </p:nvPr>
        </p:nvSpPr>
        <p:spPr/>
        <p:txBody>
          <a:bodyPr/>
          <a:lstStyle/>
          <a:p>
            <a:fld id="{F6BAA966-1120-574F-AB70-0A8B181C51F3}" type="slidenum">
              <a:rPr kumimoji="1" lang="zh-TW" altLang="en-US" smtClean="0"/>
              <a:t>5</a:t>
            </a:fld>
            <a:endParaRPr kumimoji="1" lang="zh-TW" altLang="en-US"/>
          </a:p>
        </p:txBody>
      </p:sp>
    </p:spTree>
    <p:extLst>
      <p:ext uri="{BB962C8B-B14F-4D97-AF65-F5344CB8AC3E}">
        <p14:creationId xmlns:p14="http://schemas.microsoft.com/office/powerpoint/2010/main" val="2648197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6E96A1-3462-684A-A214-DBF4B2653349}"/>
              </a:ext>
            </a:extLst>
          </p:cNvPr>
          <p:cNvSpPr>
            <a:spLocks noGrp="1"/>
          </p:cNvSpPr>
          <p:nvPr>
            <p:ph type="title"/>
          </p:nvPr>
        </p:nvSpPr>
        <p:spPr/>
        <p:txBody>
          <a:bodyPr/>
          <a:lstStyle/>
          <a:p>
            <a:r>
              <a:rPr kumimoji="1" lang="en-US" altLang="zh-TW" dirty="0"/>
              <a:t>The Push-Relabel Method</a:t>
            </a:r>
            <a:endParaRPr kumimoji="1" lang="zh-TW" altLang="en-US" dirty="0"/>
          </a:p>
        </p:txBody>
      </p:sp>
      <p:cxnSp>
        <p:nvCxnSpPr>
          <p:cNvPr id="5" name="直線接點 4">
            <a:extLst>
              <a:ext uri="{FF2B5EF4-FFF2-40B4-BE49-F238E27FC236}">
                <a16:creationId xmlns:a16="http://schemas.microsoft.com/office/drawing/2014/main" id="{616259F9-E04A-F7BE-B33D-30350606FFAD}"/>
              </a:ext>
            </a:extLst>
          </p:cNvPr>
          <p:cNvCxnSpPr/>
          <p:nvPr/>
        </p:nvCxnSpPr>
        <p:spPr>
          <a:xfrm>
            <a:off x="779318" y="1751010"/>
            <a:ext cx="10633364" cy="0"/>
          </a:xfrm>
          <a:prstGeom prst="line">
            <a:avLst/>
          </a:prstGeom>
          <a:ln w="88900">
            <a:solidFill>
              <a:srgbClr val="FFC100"/>
            </a:solidFill>
          </a:ln>
        </p:spPr>
        <p:style>
          <a:lnRef idx="1">
            <a:schemeClr val="accent1"/>
          </a:lnRef>
          <a:fillRef idx="0">
            <a:schemeClr val="accent1"/>
          </a:fillRef>
          <a:effectRef idx="0">
            <a:schemeClr val="accent1"/>
          </a:effectRef>
          <a:fontRef idx="minor">
            <a:schemeClr val="tx1"/>
          </a:fontRef>
        </p:style>
      </p:cxnSp>
      <p:grpSp>
        <p:nvGrpSpPr>
          <p:cNvPr id="39" name="群組 38">
            <a:extLst>
              <a:ext uri="{FF2B5EF4-FFF2-40B4-BE49-F238E27FC236}">
                <a16:creationId xmlns:a16="http://schemas.microsoft.com/office/drawing/2014/main" id="{FF668EF5-1893-21FF-5356-D9C9B15DDDB8}"/>
              </a:ext>
            </a:extLst>
          </p:cNvPr>
          <p:cNvGrpSpPr/>
          <p:nvPr/>
        </p:nvGrpSpPr>
        <p:grpSpPr>
          <a:xfrm>
            <a:off x="2319689" y="2916848"/>
            <a:ext cx="6241983" cy="3020728"/>
            <a:chOff x="1424538" y="2916848"/>
            <a:chExt cx="6241983" cy="3020728"/>
          </a:xfrm>
        </p:grpSpPr>
        <p:sp>
          <p:nvSpPr>
            <p:cNvPr id="4" name="橢圓 3">
              <a:extLst>
                <a:ext uri="{FF2B5EF4-FFF2-40B4-BE49-F238E27FC236}">
                  <a16:creationId xmlns:a16="http://schemas.microsoft.com/office/drawing/2014/main" id="{54E16F99-8D0E-0731-C4CD-DBA40AEB5318}"/>
                </a:ext>
              </a:extLst>
            </p:cNvPr>
            <p:cNvSpPr/>
            <p:nvPr/>
          </p:nvSpPr>
          <p:spPr>
            <a:xfrm>
              <a:off x="1424538" y="4102359"/>
              <a:ext cx="798897" cy="798897"/>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en-US" altLang="zh-TW" sz="2800" dirty="0"/>
                <a:t>s</a:t>
              </a:r>
              <a:endParaRPr kumimoji="1" lang="zh-TW" altLang="en-US" sz="2800" dirty="0"/>
            </a:p>
          </p:txBody>
        </p:sp>
        <p:sp>
          <p:nvSpPr>
            <p:cNvPr id="6" name="橢圓 5">
              <a:extLst>
                <a:ext uri="{FF2B5EF4-FFF2-40B4-BE49-F238E27FC236}">
                  <a16:creationId xmlns:a16="http://schemas.microsoft.com/office/drawing/2014/main" id="{AEE1BA62-608C-85A8-2BD9-961DC44A5282}"/>
                </a:ext>
              </a:extLst>
            </p:cNvPr>
            <p:cNvSpPr/>
            <p:nvPr/>
          </p:nvSpPr>
          <p:spPr>
            <a:xfrm>
              <a:off x="3059228" y="2916848"/>
              <a:ext cx="798897" cy="798897"/>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en-US" altLang="zh-TW" sz="2800" dirty="0"/>
                <a:t>a</a:t>
              </a:r>
              <a:endParaRPr kumimoji="1" lang="zh-TW" altLang="en-US" sz="2800" dirty="0"/>
            </a:p>
          </p:txBody>
        </p:sp>
        <p:sp>
          <p:nvSpPr>
            <p:cNvPr id="7" name="橢圓 6">
              <a:extLst>
                <a:ext uri="{FF2B5EF4-FFF2-40B4-BE49-F238E27FC236}">
                  <a16:creationId xmlns:a16="http://schemas.microsoft.com/office/drawing/2014/main" id="{1D90D789-7B17-4A2A-BC62-EB05D62C6DCB}"/>
                </a:ext>
              </a:extLst>
            </p:cNvPr>
            <p:cNvSpPr/>
            <p:nvPr/>
          </p:nvSpPr>
          <p:spPr>
            <a:xfrm>
              <a:off x="3163502" y="5138679"/>
              <a:ext cx="798897" cy="798897"/>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en-US" altLang="zh-TW" sz="2800" dirty="0"/>
                <a:t>b</a:t>
              </a:r>
              <a:endParaRPr kumimoji="1" lang="zh-TW" altLang="en-US" sz="2800" dirty="0"/>
            </a:p>
          </p:txBody>
        </p:sp>
        <p:sp>
          <p:nvSpPr>
            <p:cNvPr id="8" name="橢圓 7">
              <a:extLst>
                <a:ext uri="{FF2B5EF4-FFF2-40B4-BE49-F238E27FC236}">
                  <a16:creationId xmlns:a16="http://schemas.microsoft.com/office/drawing/2014/main" id="{7481489B-F707-5ED6-75B8-B1DF47672882}"/>
                </a:ext>
              </a:extLst>
            </p:cNvPr>
            <p:cNvSpPr/>
            <p:nvPr/>
          </p:nvSpPr>
          <p:spPr>
            <a:xfrm>
              <a:off x="5319561" y="2916848"/>
              <a:ext cx="798897" cy="798897"/>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en-US" altLang="zh-TW" sz="2800" dirty="0"/>
                <a:t>c</a:t>
              </a:r>
              <a:endParaRPr kumimoji="1" lang="zh-TW" altLang="en-US" sz="2800" dirty="0"/>
            </a:p>
          </p:txBody>
        </p:sp>
        <p:sp>
          <p:nvSpPr>
            <p:cNvPr id="9" name="橢圓 8">
              <a:extLst>
                <a:ext uri="{FF2B5EF4-FFF2-40B4-BE49-F238E27FC236}">
                  <a16:creationId xmlns:a16="http://schemas.microsoft.com/office/drawing/2014/main" id="{1F97F4CE-3ECC-8196-0818-704FFD126CD5}"/>
                </a:ext>
              </a:extLst>
            </p:cNvPr>
            <p:cNvSpPr/>
            <p:nvPr/>
          </p:nvSpPr>
          <p:spPr>
            <a:xfrm>
              <a:off x="6867624" y="4102359"/>
              <a:ext cx="798897" cy="798897"/>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en-US" altLang="zh-TW" sz="2800" dirty="0"/>
                <a:t>t</a:t>
              </a:r>
              <a:endParaRPr kumimoji="1" lang="zh-TW" altLang="en-US" sz="2800" dirty="0"/>
            </a:p>
          </p:txBody>
        </p:sp>
        <p:cxnSp>
          <p:nvCxnSpPr>
            <p:cNvPr id="14" name="直線箭頭接點 13">
              <a:extLst>
                <a:ext uri="{FF2B5EF4-FFF2-40B4-BE49-F238E27FC236}">
                  <a16:creationId xmlns:a16="http://schemas.microsoft.com/office/drawing/2014/main" id="{18F1142A-4FE9-2DC1-B89A-F272F03CB978}"/>
                </a:ext>
              </a:extLst>
            </p:cNvPr>
            <p:cNvCxnSpPr>
              <a:cxnSpLocks/>
            </p:cNvCxnSpPr>
            <p:nvPr/>
          </p:nvCxnSpPr>
          <p:spPr>
            <a:xfrm rot="10800000">
              <a:off x="2106439" y="4784260"/>
              <a:ext cx="1057063" cy="7538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線箭頭接點 15">
              <a:extLst>
                <a:ext uri="{FF2B5EF4-FFF2-40B4-BE49-F238E27FC236}">
                  <a16:creationId xmlns:a16="http://schemas.microsoft.com/office/drawing/2014/main" id="{1AD22C8F-A67B-49A9-5258-4535D4D51B93}"/>
                </a:ext>
              </a:extLst>
            </p:cNvPr>
            <p:cNvCxnSpPr>
              <a:cxnSpLocks/>
            </p:cNvCxnSpPr>
            <p:nvPr/>
          </p:nvCxnSpPr>
          <p:spPr>
            <a:xfrm rot="10800000" flipV="1">
              <a:off x="2106439" y="3598749"/>
              <a:ext cx="1069785" cy="620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箭頭接點 17">
              <a:extLst>
                <a:ext uri="{FF2B5EF4-FFF2-40B4-BE49-F238E27FC236}">
                  <a16:creationId xmlns:a16="http://schemas.microsoft.com/office/drawing/2014/main" id="{771755FB-5EBD-6E54-CA80-DD8CB02A5A43}"/>
                </a:ext>
              </a:extLst>
            </p:cNvPr>
            <p:cNvCxnSpPr>
              <a:cxnSpLocks/>
              <a:stCxn id="7" idx="0"/>
            </p:cNvCxnSpPr>
            <p:nvPr/>
          </p:nvCxnSpPr>
          <p:spPr>
            <a:xfrm flipV="1">
              <a:off x="3562951" y="3715745"/>
              <a:ext cx="0" cy="1422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箭頭接點 19">
              <a:extLst>
                <a:ext uri="{FF2B5EF4-FFF2-40B4-BE49-F238E27FC236}">
                  <a16:creationId xmlns:a16="http://schemas.microsoft.com/office/drawing/2014/main" id="{764BCF7D-7B27-08CF-941F-3C9A9014BD44}"/>
                </a:ext>
              </a:extLst>
            </p:cNvPr>
            <p:cNvCxnSpPr>
              <a:stCxn id="6" idx="6"/>
              <a:endCxn id="8" idx="2"/>
            </p:cNvCxnSpPr>
            <p:nvPr/>
          </p:nvCxnSpPr>
          <p:spPr>
            <a:xfrm>
              <a:off x="3858125" y="3316297"/>
              <a:ext cx="14614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線箭頭接點 21">
              <a:extLst>
                <a:ext uri="{FF2B5EF4-FFF2-40B4-BE49-F238E27FC236}">
                  <a16:creationId xmlns:a16="http://schemas.microsoft.com/office/drawing/2014/main" id="{B0D8AF82-0C16-190A-A706-C1492A9DA4F7}"/>
                </a:ext>
              </a:extLst>
            </p:cNvPr>
            <p:cNvCxnSpPr>
              <a:stCxn id="7" idx="6"/>
            </p:cNvCxnSpPr>
            <p:nvPr/>
          </p:nvCxnSpPr>
          <p:spPr>
            <a:xfrm flipV="1">
              <a:off x="3962399" y="4677878"/>
              <a:ext cx="2905225" cy="860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線箭頭接點 23">
              <a:extLst>
                <a:ext uri="{FF2B5EF4-FFF2-40B4-BE49-F238E27FC236}">
                  <a16:creationId xmlns:a16="http://schemas.microsoft.com/office/drawing/2014/main" id="{DBDE482E-2B11-75B0-DD65-A3EB179D03F7}"/>
                </a:ext>
              </a:extLst>
            </p:cNvPr>
            <p:cNvCxnSpPr>
              <a:endCxn id="9" idx="1"/>
            </p:cNvCxnSpPr>
            <p:nvPr/>
          </p:nvCxnSpPr>
          <p:spPr>
            <a:xfrm>
              <a:off x="6118458" y="3495025"/>
              <a:ext cx="866162" cy="724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26" name="表格 26">
            <a:extLst>
              <a:ext uri="{FF2B5EF4-FFF2-40B4-BE49-F238E27FC236}">
                <a16:creationId xmlns:a16="http://schemas.microsoft.com/office/drawing/2014/main" id="{30669893-F1A5-E0F1-7A67-BE799854102B}"/>
              </a:ext>
            </a:extLst>
          </p:cNvPr>
          <p:cNvGraphicFramePr>
            <a:graphicFrameLocks noGrp="1"/>
          </p:cNvGraphicFramePr>
          <p:nvPr/>
        </p:nvGraphicFramePr>
        <p:xfrm>
          <a:off x="1733351" y="3300356"/>
          <a:ext cx="1096211" cy="741680"/>
        </p:xfrm>
        <a:graphic>
          <a:graphicData uri="http://schemas.openxmlformats.org/drawingml/2006/table">
            <a:tbl>
              <a:tblPr bandRow="1">
                <a:tableStyleId>{2D5ABB26-0587-4C30-8999-92F81FD0307C}</a:tableStyleId>
              </a:tblPr>
              <a:tblGrid>
                <a:gridCol w="1096211">
                  <a:extLst>
                    <a:ext uri="{9D8B030D-6E8A-4147-A177-3AD203B41FA5}">
                      <a16:colId xmlns:a16="http://schemas.microsoft.com/office/drawing/2014/main" val="2273366103"/>
                    </a:ext>
                  </a:extLst>
                </a:gridCol>
              </a:tblGrid>
              <a:tr h="370840">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495646"/>
                  </a:ext>
                </a:extLst>
              </a:tr>
              <a:tr h="370840">
                <a:tc>
                  <a:txBody>
                    <a:bodyPr/>
                    <a:lstStyle/>
                    <a:p>
                      <a:r>
                        <a:rPr lang="en-US" altLang="zh-TW" dirty="0"/>
                        <a:t>d(s) = 5</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6791593"/>
                  </a:ext>
                </a:extLst>
              </a:tr>
            </a:tbl>
          </a:graphicData>
        </a:graphic>
      </p:graphicFrame>
      <p:graphicFrame>
        <p:nvGraphicFramePr>
          <p:cNvPr id="27" name="表格 26">
            <a:extLst>
              <a:ext uri="{FF2B5EF4-FFF2-40B4-BE49-F238E27FC236}">
                <a16:creationId xmlns:a16="http://schemas.microsoft.com/office/drawing/2014/main" id="{51CA1FA8-1329-B95B-A8D7-1CBD0EDE831D}"/>
              </a:ext>
            </a:extLst>
          </p:cNvPr>
          <p:cNvGraphicFramePr>
            <a:graphicFrameLocks noGrp="1"/>
          </p:cNvGraphicFramePr>
          <p:nvPr>
            <p:extLst>
              <p:ext uri="{D42A27DB-BD31-4B8C-83A1-F6EECF244321}">
                <p14:modId xmlns:p14="http://schemas.microsoft.com/office/powerpoint/2010/main" val="3632450736"/>
              </p:ext>
            </p:extLst>
          </p:nvPr>
        </p:nvGraphicFramePr>
        <p:xfrm>
          <a:off x="3805721" y="2058172"/>
          <a:ext cx="1096211" cy="741680"/>
        </p:xfrm>
        <a:graphic>
          <a:graphicData uri="http://schemas.openxmlformats.org/drawingml/2006/table">
            <a:tbl>
              <a:tblPr bandRow="1">
                <a:tableStyleId>{2D5ABB26-0587-4C30-8999-92F81FD0307C}</a:tableStyleId>
              </a:tblPr>
              <a:tblGrid>
                <a:gridCol w="1096211">
                  <a:extLst>
                    <a:ext uri="{9D8B030D-6E8A-4147-A177-3AD203B41FA5}">
                      <a16:colId xmlns:a16="http://schemas.microsoft.com/office/drawing/2014/main" val="2273366103"/>
                    </a:ext>
                  </a:extLst>
                </a:gridCol>
              </a:tblGrid>
              <a:tr h="370840">
                <a:tc>
                  <a:txBody>
                    <a:bodyPr/>
                    <a:lstStyle/>
                    <a:p>
                      <a:r>
                        <a:rPr lang="en-US" altLang="zh-TW" dirty="0"/>
                        <a:t>e(a) = 10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4956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d(a) = 1</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6791593"/>
                  </a:ext>
                </a:extLst>
              </a:tr>
            </a:tbl>
          </a:graphicData>
        </a:graphic>
      </p:graphicFrame>
      <p:graphicFrame>
        <p:nvGraphicFramePr>
          <p:cNvPr id="29" name="表格 28">
            <a:extLst>
              <a:ext uri="{FF2B5EF4-FFF2-40B4-BE49-F238E27FC236}">
                <a16:creationId xmlns:a16="http://schemas.microsoft.com/office/drawing/2014/main" id="{41300601-D0EE-4B46-D65E-291021C799FF}"/>
              </a:ext>
            </a:extLst>
          </p:cNvPr>
          <p:cNvGraphicFramePr>
            <a:graphicFrameLocks noGrp="1"/>
          </p:cNvGraphicFramePr>
          <p:nvPr>
            <p:extLst>
              <p:ext uri="{D42A27DB-BD31-4B8C-83A1-F6EECF244321}">
                <p14:modId xmlns:p14="http://schemas.microsoft.com/office/powerpoint/2010/main" val="3523350048"/>
              </p:ext>
            </p:extLst>
          </p:nvPr>
        </p:nvGraphicFramePr>
        <p:xfrm>
          <a:off x="2856832" y="5829023"/>
          <a:ext cx="1096211" cy="741680"/>
        </p:xfrm>
        <a:graphic>
          <a:graphicData uri="http://schemas.openxmlformats.org/drawingml/2006/table">
            <a:tbl>
              <a:tblPr bandRow="1">
                <a:tableStyleId>{2D5ABB26-0587-4C30-8999-92F81FD0307C}</a:tableStyleId>
              </a:tblPr>
              <a:tblGrid>
                <a:gridCol w="1096211">
                  <a:extLst>
                    <a:ext uri="{9D8B030D-6E8A-4147-A177-3AD203B41FA5}">
                      <a16:colId xmlns:a16="http://schemas.microsoft.com/office/drawing/2014/main" val="2273366103"/>
                    </a:ext>
                  </a:extLst>
                </a:gridCol>
              </a:tblGrid>
              <a:tr h="370840">
                <a:tc>
                  <a:txBody>
                    <a:bodyPr/>
                    <a:lstStyle/>
                    <a:p>
                      <a:r>
                        <a:rPr lang="en-US" altLang="zh-TW" dirty="0"/>
                        <a:t>e(b) = 5</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4956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d(b) = 1</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6791593"/>
                  </a:ext>
                </a:extLst>
              </a:tr>
            </a:tbl>
          </a:graphicData>
        </a:graphic>
      </p:graphicFrame>
      <p:graphicFrame>
        <p:nvGraphicFramePr>
          <p:cNvPr id="30" name="表格 29">
            <a:extLst>
              <a:ext uri="{FF2B5EF4-FFF2-40B4-BE49-F238E27FC236}">
                <a16:creationId xmlns:a16="http://schemas.microsoft.com/office/drawing/2014/main" id="{D8A276FB-148D-2263-3B2F-7322CB35F5CE}"/>
              </a:ext>
            </a:extLst>
          </p:cNvPr>
          <p:cNvGraphicFramePr>
            <a:graphicFrameLocks noGrp="1"/>
          </p:cNvGraphicFramePr>
          <p:nvPr/>
        </p:nvGraphicFramePr>
        <p:xfrm>
          <a:off x="6614160" y="2042398"/>
          <a:ext cx="1096211" cy="741680"/>
        </p:xfrm>
        <a:graphic>
          <a:graphicData uri="http://schemas.openxmlformats.org/drawingml/2006/table">
            <a:tbl>
              <a:tblPr bandRow="1">
                <a:tableStyleId>{2D5ABB26-0587-4C30-8999-92F81FD0307C}</a:tableStyleId>
              </a:tblPr>
              <a:tblGrid>
                <a:gridCol w="1096211">
                  <a:extLst>
                    <a:ext uri="{9D8B030D-6E8A-4147-A177-3AD203B41FA5}">
                      <a16:colId xmlns:a16="http://schemas.microsoft.com/office/drawing/2014/main" val="2273366103"/>
                    </a:ext>
                  </a:extLst>
                </a:gridCol>
              </a:tblGrid>
              <a:tr h="370840">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4956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d(c) = 1</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6791593"/>
                  </a:ext>
                </a:extLst>
              </a:tr>
            </a:tbl>
          </a:graphicData>
        </a:graphic>
      </p:graphicFrame>
      <p:graphicFrame>
        <p:nvGraphicFramePr>
          <p:cNvPr id="31" name="表格 30">
            <a:extLst>
              <a:ext uri="{FF2B5EF4-FFF2-40B4-BE49-F238E27FC236}">
                <a16:creationId xmlns:a16="http://schemas.microsoft.com/office/drawing/2014/main" id="{7EB46B77-2C72-D30A-BE46-89F470FE3F82}"/>
              </a:ext>
            </a:extLst>
          </p:cNvPr>
          <p:cNvGraphicFramePr>
            <a:graphicFrameLocks noGrp="1"/>
          </p:cNvGraphicFramePr>
          <p:nvPr/>
        </p:nvGraphicFramePr>
        <p:xfrm>
          <a:off x="8472904" y="3227909"/>
          <a:ext cx="1096211" cy="741680"/>
        </p:xfrm>
        <a:graphic>
          <a:graphicData uri="http://schemas.openxmlformats.org/drawingml/2006/table">
            <a:tbl>
              <a:tblPr bandRow="1">
                <a:tableStyleId>{2D5ABB26-0587-4C30-8999-92F81FD0307C}</a:tableStyleId>
              </a:tblPr>
              <a:tblGrid>
                <a:gridCol w="1096211">
                  <a:extLst>
                    <a:ext uri="{9D8B030D-6E8A-4147-A177-3AD203B41FA5}">
                      <a16:colId xmlns:a16="http://schemas.microsoft.com/office/drawing/2014/main" val="2273366103"/>
                    </a:ext>
                  </a:extLst>
                </a:gridCol>
              </a:tblGrid>
              <a:tr h="370840">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4956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d(t) = 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6791593"/>
                  </a:ext>
                </a:extLst>
              </a:tr>
            </a:tbl>
          </a:graphicData>
        </a:graphic>
      </p:graphicFrame>
      <p:graphicFrame>
        <p:nvGraphicFramePr>
          <p:cNvPr id="32" name="表格 32">
            <a:extLst>
              <a:ext uri="{FF2B5EF4-FFF2-40B4-BE49-F238E27FC236}">
                <a16:creationId xmlns:a16="http://schemas.microsoft.com/office/drawing/2014/main" id="{D1453BCD-492C-9083-1A35-53FCAF247A4F}"/>
              </a:ext>
            </a:extLst>
          </p:cNvPr>
          <p:cNvGraphicFramePr>
            <a:graphicFrameLocks noGrp="1"/>
          </p:cNvGraphicFramePr>
          <p:nvPr>
            <p:extLst>
              <p:ext uri="{D42A27DB-BD31-4B8C-83A1-F6EECF244321}">
                <p14:modId xmlns:p14="http://schemas.microsoft.com/office/powerpoint/2010/main" val="3066536120"/>
              </p:ext>
            </p:extLst>
          </p:nvPr>
        </p:nvGraphicFramePr>
        <p:xfrm>
          <a:off x="3015232" y="3429000"/>
          <a:ext cx="511843" cy="365760"/>
        </p:xfrm>
        <a:graphic>
          <a:graphicData uri="http://schemas.openxmlformats.org/drawingml/2006/table">
            <a:tbl>
              <a:tblPr>
                <a:tableStyleId>{5C22544A-7EE6-4342-B048-85BDC9FD1C3A}</a:tableStyleId>
              </a:tblPr>
              <a:tblGrid>
                <a:gridCol w="511843">
                  <a:extLst>
                    <a:ext uri="{9D8B030D-6E8A-4147-A177-3AD203B41FA5}">
                      <a16:colId xmlns:a16="http://schemas.microsoft.com/office/drawing/2014/main" val="2838467490"/>
                    </a:ext>
                  </a:extLst>
                </a:gridCol>
              </a:tblGrid>
              <a:tr h="360000">
                <a:tc>
                  <a:txBody>
                    <a:bodyPr/>
                    <a:lstStyle/>
                    <a:p>
                      <a:pPr algn="ctr"/>
                      <a:r>
                        <a:rPr lang="en-US" altLang="zh-TW" dirty="0"/>
                        <a:t>10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90693501"/>
                  </a:ext>
                </a:extLst>
              </a:tr>
            </a:tbl>
          </a:graphicData>
        </a:graphic>
      </p:graphicFrame>
      <p:graphicFrame>
        <p:nvGraphicFramePr>
          <p:cNvPr id="33" name="表格 32">
            <a:extLst>
              <a:ext uri="{FF2B5EF4-FFF2-40B4-BE49-F238E27FC236}">
                <a16:creationId xmlns:a16="http://schemas.microsoft.com/office/drawing/2014/main" id="{C51F5A0F-2D4D-A589-C763-AEA38E7AE9F3}"/>
              </a:ext>
            </a:extLst>
          </p:cNvPr>
          <p:cNvGraphicFramePr>
            <a:graphicFrameLocks noGrp="1"/>
          </p:cNvGraphicFramePr>
          <p:nvPr>
            <p:extLst>
              <p:ext uri="{D42A27DB-BD31-4B8C-83A1-F6EECF244321}">
                <p14:modId xmlns:p14="http://schemas.microsoft.com/office/powerpoint/2010/main" val="2210432403"/>
              </p:ext>
            </p:extLst>
          </p:nvPr>
        </p:nvGraphicFramePr>
        <p:xfrm>
          <a:off x="3015232" y="5182259"/>
          <a:ext cx="360000" cy="365760"/>
        </p:xfrm>
        <a:graphic>
          <a:graphicData uri="http://schemas.openxmlformats.org/drawingml/2006/table">
            <a:tbl>
              <a:tblPr>
                <a:tableStyleId>{5C22544A-7EE6-4342-B048-85BDC9FD1C3A}</a:tableStyleId>
              </a:tblPr>
              <a:tblGrid>
                <a:gridCol w="360000">
                  <a:extLst>
                    <a:ext uri="{9D8B030D-6E8A-4147-A177-3AD203B41FA5}">
                      <a16:colId xmlns:a16="http://schemas.microsoft.com/office/drawing/2014/main" val="2838467490"/>
                    </a:ext>
                  </a:extLst>
                </a:gridCol>
              </a:tblGrid>
              <a:tr h="360000">
                <a:tc>
                  <a:txBody>
                    <a:bodyPr/>
                    <a:lstStyle/>
                    <a:p>
                      <a:pPr algn="ctr"/>
                      <a:r>
                        <a:rPr lang="en-US" altLang="zh-TW" dirty="0"/>
                        <a:t>5</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90693501"/>
                  </a:ext>
                </a:extLst>
              </a:tr>
            </a:tbl>
          </a:graphicData>
        </a:graphic>
      </p:graphicFrame>
      <p:graphicFrame>
        <p:nvGraphicFramePr>
          <p:cNvPr id="34" name="表格 33">
            <a:extLst>
              <a:ext uri="{FF2B5EF4-FFF2-40B4-BE49-F238E27FC236}">
                <a16:creationId xmlns:a16="http://schemas.microsoft.com/office/drawing/2014/main" id="{0D54B9F3-D9FB-5721-544A-F123D7981FB0}"/>
              </a:ext>
            </a:extLst>
          </p:cNvPr>
          <p:cNvGraphicFramePr>
            <a:graphicFrameLocks noGrp="1"/>
          </p:cNvGraphicFramePr>
          <p:nvPr>
            <p:extLst>
              <p:ext uri="{D42A27DB-BD31-4B8C-83A1-F6EECF244321}">
                <p14:modId xmlns:p14="http://schemas.microsoft.com/office/powerpoint/2010/main" val="3626965320"/>
              </p:ext>
            </p:extLst>
          </p:nvPr>
        </p:nvGraphicFramePr>
        <p:xfrm>
          <a:off x="6224392" y="5274339"/>
          <a:ext cx="360000" cy="365760"/>
        </p:xfrm>
        <a:graphic>
          <a:graphicData uri="http://schemas.openxmlformats.org/drawingml/2006/table">
            <a:tbl>
              <a:tblPr>
                <a:tableStyleId>{5C22544A-7EE6-4342-B048-85BDC9FD1C3A}</a:tableStyleId>
              </a:tblPr>
              <a:tblGrid>
                <a:gridCol w="360000">
                  <a:extLst>
                    <a:ext uri="{9D8B030D-6E8A-4147-A177-3AD203B41FA5}">
                      <a16:colId xmlns:a16="http://schemas.microsoft.com/office/drawing/2014/main" val="2838467490"/>
                    </a:ext>
                  </a:extLst>
                </a:gridCol>
              </a:tblGrid>
              <a:tr h="360000">
                <a:tc>
                  <a:txBody>
                    <a:bodyPr/>
                    <a:lstStyle/>
                    <a:p>
                      <a:pPr algn="ctr"/>
                      <a:r>
                        <a:rPr lang="en-US" altLang="zh-TW" dirty="0"/>
                        <a:t>6</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90693501"/>
                  </a:ext>
                </a:extLst>
              </a:tr>
            </a:tbl>
          </a:graphicData>
        </a:graphic>
      </p:graphicFrame>
      <p:graphicFrame>
        <p:nvGraphicFramePr>
          <p:cNvPr id="35" name="表格 34">
            <a:extLst>
              <a:ext uri="{FF2B5EF4-FFF2-40B4-BE49-F238E27FC236}">
                <a16:creationId xmlns:a16="http://schemas.microsoft.com/office/drawing/2014/main" id="{048DA90B-577B-0BBD-7F86-8E6FD7FED8E4}"/>
              </a:ext>
            </a:extLst>
          </p:cNvPr>
          <p:cNvGraphicFramePr>
            <a:graphicFrameLocks noGrp="1"/>
          </p:cNvGraphicFramePr>
          <p:nvPr>
            <p:extLst>
              <p:ext uri="{D42A27DB-BD31-4B8C-83A1-F6EECF244321}">
                <p14:modId xmlns:p14="http://schemas.microsoft.com/office/powerpoint/2010/main" val="3247152553"/>
              </p:ext>
            </p:extLst>
          </p:nvPr>
        </p:nvGraphicFramePr>
        <p:xfrm>
          <a:off x="4573276" y="4244332"/>
          <a:ext cx="360000" cy="365760"/>
        </p:xfrm>
        <a:graphic>
          <a:graphicData uri="http://schemas.openxmlformats.org/drawingml/2006/table">
            <a:tbl>
              <a:tblPr>
                <a:tableStyleId>{5C22544A-7EE6-4342-B048-85BDC9FD1C3A}</a:tableStyleId>
              </a:tblPr>
              <a:tblGrid>
                <a:gridCol w="360000">
                  <a:extLst>
                    <a:ext uri="{9D8B030D-6E8A-4147-A177-3AD203B41FA5}">
                      <a16:colId xmlns:a16="http://schemas.microsoft.com/office/drawing/2014/main" val="2838467490"/>
                    </a:ext>
                  </a:extLst>
                </a:gridCol>
              </a:tblGrid>
              <a:tr h="360000">
                <a:tc>
                  <a:txBody>
                    <a:bodyPr/>
                    <a:lstStyle/>
                    <a:p>
                      <a:pPr algn="ctr"/>
                      <a:r>
                        <a:rPr lang="en-US" altLang="zh-TW" dirty="0"/>
                        <a:t>3</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90693501"/>
                  </a:ext>
                </a:extLst>
              </a:tr>
            </a:tbl>
          </a:graphicData>
        </a:graphic>
      </p:graphicFrame>
      <p:graphicFrame>
        <p:nvGraphicFramePr>
          <p:cNvPr id="36" name="表格 35">
            <a:extLst>
              <a:ext uri="{FF2B5EF4-FFF2-40B4-BE49-F238E27FC236}">
                <a16:creationId xmlns:a16="http://schemas.microsoft.com/office/drawing/2014/main" id="{CAF65482-5E06-14FA-14D3-7AB59D6876BD}"/>
              </a:ext>
            </a:extLst>
          </p:cNvPr>
          <p:cNvGraphicFramePr>
            <a:graphicFrameLocks noGrp="1"/>
          </p:cNvGraphicFramePr>
          <p:nvPr>
            <p:extLst>
              <p:ext uri="{D42A27DB-BD31-4B8C-83A1-F6EECF244321}">
                <p14:modId xmlns:p14="http://schemas.microsoft.com/office/powerpoint/2010/main" val="1811486053"/>
              </p:ext>
            </p:extLst>
          </p:nvPr>
        </p:nvGraphicFramePr>
        <p:xfrm>
          <a:off x="5273516" y="2869388"/>
          <a:ext cx="360000" cy="365760"/>
        </p:xfrm>
        <a:graphic>
          <a:graphicData uri="http://schemas.openxmlformats.org/drawingml/2006/table">
            <a:tbl>
              <a:tblPr>
                <a:tableStyleId>{5C22544A-7EE6-4342-B048-85BDC9FD1C3A}</a:tableStyleId>
              </a:tblPr>
              <a:tblGrid>
                <a:gridCol w="360000">
                  <a:extLst>
                    <a:ext uri="{9D8B030D-6E8A-4147-A177-3AD203B41FA5}">
                      <a16:colId xmlns:a16="http://schemas.microsoft.com/office/drawing/2014/main" val="2838467490"/>
                    </a:ext>
                  </a:extLst>
                </a:gridCol>
              </a:tblGrid>
              <a:tr h="360000">
                <a:tc>
                  <a:txBody>
                    <a:bodyPr/>
                    <a:lstStyle/>
                    <a:p>
                      <a:pPr algn="ctr"/>
                      <a:r>
                        <a:rPr lang="en-US" altLang="zh-TW" dirty="0"/>
                        <a:t>5</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90693501"/>
                  </a:ext>
                </a:extLst>
              </a:tr>
            </a:tbl>
          </a:graphicData>
        </a:graphic>
      </p:graphicFrame>
      <p:graphicFrame>
        <p:nvGraphicFramePr>
          <p:cNvPr id="37" name="表格 36">
            <a:extLst>
              <a:ext uri="{FF2B5EF4-FFF2-40B4-BE49-F238E27FC236}">
                <a16:creationId xmlns:a16="http://schemas.microsoft.com/office/drawing/2014/main" id="{DA7C83AA-CD4E-BE05-6AF1-26A9AB72B342}"/>
              </a:ext>
            </a:extLst>
          </p:cNvPr>
          <p:cNvGraphicFramePr>
            <a:graphicFrameLocks noGrp="1"/>
          </p:cNvGraphicFramePr>
          <p:nvPr>
            <p:extLst>
              <p:ext uri="{D42A27DB-BD31-4B8C-83A1-F6EECF244321}">
                <p14:modId xmlns:p14="http://schemas.microsoft.com/office/powerpoint/2010/main" val="1976383710"/>
              </p:ext>
            </p:extLst>
          </p:nvPr>
        </p:nvGraphicFramePr>
        <p:xfrm>
          <a:off x="7412664" y="3329370"/>
          <a:ext cx="360000" cy="365760"/>
        </p:xfrm>
        <a:graphic>
          <a:graphicData uri="http://schemas.openxmlformats.org/drawingml/2006/table">
            <a:tbl>
              <a:tblPr>
                <a:tableStyleId>{5C22544A-7EE6-4342-B048-85BDC9FD1C3A}</a:tableStyleId>
              </a:tblPr>
              <a:tblGrid>
                <a:gridCol w="360000">
                  <a:extLst>
                    <a:ext uri="{9D8B030D-6E8A-4147-A177-3AD203B41FA5}">
                      <a16:colId xmlns:a16="http://schemas.microsoft.com/office/drawing/2014/main" val="2838467490"/>
                    </a:ext>
                  </a:extLst>
                </a:gridCol>
              </a:tblGrid>
              <a:tr h="360000">
                <a:tc>
                  <a:txBody>
                    <a:bodyPr/>
                    <a:lstStyle/>
                    <a:p>
                      <a:pPr algn="ctr"/>
                      <a:r>
                        <a:rPr lang="en-US" altLang="zh-TW" dirty="0"/>
                        <a:t>4</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90693501"/>
                  </a:ext>
                </a:extLst>
              </a:tr>
            </a:tbl>
          </a:graphicData>
        </a:graphic>
      </p:graphicFrame>
      <p:sp>
        <p:nvSpPr>
          <p:cNvPr id="38" name="文字方塊 37">
            <a:extLst>
              <a:ext uri="{FF2B5EF4-FFF2-40B4-BE49-F238E27FC236}">
                <a16:creationId xmlns:a16="http://schemas.microsoft.com/office/drawing/2014/main" id="{8425825D-F3D6-9B0D-55EE-2C4A01A5D564}"/>
              </a:ext>
            </a:extLst>
          </p:cNvPr>
          <p:cNvSpPr txBox="1"/>
          <p:nvPr/>
        </p:nvSpPr>
        <p:spPr>
          <a:xfrm>
            <a:off x="779317" y="1951573"/>
            <a:ext cx="2654821" cy="1200329"/>
          </a:xfrm>
          <a:prstGeom prst="rect">
            <a:avLst/>
          </a:prstGeom>
          <a:noFill/>
        </p:spPr>
        <p:txBody>
          <a:bodyPr wrap="square" rtlCol="0">
            <a:spAutoFit/>
          </a:bodyPr>
          <a:lstStyle/>
          <a:p>
            <a:r>
              <a:rPr kumimoji="1" lang="en-US" altLang="zh-TW" sz="2400" dirty="0"/>
              <a:t>Initialization</a:t>
            </a:r>
          </a:p>
          <a:p>
            <a:r>
              <a:rPr kumimoji="1" lang="en-US" altLang="zh-TW" sz="2400" dirty="0"/>
              <a:t>Push the flow from s to a and b</a:t>
            </a:r>
            <a:endParaRPr kumimoji="1" lang="zh-TW" altLang="en-US" dirty="0"/>
          </a:p>
        </p:txBody>
      </p:sp>
      <p:graphicFrame>
        <p:nvGraphicFramePr>
          <p:cNvPr id="3" name="表格 9">
            <a:extLst>
              <a:ext uri="{FF2B5EF4-FFF2-40B4-BE49-F238E27FC236}">
                <a16:creationId xmlns:a16="http://schemas.microsoft.com/office/drawing/2014/main" id="{5E3AF09E-4AA6-425A-693A-86F1F6CB779C}"/>
              </a:ext>
            </a:extLst>
          </p:cNvPr>
          <p:cNvGraphicFramePr>
            <a:graphicFrameLocks noGrp="1"/>
          </p:cNvGraphicFramePr>
          <p:nvPr>
            <p:extLst>
              <p:ext uri="{D42A27DB-BD31-4B8C-83A1-F6EECF244321}">
                <p14:modId xmlns:p14="http://schemas.microsoft.com/office/powerpoint/2010/main" val="1786634850"/>
              </p:ext>
            </p:extLst>
          </p:nvPr>
        </p:nvGraphicFramePr>
        <p:xfrm>
          <a:off x="10162248" y="1951573"/>
          <a:ext cx="1278557" cy="1381760"/>
        </p:xfrm>
        <a:graphic>
          <a:graphicData uri="http://schemas.openxmlformats.org/drawingml/2006/table">
            <a:tbl>
              <a:tblPr firstRow="1">
                <a:tableStyleId>{5C22544A-7EE6-4342-B048-85BDC9FD1C3A}</a:tableStyleId>
              </a:tblPr>
              <a:tblGrid>
                <a:gridCol w="1278557">
                  <a:extLst>
                    <a:ext uri="{9D8B030D-6E8A-4147-A177-3AD203B41FA5}">
                      <a16:colId xmlns:a16="http://schemas.microsoft.com/office/drawing/2014/main" val="470191147"/>
                    </a:ext>
                  </a:extLst>
                </a:gridCol>
              </a:tblGrid>
              <a:tr h="370840">
                <a:tc>
                  <a:txBody>
                    <a:bodyPr/>
                    <a:lstStyle/>
                    <a:p>
                      <a:r>
                        <a:rPr lang="en-US" altLang="zh-TW" dirty="0"/>
                        <a:t>Node with excess flow</a:t>
                      </a:r>
                      <a:endParaRPr lang="zh-TW" altLang="en-US" dirty="0"/>
                    </a:p>
                  </a:txBody>
                  <a:tcPr/>
                </a:tc>
                <a:extLst>
                  <a:ext uri="{0D108BD9-81ED-4DB2-BD59-A6C34878D82A}">
                    <a16:rowId xmlns:a16="http://schemas.microsoft.com/office/drawing/2014/main" val="2125375005"/>
                  </a:ext>
                </a:extLst>
              </a:tr>
              <a:tr h="370840">
                <a:tc>
                  <a:txBody>
                    <a:bodyPr/>
                    <a:lstStyle/>
                    <a:p>
                      <a:r>
                        <a:rPr lang="en-US" altLang="zh-TW" dirty="0"/>
                        <a:t>a</a:t>
                      </a:r>
                      <a:endParaRPr lang="zh-TW" altLang="en-US" dirty="0"/>
                    </a:p>
                  </a:txBody>
                  <a:tcPr/>
                </a:tc>
                <a:extLst>
                  <a:ext uri="{0D108BD9-81ED-4DB2-BD59-A6C34878D82A}">
                    <a16:rowId xmlns:a16="http://schemas.microsoft.com/office/drawing/2014/main" val="536724620"/>
                  </a:ext>
                </a:extLst>
              </a:tr>
              <a:tr h="370840">
                <a:tc>
                  <a:txBody>
                    <a:bodyPr/>
                    <a:lstStyle/>
                    <a:p>
                      <a:r>
                        <a:rPr lang="en-US" altLang="zh-TW" dirty="0"/>
                        <a:t>b</a:t>
                      </a:r>
                      <a:endParaRPr lang="zh-TW" altLang="en-US" dirty="0"/>
                    </a:p>
                  </a:txBody>
                  <a:tcPr/>
                </a:tc>
                <a:extLst>
                  <a:ext uri="{0D108BD9-81ED-4DB2-BD59-A6C34878D82A}">
                    <a16:rowId xmlns:a16="http://schemas.microsoft.com/office/drawing/2014/main" val="1445414862"/>
                  </a:ext>
                </a:extLst>
              </a:tr>
            </a:tbl>
          </a:graphicData>
        </a:graphic>
      </p:graphicFrame>
      <p:sp>
        <p:nvSpPr>
          <p:cNvPr id="10" name="投影片編號版面配置區 9">
            <a:extLst>
              <a:ext uri="{FF2B5EF4-FFF2-40B4-BE49-F238E27FC236}">
                <a16:creationId xmlns:a16="http://schemas.microsoft.com/office/drawing/2014/main" id="{99CBA1A3-3790-707A-4F71-8915900D2A55}"/>
              </a:ext>
            </a:extLst>
          </p:cNvPr>
          <p:cNvSpPr>
            <a:spLocks noGrp="1"/>
          </p:cNvSpPr>
          <p:nvPr>
            <p:ph type="sldNum" sz="quarter" idx="12"/>
          </p:nvPr>
        </p:nvSpPr>
        <p:spPr/>
        <p:txBody>
          <a:bodyPr/>
          <a:lstStyle/>
          <a:p>
            <a:fld id="{F6BAA966-1120-574F-AB70-0A8B181C51F3}" type="slidenum">
              <a:rPr kumimoji="1" lang="zh-TW" altLang="en-US" smtClean="0"/>
              <a:t>6</a:t>
            </a:fld>
            <a:endParaRPr kumimoji="1" lang="zh-TW" altLang="en-US"/>
          </a:p>
        </p:txBody>
      </p:sp>
    </p:spTree>
    <p:extLst>
      <p:ext uri="{BB962C8B-B14F-4D97-AF65-F5344CB8AC3E}">
        <p14:creationId xmlns:p14="http://schemas.microsoft.com/office/powerpoint/2010/main" val="3399213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6E96A1-3462-684A-A214-DBF4B2653349}"/>
              </a:ext>
            </a:extLst>
          </p:cNvPr>
          <p:cNvSpPr>
            <a:spLocks noGrp="1"/>
          </p:cNvSpPr>
          <p:nvPr>
            <p:ph type="title"/>
          </p:nvPr>
        </p:nvSpPr>
        <p:spPr/>
        <p:txBody>
          <a:bodyPr/>
          <a:lstStyle/>
          <a:p>
            <a:r>
              <a:rPr kumimoji="1" lang="en-US" altLang="zh-TW" dirty="0"/>
              <a:t>The Push-Relabel Method</a:t>
            </a:r>
            <a:endParaRPr kumimoji="1" lang="zh-TW" altLang="en-US" dirty="0"/>
          </a:p>
        </p:txBody>
      </p:sp>
      <p:cxnSp>
        <p:nvCxnSpPr>
          <p:cNvPr id="5" name="直線接點 4">
            <a:extLst>
              <a:ext uri="{FF2B5EF4-FFF2-40B4-BE49-F238E27FC236}">
                <a16:creationId xmlns:a16="http://schemas.microsoft.com/office/drawing/2014/main" id="{616259F9-E04A-F7BE-B33D-30350606FFAD}"/>
              </a:ext>
            </a:extLst>
          </p:cNvPr>
          <p:cNvCxnSpPr/>
          <p:nvPr/>
        </p:nvCxnSpPr>
        <p:spPr>
          <a:xfrm>
            <a:off x="779318" y="1751010"/>
            <a:ext cx="10633364" cy="0"/>
          </a:xfrm>
          <a:prstGeom prst="line">
            <a:avLst/>
          </a:prstGeom>
          <a:ln w="88900">
            <a:solidFill>
              <a:srgbClr val="FFC100"/>
            </a:solidFill>
          </a:ln>
        </p:spPr>
        <p:style>
          <a:lnRef idx="1">
            <a:schemeClr val="accent1"/>
          </a:lnRef>
          <a:fillRef idx="0">
            <a:schemeClr val="accent1"/>
          </a:fillRef>
          <a:effectRef idx="0">
            <a:schemeClr val="accent1"/>
          </a:effectRef>
          <a:fontRef idx="minor">
            <a:schemeClr val="tx1"/>
          </a:fontRef>
        </p:style>
      </p:cxnSp>
      <p:grpSp>
        <p:nvGrpSpPr>
          <p:cNvPr id="39" name="群組 38">
            <a:extLst>
              <a:ext uri="{FF2B5EF4-FFF2-40B4-BE49-F238E27FC236}">
                <a16:creationId xmlns:a16="http://schemas.microsoft.com/office/drawing/2014/main" id="{FF668EF5-1893-21FF-5356-D9C9B15DDDB8}"/>
              </a:ext>
            </a:extLst>
          </p:cNvPr>
          <p:cNvGrpSpPr/>
          <p:nvPr/>
        </p:nvGrpSpPr>
        <p:grpSpPr>
          <a:xfrm>
            <a:off x="2319689" y="2916848"/>
            <a:ext cx="6241983" cy="3020728"/>
            <a:chOff x="1424538" y="2916848"/>
            <a:chExt cx="6241983" cy="3020728"/>
          </a:xfrm>
        </p:grpSpPr>
        <p:sp>
          <p:nvSpPr>
            <p:cNvPr id="4" name="橢圓 3">
              <a:extLst>
                <a:ext uri="{FF2B5EF4-FFF2-40B4-BE49-F238E27FC236}">
                  <a16:creationId xmlns:a16="http://schemas.microsoft.com/office/drawing/2014/main" id="{54E16F99-8D0E-0731-C4CD-DBA40AEB5318}"/>
                </a:ext>
              </a:extLst>
            </p:cNvPr>
            <p:cNvSpPr/>
            <p:nvPr/>
          </p:nvSpPr>
          <p:spPr>
            <a:xfrm>
              <a:off x="1424538" y="4102359"/>
              <a:ext cx="798897" cy="798897"/>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en-US" altLang="zh-TW" sz="2800" dirty="0"/>
                <a:t>s</a:t>
              </a:r>
              <a:endParaRPr kumimoji="1" lang="zh-TW" altLang="en-US" sz="2800" dirty="0"/>
            </a:p>
          </p:txBody>
        </p:sp>
        <p:sp>
          <p:nvSpPr>
            <p:cNvPr id="6" name="橢圓 5">
              <a:extLst>
                <a:ext uri="{FF2B5EF4-FFF2-40B4-BE49-F238E27FC236}">
                  <a16:creationId xmlns:a16="http://schemas.microsoft.com/office/drawing/2014/main" id="{AEE1BA62-608C-85A8-2BD9-961DC44A5282}"/>
                </a:ext>
              </a:extLst>
            </p:cNvPr>
            <p:cNvSpPr/>
            <p:nvPr/>
          </p:nvSpPr>
          <p:spPr>
            <a:xfrm>
              <a:off x="3059228" y="2916848"/>
              <a:ext cx="798897" cy="798897"/>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kumimoji="1" lang="en-US" altLang="zh-TW" sz="2800" dirty="0"/>
                <a:t>a</a:t>
              </a:r>
              <a:endParaRPr kumimoji="1" lang="zh-TW" altLang="en-US" sz="2800" dirty="0"/>
            </a:p>
          </p:txBody>
        </p:sp>
        <p:sp>
          <p:nvSpPr>
            <p:cNvPr id="7" name="橢圓 6">
              <a:extLst>
                <a:ext uri="{FF2B5EF4-FFF2-40B4-BE49-F238E27FC236}">
                  <a16:creationId xmlns:a16="http://schemas.microsoft.com/office/drawing/2014/main" id="{1D90D789-7B17-4A2A-BC62-EB05D62C6DCB}"/>
                </a:ext>
              </a:extLst>
            </p:cNvPr>
            <p:cNvSpPr/>
            <p:nvPr/>
          </p:nvSpPr>
          <p:spPr>
            <a:xfrm>
              <a:off x="3163502" y="5138679"/>
              <a:ext cx="798897" cy="798897"/>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en-US" altLang="zh-TW" sz="2800" dirty="0"/>
                <a:t>b</a:t>
              </a:r>
              <a:endParaRPr kumimoji="1" lang="zh-TW" altLang="en-US" sz="2800" dirty="0"/>
            </a:p>
          </p:txBody>
        </p:sp>
        <p:sp>
          <p:nvSpPr>
            <p:cNvPr id="8" name="橢圓 7">
              <a:extLst>
                <a:ext uri="{FF2B5EF4-FFF2-40B4-BE49-F238E27FC236}">
                  <a16:creationId xmlns:a16="http://schemas.microsoft.com/office/drawing/2014/main" id="{7481489B-F707-5ED6-75B8-B1DF47672882}"/>
                </a:ext>
              </a:extLst>
            </p:cNvPr>
            <p:cNvSpPr/>
            <p:nvPr/>
          </p:nvSpPr>
          <p:spPr>
            <a:xfrm>
              <a:off x="5319561" y="2916848"/>
              <a:ext cx="798897" cy="798897"/>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en-US" altLang="zh-TW" sz="2800" dirty="0"/>
                <a:t>c</a:t>
              </a:r>
              <a:endParaRPr kumimoji="1" lang="zh-TW" altLang="en-US" sz="2800" dirty="0"/>
            </a:p>
          </p:txBody>
        </p:sp>
        <p:sp>
          <p:nvSpPr>
            <p:cNvPr id="9" name="橢圓 8">
              <a:extLst>
                <a:ext uri="{FF2B5EF4-FFF2-40B4-BE49-F238E27FC236}">
                  <a16:creationId xmlns:a16="http://schemas.microsoft.com/office/drawing/2014/main" id="{1F97F4CE-3ECC-8196-0818-704FFD126CD5}"/>
                </a:ext>
              </a:extLst>
            </p:cNvPr>
            <p:cNvSpPr/>
            <p:nvPr/>
          </p:nvSpPr>
          <p:spPr>
            <a:xfrm>
              <a:off x="6867624" y="4102359"/>
              <a:ext cx="798897" cy="798897"/>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en-US" altLang="zh-TW" sz="2800" dirty="0"/>
                <a:t>t</a:t>
              </a:r>
              <a:endParaRPr kumimoji="1" lang="zh-TW" altLang="en-US" sz="2800" dirty="0"/>
            </a:p>
          </p:txBody>
        </p:sp>
        <p:cxnSp>
          <p:nvCxnSpPr>
            <p:cNvPr id="14" name="直線箭頭接點 13">
              <a:extLst>
                <a:ext uri="{FF2B5EF4-FFF2-40B4-BE49-F238E27FC236}">
                  <a16:creationId xmlns:a16="http://schemas.microsoft.com/office/drawing/2014/main" id="{18F1142A-4FE9-2DC1-B89A-F272F03CB978}"/>
                </a:ext>
              </a:extLst>
            </p:cNvPr>
            <p:cNvCxnSpPr>
              <a:cxnSpLocks/>
            </p:cNvCxnSpPr>
            <p:nvPr/>
          </p:nvCxnSpPr>
          <p:spPr>
            <a:xfrm rot="10800000">
              <a:off x="2106439" y="4784260"/>
              <a:ext cx="1057063" cy="7538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線箭頭接點 15">
              <a:extLst>
                <a:ext uri="{FF2B5EF4-FFF2-40B4-BE49-F238E27FC236}">
                  <a16:creationId xmlns:a16="http://schemas.microsoft.com/office/drawing/2014/main" id="{1AD22C8F-A67B-49A9-5258-4535D4D51B93}"/>
                </a:ext>
              </a:extLst>
            </p:cNvPr>
            <p:cNvCxnSpPr>
              <a:cxnSpLocks/>
            </p:cNvCxnSpPr>
            <p:nvPr/>
          </p:nvCxnSpPr>
          <p:spPr>
            <a:xfrm rot="10800000" flipV="1">
              <a:off x="2106439" y="3598749"/>
              <a:ext cx="1069785" cy="620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箭頭接點 17">
              <a:extLst>
                <a:ext uri="{FF2B5EF4-FFF2-40B4-BE49-F238E27FC236}">
                  <a16:creationId xmlns:a16="http://schemas.microsoft.com/office/drawing/2014/main" id="{771755FB-5EBD-6E54-CA80-DD8CB02A5A43}"/>
                </a:ext>
              </a:extLst>
            </p:cNvPr>
            <p:cNvCxnSpPr>
              <a:cxnSpLocks/>
              <a:stCxn id="7" idx="0"/>
            </p:cNvCxnSpPr>
            <p:nvPr/>
          </p:nvCxnSpPr>
          <p:spPr>
            <a:xfrm flipV="1">
              <a:off x="3562951" y="3715745"/>
              <a:ext cx="0" cy="1422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箭頭接點 19">
              <a:extLst>
                <a:ext uri="{FF2B5EF4-FFF2-40B4-BE49-F238E27FC236}">
                  <a16:creationId xmlns:a16="http://schemas.microsoft.com/office/drawing/2014/main" id="{764BCF7D-7B27-08CF-941F-3C9A9014BD44}"/>
                </a:ext>
              </a:extLst>
            </p:cNvPr>
            <p:cNvCxnSpPr>
              <a:cxnSpLocks/>
            </p:cNvCxnSpPr>
            <p:nvPr/>
          </p:nvCxnSpPr>
          <p:spPr>
            <a:xfrm rot="10800000">
              <a:off x="3858125" y="3316297"/>
              <a:ext cx="14614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線箭頭接點 21">
              <a:extLst>
                <a:ext uri="{FF2B5EF4-FFF2-40B4-BE49-F238E27FC236}">
                  <a16:creationId xmlns:a16="http://schemas.microsoft.com/office/drawing/2014/main" id="{B0D8AF82-0C16-190A-A706-C1492A9DA4F7}"/>
                </a:ext>
              </a:extLst>
            </p:cNvPr>
            <p:cNvCxnSpPr>
              <a:stCxn id="7" idx="6"/>
            </p:cNvCxnSpPr>
            <p:nvPr/>
          </p:nvCxnSpPr>
          <p:spPr>
            <a:xfrm flipV="1">
              <a:off x="3962399" y="4677878"/>
              <a:ext cx="2905225" cy="860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線箭頭接點 23">
              <a:extLst>
                <a:ext uri="{FF2B5EF4-FFF2-40B4-BE49-F238E27FC236}">
                  <a16:creationId xmlns:a16="http://schemas.microsoft.com/office/drawing/2014/main" id="{DBDE482E-2B11-75B0-DD65-A3EB179D03F7}"/>
                </a:ext>
              </a:extLst>
            </p:cNvPr>
            <p:cNvCxnSpPr>
              <a:endCxn id="9" idx="1"/>
            </p:cNvCxnSpPr>
            <p:nvPr/>
          </p:nvCxnSpPr>
          <p:spPr>
            <a:xfrm>
              <a:off x="6118458" y="3495025"/>
              <a:ext cx="866162" cy="724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26" name="表格 26">
            <a:extLst>
              <a:ext uri="{FF2B5EF4-FFF2-40B4-BE49-F238E27FC236}">
                <a16:creationId xmlns:a16="http://schemas.microsoft.com/office/drawing/2014/main" id="{30669893-F1A5-E0F1-7A67-BE799854102B}"/>
              </a:ext>
            </a:extLst>
          </p:cNvPr>
          <p:cNvGraphicFramePr>
            <a:graphicFrameLocks noGrp="1"/>
          </p:cNvGraphicFramePr>
          <p:nvPr/>
        </p:nvGraphicFramePr>
        <p:xfrm>
          <a:off x="1733351" y="3300356"/>
          <a:ext cx="1096211" cy="741680"/>
        </p:xfrm>
        <a:graphic>
          <a:graphicData uri="http://schemas.openxmlformats.org/drawingml/2006/table">
            <a:tbl>
              <a:tblPr bandRow="1">
                <a:tableStyleId>{2D5ABB26-0587-4C30-8999-92F81FD0307C}</a:tableStyleId>
              </a:tblPr>
              <a:tblGrid>
                <a:gridCol w="1096211">
                  <a:extLst>
                    <a:ext uri="{9D8B030D-6E8A-4147-A177-3AD203B41FA5}">
                      <a16:colId xmlns:a16="http://schemas.microsoft.com/office/drawing/2014/main" val="2273366103"/>
                    </a:ext>
                  </a:extLst>
                </a:gridCol>
              </a:tblGrid>
              <a:tr h="370840">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495646"/>
                  </a:ext>
                </a:extLst>
              </a:tr>
              <a:tr h="370840">
                <a:tc>
                  <a:txBody>
                    <a:bodyPr/>
                    <a:lstStyle/>
                    <a:p>
                      <a:r>
                        <a:rPr lang="en-US" altLang="zh-TW" dirty="0"/>
                        <a:t>d(s) = 5</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6791593"/>
                  </a:ext>
                </a:extLst>
              </a:tr>
            </a:tbl>
          </a:graphicData>
        </a:graphic>
      </p:graphicFrame>
      <p:graphicFrame>
        <p:nvGraphicFramePr>
          <p:cNvPr id="27" name="表格 26">
            <a:extLst>
              <a:ext uri="{FF2B5EF4-FFF2-40B4-BE49-F238E27FC236}">
                <a16:creationId xmlns:a16="http://schemas.microsoft.com/office/drawing/2014/main" id="{51CA1FA8-1329-B95B-A8D7-1CBD0EDE831D}"/>
              </a:ext>
            </a:extLst>
          </p:cNvPr>
          <p:cNvGraphicFramePr>
            <a:graphicFrameLocks noGrp="1"/>
          </p:cNvGraphicFramePr>
          <p:nvPr>
            <p:extLst>
              <p:ext uri="{D42A27DB-BD31-4B8C-83A1-F6EECF244321}">
                <p14:modId xmlns:p14="http://schemas.microsoft.com/office/powerpoint/2010/main" val="364718555"/>
              </p:ext>
            </p:extLst>
          </p:nvPr>
        </p:nvGraphicFramePr>
        <p:xfrm>
          <a:off x="3805721" y="2058172"/>
          <a:ext cx="1096211" cy="741680"/>
        </p:xfrm>
        <a:graphic>
          <a:graphicData uri="http://schemas.openxmlformats.org/drawingml/2006/table">
            <a:tbl>
              <a:tblPr bandRow="1">
                <a:tableStyleId>{2D5ABB26-0587-4C30-8999-92F81FD0307C}</a:tableStyleId>
              </a:tblPr>
              <a:tblGrid>
                <a:gridCol w="1096211">
                  <a:extLst>
                    <a:ext uri="{9D8B030D-6E8A-4147-A177-3AD203B41FA5}">
                      <a16:colId xmlns:a16="http://schemas.microsoft.com/office/drawing/2014/main" val="2273366103"/>
                    </a:ext>
                  </a:extLst>
                </a:gridCol>
              </a:tblGrid>
              <a:tr h="370840">
                <a:tc>
                  <a:txBody>
                    <a:bodyPr/>
                    <a:lstStyle/>
                    <a:p>
                      <a:r>
                        <a:rPr lang="en-US" altLang="zh-TW" dirty="0"/>
                        <a:t>e(a) = 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4956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d(a) = 6</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6791593"/>
                  </a:ext>
                </a:extLst>
              </a:tr>
            </a:tbl>
          </a:graphicData>
        </a:graphic>
      </p:graphicFrame>
      <p:graphicFrame>
        <p:nvGraphicFramePr>
          <p:cNvPr id="29" name="表格 28">
            <a:extLst>
              <a:ext uri="{FF2B5EF4-FFF2-40B4-BE49-F238E27FC236}">
                <a16:creationId xmlns:a16="http://schemas.microsoft.com/office/drawing/2014/main" id="{41300601-D0EE-4B46-D65E-291021C799FF}"/>
              </a:ext>
            </a:extLst>
          </p:cNvPr>
          <p:cNvGraphicFramePr>
            <a:graphicFrameLocks noGrp="1"/>
          </p:cNvGraphicFramePr>
          <p:nvPr>
            <p:extLst>
              <p:ext uri="{D42A27DB-BD31-4B8C-83A1-F6EECF244321}">
                <p14:modId xmlns:p14="http://schemas.microsoft.com/office/powerpoint/2010/main" val="598894925"/>
              </p:ext>
            </p:extLst>
          </p:nvPr>
        </p:nvGraphicFramePr>
        <p:xfrm>
          <a:off x="2856832" y="5829023"/>
          <a:ext cx="1096211" cy="741680"/>
        </p:xfrm>
        <a:graphic>
          <a:graphicData uri="http://schemas.openxmlformats.org/drawingml/2006/table">
            <a:tbl>
              <a:tblPr bandRow="1">
                <a:tableStyleId>{2D5ABB26-0587-4C30-8999-92F81FD0307C}</a:tableStyleId>
              </a:tblPr>
              <a:tblGrid>
                <a:gridCol w="1096211">
                  <a:extLst>
                    <a:ext uri="{9D8B030D-6E8A-4147-A177-3AD203B41FA5}">
                      <a16:colId xmlns:a16="http://schemas.microsoft.com/office/drawing/2014/main" val="2273366103"/>
                    </a:ext>
                  </a:extLst>
                </a:gridCol>
              </a:tblGrid>
              <a:tr h="370840">
                <a:tc>
                  <a:txBody>
                    <a:bodyPr/>
                    <a:lstStyle/>
                    <a:p>
                      <a:r>
                        <a:rPr lang="en-US" altLang="zh-TW" dirty="0"/>
                        <a:t>e(b) = 5</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4956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d(b) = 1</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6791593"/>
                  </a:ext>
                </a:extLst>
              </a:tr>
            </a:tbl>
          </a:graphicData>
        </a:graphic>
      </p:graphicFrame>
      <p:graphicFrame>
        <p:nvGraphicFramePr>
          <p:cNvPr id="30" name="表格 29">
            <a:extLst>
              <a:ext uri="{FF2B5EF4-FFF2-40B4-BE49-F238E27FC236}">
                <a16:creationId xmlns:a16="http://schemas.microsoft.com/office/drawing/2014/main" id="{D8A276FB-148D-2263-3B2F-7322CB35F5CE}"/>
              </a:ext>
            </a:extLst>
          </p:cNvPr>
          <p:cNvGraphicFramePr>
            <a:graphicFrameLocks noGrp="1"/>
          </p:cNvGraphicFramePr>
          <p:nvPr>
            <p:extLst>
              <p:ext uri="{D42A27DB-BD31-4B8C-83A1-F6EECF244321}">
                <p14:modId xmlns:p14="http://schemas.microsoft.com/office/powerpoint/2010/main" val="849085650"/>
              </p:ext>
            </p:extLst>
          </p:nvPr>
        </p:nvGraphicFramePr>
        <p:xfrm>
          <a:off x="6614160" y="2042398"/>
          <a:ext cx="1096211" cy="741680"/>
        </p:xfrm>
        <a:graphic>
          <a:graphicData uri="http://schemas.openxmlformats.org/drawingml/2006/table">
            <a:tbl>
              <a:tblPr bandRow="1">
                <a:tableStyleId>{2D5ABB26-0587-4C30-8999-92F81FD0307C}</a:tableStyleId>
              </a:tblPr>
              <a:tblGrid>
                <a:gridCol w="1096211">
                  <a:extLst>
                    <a:ext uri="{9D8B030D-6E8A-4147-A177-3AD203B41FA5}">
                      <a16:colId xmlns:a16="http://schemas.microsoft.com/office/drawing/2014/main" val="2273366103"/>
                    </a:ext>
                  </a:extLst>
                </a:gridCol>
              </a:tblGrid>
              <a:tr h="370840">
                <a:tc>
                  <a:txBody>
                    <a:bodyPr/>
                    <a:lstStyle/>
                    <a:p>
                      <a:r>
                        <a:rPr lang="en-US" altLang="zh-TW" dirty="0"/>
                        <a:t>e(c) = 5</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4956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d(c) = 1</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6791593"/>
                  </a:ext>
                </a:extLst>
              </a:tr>
            </a:tbl>
          </a:graphicData>
        </a:graphic>
      </p:graphicFrame>
      <p:graphicFrame>
        <p:nvGraphicFramePr>
          <p:cNvPr id="31" name="表格 30">
            <a:extLst>
              <a:ext uri="{FF2B5EF4-FFF2-40B4-BE49-F238E27FC236}">
                <a16:creationId xmlns:a16="http://schemas.microsoft.com/office/drawing/2014/main" id="{7EB46B77-2C72-D30A-BE46-89F470FE3F82}"/>
              </a:ext>
            </a:extLst>
          </p:cNvPr>
          <p:cNvGraphicFramePr>
            <a:graphicFrameLocks noGrp="1"/>
          </p:cNvGraphicFramePr>
          <p:nvPr/>
        </p:nvGraphicFramePr>
        <p:xfrm>
          <a:off x="8472904" y="3227909"/>
          <a:ext cx="1096211" cy="741680"/>
        </p:xfrm>
        <a:graphic>
          <a:graphicData uri="http://schemas.openxmlformats.org/drawingml/2006/table">
            <a:tbl>
              <a:tblPr bandRow="1">
                <a:tableStyleId>{2D5ABB26-0587-4C30-8999-92F81FD0307C}</a:tableStyleId>
              </a:tblPr>
              <a:tblGrid>
                <a:gridCol w="1096211">
                  <a:extLst>
                    <a:ext uri="{9D8B030D-6E8A-4147-A177-3AD203B41FA5}">
                      <a16:colId xmlns:a16="http://schemas.microsoft.com/office/drawing/2014/main" val="2273366103"/>
                    </a:ext>
                  </a:extLst>
                </a:gridCol>
              </a:tblGrid>
              <a:tr h="370840">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4956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d(t) = 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6791593"/>
                  </a:ext>
                </a:extLst>
              </a:tr>
            </a:tbl>
          </a:graphicData>
        </a:graphic>
      </p:graphicFrame>
      <p:graphicFrame>
        <p:nvGraphicFramePr>
          <p:cNvPr id="32" name="表格 32">
            <a:extLst>
              <a:ext uri="{FF2B5EF4-FFF2-40B4-BE49-F238E27FC236}">
                <a16:creationId xmlns:a16="http://schemas.microsoft.com/office/drawing/2014/main" id="{D1453BCD-492C-9083-1A35-53FCAF247A4F}"/>
              </a:ext>
            </a:extLst>
          </p:cNvPr>
          <p:cNvGraphicFramePr>
            <a:graphicFrameLocks noGrp="1"/>
          </p:cNvGraphicFramePr>
          <p:nvPr>
            <p:extLst>
              <p:ext uri="{D42A27DB-BD31-4B8C-83A1-F6EECF244321}">
                <p14:modId xmlns:p14="http://schemas.microsoft.com/office/powerpoint/2010/main" val="182699154"/>
              </p:ext>
            </p:extLst>
          </p:nvPr>
        </p:nvGraphicFramePr>
        <p:xfrm>
          <a:off x="3015232" y="3429000"/>
          <a:ext cx="511843" cy="365760"/>
        </p:xfrm>
        <a:graphic>
          <a:graphicData uri="http://schemas.openxmlformats.org/drawingml/2006/table">
            <a:tbl>
              <a:tblPr>
                <a:tableStyleId>{5C22544A-7EE6-4342-B048-85BDC9FD1C3A}</a:tableStyleId>
              </a:tblPr>
              <a:tblGrid>
                <a:gridCol w="511843">
                  <a:extLst>
                    <a:ext uri="{9D8B030D-6E8A-4147-A177-3AD203B41FA5}">
                      <a16:colId xmlns:a16="http://schemas.microsoft.com/office/drawing/2014/main" val="2838467490"/>
                    </a:ext>
                  </a:extLst>
                </a:gridCol>
              </a:tblGrid>
              <a:tr h="360000">
                <a:tc>
                  <a:txBody>
                    <a:bodyPr/>
                    <a:lstStyle/>
                    <a:p>
                      <a:pPr algn="ctr"/>
                      <a:r>
                        <a:rPr lang="en-US" altLang="zh-TW" dirty="0"/>
                        <a:t>5</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90693501"/>
                  </a:ext>
                </a:extLst>
              </a:tr>
            </a:tbl>
          </a:graphicData>
        </a:graphic>
      </p:graphicFrame>
      <p:graphicFrame>
        <p:nvGraphicFramePr>
          <p:cNvPr id="33" name="表格 32">
            <a:extLst>
              <a:ext uri="{FF2B5EF4-FFF2-40B4-BE49-F238E27FC236}">
                <a16:creationId xmlns:a16="http://schemas.microsoft.com/office/drawing/2014/main" id="{C51F5A0F-2D4D-A589-C763-AEA38E7AE9F3}"/>
              </a:ext>
            </a:extLst>
          </p:cNvPr>
          <p:cNvGraphicFramePr>
            <a:graphicFrameLocks noGrp="1"/>
          </p:cNvGraphicFramePr>
          <p:nvPr/>
        </p:nvGraphicFramePr>
        <p:xfrm>
          <a:off x="3015232" y="5182259"/>
          <a:ext cx="360000" cy="365760"/>
        </p:xfrm>
        <a:graphic>
          <a:graphicData uri="http://schemas.openxmlformats.org/drawingml/2006/table">
            <a:tbl>
              <a:tblPr>
                <a:tableStyleId>{5C22544A-7EE6-4342-B048-85BDC9FD1C3A}</a:tableStyleId>
              </a:tblPr>
              <a:tblGrid>
                <a:gridCol w="360000">
                  <a:extLst>
                    <a:ext uri="{9D8B030D-6E8A-4147-A177-3AD203B41FA5}">
                      <a16:colId xmlns:a16="http://schemas.microsoft.com/office/drawing/2014/main" val="2838467490"/>
                    </a:ext>
                  </a:extLst>
                </a:gridCol>
              </a:tblGrid>
              <a:tr h="360000">
                <a:tc>
                  <a:txBody>
                    <a:bodyPr/>
                    <a:lstStyle/>
                    <a:p>
                      <a:pPr algn="ctr"/>
                      <a:r>
                        <a:rPr lang="en-US" altLang="zh-TW" dirty="0"/>
                        <a:t>5</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90693501"/>
                  </a:ext>
                </a:extLst>
              </a:tr>
            </a:tbl>
          </a:graphicData>
        </a:graphic>
      </p:graphicFrame>
      <p:graphicFrame>
        <p:nvGraphicFramePr>
          <p:cNvPr id="34" name="表格 33">
            <a:extLst>
              <a:ext uri="{FF2B5EF4-FFF2-40B4-BE49-F238E27FC236}">
                <a16:creationId xmlns:a16="http://schemas.microsoft.com/office/drawing/2014/main" id="{0D54B9F3-D9FB-5721-544A-F123D7981FB0}"/>
              </a:ext>
            </a:extLst>
          </p:cNvPr>
          <p:cNvGraphicFramePr>
            <a:graphicFrameLocks noGrp="1"/>
          </p:cNvGraphicFramePr>
          <p:nvPr/>
        </p:nvGraphicFramePr>
        <p:xfrm>
          <a:off x="6224392" y="5274339"/>
          <a:ext cx="360000" cy="365760"/>
        </p:xfrm>
        <a:graphic>
          <a:graphicData uri="http://schemas.openxmlformats.org/drawingml/2006/table">
            <a:tbl>
              <a:tblPr>
                <a:tableStyleId>{5C22544A-7EE6-4342-B048-85BDC9FD1C3A}</a:tableStyleId>
              </a:tblPr>
              <a:tblGrid>
                <a:gridCol w="360000">
                  <a:extLst>
                    <a:ext uri="{9D8B030D-6E8A-4147-A177-3AD203B41FA5}">
                      <a16:colId xmlns:a16="http://schemas.microsoft.com/office/drawing/2014/main" val="2838467490"/>
                    </a:ext>
                  </a:extLst>
                </a:gridCol>
              </a:tblGrid>
              <a:tr h="360000">
                <a:tc>
                  <a:txBody>
                    <a:bodyPr/>
                    <a:lstStyle/>
                    <a:p>
                      <a:pPr algn="ctr"/>
                      <a:r>
                        <a:rPr lang="en-US" altLang="zh-TW" dirty="0"/>
                        <a:t>6</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90693501"/>
                  </a:ext>
                </a:extLst>
              </a:tr>
            </a:tbl>
          </a:graphicData>
        </a:graphic>
      </p:graphicFrame>
      <p:graphicFrame>
        <p:nvGraphicFramePr>
          <p:cNvPr id="35" name="表格 34">
            <a:extLst>
              <a:ext uri="{FF2B5EF4-FFF2-40B4-BE49-F238E27FC236}">
                <a16:creationId xmlns:a16="http://schemas.microsoft.com/office/drawing/2014/main" id="{048DA90B-577B-0BBD-7F86-8E6FD7FED8E4}"/>
              </a:ext>
            </a:extLst>
          </p:cNvPr>
          <p:cNvGraphicFramePr>
            <a:graphicFrameLocks noGrp="1"/>
          </p:cNvGraphicFramePr>
          <p:nvPr/>
        </p:nvGraphicFramePr>
        <p:xfrm>
          <a:off x="4573276" y="4244332"/>
          <a:ext cx="360000" cy="365760"/>
        </p:xfrm>
        <a:graphic>
          <a:graphicData uri="http://schemas.openxmlformats.org/drawingml/2006/table">
            <a:tbl>
              <a:tblPr>
                <a:tableStyleId>{5C22544A-7EE6-4342-B048-85BDC9FD1C3A}</a:tableStyleId>
              </a:tblPr>
              <a:tblGrid>
                <a:gridCol w="360000">
                  <a:extLst>
                    <a:ext uri="{9D8B030D-6E8A-4147-A177-3AD203B41FA5}">
                      <a16:colId xmlns:a16="http://schemas.microsoft.com/office/drawing/2014/main" val="2838467490"/>
                    </a:ext>
                  </a:extLst>
                </a:gridCol>
              </a:tblGrid>
              <a:tr h="360000">
                <a:tc>
                  <a:txBody>
                    <a:bodyPr/>
                    <a:lstStyle/>
                    <a:p>
                      <a:pPr algn="ctr"/>
                      <a:r>
                        <a:rPr lang="en-US" altLang="zh-TW" dirty="0"/>
                        <a:t>3</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90693501"/>
                  </a:ext>
                </a:extLst>
              </a:tr>
            </a:tbl>
          </a:graphicData>
        </a:graphic>
      </p:graphicFrame>
      <p:graphicFrame>
        <p:nvGraphicFramePr>
          <p:cNvPr id="36" name="表格 35">
            <a:extLst>
              <a:ext uri="{FF2B5EF4-FFF2-40B4-BE49-F238E27FC236}">
                <a16:creationId xmlns:a16="http://schemas.microsoft.com/office/drawing/2014/main" id="{CAF65482-5E06-14FA-14D3-7AB59D6876BD}"/>
              </a:ext>
            </a:extLst>
          </p:cNvPr>
          <p:cNvGraphicFramePr>
            <a:graphicFrameLocks noGrp="1"/>
          </p:cNvGraphicFramePr>
          <p:nvPr/>
        </p:nvGraphicFramePr>
        <p:xfrm>
          <a:off x="5273516" y="2869388"/>
          <a:ext cx="360000" cy="365760"/>
        </p:xfrm>
        <a:graphic>
          <a:graphicData uri="http://schemas.openxmlformats.org/drawingml/2006/table">
            <a:tbl>
              <a:tblPr>
                <a:tableStyleId>{5C22544A-7EE6-4342-B048-85BDC9FD1C3A}</a:tableStyleId>
              </a:tblPr>
              <a:tblGrid>
                <a:gridCol w="360000">
                  <a:extLst>
                    <a:ext uri="{9D8B030D-6E8A-4147-A177-3AD203B41FA5}">
                      <a16:colId xmlns:a16="http://schemas.microsoft.com/office/drawing/2014/main" val="2838467490"/>
                    </a:ext>
                  </a:extLst>
                </a:gridCol>
              </a:tblGrid>
              <a:tr h="360000">
                <a:tc>
                  <a:txBody>
                    <a:bodyPr/>
                    <a:lstStyle/>
                    <a:p>
                      <a:pPr algn="ctr"/>
                      <a:r>
                        <a:rPr lang="en-US" altLang="zh-TW" dirty="0"/>
                        <a:t>5</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90693501"/>
                  </a:ext>
                </a:extLst>
              </a:tr>
            </a:tbl>
          </a:graphicData>
        </a:graphic>
      </p:graphicFrame>
      <p:graphicFrame>
        <p:nvGraphicFramePr>
          <p:cNvPr id="37" name="表格 36">
            <a:extLst>
              <a:ext uri="{FF2B5EF4-FFF2-40B4-BE49-F238E27FC236}">
                <a16:creationId xmlns:a16="http://schemas.microsoft.com/office/drawing/2014/main" id="{DA7C83AA-CD4E-BE05-6AF1-26A9AB72B342}"/>
              </a:ext>
            </a:extLst>
          </p:cNvPr>
          <p:cNvGraphicFramePr>
            <a:graphicFrameLocks noGrp="1"/>
          </p:cNvGraphicFramePr>
          <p:nvPr/>
        </p:nvGraphicFramePr>
        <p:xfrm>
          <a:off x="7412664" y="3329370"/>
          <a:ext cx="360000" cy="365760"/>
        </p:xfrm>
        <a:graphic>
          <a:graphicData uri="http://schemas.openxmlformats.org/drawingml/2006/table">
            <a:tbl>
              <a:tblPr>
                <a:tableStyleId>{5C22544A-7EE6-4342-B048-85BDC9FD1C3A}</a:tableStyleId>
              </a:tblPr>
              <a:tblGrid>
                <a:gridCol w="360000">
                  <a:extLst>
                    <a:ext uri="{9D8B030D-6E8A-4147-A177-3AD203B41FA5}">
                      <a16:colId xmlns:a16="http://schemas.microsoft.com/office/drawing/2014/main" val="2838467490"/>
                    </a:ext>
                  </a:extLst>
                </a:gridCol>
              </a:tblGrid>
              <a:tr h="360000">
                <a:tc>
                  <a:txBody>
                    <a:bodyPr/>
                    <a:lstStyle/>
                    <a:p>
                      <a:pPr algn="ctr"/>
                      <a:r>
                        <a:rPr lang="en-US" altLang="zh-TW" dirty="0"/>
                        <a:t>4</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90693501"/>
                  </a:ext>
                </a:extLst>
              </a:tr>
            </a:tbl>
          </a:graphicData>
        </a:graphic>
      </p:graphicFrame>
      <p:sp>
        <p:nvSpPr>
          <p:cNvPr id="38" name="文字方塊 37">
            <a:extLst>
              <a:ext uri="{FF2B5EF4-FFF2-40B4-BE49-F238E27FC236}">
                <a16:creationId xmlns:a16="http://schemas.microsoft.com/office/drawing/2014/main" id="{8425825D-F3D6-9B0D-55EE-2C4A01A5D564}"/>
              </a:ext>
            </a:extLst>
          </p:cNvPr>
          <p:cNvSpPr txBox="1"/>
          <p:nvPr/>
        </p:nvSpPr>
        <p:spPr>
          <a:xfrm>
            <a:off x="8845052" y="4137494"/>
            <a:ext cx="3346947" cy="2308324"/>
          </a:xfrm>
          <a:prstGeom prst="rect">
            <a:avLst/>
          </a:prstGeom>
          <a:noFill/>
        </p:spPr>
        <p:txBody>
          <a:bodyPr wrap="square" rtlCol="0">
            <a:spAutoFit/>
          </a:bodyPr>
          <a:lstStyle/>
          <a:p>
            <a:r>
              <a:rPr kumimoji="1" lang="en-US" altLang="zh-TW" sz="2400" dirty="0"/>
              <a:t>Select a</a:t>
            </a:r>
          </a:p>
          <a:p>
            <a:r>
              <a:rPr kumimoji="1" lang="en-US" altLang="zh-TW" sz="2400" dirty="0"/>
              <a:t>Relabel a to 2</a:t>
            </a:r>
          </a:p>
          <a:p>
            <a:r>
              <a:rPr kumimoji="1" lang="en-US" altLang="zh-TW" sz="2400" dirty="0"/>
              <a:t>Push 5 units to c, e(a) = 5</a:t>
            </a:r>
          </a:p>
          <a:p>
            <a:r>
              <a:rPr kumimoji="1" lang="en-US" altLang="zh-TW" sz="2400" dirty="0"/>
              <a:t>Relabel a to 6</a:t>
            </a:r>
          </a:p>
          <a:p>
            <a:r>
              <a:rPr kumimoji="1" lang="en-US" altLang="zh-TW" sz="2400" dirty="0"/>
              <a:t>Push 5 units to s, e(a) = 0</a:t>
            </a:r>
          </a:p>
          <a:p>
            <a:endParaRPr kumimoji="1" lang="en-US" altLang="zh-TW" sz="2400" dirty="0"/>
          </a:p>
        </p:txBody>
      </p:sp>
      <p:graphicFrame>
        <p:nvGraphicFramePr>
          <p:cNvPr id="3" name="表格 9">
            <a:extLst>
              <a:ext uri="{FF2B5EF4-FFF2-40B4-BE49-F238E27FC236}">
                <a16:creationId xmlns:a16="http://schemas.microsoft.com/office/drawing/2014/main" id="{5E3AF09E-4AA6-425A-693A-86F1F6CB779C}"/>
              </a:ext>
            </a:extLst>
          </p:cNvPr>
          <p:cNvGraphicFramePr>
            <a:graphicFrameLocks noGrp="1"/>
          </p:cNvGraphicFramePr>
          <p:nvPr/>
        </p:nvGraphicFramePr>
        <p:xfrm>
          <a:off x="10162248" y="1951573"/>
          <a:ext cx="1278557" cy="1381760"/>
        </p:xfrm>
        <a:graphic>
          <a:graphicData uri="http://schemas.openxmlformats.org/drawingml/2006/table">
            <a:tbl>
              <a:tblPr firstRow="1">
                <a:tableStyleId>{5C22544A-7EE6-4342-B048-85BDC9FD1C3A}</a:tableStyleId>
              </a:tblPr>
              <a:tblGrid>
                <a:gridCol w="1278557">
                  <a:extLst>
                    <a:ext uri="{9D8B030D-6E8A-4147-A177-3AD203B41FA5}">
                      <a16:colId xmlns:a16="http://schemas.microsoft.com/office/drawing/2014/main" val="470191147"/>
                    </a:ext>
                  </a:extLst>
                </a:gridCol>
              </a:tblGrid>
              <a:tr h="370840">
                <a:tc>
                  <a:txBody>
                    <a:bodyPr/>
                    <a:lstStyle/>
                    <a:p>
                      <a:r>
                        <a:rPr lang="en-US" altLang="zh-TW" dirty="0"/>
                        <a:t>Node with excess flow</a:t>
                      </a:r>
                      <a:endParaRPr lang="zh-TW" altLang="en-US" dirty="0"/>
                    </a:p>
                  </a:txBody>
                  <a:tcPr/>
                </a:tc>
                <a:extLst>
                  <a:ext uri="{0D108BD9-81ED-4DB2-BD59-A6C34878D82A}">
                    <a16:rowId xmlns:a16="http://schemas.microsoft.com/office/drawing/2014/main" val="2125375005"/>
                  </a:ext>
                </a:extLst>
              </a:tr>
              <a:tr h="370840">
                <a:tc>
                  <a:txBody>
                    <a:bodyPr/>
                    <a:lstStyle/>
                    <a:p>
                      <a:r>
                        <a:rPr lang="en-US" altLang="zh-TW" dirty="0"/>
                        <a:t>a</a:t>
                      </a:r>
                      <a:endParaRPr lang="zh-TW" altLang="en-US" dirty="0"/>
                    </a:p>
                  </a:txBody>
                  <a:tcPr/>
                </a:tc>
                <a:extLst>
                  <a:ext uri="{0D108BD9-81ED-4DB2-BD59-A6C34878D82A}">
                    <a16:rowId xmlns:a16="http://schemas.microsoft.com/office/drawing/2014/main" val="536724620"/>
                  </a:ext>
                </a:extLst>
              </a:tr>
              <a:tr h="370840">
                <a:tc>
                  <a:txBody>
                    <a:bodyPr/>
                    <a:lstStyle/>
                    <a:p>
                      <a:r>
                        <a:rPr lang="en-US" altLang="zh-TW" dirty="0"/>
                        <a:t>b</a:t>
                      </a:r>
                      <a:endParaRPr lang="zh-TW" altLang="en-US" dirty="0"/>
                    </a:p>
                  </a:txBody>
                  <a:tcPr/>
                </a:tc>
                <a:extLst>
                  <a:ext uri="{0D108BD9-81ED-4DB2-BD59-A6C34878D82A}">
                    <a16:rowId xmlns:a16="http://schemas.microsoft.com/office/drawing/2014/main" val="1445414862"/>
                  </a:ext>
                </a:extLst>
              </a:tr>
            </a:tbl>
          </a:graphicData>
        </a:graphic>
      </p:graphicFrame>
      <p:cxnSp>
        <p:nvCxnSpPr>
          <p:cNvPr id="10" name="直線箭頭接點 9">
            <a:extLst>
              <a:ext uri="{FF2B5EF4-FFF2-40B4-BE49-F238E27FC236}">
                <a16:creationId xmlns:a16="http://schemas.microsoft.com/office/drawing/2014/main" id="{DED9BE6E-7848-A754-2A4E-137837DA08F2}"/>
              </a:ext>
            </a:extLst>
          </p:cNvPr>
          <p:cNvCxnSpPr>
            <a:cxnSpLocks/>
          </p:cNvCxnSpPr>
          <p:nvPr/>
        </p:nvCxnSpPr>
        <p:spPr>
          <a:xfrm flipV="1">
            <a:off x="3153990" y="3751149"/>
            <a:ext cx="1069785" cy="620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1" name="表格 32">
            <a:extLst>
              <a:ext uri="{FF2B5EF4-FFF2-40B4-BE49-F238E27FC236}">
                <a16:creationId xmlns:a16="http://schemas.microsoft.com/office/drawing/2014/main" id="{589C7B2E-B7CA-30C6-0E91-CF577F1F2941}"/>
              </a:ext>
            </a:extLst>
          </p:cNvPr>
          <p:cNvGraphicFramePr>
            <a:graphicFrameLocks noGrp="1"/>
          </p:cNvGraphicFramePr>
          <p:nvPr>
            <p:extLst>
              <p:ext uri="{D42A27DB-BD31-4B8C-83A1-F6EECF244321}">
                <p14:modId xmlns:p14="http://schemas.microsoft.com/office/powerpoint/2010/main" val="3843495699"/>
              </p:ext>
            </p:extLst>
          </p:nvPr>
        </p:nvGraphicFramePr>
        <p:xfrm>
          <a:off x="3628574" y="4177347"/>
          <a:ext cx="511843" cy="365760"/>
        </p:xfrm>
        <a:graphic>
          <a:graphicData uri="http://schemas.openxmlformats.org/drawingml/2006/table">
            <a:tbl>
              <a:tblPr>
                <a:tableStyleId>{5C22544A-7EE6-4342-B048-85BDC9FD1C3A}</a:tableStyleId>
              </a:tblPr>
              <a:tblGrid>
                <a:gridCol w="511843">
                  <a:extLst>
                    <a:ext uri="{9D8B030D-6E8A-4147-A177-3AD203B41FA5}">
                      <a16:colId xmlns:a16="http://schemas.microsoft.com/office/drawing/2014/main" val="2838467490"/>
                    </a:ext>
                  </a:extLst>
                </a:gridCol>
              </a:tblGrid>
              <a:tr h="360000">
                <a:tc>
                  <a:txBody>
                    <a:bodyPr/>
                    <a:lstStyle/>
                    <a:p>
                      <a:pPr algn="ctr"/>
                      <a:r>
                        <a:rPr lang="en-US" altLang="zh-TW" dirty="0"/>
                        <a:t>5</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90693501"/>
                  </a:ext>
                </a:extLst>
              </a:tr>
            </a:tbl>
          </a:graphicData>
        </a:graphic>
      </p:graphicFrame>
      <p:sp>
        <p:nvSpPr>
          <p:cNvPr id="12" name="投影片編號版面配置區 11">
            <a:extLst>
              <a:ext uri="{FF2B5EF4-FFF2-40B4-BE49-F238E27FC236}">
                <a16:creationId xmlns:a16="http://schemas.microsoft.com/office/drawing/2014/main" id="{2E256839-B70B-445B-9FCD-D60AD91B12FC}"/>
              </a:ext>
            </a:extLst>
          </p:cNvPr>
          <p:cNvSpPr>
            <a:spLocks noGrp="1"/>
          </p:cNvSpPr>
          <p:nvPr>
            <p:ph type="sldNum" sz="quarter" idx="12"/>
          </p:nvPr>
        </p:nvSpPr>
        <p:spPr/>
        <p:txBody>
          <a:bodyPr/>
          <a:lstStyle/>
          <a:p>
            <a:fld id="{F6BAA966-1120-574F-AB70-0A8B181C51F3}" type="slidenum">
              <a:rPr kumimoji="1" lang="zh-TW" altLang="en-US" smtClean="0"/>
              <a:t>7</a:t>
            </a:fld>
            <a:endParaRPr kumimoji="1" lang="zh-TW" altLang="en-US"/>
          </a:p>
        </p:txBody>
      </p:sp>
    </p:spTree>
    <p:extLst>
      <p:ext uri="{BB962C8B-B14F-4D97-AF65-F5344CB8AC3E}">
        <p14:creationId xmlns:p14="http://schemas.microsoft.com/office/powerpoint/2010/main" val="3475049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6E96A1-3462-684A-A214-DBF4B2653349}"/>
              </a:ext>
            </a:extLst>
          </p:cNvPr>
          <p:cNvSpPr>
            <a:spLocks noGrp="1"/>
          </p:cNvSpPr>
          <p:nvPr>
            <p:ph type="title"/>
          </p:nvPr>
        </p:nvSpPr>
        <p:spPr/>
        <p:txBody>
          <a:bodyPr/>
          <a:lstStyle/>
          <a:p>
            <a:r>
              <a:rPr kumimoji="1" lang="en-US" altLang="zh-TW" dirty="0"/>
              <a:t>The Push-Relabel Method</a:t>
            </a:r>
            <a:endParaRPr kumimoji="1" lang="zh-TW" altLang="en-US" dirty="0"/>
          </a:p>
        </p:txBody>
      </p:sp>
      <p:cxnSp>
        <p:nvCxnSpPr>
          <p:cNvPr id="5" name="直線接點 4">
            <a:extLst>
              <a:ext uri="{FF2B5EF4-FFF2-40B4-BE49-F238E27FC236}">
                <a16:creationId xmlns:a16="http://schemas.microsoft.com/office/drawing/2014/main" id="{616259F9-E04A-F7BE-B33D-30350606FFAD}"/>
              </a:ext>
            </a:extLst>
          </p:cNvPr>
          <p:cNvCxnSpPr/>
          <p:nvPr/>
        </p:nvCxnSpPr>
        <p:spPr>
          <a:xfrm>
            <a:off x="779318" y="1751010"/>
            <a:ext cx="10633364" cy="0"/>
          </a:xfrm>
          <a:prstGeom prst="line">
            <a:avLst/>
          </a:prstGeom>
          <a:ln w="88900">
            <a:solidFill>
              <a:srgbClr val="FFC100"/>
            </a:solidFill>
          </a:ln>
        </p:spPr>
        <p:style>
          <a:lnRef idx="1">
            <a:schemeClr val="accent1"/>
          </a:lnRef>
          <a:fillRef idx="0">
            <a:schemeClr val="accent1"/>
          </a:fillRef>
          <a:effectRef idx="0">
            <a:schemeClr val="accent1"/>
          </a:effectRef>
          <a:fontRef idx="minor">
            <a:schemeClr val="tx1"/>
          </a:fontRef>
        </p:style>
      </p:cxnSp>
      <p:grpSp>
        <p:nvGrpSpPr>
          <p:cNvPr id="39" name="群組 38">
            <a:extLst>
              <a:ext uri="{FF2B5EF4-FFF2-40B4-BE49-F238E27FC236}">
                <a16:creationId xmlns:a16="http://schemas.microsoft.com/office/drawing/2014/main" id="{FF668EF5-1893-21FF-5356-D9C9B15DDDB8}"/>
              </a:ext>
            </a:extLst>
          </p:cNvPr>
          <p:cNvGrpSpPr/>
          <p:nvPr/>
        </p:nvGrpSpPr>
        <p:grpSpPr>
          <a:xfrm>
            <a:off x="2319689" y="2916848"/>
            <a:ext cx="6241983" cy="3020728"/>
            <a:chOff x="1424538" y="2916848"/>
            <a:chExt cx="6241983" cy="3020728"/>
          </a:xfrm>
        </p:grpSpPr>
        <p:sp>
          <p:nvSpPr>
            <p:cNvPr id="4" name="橢圓 3">
              <a:extLst>
                <a:ext uri="{FF2B5EF4-FFF2-40B4-BE49-F238E27FC236}">
                  <a16:creationId xmlns:a16="http://schemas.microsoft.com/office/drawing/2014/main" id="{54E16F99-8D0E-0731-C4CD-DBA40AEB5318}"/>
                </a:ext>
              </a:extLst>
            </p:cNvPr>
            <p:cNvSpPr/>
            <p:nvPr/>
          </p:nvSpPr>
          <p:spPr>
            <a:xfrm>
              <a:off x="1424538" y="4102359"/>
              <a:ext cx="798897" cy="798897"/>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en-US" altLang="zh-TW" sz="2800" dirty="0"/>
                <a:t>s</a:t>
              </a:r>
              <a:endParaRPr kumimoji="1" lang="zh-TW" altLang="en-US" sz="2800" dirty="0"/>
            </a:p>
          </p:txBody>
        </p:sp>
        <p:sp>
          <p:nvSpPr>
            <p:cNvPr id="6" name="橢圓 5">
              <a:extLst>
                <a:ext uri="{FF2B5EF4-FFF2-40B4-BE49-F238E27FC236}">
                  <a16:creationId xmlns:a16="http://schemas.microsoft.com/office/drawing/2014/main" id="{AEE1BA62-608C-85A8-2BD9-961DC44A5282}"/>
                </a:ext>
              </a:extLst>
            </p:cNvPr>
            <p:cNvSpPr/>
            <p:nvPr/>
          </p:nvSpPr>
          <p:spPr>
            <a:xfrm>
              <a:off x="3059228" y="2916848"/>
              <a:ext cx="798897" cy="798897"/>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en-US" altLang="zh-TW" sz="2800" dirty="0"/>
                <a:t>a</a:t>
              </a:r>
              <a:endParaRPr kumimoji="1" lang="zh-TW" altLang="en-US" sz="2800" dirty="0"/>
            </a:p>
          </p:txBody>
        </p:sp>
        <p:sp>
          <p:nvSpPr>
            <p:cNvPr id="7" name="橢圓 6">
              <a:extLst>
                <a:ext uri="{FF2B5EF4-FFF2-40B4-BE49-F238E27FC236}">
                  <a16:creationId xmlns:a16="http://schemas.microsoft.com/office/drawing/2014/main" id="{1D90D789-7B17-4A2A-BC62-EB05D62C6DCB}"/>
                </a:ext>
              </a:extLst>
            </p:cNvPr>
            <p:cNvSpPr/>
            <p:nvPr/>
          </p:nvSpPr>
          <p:spPr>
            <a:xfrm>
              <a:off x="3163502" y="5138679"/>
              <a:ext cx="798897" cy="798897"/>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kumimoji="1" lang="en-US" altLang="zh-TW" sz="2800" dirty="0"/>
                <a:t>b</a:t>
              </a:r>
              <a:endParaRPr kumimoji="1" lang="zh-TW" altLang="en-US" sz="2800" dirty="0"/>
            </a:p>
          </p:txBody>
        </p:sp>
        <p:sp>
          <p:nvSpPr>
            <p:cNvPr id="8" name="橢圓 7">
              <a:extLst>
                <a:ext uri="{FF2B5EF4-FFF2-40B4-BE49-F238E27FC236}">
                  <a16:creationId xmlns:a16="http://schemas.microsoft.com/office/drawing/2014/main" id="{7481489B-F707-5ED6-75B8-B1DF47672882}"/>
                </a:ext>
              </a:extLst>
            </p:cNvPr>
            <p:cNvSpPr/>
            <p:nvPr/>
          </p:nvSpPr>
          <p:spPr>
            <a:xfrm>
              <a:off x="5319561" y="2916848"/>
              <a:ext cx="798897" cy="798897"/>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en-US" altLang="zh-TW" sz="2800" dirty="0"/>
                <a:t>c</a:t>
              </a:r>
              <a:endParaRPr kumimoji="1" lang="zh-TW" altLang="en-US" sz="2800" dirty="0"/>
            </a:p>
          </p:txBody>
        </p:sp>
        <p:sp>
          <p:nvSpPr>
            <p:cNvPr id="9" name="橢圓 8">
              <a:extLst>
                <a:ext uri="{FF2B5EF4-FFF2-40B4-BE49-F238E27FC236}">
                  <a16:creationId xmlns:a16="http://schemas.microsoft.com/office/drawing/2014/main" id="{1F97F4CE-3ECC-8196-0818-704FFD126CD5}"/>
                </a:ext>
              </a:extLst>
            </p:cNvPr>
            <p:cNvSpPr/>
            <p:nvPr/>
          </p:nvSpPr>
          <p:spPr>
            <a:xfrm>
              <a:off x="6867624" y="4102359"/>
              <a:ext cx="798897" cy="798897"/>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en-US" altLang="zh-TW" sz="2800" dirty="0"/>
                <a:t>t</a:t>
              </a:r>
              <a:endParaRPr kumimoji="1" lang="zh-TW" altLang="en-US" sz="2800" dirty="0"/>
            </a:p>
          </p:txBody>
        </p:sp>
        <p:cxnSp>
          <p:nvCxnSpPr>
            <p:cNvPr id="14" name="直線箭頭接點 13">
              <a:extLst>
                <a:ext uri="{FF2B5EF4-FFF2-40B4-BE49-F238E27FC236}">
                  <a16:creationId xmlns:a16="http://schemas.microsoft.com/office/drawing/2014/main" id="{18F1142A-4FE9-2DC1-B89A-F272F03CB978}"/>
                </a:ext>
              </a:extLst>
            </p:cNvPr>
            <p:cNvCxnSpPr>
              <a:cxnSpLocks/>
            </p:cNvCxnSpPr>
            <p:nvPr/>
          </p:nvCxnSpPr>
          <p:spPr>
            <a:xfrm rot="10800000">
              <a:off x="2106439" y="4784260"/>
              <a:ext cx="1057063" cy="7538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線箭頭接點 15">
              <a:extLst>
                <a:ext uri="{FF2B5EF4-FFF2-40B4-BE49-F238E27FC236}">
                  <a16:creationId xmlns:a16="http://schemas.microsoft.com/office/drawing/2014/main" id="{1AD22C8F-A67B-49A9-5258-4535D4D51B93}"/>
                </a:ext>
              </a:extLst>
            </p:cNvPr>
            <p:cNvCxnSpPr>
              <a:cxnSpLocks/>
            </p:cNvCxnSpPr>
            <p:nvPr/>
          </p:nvCxnSpPr>
          <p:spPr>
            <a:xfrm rot="10800000" flipV="1">
              <a:off x="2106439" y="3598749"/>
              <a:ext cx="1069785" cy="620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箭頭接點 17">
              <a:extLst>
                <a:ext uri="{FF2B5EF4-FFF2-40B4-BE49-F238E27FC236}">
                  <a16:creationId xmlns:a16="http://schemas.microsoft.com/office/drawing/2014/main" id="{771755FB-5EBD-6E54-CA80-DD8CB02A5A43}"/>
                </a:ext>
              </a:extLst>
            </p:cNvPr>
            <p:cNvCxnSpPr>
              <a:cxnSpLocks/>
              <a:stCxn id="7" idx="0"/>
            </p:cNvCxnSpPr>
            <p:nvPr/>
          </p:nvCxnSpPr>
          <p:spPr>
            <a:xfrm flipV="1">
              <a:off x="3562951" y="3715745"/>
              <a:ext cx="0" cy="1422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箭頭接點 19">
              <a:extLst>
                <a:ext uri="{FF2B5EF4-FFF2-40B4-BE49-F238E27FC236}">
                  <a16:creationId xmlns:a16="http://schemas.microsoft.com/office/drawing/2014/main" id="{764BCF7D-7B27-08CF-941F-3C9A9014BD44}"/>
                </a:ext>
              </a:extLst>
            </p:cNvPr>
            <p:cNvCxnSpPr>
              <a:cxnSpLocks/>
            </p:cNvCxnSpPr>
            <p:nvPr/>
          </p:nvCxnSpPr>
          <p:spPr>
            <a:xfrm rot="10800000">
              <a:off x="3858125" y="3316297"/>
              <a:ext cx="14614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線箭頭接點 21">
              <a:extLst>
                <a:ext uri="{FF2B5EF4-FFF2-40B4-BE49-F238E27FC236}">
                  <a16:creationId xmlns:a16="http://schemas.microsoft.com/office/drawing/2014/main" id="{B0D8AF82-0C16-190A-A706-C1492A9DA4F7}"/>
                </a:ext>
              </a:extLst>
            </p:cNvPr>
            <p:cNvCxnSpPr>
              <a:stCxn id="7" idx="6"/>
            </p:cNvCxnSpPr>
            <p:nvPr/>
          </p:nvCxnSpPr>
          <p:spPr>
            <a:xfrm flipV="1">
              <a:off x="3962399" y="4677878"/>
              <a:ext cx="2905225" cy="860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線箭頭接點 23">
              <a:extLst>
                <a:ext uri="{FF2B5EF4-FFF2-40B4-BE49-F238E27FC236}">
                  <a16:creationId xmlns:a16="http://schemas.microsoft.com/office/drawing/2014/main" id="{DBDE482E-2B11-75B0-DD65-A3EB179D03F7}"/>
                </a:ext>
              </a:extLst>
            </p:cNvPr>
            <p:cNvCxnSpPr>
              <a:endCxn id="9" idx="1"/>
            </p:cNvCxnSpPr>
            <p:nvPr/>
          </p:nvCxnSpPr>
          <p:spPr>
            <a:xfrm>
              <a:off x="6118458" y="3495025"/>
              <a:ext cx="866162" cy="724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26" name="表格 26">
            <a:extLst>
              <a:ext uri="{FF2B5EF4-FFF2-40B4-BE49-F238E27FC236}">
                <a16:creationId xmlns:a16="http://schemas.microsoft.com/office/drawing/2014/main" id="{30669893-F1A5-E0F1-7A67-BE799854102B}"/>
              </a:ext>
            </a:extLst>
          </p:cNvPr>
          <p:cNvGraphicFramePr>
            <a:graphicFrameLocks noGrp="1"/>
          </p:cNvGraphicFramePr>
          <p:nvPr/>
        </p:nvGraphicFramePr>
        <p:xfrm>
          <a:off x="1733351" y="3300356"/>
          <a:ext cx="1096211" cy="741680"/>
        </p:xfrm>
        <a:graphic>
          <a:graphicData uri="http://schemas.openxmlformats.org/drawingml/2006/table">
            <a:tbl>
              <a:tblPr bandRow="1">
                <a:tableStyleId>{2D5ABB26-0587-4C30-8999-92F81FD0307C}</a:tableStyleId>
              </a:tblPr>
              <a:tblGrid>
                <a:gridCol w="1096211">
                  <a:extLst>
                    <a:ext uri="{9D8B030D-6E8A-4147-A177-3AD203B41FA5}">
                      <a16:colId xmlns:a16="http://schemas.microsoft.com/office/drawing/2014/main" val="2273366103"/>
                    </a:ext>
                  </a:extLst>
                </a:gridCol>
              </a:tblGrid>
              <a:tr h="370840">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495646"/>
                  </a:ext>
                </a:extLst>
              </a:tr>
              <a:tr h="370840">
                <a:tc>
                  <a:txBody>
                    <a:bodyPr/>
                    <a:lstStyle/>
                    <a:p>
                      <a:r>
                        <a:rPr lang="en-US" altLang="zh-TW" dirty="0"/>
                        <a:t>d(s) = 5</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6791593"/>
                  </a:ext>
                </a:extLst>
              </a:tr>
            </a:tbl>
          </a:graphicData>
        </a:graphic>
      </p:graphicFrame>
      <p:graphicFrame>
        <p:nvGraphicFramePr>
          <p:cNvPr id="27" name="表格 26">
            <a:extLst>
              <a:ext uri="{FF2B5EF4-FFF2-40B4-BE49-F238E27FC236}">
                <a16:creationId xmlns:a16="http://schemas.microsoft.com/office/drawing/2014/main" id="{51CA1FA8-1329-B95B-A8D7-1CBD0EDE831D}"/>
              </a:ext>
            </a:extLst>
          </p:cNvPr>
          <p:cNvGraphicFramePr>
            <a:graphicFrameLocks noGrp="1"/>
          </p:cNvGraphicFramePr>
          <p:nvPr/>
        </p:nvGraphicFramePr>
        <p:xfrm>
          <a:off x="3805721" y="2058172"/>
          <a:ext cx="1096211" cy="741680"/>
        </p:xfrm>
        <a:graphic>
          <a:graphicData uri="http://schemas.openxmlformats.org/drawingml/2006/table">
            <a:tbl>
              <a:tblPr bandRow="1">
                <a:tableStyleId>{2D5ABB26-0587-4C30-8999-92F81FD0307C}</a:tableStyleId>
              </a:tblPr>
              <a:tblGrid>
                <a:gridCol w="1096211">
                  <a:extLst>
                    <a:ext uri="{9D8B030D-6E8A-4147-A177-3AD203B41FA5}">
                      <a16:colId xmlns:a16="http://schemas.microsoft.com/office/drawing/2014/main" val="2273366103"/>
                    </a:ext>
                  </a:extLst>
                </a:gridCol>
              </a:tblGrid>
              <a:tr h="370840">
                <a:tc>
                  <a:txBody>
                    <a:bodyPr/>
                    <a:lstStyle/>
                    <a:p>
                      <a:r>
                        <a:rPr lang="en-US" altLang="zh-TW" dirty="0"/>
                        <a:t>e(a) = 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4956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d(a) = 6</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6791593"/>
                  </a:ext>
                </a:extLst>
              </a:tr>
            </a:tbl>
          </a:graphicData>
        </a:graphic>
      </p:graphicFrame>
      <p:graphicFrame>
        <p:nvGraphicFramePr>
          <p:cNvPr id="29" name="表格 28">
            <a:extLst>
              <a:ext uri="{FF2B5EF4-FFF2-40B4-BE49-F238E27FC236}">
                <a16:creationId xmlns:a16="http://schemas.microsoft.com/office/drawing/2014/main" id="{41300601-D0EE-4B46-D65E-291021C799FF}"/>
              </a:ext>
            </a:extLst>
          </p:cNvPr>
          <p:cNvGraphicFramePr>
            <a:graphicFrameLocks noGrp="1"/>
          </p:cNvGraphicFramePr>
          <p:nvPr>
            <p:extLst>
              <p:ext uri="{D42A27DB-BD31-4B8C-83A1-F6EECF244321}">
                <p14:modId xmlns:p14="http://schemas.microsoft.com/office/powerpoint/2010/main" val="4229694647"/>
              </p:ext>
            </p:extLst>
          </p:nvPr>
        </p:nvGraphicFramePr>
        <p:xfrm>
          <a:off x="2856832" y="5829023"/>
          <a:ext cx="1096211" cy="741680"/>
        </p:xfrm>
        <a:graphic>
          <a:graphicData uri="http://schemas.openxmlformats.org/drawingml/2006/table">
            <a:tbl>
              <a:tblPr bandRow="1">
                <a:tableStyleId>{2D5ABB26-0587-4C30-8999-92F81FD0307C}</a:tableStyleId>
              </a:tblPr>
              <a:tblGrid>
                <a:gridCol w="1096211">
                  <a:extLst>
                    <a:ext uri="{9D8B030D-6E8A-4147-A177-3AD203B41FA5}">
                      <a16:colId xmlns:a16="http://schemas.microsoft.com/office/drawing/2014/main" val="2273366103"/>
                    </a:ext>
                  </a:extLst>
                </a:gridCol>
              </a:tblGrid>
              <a:tr h="370840">
                <a:tc>
                  <a:txBody>
                    <a:bodyPr/>
                    <a:lstStyle/>
                    <a:p>
                      <a:r>
                        <a:rPr lang="en-US" altLang="zh-TW" dirty="0"/>
                        <a:t>e(b) = 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4956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d(b) = 1</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6791593"/>
                  </a:ext>
                </a:extLst>
              </a:tr>
            </a:tbl>
          </a:graphicData>
        </a:graphic>
      </p:graphicFrame>
      <p:graphicFrame>
        <p:nvGraphicFramePr>
          <p:cNvPr id="30" name="表格 29">
            <a:extLst>
              <a:ext uri="{FF2B5EF4-FFF2-40B4-BE49-F238E27FC236}">
                <a16:creationId xmlns:a16="http://schemas.microsoft.com/office/drawing/2014/main" id="{D8A276FB-148D-2263-3B2F-7322CB35F5CE}"/>
              </a:ext>
            </a:extLst>
          </p:cNvPr>
          <p:cNvGraphicFramePr>
            <a:graphicFrameLocks noGrp="1"/>
          </p:cNvGraphicFramePr>
          <p:nvPr/>
        </p:nvGraphicFramePr>
        <p:xfrm>
          <a:off x="6614160" y="2042398"/>
          <a:ext cx="1096211" cy="741680"/>
        </p:xfrm>
        <a:graphic>
          <a:graphicData uri="http://schemas.openxmlformats.org/drawingml/2006/table">
            <a:tbl>
              <a:tblPr bandRow="1">
                <a:tableStyleId>{2D5ABB26-0587-4C30-8999-92F81FD0307C}</a:tableStyleId>
              </a:tblPr>
              <a:tblGrid>
                <a:gridCol w="1096211">
                  <a:extLst>
                    <a:ext uri="{9D8B030D-6E8A-4147-A177-3AD203B41FA5}">
                      <a16:colId xmlns:a16="http://schemas.microsoft.com/office/drawing/2014/main" val="2273366103"/>
                    </a:ext>
                  </a:extLst>
                </a:gridCol>
              </a:tblGrid>
              <a:tr h="370840">
                <a:tc>
                  <a:txBody>
                    <a:bodyPr/>
                    <a:lstStyle/>
                    <a:p>
                      <a:r>
                        <a:rPr lang="en-US" altLang="zh-TW" dirty="0"/>
                        <a:t>e(c) = 5</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4956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d(c) = 1</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6791593"/>
                  </a:ext>
                </a:extLst>
              </a:tr>
            </a:tbl>
          </a:graphicData>
        </a:graphic>
      </p:graphicFrame>
      <p:graphicFrame>
        <p:nvGraphicFramePr>
          <p:cNvPr id="31" name="表格 30">
            <a:extLst>
              <a:ext uri="{FF2B5EF4-FFF2-40B4-BE49-F238E27FC236}">
                <a16:creationId xmlns:a16="http://schemas.microsoft.com/office/drawing/2014/main" id="{7EB46B77-2C72-D30A-BE46-89F470FE3F82}"/>
              </a:ext>
            </a:extLst>
          </p:cNvPr>
          <p:cNvGraphicFramePr>
            <a:graphicFrameLocks noGrp="1"/>
          </p:cNvGraphicFramePr>
          <p:nvPr>
            <p:extLst>
              <p:ext uri="{D42A27DB-BD31-4B8C-83A1-F6EECF244321}">
                <p14:modId xmlns:p14="http://schemas.microsoft.com/office/powerpoint/2010/main" val="830329886"/>
              </p:ext>
            </p:extLst>
          </p:nvPr>
        </p:nvGraphicFramePr>
        <p:xfrm>
          <a:off x="8472904" y="3227909"/>
          <a:ext cx="1096211" cy="741680"/>
        </p:xfrm>
        <a:graphic>
          <a:graphicData uri="http://schemas.openxmlformats.org/drawingml/2006/table">
            <a:tbl>
              <a:tblPr bandRow="1">
                <a:tableStyleId>{2D5ABB26-0587-4C30-8999-92F81FD0307C}</a:tableStyleId>
              </a:tblPr>
              <a:tblGrid>
                <a:gridCol w="1096211">
                  <a:extLst>
                    <a:ext uri="{9D8B030D-6E8A-4147-A177-3AD203B41FA5}">
                      <a16:colId xmlns:a16="http://schemas.microsoft.com/office/drawing/2014/main" val="2273366103"/>
                    </a:ext>
                  </a:extLst>
                </a:gridCol>
              </a:tblGrid>
              <a:tr h="370840">
                <a:tc>
                  <a:txBody>
                    <a:bodyPr/>
                    <a:lstStyle/>
                    <a:p>
                      <a:r>
                        <a:rPr lang="en-US" altLang="zh-TW" dirty="0"/>
                        <a:t>e(t) = 5</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4956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d(t) = 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6791593"/>
                  </a:ext>
                </a:extLst>
              </a:tr>
            </a:tbl>
          </a:graphicData>
        </a:graphic>
      </p:graphicFrame>
      <p:graphicFrame>
        <p:nvGraphicFramePr>
          <p:cNvPr id="32" name="表格 32">
            <a:extLst>
              <a:ext uri="{FF2B5EF4-FFF2-40B4-BE49-F238E27FC236}">
                <a16:creationId xmlns:a16="http://schemas.microsoft.com/office/drawing/2014/main" id="{D1453BCD-492C-9083-1A35-53FCAF247A4F}"/>
              </a:ext>
            </a:extLst>
          </p:cNvPr>
          <p:cNvGraphicFramePr>
            <a:graphicFrameLocks noGrp="1"/>
          </p:cNvGraphicFramePr>
          <p:nvPr/>
        </p:nvGraphicFramePr>
        <p:xfrm>
          <a:off x="3015232" y="3429000"/>
          <a:ext cx="511843" cy="365760"/>
        </p:xfrm>
        <a:graphic>
          <a:graphicData uri="http://schemas.openxmlformats.org/drawingml/2006/table">
            <a:tbl>
              <a:tblPr>
                <a:tableStyleId>{5C22544A-7EE6-4342-B048-85BDC9FD1C3A}</a:tableStyleId>
              </a:tblPr>
              <a:tblGrid>
                <a:gridCol w="511843">
                  <a:extLst>
                    <a:ext uri="{9D8B030D-6E8A-4147-A177-3AD203B41FA5}">
                      <a16:colId xmlns:a16="http://schemas.microsoft.com/office/drawing/2014/main" val="2838467490"/>
                    </a:ext>
                  </a:extLst>
                </a:gridCol>
              </a:tblGrid>
              <a:tr h="360000">
                <a:tc>
                  <a:txBody>
                    <a:bodyPr/>
                    <a:lstStyle/>
                    <a:p>
                      <a:pPr algn="ctr"/>
                      <a:r>
                        <a:rPr lang="en-US" altLang="zh-TW" dirty="0"/>
                        <a:t>5</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90693501"/>
                  </a:ext>
                </a:extLst>
              </a:tr>
            </a:tbl>
          </a:graphicData>
        </a:graphic>
      </p:graphicFrame>
      <p:graphicFrame>
        <p:nvGraphicFramePr>
          <p:cNvPr id="33" name="表格 32">
            <a:extLst>
              <a:ext uri="{FF2B5EF4-FFF2-40B4-BE49-F238E27FC236}">
                <a16:creationId xmlns:a16="http://schemas.microsoft.com/office/drawing/2014/main" id="{C51F5A0F-2D4D-A589-C763-AEA38E7AE9F3}"/>
              </a:ext>
            </a:extLst>
          </p:cNvPr>
          <p:cNvGraphicFramePr>
            <a:graphicFrameLocks noGrp="1"/>
          </p:cNvGraphicFramePr>
          <p:nvPr>
            <p:extLst>
              <p:ext uri="{D42A27DB-BD31-4B8C-83A1-F6EECF244321}">
                <p14:modId xmlns:p14="http://schemas.microsoft.com/office/powerpoint/2010/main" val="2574146269"/>
              </p:ext>
            </p:extLst>
          </p:nvPr>
        </p:nvGraphicFramePr>
        <p:xfrm>
          <a:off x="3015232" y="5182259"/>
          <a:ext cx="351155" cy="365760"/>
        </p:xfrm>
        <a:graphic>
          <a:graphicData uri="http://schemas.openxmlformats.org/drawingml/2006/table">
            <a:tbl>
              <a:tblPr>
                <a:tableStyleId>{5C22544A-7EE6-4342-B048-85BDC9FD1C3A}</a:tableStyleId>
              </a:tblPr>
              <a:tblGrid>
                <a:gridCol w="351155">
                  <a:extLst>
                    <a:ext uri="{9D8B030D-6E8A-4147-A177-3AD203B41FA5}">
                      <a16:colId xmlns:a16="http://schemas.microsoft.com/office/drawing/2014/main" val="2838467490"/>
                    </a:ext>
                  </a:extLst>
                </a:gridCol>
              </a:tblGrid>
              <a:tr h="360000">
                <a:tc>
                  <a:txBody>
                    <a:bodyPr/>
                    <a:lstStyle/>
                    <a:p>
                      <a:pPr algn="ctr"/>
                      <a:r>
                        <a:rPr lang="en-US" altLang="zh-TW" dirty="0"/>
                        <a:t>4</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90693501"/>
                  </a:ext>
                </a:extLst>
              </a:tr>
            </a:tbl>
          </a:graphicData>
        </a:graphic>
      </p:graphicFrame>
      <p:graphicFrame>
        <p:nvGraphicFramePr>
          <p:cNvPr id="34" name="表格 33">
            <a:extLst>
              <a:ext uri="{FF2B5EF4-FFF2-40B4-BE49-F238E27FC236}">
                <a16:creationId xmlns:a16="http://schemas.microsoft.com/office/drawing/2014/main" id="{0D54B9F3-D9FB-5721-544A-F123D7981FB0}"/>
              </a:ext>
            </a:extLst>
          </p:cNvPr>
          <p:cNvGraphicFramePr>
            <a:graphicFrameLocks noGrp="1"/>
          </p:cNvGraphicFramePr>
          <p:nvPr>
            <p:extLst>
              <p:ext uri="{D42A27DB-BD31-4B8C-83A1-F6EECF244321}">
                <p14:modId xmlns:p14="http://schemas.microsoft.com/office/powerpoint/2010/main" val="1468688947"/>
              </p:ext>
            </p:extLst>
          </p:nvPr>
        </p:nvGraphicFramePr>
        <p:xfrm>
          <a:off x="6224392" y="5274339"/>
          <a:ext cx="360000" cy="365760"/>
        </p:xfrm>
        <a:graphic>
          <a:graphicData uri="http://schemas.openxmlformats.org/drawingml/2006/table">
            <a:tbl>
              <a:tblPr>
                <a:tableStyleId>{5C22544A-7EE6-4342-B048-85BDC9FD1C3A}</a:tableStyleId>
              </a:tblPr>
              <a:tblGrid>
                <a:gridCol w="360000">
                  <a:extLst>
                    <a:ext uri="{9D8B030D-6E8A-4147-A177-3AD203B41FA5}">
                      <a16:colId xmlns:a16="http://schemas.microsoft.com/office/drawing/2014/main" val="2838467490"/>
                    </a:ext>
                  </a:extLst>
                </a:gridCol>
              </a:tblGrid>
              <a:tr h="360000">
                <a:tc>
                  <a:txBody>
                    <a:bodyPr/>
                    <a:lstStyle/>
                    <a:p>
                      <a:pPr algn="ctr"/>
                      <a:r>
                        <a:rPr lang="en-US" altLang="zh-TW" dirty="0"/>
                        <a:t>1</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90693501"/>
                  </a:ext>
                </a:extLst>
              </a:tr>
            </a:tbl>
          </a:graphicData>
        </a:graphic>
      </p:graphicFrame>
      <p:graphicFrame>
        <p:nvGraphicFramePr>
          <p:cNvPr id="35" name="表格 34">
            <a:extLst>
              <a:ext uri="{FF2B5EF4-FFF2-40B4-BE49-F238E27FC236}">
                <a16:creationId xmlns:a16="http://schemas.microsoft.com/office/drawing/2014/main" id="{048DA90B-577B-0BBD-7F86-8E6FD7FED8E4}"/>
              </a:ext>
            </a:extLst>
          </p:cNvPr>
          <p:cNvGraphicFramePr>
            <a:graphicFrameLocks noGrp="1"/>
          </p:cNvGraphicFramePr>
          <p:nvPr/>
        </p:nvGraphicFramePr>
        <p:xfrm>
          <a:off x="4573276" y="4244332"/>
          <a:ext cx="360000" cy="365760"/>
        </p:xfrm>
        <a:graphic>
          <a:graphicData uri="http://schemas.openxmlformats.org/drawingml/2006/table">
            <a:tbl>
              <a:tblPr>
                <a:tableStyleId>{5C22544A-7EE6-4342-B048-85BDC9FD1C3A}</a:tableStyleId>
              </a:tblPr>
              <a:tblGrid>
                <a:gridCol w="360000">
                  <a:extLst>
                    <a:ext uri="{9D8B030D-6E8A-4147-A177-3AD203B41FA5}">
                      <a16:colId xmlns:a16="http://schemas.microsoft.com/office/drawing/2014/main" val="2838467490"/>
                    </a:ext>
                  </a:extLst>
                </a:gridCol>
              </a:tblGrid>
              <a:tr h="360000">
                <a:tc>
                  <a:txBody>
                    <a:bodyPr/>
                    <a:lstStyle/>
                    <a:p>
                      <a:pPr algn="ctr"/>
                      <a:r>
                        <a:rPr lang="en-US" altLang="zh-TW" dirty="0"/>
                        <a:t>3</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90693501"/>
                  </a:ext>
                </a:extLst>
              </a:tr>
            </a:tbl>
          </a:graphicData>
        </a:graphic>
      </p:graphicFrame>
      <p:graphicFrame>
        <p:nvGraphicFramePr>
          <p:cNvPr id="36" name="表格 35">
            <a:extLst>
              <a:ext uri="{FF2B5EF4-FFF2-40B4-BE49-F238E27FC236}">
                <a16:creationId xmlns:a16="http://schemas.microsoft.com/office/drawing/2014/main" id="{CAF65482-5E06-14FA-14D3-7AB59D6876BD}"/>
              </a:ext>
            </a:extLst>
          </p:cNvPr>
          <p:cNvGraphicFramePr>
            <a:graphicFrameLocks noGrp="1"/>
          </p:cNvGraphicFramePr>
          <p:nvPr/>
        </p:nvGraphicFramePr>
        <p:xfrm>
          <a:off x="5273516" y="2869388"/>
          <a:ext cx="360000" cy="365760"/>
        </p:xfrm>
        <a:graphic>
          <a:graphicData uri="http://schemas.openxmlformats.org/drawingml/2006/table">
            <a:tbl>
              <a:tblPr>
                <a:tableStyleId>{5C22544A-7EE6-4342-B048-85BDC9FD1C3A}</a:tableStyleId>
              </a:tblPr>
              <a:tblGrid>
                <a:gridCol w="360000">
                  <a:extLst>
                    <a:ext uri="{9D8B030D-6E8A-4147-A177-3AD203B41FA5}">
                      <a16:colId xmlns:a16="http://schemas.microsoft.com/office/drawing/2014/main" val="2838467490"/>
                    </a:ext>
                  </a:extLst>
                </a:gridCol>
              </a:tblGrid>
              <a:tr h="360000">
                <a:tc>
                  <a:txBody>
                    <a:bodyPr/>
                    <a:lstStyle/>
                    <a:p>
                      <a:pPr algn="ctr"/>
                      <a:r>
                        <a:rPr lang="en-US" altLang="zh-TW" dirty="0"/>
                        <a:t>5</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90693501"/>
                  </a:ext>
                </a:extLst>
              </a:tr>
            </a:tbl>
          </a:graphicData>
        </a:graphic>
      </p:graphicFrame>
      <p:graphicFrame>
        <p:nvGraphicFramePr>
          <p:cNvPr id="37" name="表格 36">
            <a:extLst>
              <a:ext uri="{FF2B5EF4-FFF2-40B4-BE49-F238E27FC236}">
                <a16:creationId xmlns:a16="http://schemas.microsoft.com/office/drawing/2014/main" id="{DA7C83AA-CD4E-BE05-6AF1-26A9AB72B342}"/>
              </a:ext>
            </a:extLst>
          </p:cNvPr>
          <p:cNvGraphicFramePr>
            <a:graphicFrameLocks noGrp="1"/>
          </p:cNvGraphicFramePr>
          <p:nvPr/>
        </p:nvGraphicFramePr>
        <p:xfrm>
          <a:off x="7412664" y="3329370"/>
          <a:ext cx="360000" cy="365760"/>
        </p:xfrm>
        <a:graphic>
          <a:graphicData uri="http://schemas.openxmlformats.org/drawingml/2006/table">
            <a:tbl>
              <a:tblPr>
                <a:tableStyleId>{5C22544A-7EE6-4342-B048-85BDC9FD1C3A}</a:tableStyleId>
              </a:tblPr>
              <a:tblGrid>
                <a:gridCol w="360000">
                  <a:extLst>
                    <a:ext uri="{9D8B030D-6E8A-4147-A177-3AD203B41FA5}">
                      <a16:colId xmlns:a16="http://schemas.microsoft.com/office/drawing/2014/main" val="2838467490"/>
                    </a:ext>
                  </a:extLst>
                </a:gridCol>
              </a:tblGrid>
              <a:tr h="360000">
                <a:tc>
                  <a:txBody>
                    <a:bodyPr/>
                    <a:lstStyle/>
                    <a:p>
                      <a:pPr algn="ctr"/>
                      <a:r>
                        <a:rPr lang="en-US" altLang="zh-TW" dirty="0"/>
                        <a:t>4</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90693501"/>
                  </a:ext>
                </a:extLst>
              </a:tr>
            </a:tbl>
          </a:graphicData>
        </a:graphic>
      </p:graphicFrame>
      <p:sp>
        <p:nvSpPr>
          <p:cNvPr id="38" name="文字方塊 37">
            <a:extLst>
              <a:ext uri="{FF2B5EF4-FFF2-40B4-BE49-F238E27FC236}">
                <a16:creationId xmlns:a16="http://schemas.microsoft.com/office/drawing/2014/main" id="{8425825D-F3D6-9B0D-55EE-2C4A01A5D564}"/>
              </a:ext>
            </a:extLst>
          </p:cNvPr>
          <p:cNvSpPr txBox="1"/>
          <p:nvPr/>
        </p:nvSpPr>
        <p:spPr>
          <a:xfrm>
            <a:off x="8678669" y="4342212"/>
            <a:ext cx="3513331" cy="1569660"/>
          </a:xfrm>
          <a:prstGeom prst="rect">
            <a:avLst/>
          </a:prstGeom>
          <a:noFill/>
        </p:spPr>
        <p:txBody>
          <a:bodyPr wrap="square" rtlCol="0">
            <a:spAutoFit/>
          </a:bodyPr>
          <a:lstStyle/>
          <a:p>
            <a:r>
              <a:rPr kumimoji="1" lang="en-US" altLang="zh-TW" sz="2400" dirty="0"/>
              <a:t>Select b</a:t>
            </a:r>
          </a:p>
          <a:p>
            <a:r>
              <a:rPr kumimoji="1" lang="en-US" altLang="zh-TW" sz="2400" dirty="0"/>
              <a:t>Push 5 units to t, e(b) = 1</a:t>
            </a:r>
          </a:p>
          <a:p>
            <a:r>
              <a:rPr kumimoji="1" lang="en-US" altLang="zh-TW" sz="2400" dirty="0"/>
              <a:t>Relabel b to 6</a:t>
            </a:r>
          </a:p>
          <a:p>
            <a:r>
              <a:rPr kumimoji="1" lang="en-US" altLang="zh-TW" sz="2400" dirty="0"/>
              <a:t>Push 1 unit to s, e(b) = 0</a:t>
            </a:r>
          </a:p>
        </p:txBody>
      </p:sp>
      <p:graphicFrame>
        <p:nvGraphicFramePr>
          <p:cNvPr id="3" name="表格 9">
            <a:extLst>
              <a:ext uri="{FF2B5EF4-FFF2-40B4-BE49-F238E27FC236}">
                <a16:creationId xmlns:a16="http://schemas.microsoft.com/office/drawing/2014/main" id="{5E3AF09E-4AA6-425A-693A-86F1F6CB779C}"/>
              </a:ext>
            </a:extLst>
          </p:cNvPr>
          <p:cNvGraphicFramePr>
            <a:graphicFrameLocks noGrp="1"/>
          </p:cNvGraphicFramePr>
          <p:nvPr>
            <p:extLst>
              <p:ext uri="{D42A27DB-BD31-4B8C-83A1-F6EECF244321}">
                <p14:modId xmlns:p14="http://schemas.microsoft.com/office/powerpoint/2010/main" val="342535020"/>
              </p:ext>
            </p:extLst>
          </p:nvPr>
        </p:nvGraphicFramePr>
        <p:xfrm>
          <a:off x="10162248" y="1951573"/>
          <a:ext cx="1278557" cy="1381760"/>
        </p:xfrm>
        <a:graphic>
          <a:graphicData uri="http://schemas.openxmlformats.org/drawingml/2006/table">
            <a:tbl>
              <a:tblPr firstRow="1">
                <a:tableStyleId>{5C22544A-7EE6-4342-B048-85BDC9FD1C3A}</a:tableStyleId>
              </a:tblPr>
              <a:tblGrid>
                <a:gridCol w="1278557">
                  <a:extLst>
                    <a:ext uri="{9D8B030D-6E8A-4147-A177-3AD203B41FA5}">
                      <a16:colId xmlns:a16="http://schemas.microsoft.com/office/drawing/2014/main" val="470191147"/>
                    </a:ext>
                  </a:extLst>
                </a:gridCol>
              </a:tblGrid>
              <a:tr h="370840">
                <a:tc>
                  <a:txBody>
                    <a:bodyPr/>
                    <a:lstStyle/>
                    <a:p>
                      <a:r>
                        <a:rPr lang="en-US" altLang="zh-TW" dirty="0"/>
                        <a:t>Node with excess flow</a:t>
                      </a:r>
                      <a:endParaRPr lang="zh-TW" altLang="en-US" dirty="0"/>
                    </a:p>
                  </a:txBody>
                  <a:tcPr/>
                </a:tc>
                <a:extLst>
                  <a:ext uri="{0D108BD9-81ED-4DB2-BD59-A6C34878D82A}">
                    <a16:rowId xmlns:a16="http://schemas.microsoft.com/office/drawing/2014/main" val="2125375005"/>
                  </a:ext>
                </a:extLst>
              </a:tr>
              <a:tr h="370840">
                <a:tc>
                  <a:txBody>
                    <a:bodyPr/>
                    <a:lstStyle/>
                    <a:p>
                      <a:r>
                        <a:rPr lang="en-US" altLang="zh-TW" dirty="0"/>
                        <a:t>b</a:t>
                      </a:r>
                      <a:endParaRPr lang="zh-TW" altLang="en-US" dirty="0"/>
                    </a:p>
                  </a:txBody>
                  <a:tcPr/>
                </a:tc>
                <a:extLst>
                  <a:ext uri="{0D108BD9-81ED-4DB2-BD59-A6C34878D82A}">
                    <a16:rowId xmlns:a16="http://schemas.microsoft.com/office/drawing/2014/main" val="536724620"/>
                  </a:ext>
                </a:extLst>
              </a:tr>
              <a:tr h="370840">
                <a:tc>
                  <a:txBody>
                    <a:bodyPr/>
                    <a:lstStyle/>
                    <a:p>
                      <a:r>
                        <a:rPr lang="en-US" altLang="zh-TW" dirty="0"/>
                        <a:t>c</a:t>
                      </a:r>
                      <a:endParaRPr lang="zh-TW" altLang="en-US" dirty="0"/>
                    </a:p>
                  </a:txBody>
                  <a:tcPr/>
                </a:tc>
                <a:extLst>
                  <a:ext uri="{0D108BD9-81ED-4DB2-BD59-A6C34878D82A}">
                    <a16:rowId xmlns:a16="http://schemas.microsoft.com/office/drawing/2014/main" val="1445414862"/>
                  </a:ext>
                </a:extLst>
              </a:tr>
            </a:tbl>
          </a:graphicData>
        </a:graphic>
      </p:graphicFrame>
      <p:cxnSp>
        <p:nvCxnSpPr>
          <p:cNvPr id="10" name="直線箭頭接點 9">
            <a:extLst>
              <a:ext uri="{FF2B5EF4-FFF2-40B4-BE49-F238E27FC236}">
                <a16:creationId xmlns:a16="http://schemas.microsoft.com/office/drawing/2014/main" id="{DED9BE6E-7848-A754-2A4E-137837DA08F2}"/>
              </a:ext>
            </a:extLst>
          </p:cNvPr>
          <p:cNvCxnSpPr>
            <a:cxnSpLocks/>
          </p:cNvCxnSpPr>
          <p:nvPr/>
        </p:nvCxnSpPr>
        <p:spPr>
          <a:xfrm flipV="1">
            <a:off x="3153990" y="3751149"/>
            <a:ext cx="1069785" cy="620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1" name="表格 32">
            <a:extLst>
              <a:ext uri="{FF2B5EF4-FFF2-40B4-BE49-F238E27FC236}">
                <a16:creationId xmlns:a16="http://schemas.microsoft.com/office/drawing/2014/main" id="{589C7B2E-B7CA-30C6-0E91-CF577F1F2941}"/>
              </a:ext>
            </a:extLst>
          </p:cNvPr>
          <p:cNvGraphicFramePr>
            <a:graphicFrameLocks noGrp="1"/>
          </p:cNvGraphicFramePr>
          <p:nvPr/>
        </p:nvGraphicFramePr>
        <p:xfrm>
          <a:off x="3628574" y="4177347"/>
          <a:ext cx="511843" cy="365760"/>
        </p:xfrm>
        <a:graphic>
          <a:graphicData uri="http://schemas.openxmlformats.org/drawingml/2006/table">
            <a:tbl>
              <a:tblPr>
                <a:tableStyleId>{5C22544A-7EE6-4342-B048-85BDC9FD1C3A}</a:tableStyleId>
              </a:tblPr>
              <a:tblGrid>
                <a:gridCol w="511843">
                  <a:extLst>
                    <a:ext uri="{9D8B030D-6E8A-4147-A177-3AD203B41FA5}">
                      <a16:colId xmlns:a16="http://schemas.microsoft.com/office/drawing/2014/main" val="2838467490"/>
                    </a:ext>
                  </a:extLst>
                </a:gridCol>
              </a:tblGrid>
              <a:tr h="360000">
                <a:tc>
                  <a:txBody>
                    <a:bodyPr/>
                    <a:lstStyle/>
                    <a:p>
                      <a:pPr algn="ctr"/>
                      <a:r>
                        <a:rPr lang="en-US" altLang="zh-TW" dirty="0"/>
                        <a:t>5</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90693501"/>
                  </a:ext>
                </a:extLst>
              </a:tr>
            </a:tbl>
          </a:graphicData>
        </a:graphic>
      </p:graphicFrame>
      <p:cxnSp>
        <p:nvCxnSpPr>
          <p:cNvPr id="12" name="直線箭頭接點 11">
            <a:extLst>
              <a:ext uri="{FF2B5EF4-FFF2-40B4-BE49-F238E27FC236}">
                <a16:creationId xmlns:a16="http://schemas.microsoft.com/office/drawing/2014/main" id="{AD2CE091-0E45-9E62-FC60-9180DF920B4B}"/>
              </a:ext>
            </a:extLst>
          </p:cNvPr>
          <p:cNvCxnSpPr>
            <a:cxnSpLocks/>
          </p:cNvCxnSpPr>
          <p:nvPr/>
        </p:nvCxnSpPr>
        <p:spPr>
          <a:xfrm rot="10800000" flipV="1">
            <a:off x="4807819" y="4451457"/>
            <a:ext cx="2905225" cy="860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表格 12">
            <a:extLst>
              <a:ext uri="{FF2B5EF4-FFF2-40B4-BE49-F238E27FC236}">
                <a16:creationId xmlns:a16="http://schemas.microsoft.com/office/drawing/2014/main" id="{4DF92C79-46AE-ABF2-2A7A-A2186A44F977}"/>
              </a:ext>
            </a:extLst>
          </p:cNvPr>
          <p:cNvGraphicFramePr>
            <a:graphicFrameLocks noGrp="1"/>
          </p:cNvGraphicFramePr>
          <p:nvPr>
            <p:extLst>
              <p:ext uri="{D42A27DB-BD31-4B8C-83A1-F6EECF244321}">
                <p14:modId xmlns:p14="http://schemas.microsoft.com/office/powerpoint/2010/main" val="3148429890"/>
              </p:ext>
            </p:extLst>
          </p:nvPr>
        </p:nvGraphicFramePr>
        <p:xfrm>
          <a:off x="6046325" y="4388249"/>
          <a:ext cx="360000" cy="365760"/>
        </p:xfrm>
        <a:graphic>
          <a:graphicData uri="http://schemas.openxmlformats.org/drawingml/2006/table">
            <a:tbl>
              <a:tblPr>
                <a:tableStyleId>{5C22544A-7EE6-4342-B048-85BDC9FD1C3A}</a:tableStyleId>
              </a:tblPr>
              <a:tblGrid>
                <a:gridCol w="360000">
                  <a:extLst>
                    <a:ext uri="{9D8B030D-6E8A-4147-A177-3AD203B41FA5}">
                      <a16:colId xmlns:a16="http://schemas.microsoft.com/office/drawing/2014/main" val="2838467490"/>
                    </a:ext>
                  </a:extLst>
                </a:gridCol>
              </a:tblGrid>
              <a:tr h="360000">
                <a:tc>
                  <a:txBody>
                    <a:bodyPr/>
                    <a:lstStyle/>
                    <a:p>
                      <a:pPr algn="ctr"/>
                      <a:r>
                        <a:rPr lang="en-US" altLang="zh-TW" dirty="0"/>
                        <a:t>5</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90693501"/>
                  </a:ext>
                </a:extLst>
              </a:tr>
            </a:tbl>
          </a:graphicData>
        </a:graphic>
      </p:graphicFrame>
      <p:sp>
        <p:nvSpPr>
          <p:cNvPr id="15" name="投影片編號版面配置區 14">
            <a:extLst>
              <a:ext uri="{FF2B5EF4-FFF2-40B4-BE49-F238E27FC236}">
                <a16:creationId xmlns:a16="http://schemas.microsoft.com/office/drawing/2014/main" id="{19EB7541-A036-C1A3-6D65-429452194B33}"/>
              </a:ext>
            </a:extLst>
          </p:cNvPr>
          <p:cNvSpPr>
            <a:spLocks noGrp="1"/>
          </p:cNvSpPr>
          <p:nvPr>
            <p:ph type="sldNum" sz="quarter" idx="12"/>
          </p:nvPr>
        </p:nvSpPr>
        <p:spPr/>
        <p:txBody>
          <a:bodyPr/>
          <a:lstStyle/>
          <a:p>
            <a:fld id="{F6BAA966-1120-574F-AB70-0A8B181C51F3}" type="slidenum">
              <a:rPr kumimoji="1" lang="zh-TW" altLang="en-US" smtClean="0"/>
              <a:t>8</a:t>
            </a:fld>
            <a:endParaRPr kumimoji="1" lang="zh-TW" altLang="en-US"/>
          </a:p>
        </p:txBody>
      </p:sp>
      <p:cxnSp>
        <p:nvCxnSpPr>
          <p:cNvPr id="17" name="直線箭頭接點 16">
            <a:extLst>
              <a:ext uri="{FF2B5EF4-FFF2-40B4-BE49-F238E27FC236}">
                <a16:creationId xmlns:a16="http://schemas.microsoft.com/office/drawing/2014/main" id="{117ADF07-D1D5-A546-59CC-5D68D571A3B3}"/>
              </a:ext>
            </a:extLst>
          </p:cNvPr>
          <p:cNvCxnSpPr>
            <a:cxnSpLocks/>
          </p:cNvCxnSpPr>
          <p:nvPr/>
        </p:nvCxnSpPr>
        <p:spPr>
          <a:xfrm>
            <a:off x="3058489" y="4628116"/>
            <a:ext cx="1057063" cy="7538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9" name="表格 18">
            <a:extLst>
              <a:ext uri="{FF2B5EF4-FFF2-40B4-BE49-F238E27FC236}">
                <a16:creationId xmlns:a16="http://schemas.microsoft.com/office/drawing/2014/main" id="{08113F4D-6AEA-A1C3-868E-385F4F49A72E}"/>
              </a:ext>
            </a:extLst>
          </p:cNvPr>
          <p:cNvGraphicFramePr>
            <a:graphicFrameLocks noGrp="1"/>
          </p:cNvGraphicFramePr>
          <p:nvPr>
            <p:extLst>
              <p:ext uri="{D42A27DB-BD31-4B8C-83A1-F6EECF244321}">
                <p14:modId xmlns:p14="http://schemas.microsoft.com/office/powerpoint/2010/main" val="3485456929"/>
              </p:ext>
            </p:extLst>
          </p:nvPr>
        </p:nvGraphicFramePr>
        <p:xfrm>
          <a:off x="3694108" y="4628077"/>
          <a:ext cx="351155" cy="365760"/>
        </p:xfrm>
        <a:graphic>
          <a:graphicData uri="http://schemas.openxmlformats.org/drawingml/2006/table">
            <a:tbl>
              <a:tblPr>
                <a:tableStyleId>{5C22544A-7EE6-4342-B048-85BDC9FD1C3A}</a:tableStyleId>
              </a:tblPr>
              <a:tblGrid>
                <a:gridCol w="351155">
                  <a:extLst>
                    <a:ext uri="{9D8B030D-6E8A-4147-A177-3AD203B41FA5}">
                      <a16:colId xmlns:a16="http://schemas.microsoft.com/office/drawing/2014/main" val="2838467490"/>
                    </a:ext>
                  </a:extLst>
                </a:gridCol>
              </a:tblGrid>
              <a:tr h="360000">
                <a:tc>
                  <a:txBody>
                    <a:bodyPr/>
                    <a:lstStyle/>
                    <a:p>
                      <a:pPr algn="ctr"/>
                      <a:r>
                        <a:rPr lang="en-US" altLang="zh-TW" dirty="0"/>
                        <a:t>1</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90693501"/>
                  </a:ext>
                </a:extLst>
              </a:tr>
            </a:tbl>
          </a:graphicData>
        </a:graphic>
      </p:graphicFrame>
    </p:spTree>
    <p:extLst>
      <p:ext uri="{BB962C8B-B14F-4D97-AF65-F5344CB8AC3E}">
        <p14:creationId xmlns:p14="http://schemas.microsoft.com/office/powerpoint/2010/main" val="1703634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6E96A1-3462-684A-A214-DBF4B2653349}"/>
              </a:ext>
            </a:extLst>
          </p:cNvPr>
          <p:cNvSpPr>
            <a:spLocks noGrp="1"/>
          </p:cNvSpPr>
          <p:nvPr>
            <p:ph type="title"/>
          </p:nvPr>
        </p:nvSpPr>
        <p:spPr/>
        <p:txBody>
          <a:bodyPr/>
          <a:lstStyle/>
          <a:p>
            <a:r>
              <a:rPr kumimoji="1" lang="en-US" altLang="zh-TW" dirty="0"/>
              <a:t>The Push-Relabel Method</a:t>
            </a:r>
            <a:endParaRPr kumimoji="1" lang="zh-TW" altLang="en-US" dirty="0"/>
          </a:p>
        </p:txBody>
      </p:sp>
      <p:cxnSp>
        <p:nvCxnSpPr>
          <p:cNvPr id="5" name="直線接點 4">
            <a:extLst>
              <a:ext uri="{FF2B5EF4-FFF2-40B4-BE49-F238E27FC236}">
                <a16:creationId xmlns:a16="http://schemas.microsoft.com/office/drawing/2014/main" id="{616259F9-E04A-F7BE-B33D-30350606FFAD}"/>
              </a:ext>
            </a:extLst>
          </p:cNvPr>
          <p:cNvCxnSpPr/>
          <p:nvPr/>
        </p:nvCxnSpPr>
        <p:spPr>
          <a:xfrm>
            <a:off x="779318" y="1751010"/>
            <a:ext cx="10633364" cy="0"/>
          </a:xfrm>
          <a:prstGeom prst="line">
            <a:avLst/>
          </a:prstGeom>
          <a:ln w="88900">
            <a:solidFill>
              <a:srgbClr val="FFC100"/>
            </a:solidFill>
          </a:ln>
        </p:spPr>
        <p:style>
          <a:lnRef idx="1">
            <a:schemeClr val="accent1"/>
          </a:lnRef>
          <a:fillRef idx="0">
            <a:schemeClr val="accent1"/>
          </a:fillRef>
          <a:effectRef idx="0">
            <a:schemeClr val="accent1"/>
          </a:effectRef>
          <a:fontRef idx="minor">
            <a:schemeClr val="tx1"/>
          </a:fontRef>
        </p:style>
      </p:cxnSp>
      <p:grpSp>
        <p:nvGrpSpPr>
          <p:cNvPr id="39" name="群組 38">
            <a:extLst>
              <a:ext uri="{FF2B5EF4-FFF2-40B4-BE49-F238E27FC236}">
                <a16:creationId xmlns:a16="http://schemas.microsoft.com/office/drawing/2014/main" id="{FF668EF5-1893-21FF-5356-D9C9B15DDDB8}"/>
              </a:ext>
            </a:extLst>
          </p:cNvPr>
          <p:cNvGrpSpPr/>
          <p:nvPr/>
        </p:nvGrpSpPr>
        <p:grpSpPr>
          <a:xfrm>
            <a:off x="2319689" y="2916848"/>
            <a:ext cx="6241983" cy="3020728"/>
            <a:chOff x="1424538" y="2916848"/>
            <a:chExt cx="6241983" cy="3020728"/>
          </a:xfrm>
        </p:grpSpPr>
        <p:sp>
          <p:nvSpPr>
            <p:cNvPr id="4" name="橢圓 3">
              <a:extLst>
                <a:ext uri="{FF2B5EF4-FFF2-40B4-BE49-F238E27FC236}">
                  <a16:creationId xmlns:a16="http://schemas.microsoft.com/office/drawing/2014/main" id="{54E16F99-8D0E-0731-C4CD-DBA40AEB5318}"/>
                </a:ext>
              </a:extLst>
            </p:cNvPr>
            <p:cNvSpPr/>
            <p:nvPr/>
          </p:nvSpPr>
          <p:spPr>
            <a:xfrm>
              <a:off x="1424538" y="4102359"/>
              <a:ext cx="798897" cy="798897"/>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en-US" altLang="zh-TW" sz="2800" dirty="0"/>
                <a:t>s</a:t>
              </a:r>
              <a:endParaRPr kumimoji="1" lang="zh-TW" altLang="en-US" sz="2800" dirty="0"/>
            </a:p>
          </p:txBody>
        </p:sp>
        <p:sp>
          <p:nvSpPr>
            <p:cNvPr id="6" name="橢圓 5">
              <a:extLst>
                <a:ext uri="{FF2B5EF4-FFF2-40B4-BE49-F238E27FC236}">
                  <a16:creationId xmlns:a16="http://schemas.microsoft.com/office/drawing/2014/main" id="{AEE1BA62-608C-85A8-2BD9-961DC44A5282}"/>
                </a:ext>
              </a:extLst>
            </p:cNvPr>
            <p:cNvSpPr/>
            <p:nvPr/>
          </p:nvSpPr>
          <p:spPr>
            <a:xfrm>
              <a:off x="3059228" y="2916848"/>
              <a:ext cx="798897" cy="798897"/>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en-US" altLang="zh-TW" sz="2800" dirty="0"/>
                <a:t>a</a:t>
              </a:r>
              <a:endParaRPr kumimoji="1" lang="zh-TW" altLang="en-US" sz="2800" dirty="0"/>
            </a:p>
          </p:txBody>
        </p:sp>
        <p:sp>
          <p:nvSpPr>
            <p:cNvPr id="7" name="橢圓 6">
              <a:extLst>
                <a:ext uri="{FF2B5EF4-FFF2-40B4-BE49-F238E27FC236}">
                  <a16:creationId xmlns:a16="http://schemas.microsoft.com/office/drawing/2014/main" id="{1D90D789-7B17-4A2A-BC62-EB05D62C6DCB}"/>
                </a:ext>
              </a:extLst>
            </p:cNvPr>
            <p:cNvSpPr/>
            <p:nvPr/>
          </p:nvSpPr>
          <p:spPr>
            <a:xfrm>
              <a:off x="3163502" y="5138679"/>
              <a:ext cx="798897" cy="798897"/>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en-US" altLang="zh-TW" sz="2800" dirty="0"/>
                <a:t>b</a:t>
              </a:r>
              <a:endParaRPr kumimoji="1" lang="zh-TW" altLang="en-US" sz="2800" dirty="0"/>
            </a:p>
          </p:txBody>
        </p:sp>
        <p:sp>
          <p:nvSpPr>
            <p:cNvPr id="8" name="橢圓 7">
              <a:extLst>
                <a:ext uri="{FF2B5EF4-FFF2-40B4-BE49-F238E27FC236}">
                  <a16:creationId xmlns:a16="http://schemas.microsoft.com/office/drawing/2014/main" id="{7481489B-F707-5ED6-75B8-B1DF47672882}"/>
                </a:ext>
              </a:extLst>
            </p:cNvPr>
            <p:cNvSpPr/>
            <p:nvPr/>
          </p:nvSpPr>
          <p:spPr>
            <a:xfrm>
              <a:off x="5319561" y="2916848"/>
              <a:ext cx="798897" cy="798897"/>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kumimoji="1" lang="en-US" altLang="zh-TW" sz="2800" dirty="0"/>
                <a:t>c</a:t>
              </a:r>
              <a:endParaRPr kumimoji="1" lang="zh-TW" altLang="en-US" sz="2800" dirty="0"/>
            </a:p>
          </p:txBody>
        </p:sp>
        <p:sp>
          <p:nvSpPr>
            <p:cNvPr id="9" name="橢圓 8">
              <a:extLst>
                <a:ext uri="{FF2B5EF4-FFF2-40B4-BE49-F238E27FC236}">
                  <a16:creationId xmlns:a16="http://schemas.microsoft.com/office/drawing/2014/main" id="{1F97F4CE-3ECC-8196-0818-704FFD126CD5}"/>
                </a:ext>
              </a:extLst>
            </p:cNvPr>
            <p:cNvSpPr/>
            <p:nvPr/>
          </p:nvSpPr>
          <p:spPr>
            <a:xfrm>
              <a:off x="6867624" y="4102359"/>
              <a:ext cx="798897" cy="798897"/>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en-US" altLang="zh-TW" sz="2800" dirty="0"/>
                <a:t>t</a:t>
              </a:r>
              <a:endParaRPr kumimoji="1" lang="zh-TW" altLang="en-US" sz="2800" dirty="0"/>
            </a:p>
          </p:txBody>
        </p:sp>
        <p:cxnSp>
          <p:nvCxnSpPr>
            <p:cNvPr id="14" name="直線箭頭接點 13">
              <a:extLst>
                <a:ext uri="{FF2B5EF4-FFF2-40B4-BE49-F238E27FC236}">
                  <a16:creationId xmlns:a16="http://schemas.microsoft.com/office/drawing/2014/main" id="{18F1142A-4FE9-2DC1-B89A-F272F03CB978}"/>
                </a:ext>
              </a:extLst>
            </p:cNvPr>
            <p:cNvCxnSpPr>
              <a:cxnSpLocks/>
            </p:cNvCxnSpPr>
            <p:nvPr/>
          </p:nvCxnSpPr>
          <p:spPr>
            <a:xfrm rot="10800000">
              <a:off x="2106439" y="4784260"/>
              <a:ext cx="1057063" cy="7538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線箭頭接點 15">
              <a:extLst>
                <a:ext uri="{FF2B5EF4-FFF2-40B4-BE49-F238E27FC236}">
                  <a16:creationId xmlns:a16="http://schemas.microsoft.com/office/drawing/2014/main" id="{1AD22C8F-A67B-49A9-5258-4535D4D51B93}"/>
                </a:ext>
              </a:extLst>
            </p:cNvPr>
            <p:cNvCxnSpPr>
              <a:cxnSpLocks/>
            </p:cNvCxnSpPr>
            <p:nvPr/>
          </p:nvCxnSpPr>
          <p:spPr>
            <a:xfrm rot="10800000" flipV="1">
              <a:off x="2106439" y="3598749"/>
              <a:ext cx="1069785" cy="620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箭頭接點 17">
              <a:extLst>
                <a:ext uri="{FF2B5EF4-FFF2-40B4-BE49-F238E27FC236}">
                  <a16:creationId xmlns:a16="http://schemas.microsoft.com/office/drawing/2014/main" id="{771755FB-5EBD-6E54-CA80-DD8CB02A5A43}"/>
                </a:ext>
              </a:extLst>
            </p:cNvPr>
            <p:cNvCxnSpPr>
              <a:cxnSpLocks/>
              <a:stCxn id="7" idx="0"/>
            </p:cNvCxnSpPr>
            <p:nvPr/>
          </p:nvCxnSpPr>
          <p:spPr>
            <a:xfrm flipV="1">
              <a:off x="3562951" y="3715745"/>
              <a:ext cx="0" cy="1422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箭頭接點 19">
              <a:extLst>
                <a:ext uri="{FF2B5EF4-FFF2-40B4-BE49-F238E27FC236}">
                  <a16:creationId xmlns:a16="http://schemas.microsoft.com/office/drawing/2014/main" id="{764BCF7D-7B27-08CF-941F-3C9A9014BD44}"/>
                </a:ext>
              </a:extLst>
            </p:cNvPr>
            <p:cNvCxnSpPr>
              <a:cxnSpLocks/>
            </p:cNvCxnSpPr>
            <p:nvPr/>
          </p:nvCxnSpPr>
          <p:spPr>
            <a:xfrm rot="10800000">
              <a:off x="3858125" y="3316297"/>
              <a:ext cx="14614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線箭頭接點 21">
              <a:extLst>
                <a:ext uri="{FF2B5EF4-FFF2-40B4-BE49-F238E27FC236}">
                  <a16:creationId xmlns:a16="http://schemas.microsoft.com/office/drawing/2014/main" id="{B0D8AF82-0C16-190A-A706-C1492A9DA4F7}"/>
                </a:ext>
              </a:extLst>
            </p:cNvPr>
            <p:cNvCxnSpPr>
              <a:stCxn id="7" idx="6"/>
            </p:cNvCxnSpPr>
            <p:nvPr/>
          </p:nvCxnSpPr>
          <p:spPr>
            <a:xfrm flipV="1">
              <a:off x="3962399" y="4677878"/>
              <a:ext cx="2905225" cy="860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線箭頭接點 23">
              <a:extLst>
                <a:ext uri="{FF2B5EF4-FFF2-40B4-BE49-F238E27FC236}">
                  <a16:creationId xmlns:a16="http://schemas.microsoft.com/office/drawing/2014/main" id="{DBDE482E-2B11-75B0-DD65-A3EB179D03F7}"/>
                </a:ext>
              </a:extLst>
            </p:cNvPr>
            <p:cNvCxnSpPr>
              <a:cxnSpLocks/>
            </p:cNvCxnSpPr>
            <p:nvPr/>
          </p:nvCxnSpPr>
          <p:spPr>
            <a:xfrm rot="10800000">
              <a:off x="6118458" y="3495025"/>
              <a:ext cx="866162" cy="724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26" name="表格 26">
            <a:extLst>
              <a:ext uri="{FF2B5EF4-FFF2-40B4-BE49-F238E27FC236}">
                <a16:creationId xmlns:a16="http://schemas.microsoft.com/office/drawing/2014/main" id="{30669893-F1A5-E0F1-7A67-BE799854102B}"/>
              </a:ext>
            </a:extLst>
          </p:cNvPr>
          <p:cNvGraphicFramePr>
            <a:graphicFrameLocks noGrp="1"/>
          </p:cNvGraphicFramePr>
          <p:nvPr/>
        </p:nvGraphicFramePr>
        <p:xfrm>
          <a:off x="1733351" y="3300356"/>
          <a:ext cx="1096211" cy="741680"/>
        </p:xfrm>
        <a:graphic>
          <a:graphicData uri="http://schemas.openxmlformats.org/drawingml/2006/table">
            <a:tbl>
              <a:tblPr bandRow="1">
                <a:tableStyleId>{2D5ABB26-0587-4C30-8999-92F81FD0307C}</a:tableStyleId>
              </a:tblPr>
              <a:tblGrid>
                <a:gridCol w="1096211">
                  <a:extLst>
                    <a:ext uri="{9D8B030D-6E8A-4147-A177-3AD203B41FA5}">
                      <a16:colId xmlns:a16="http://schemas.microsoft.com/office/drawing/2014/main" val="2273366103"/>
                    </a:ext>
                  </a:extLst>
                </a:gridCol>
              </a:tblGrid>
              <a:tr h="370840">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495646"/>
                  </a:ext>
                </a:extLst>
              </a:tr>
              <a:tr h="370840">
                <a:tc>
                  <a:txBody>
                    <a:bodyPr/>
                    <a:lstStyle/>
                    <a:p>
                      <a:r>
                        <a:rPr lang="en-US" altLang="zh-TW" dirty="0"/>
                        <a:t>d(s) = 5</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6791593"/>
                  </a:ext>
                </a:extLst>
              </a:tr>
            </a:tbl>
          </a:graphicData>
        </a:graphic>
      </p:graphicFrame>
      <p:graphicFrame>
        <p:nvGraphicFramePr>
          <p:cNvPr id="27" name="表格 26">
            <a:extLst>
              <a:ext uri="{FF2B5EF4-FFF2-40B4-BE49-F238E27FC236}">
                <a16:creationId xmlns:a16="http://schemas.microsoft.com/office/drawing/2014/main" id="{51CA1FA8-1329-B95B-A8D7-1CBD0EDE831D}"/>
              </a:ext>
            </a:extLst>
          </p:cNvPr>
          <p:cNvGraphicFramePr>
            <a:graphicFrameLocks noGrp="1"/>
          </p:cNvGraphicFramePr>
          <p:nvPr>
            <p:extLst>
              <p:ext uri="{D42A27DB-BD31-4B8C-83A1-F6EECF244321}">
                <p14:modId xmlns:p14="http://schemas.microsoft.com/office/powerpoint/2010/main" val="2416375204"/>
              </p:ext>
            </p:extLst>
          </p:nvPr>
        </p:nvGraphicFramePr>
        <p:xfrm>
          <a:off x="3805721" y="2058172"/>
          <a:ext cx="1096211" cy="741680"/>
        </p:xfrm>
        <a:graphic>
          <a:graphicData uri="http://schemas.openxmlformats.org/drawingml/2006/table">
            <a:tbl>
              <a:tblPr bandRow="1">
                <a:tableStyleId>{2D5ABB26-0587-4C30-8999-92F81FD0307C}</a:tableStyleId>
              </a:tblPr>
              <a:tblGrid>
                <a:gridCol w="1096211">
                  <a:extLst>
                    <a:ext uri="{9D8B030D-6E8A-4147-A177-3AD203B41FA5}">
                      <a16:colId xmlns:a16="http://schemas.microsoft.com/office/drawing/2014/main" val="2273366103"/>
                    </a:ext>
                  </a:extLst>
                </a:gridCol>
              </a:tblGrid>
              <a:tr h="370840">
                <a:tc>
                  <a:txBody>
                    <a:bodyPr/>
                    <a:lstStyle/>
                    <a:p>
                      <a:r>
                        <a:rPr lang="en-US" altLang="zh-TW" dirty="0"/>
                        <a:t>e(a) = 1</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4956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d(a) = 6</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6791593"/>
                  </a:ext>
                </a:extLst>
              </a:tr>
            </a:tbl>
          </a:graphicData>
        </a:graphic>
      </p:graphicFrame>
      <p:graphicFrame>
        <p:nvGraphicFramePr>
          <p:cNvPr id="29" name="表格 28">
            <a:extLst>
              <a:ext uri="{FF2B5EF4-FFF2-40B4-BE49-F238E27FC236}">
                <a16:creationId xmlns:a16="http://schemas.microsoft.com/office/drawing/2014/main" id="{41300601-D0EE-4B46-D65E-291021C799FF}"/>
              </a:ext>
            </a:extLst>
          </p:cNvPr>
          <p:cNvGraphicFramePr>
            <a:graphicFrameLocks noGrp="1"/>
          </p:cNvGraphicFramePr>
          <p:nvPr/>
        </p:nvGraphicFramePr>
        <p:xfrm>
          <a:off x="2856832" y="5829023"/>
          <a:ext cx="1096211" cy="741680"/>
        </p:xfrm>
        <a:graphic>
          <a:graphicData uri="http://schemas.openxmlformats.org/drawingml/2006/table">
            <a:tbl>
              <a:tblPr bandRow="1">
                <a:tableStyleId>{2D5ABB26-0587-4C30-8999-92F81FD0307C}</a:tableStyleId>
              </a:tblPr>
              <a:tblGrid>
                <a:gridCol w="1096211">
                  <a:extLst>
                    <a:ext uri="{9D8B030D-6E8A-4147-A177-3AD203B41FA5}">
                      <a16:colId xmlns:a16="http://schemas.microsoft.com/office/drawing/2014/main" val="2273366103"/>
                    </a:ext>
                  </a:extLst>
                </a:gridCol>
              </a:tblGrid>
              <a:tr h="370840">
                <a:tc>
                  <a:txBody>
                    <a:bodyPr/>
                    <a:lstStyle/>
                    <a:p>
                      <a:r>
                        <a:rPr lang="en-US" altLang="zh-TW" dirty="0"/>
                        <a:t>e(b) = 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4956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d(b) = 1</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6791593"/>
                  </a:ext>
                </a:extLst>
              </a:tr>
            </a:tbl>
          </a:graphicData>
        </a:graphic>
      </p:graphicFrame>
      <p:graphicFrame>
        <p:nvGraphicFramePr>
          <p:cNvPr id="30" name="表格 29">
            <a:extLst>
              <a:ext uri="{FF2B5EF4-FFF2-40B4-BE49-F238E27FC236}">
                <a16:creationId xmlns:a16="http://schemas.microsoft.com/office/drawing/2014/main" id="{D8A276FB-148D-2263-3B2F-7322CB35F5CE}"/>
              </a:ext>
            </a:extLst>
          </p:cNvPr>
          <p:cNvGraphicFramePr>
            <a:graphicFrameLocks noGrp="1"/>
          </p:cNvGraphicFramePr>
          <p:nvPr>
            <p:extLst>
              <p:ext uri="{D42A27DB-BD31-4B8C-83A1-F6EECF244321}">
                <p14:modId xmlns:p14="http://schemas.microsoft.com/office/powerpoint/2010/main" val="1466404271"/>
              </p:ext>
            </p:extLst>
          </p:nvPr>
        </p:nvGraphicFramePr>
        <p:xfrm>
          <a:off x="6614160" y="2042398"/>
          <a:ext cx="1096211" cy="741680"/>
        </p:xfrm>
        <a:graphic>
          <a:graphicData uri="http://schemas.openxmlformats.org/drawingml/2006/table">
            <a:tbl>
              <a:tblPr bandRow="1">
                <a:tableStyleId>{2D5ABB26-0587-4C30-8999-92F81FD0307C}</a:tableStyleId>
              </a:tblPr>
              <a:tblGrid>
                <a:gridCol w="1096211">
                  <a:extLst>
                    <a:ext uri="{9D8B030D-6E8A-4147-A177-3AD203B41FA5}">
                      <a16:colId xmlns:a16="http://schemas.microsoft.com/office/drawing/2014/main" val="2273366103"/>
                    </a:ext>
                  </a:extLst>
                </a:gridCol>
              </a:tblGrid>
              <a:tr h="370840">
                <a:tc>
                  <a:txBody>
                    <a:bodyPr/>
                    <a:lstStyle/>
                    <a:p>
                      <a:r>
                        <a:rPr lang="en-US" altLang="zh-TW" dirty="0"/>
                        <a:t>e(c) = 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4956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d(c) = 7</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6791593"/>
                  </a:ext>
                </a:extLst>
              </a:tr>
            </a:tbl>
          </a:graphicData>
        </a:graphic>
      </p:graphicFrame>
      <p:graphicFrame>
        <p:nvGraphicFramePr>
          <p:cNvPr id="31" name="表格 30">
            <a:extLst>
              <a:ext uri="{FF2B5EF4-FFF2-40B4-BE49-F238E27FC236}">
                <a16:creationId xmlns:a16="http://schemas.microsoft.com/office/drawing/2014/main" id="{7EB46B77-2C72-D30A-BE46-89F470FE3F82}"/>
              </a:ext>
            </a:extLst>
          </p:cNvPr>
          <p:cNvGraphicFramePr>
            <a:graphicFrameLocks noGrp="1"/>
          </p:cNvGraphicFramePr>
          <p:nvPr>
            <p:extLst>
              <p:ext uri="{D42A27DB-BD31-4B8C-83A1-F6EECF244321}">
                <p14:modId xmlns:p14="http://schemas.microsoft.com/office/powerpoint/2010/main" val="1272368896"/>
              </p:ext>
            </p:extLst>
          </p:nvPr>
        </p:nvGraphicFramePr>
        <p:xfrm>
          <a:off x="8472904" y="3227909"/>
          <a:ext cx="1096211" cy="741680"/>
        </p:xfrm>
        <a:graphic>
          <a:graphicData uri="http://schemas.openxmlformats.org/drawingml/2006/table">
            <a:tbl>
              <a:tblPr bandRow="1">
                <a:tableStyleId>{2D5ABB26-0587-4C30-8999-92F81FD0307C}</a:tableStyleId>
              </a:tblPr>
              <a:tblGrid>
                <a:gridCol w="1096211">
                  <a:extLst>
                    <a:ext uri="{9D8B030D-6E8A-4147-A177-3AD203B41FA5}">
                      <a16:colId xmlns:a16="http://schemas.microsoft.com/office/drawing/2014/main" val="2273366103"/>
                    </a:ext>
                  </a:extLst>
                </a:gridCol>
              </a:tblGrid>
              <a:tr h="370840">
                <a:tc>
                  <a:txBody>
                    <a:bodyPr/>
                    <a:lstStyle/>
                    <a:p>
                      <a:r>
                        <a:rPr lang="en-US" altLang="zh-TW" dirty="0"/>
                        <a:t>e(t) = 9</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4956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d(t) = 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6791593"/>
                  </a:ext>
                </a:extLst>
              </a:tr>
            </a:tbl>
          </a:graphicData>
        </a:graphic>
      </p:graphicFrame>
      <p:graphicFrame>
        <p:nvGraphicFramePr>
          <p:cNvPr id="32" name="表格 32">
            <a:extLst>
              <a:ext uri="{FF2B5EF4-FFF2-40B4-BE49-F238E27FC236}">
                <a16:creationId xmlns:a16="http://schemas.microsoft.com/office/drawing/2014/main" id="{D1453BCD-492C-9083-1A35-53FCAF247A4F}"/>
              </a:ext>
            </a:extLst>
          </p:cNvPr>
          <p:cNvGraphicFramePr>
            <a:graphicFrameLocks noGrp="1"/>
          </p:cNvGraphicFramePr>
          <p:nvPr/>
        </p:nvGraphicFramePr>
        <p:xfrm>
          <a:off x="3015232" y="3429000"/>
          <a:ext cx="511843" cy="365760"/>
        </p:xfrm>
        <a:graphic>
          <a:graphicData uri="http://schemas.openxmlformats.org/drawingml/2006/table">
            <a:tbl>
              <a:tblPr>
                <a:tableStyleId>{5C22544A-7EE6-4342-B048-85BDC9FD1C3A}</a:tableStyleId>
              </a:tblPr>
              <a:tblGrid>
                <a:gridCol w="511843">
                  <a:extLst>
                    <a:ext uri="{9D8B030D-6E8A-4147-A177-3AD203B41FA5}">
                      <a16:colId xmlns:a16="http://schemas.microsoft.com/office/drawing/2014/main" val="2838467490"/>
                    </a:ext>
                  </a:extLst>
                </a:gridCol>
              </a:tblGrid>
              <a:tr h="360000">
                <a:tc>
                  <a:txBody>
                    <a:bodyPr/>
                    <a:lstStyle/>
                    <a:p>
                      <a:pPr algn="ctr"/>
                      <a:r>
                        <a:rPr lang="en-US" altLang="zh-TW" dirty="0"/>
                        <a:t>5</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90693501"/>
                  </a:ext>
                </a:extLst>
              </a:tr>
            </a:tbl>
          </a:graphicData>
        </a:graphic>
      </p:graphicFrame>
      <p:graphicFrame>
        <p:nvGraphicFramePr>
          <p:cNvPr id="33" name="表格 32">
            <a:extLst>
              <a:ext uri="{FF2B5EF4-FFF2-40B4-BE49-F238E27FC236}">
                <a16:creationId xmlns:a16="http://schemas.microsoft.com/office/drawing/2014/main" id="{C51F5A0F-2D4D-A589-C763-AEA38E7AE9F3}"/>
              </a:ext>
            </a:extLst>
          </p:cNvPr>
          <p:cNvGraphicFramePr>
            <a:graphicFrameLocks noGrp="1"/>
          </p:cNvGraphicFramePr>
          <p:nvPr/>
        </p:nvGraphicFramePr>
        <p:xfrm>
          <a:off x="3015232" y="5182259"/>
          <a:ext cx="360000" cy="365760"/>
        </p:xfrm>
        <a:graphic>
          <a:graphicData uri="http://schemas.openxmlformats.org/drawingml/2006/table">
            <a:tbl>
              <a:tblPr>
                <a:tableStyleId>{5C22544A-7EE6-4342-B048-85BDC9FD1C3A}</a:tableStyleId>
              </a:tblPr>
              <a:tblGrid>
                <a:gridCol w="360000">
                  <a:extLst>
                    <a:ext uri="{9D8B030D-6E8A-4147-A177-3AD203B41FA5}">
                      <a16:colId xmlns:a16="http://schemas.microsoft.com/office/drawing/2014/main" val="2838467490"/>
                    </a:ext>
                  </a:extLst>
                </a:gridCol>
              </a:tblGrid>
              <a:tr h="360000">
                <a:tc>
                  <a:txBody>
                    <a:bodyPr/>
                    <a:lstStyle/>
                    <a:p>
                      <a:pPr algn="ctr"/>
                      <a:r>
                        <a:rPr lang="en-US" altLang="zh-TW" dirty="0"/>
                        <a:t>5</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90693501"/>
                  </a:ext>
                </a:extLst>
              </a:tr>
            </a:tbl>
          </a:graphicData>
        </a:graphic>
      </p:graphicFrame>
      <p:graphicFrame>
        <p:nvGraphicFramePr>
          <p:cNvPr id="34" name="表格 33">
            <a:extLst>
              <a:ext uri="{FF2B5EF4-FFF2-40B4-BE49-F238E27FC236}">
                <a16:creationId xmlns:a16="http://schemas.microsoft.com/office/drawing/2014/main" id="{0D54B9F3-D9FB-5721-544A-F123D7981FB0}"/>
              </a:ext>
            </a:extLst>
          </p:cNvPr>
          <p:cNvGraphicFramePr>
            <a:graphicFrameLocks noGrp="1"/>
          </p:cNvGraphicFramePr>
          <p:nvPr/>
        </p:nvGraphicFramePr>
        <p:xfrm>
          <a:off x="6224392" y="5274339"/>
          <a:ext cx="360000" cy="365760"/>
        </p:xfrm>
        <a:graphic>
          <a:graphicData uri="http://schemas.openxmlformats.org/drawingml/2006/table">
            <a:tbl>
              <a:tblPr>
                <a:tableStyleId>{5C22544A-7EE6-4342-B048-85BDC9FD1C3A}</a:tableStyleId>
              </a:tblPr>
              <a:tblGrid>
                <a:gridCol w="360000">
                  <a:extLst>
                    <a:ext uri="{9D8B030D-6E8A-4147-A177-3AD203B41FA5}">
                      <a16:colId xmlns:a16="http://schemas.microsoft.com/office/drawing/2014/main" val="2838467490"/>
                    </a:ext>
                  </a:extLst>
                </a:gridCol>
              </a:tblGrid>
              <a:tr h="360000">
                <a:tc>
                  <a:txBody>
                    <a:bodyPr/>
                    <a:lstStyle/>
                    <a:p>
                      <a:pPr algn="ctr"/>
                      <a:r>
                        <a:rPr lang="en-US" altLang="zh-TW" dirty="0"/>
                        <a:t>1</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90693501"/>
                  </a:ext>
                </a:extLst>
              </a:tr>
            </a:tbl>
          </a:graphicData>
        </a:graphic>
      </p:graphicFrame>
      <p:graphicFrame>
        <p:nvGraphicFramePr>
          <p:cNvPr id="35" name="表格 34">
            <a:extLst>
              <a:ext uri="{FF2B5EF4-FFF2-40B4-BE49-F238E27FC236}">
                <a16:creationId xmlns:a16="http://schemas.microsoft.com/office/drawing/2014/main" id="{048DA90B-577B-0BBD-7F86-8E6FD7FED8E4}"/>
              </a:ext>
            </a:extLst>
          </p:cNvPr>
          <p:cNvGraphicFramePr>
            <a:graphicFrameLocks noGrp="1"/>
          </p:cNvGraphicFramePr>
          <p:nvPr/>
        </p:nvGraphicFramePr>
        <p:xfrm>
          <a:off x="4573276" y="4244332"/>
          <a:ext cx="360000" cy="365760"/>
        </p:xfrm>
        <a:graphic>
          <a:graphicData uri="http://schemas.openxmlformats.org/drawingml/2006/table">
            <a:tbl>
              <a:tblPr>
                <a:tableStyleId>{5C22544A-7EE6-4342-B048-85BDC9FD1C3A}</a:tableStyleId>
              </a:tblPr>
              <a:tblGrid>
                <a:gridCol w="360000">
                  <a:extLst>
                    <a:ext uri="{9D8B030D-6E8A-4147-A177-3AD203B41FA5}">
                      <a16:colId xmlns:a16="http://schemas.microsoft.com/office/drawing/2014/main" val="2838467490"/>
                    </a:ext>
                  </a:extLst>
                </a:gridCol>
              </a:tblGrid>
              <a:tr h="360000">
                <a:tc>
                  <a:txBody>
                    <a:bodyPr/>
                    <a:lstStyle/>
                    <a:p>
                      <a:pPr algn="ctr"/>
                      <a:r>
                        <a:rPr lang="en-US" altLang="zh-TW" dirty="0"/>
                        <a:t>3</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90693501"/>
                  </a:ext>
                </a:extLst>
              </a:tr>
            </a:tbl>
          </a:graphicData>
        </a:graphic>
      </p:graphicFrame>
      <p:graphicFrame>
        <p:nvGraphicFramePr>
          <p:cNvPr id="36" name="表格 35">
            <a:extLst>
              <a:ext uri="{FF2B5EF4-FFF2-40B4-BE49-F238E27FC236}">
                <a16:creationId xmlns:a16="http://schemas.microsoft.com/office/drawing/2014/main" id="{CAF65482-5E06-14FA-14D3-7AB59D6876BD}"/>
              </a:ext>
            </a:extLst>
          </p:cNvPr>
          <p:cNvGraphicFramePr>
            <a:graphicFrameLocks noGrp="1"/>
          </p:cNvGraphicFramePr>
          <p:nvPr>
            <p:extLst>
              <p:ext uri="{D42A27DB-BD31-4B8C-83A1-F6EECF244321}">
                <p14:modId xmlns:p14="http://schemas.microsoft.com/office/powerpoint/2010/main" val="998465311"/>
              </p:ext>
            </p:extLst>
          </p:nvPr>
        </p:nvGraphicFramePr>
        <p:xfrm>
          <a:off x="5273516" y="2869388"/>
          <a:ext cx="360000" cy="365760"/>
        </p:xfrm>
        <a:graphic>
          <a:graphicData uri="http://schemas.openxmlformats.org/drawingml/2006/table">
            <a:tbl>
              <a:tblPr>
                <a:tableStyleId>{5C22544A-7EE6-4342-B048-85BDC9FD1C3A}</a:tableStyleId>
              </a:tblPr>
              <a:tblGrid>
                <a:gridCol w="360000">
                  <a:extLst>
                    <a:ext uri="{9D8B030D-6E8A-4147-A177-3AD203B41FA5}">
                      <a16:colId xmlns:a16="http://schemas.microsoft.com/office/drawing/2014/main" val="2838467490"/>
                    </a:ext>
                  </a:extLst>
                </a:gridCol>
              </a:tblGrid>
              <a:tr h="360000">
                <a:tc>
                  <a:txBody>
                    <a:bodyPr/>
                    <a:lstStyle/>
                    <a:p>
                      <a:pPr algn="ctr"/>
                      <a:r>
                        <a:rPr lang="en-US" altLang="zh-TW" dirty="0"/>
                        <a:t>4</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90693501"/>
                  </a:ext>
                </a:extLst>
              </a:tr>
            </a:tbl>
          </a:graphicData>
        </a:graphic>
      </p:graphicFrame>
      <p:graphicFrame>
        <p:nvGraphicFramePr>
          <p:cNvPr id="37" name="表格 36">
            <a:extLst>
              <a:ext uri="{FF2B5EF4-FFF2-40B4-BE49-F238E27FC236}">
                <a16:creationId xmlns:a16="http://schemas.microsoft.com/office/drawing/2014/main" id="{DA7C83AA-CD4E-BE05-6AF1-26A9AB72B342}"/>
              </a:ext>
            </a:extLst>
          </p:cNvPr>
          <p:cNvGraphicFramePr>
            <a:graphicFrameLocks noGrp="1"/>
          </p:cNvGraphicFramePr>
          <p:nvPr/>
        </p:nvGraphicFramePr>
        <p:xfrm>
          <a:off x="7412664" y="3329370"/>
          <a:ext cx="360000" cy="365760"/>
        </p:xfrm>
        <a:graphic>
          <a:graphicData uri="http://schemas.openxmlformats.org/drawingml/2006/table">
            <a:tbl>
              <a:tblPr>
                <a:tableStyleId>{5C22544A-7EE6-4342-B048-85BDC9FD1C3A}</a:tableStyleId>
              </a:tblPr>
              <a:tblGrid>
                <a:gridCol w="360000">
                  <a:extLst>
                    <a:ext uri="{9D8B030D-6E8A-4147-A177-3AD203B41FA5}">
                      <a16:colId xmlns:a16="http://schemas.microsoft.com/office/drawing/2014/main" val="2838467490"/>
                    </a:ext>
                  </a:extLst>
                </a:gridCol>
              </a:tblGrid>
              <a:tr h="360000">
                <a:tc>
                  <a:txBody>
                    <a:bodyPr/>
                    <a:lstStyle/>
                    <a:p>
                      <a:pPr algn="ctr"/>
                      <a:r>
                        <a:rPr lang="en-US" altLang="zh-TW" dirty="0"/>
                        <a:t>4</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90693501"/>
                  </a:ext>
                </a:extLst>
              </a:tr>
            </a:tbl>
          </a:graphicData>
        </a:graphic>
      </p:graphicFrame>
      <p:sp>
        <p:nvSpPr>
          <p:cNvPr id="38" name="文字方塊 37">
            <a:extLst>
              <a:ext uri="{FF2B5EF4-FFF2-40B4-BE49-F238E27FC236}">
                <a16:creationId xmlns:a16="http://schemas.microsoft.com/office/drawing/2014/main" id="{8425825D-F3D6-9B0D-55EE-2C4A01A5D564}"/>
              </a:ext>
            </a:extLst>
          </p:cNvPr>
          <p:cNvSpPr txBox="1"/>
          <p:nvPr/>
        </p:nvSpPr>
        <p:spPr>
          <a:xfrm>
            <a:off x="8845053" y="4137494"/>
            <a:ext cx="3209594" cy="1569660"/>
          </a:xfrm>
          <a:prstGeom prst="rect">
            <a:avLst/>
          </a:prstGeom>
          <a:noFill/>
        </p:spPr>
        <p:txBody>
          <a:bodyPr wrap="square" rtlCol="0">
            <a:spAutoFit/>
          </a:bodyPr>
          <a:lstStyle/>
          <a:p>
            <a:r>
              <a:rPr kumimoji="1" lang="en-US" altLang="zh-TW" sz="2400" dirty="0"/>
              <a:t>Select c</a:t>
            </a:r>
          </a:p>
          <a:p>
            <a:r>
              <a:rPr kumimoji="1" lang="en-US" altLang="zh-TW" sz="2400" dirty="0"/>
              <a:t>Push 4 unit to t, e(c) =1 </a:t>
            </a:r>
          </a:p>
          <a:p>
            <a:r>
              <a:rPr kumimoji="1" lang="en-US" altLang="zh-TW" sz="2400" dirty="0"/>
              <a:t>Relabel c to 7</a:t>
            </a:r>
          </a:p>
          <a:p>
            <a:r>
              <a:rPr kumimoji="1" lang="en-US" altLang="zh-TW" sz="2400" dirty="0"/>
              <a:t>Push 1 unit to a, e(c) = 0</a:t>
            </a:r>
          </a:p>
        </p:txBody>
      </p:sp>
      <p:graphicFrame>
        <p:nvGraphicFramePr>
          <p:cNvPr id="3" name="表格 9">
            <a:extLst>
              <a:ext uri="{FF2B5EF4-FFF2-40B4-BE49-F238E27FC236}">
                <a16:creationId xmlns:a16="http://schemas.microsoft.com/office/drawing/2014/main" id="{5E3AF09E-4AA6-425A-693A-86F1F6CB779C}"/>
              </a:ext>
            </a:extLst>
          </p:cNvPr>
          <p:cNvGraphicFramePr>
            <a:graphicFrameLocks noGrp="1"/>
          </p:cNvGraphicFramePr>
          <p:nvPr>
            <p:extLst>
              <p:ext uri="{D42A27DB-BD31-4B8C-83A1-F6EECF244321}">
                <p14:modId xmlns:p14="http://schemas.microsoft.com/office/powerpoint/2010/main" val="2814175166"/>
              </p:ext>
            </p:extLst>
          </p:nvPr>
        </p:nvGraphicFramePr>
        <p:xfrm>
          <a:off x="10162248" y="1951573"/>
          <a:ext cx="1278557" cy="1381760"/>
        </p:xfrm>
        <a:graphic>
          <a:graphicData uri="http://schemas.openxmlformats.org/drawingml/2006/table">
            <a:tbl>
              <a:tblPr firstRow="1">
                <a:tableStyleId>{5C22544A-7EE6-4342-B048-85BDC9FD1C3A}</a:tableStyleId>
              </a:tblPr>
              <a:tblGrid>
                <a:gridCol w="1278557">
                  <a:extLst>
                    <a:ext uri="{9D8B030D-6E8A-4147-A177-3AD203B41FA5}">
                      <a16:colId xmlns:a16="http://schemas.microsoft.com/office/drawing/2014/main" val="470191147"/>
                    </a:ext>
                  </a:extLst>
                </a:gridCol>
              </a:tblGrid>
              <a:tr h="370840">
                <a:tc>
                  <a:txBody>
                    <a:bodyPr/>
                    <a:lstStyle/>
                    <a:p>
                      <a:r>
                        <a:rPr lang="en-US" altLang="zh-TW" dirty="0"/>
                        <a:t>Node with excess flow</a:t>
                      </a:r>
                      <a:endParaRPr lang="zh-TW" altLang="en-US" dirty="0"/>
                    </a:p>
                  </a:txBody>
                  <a:tcPr/>
                </a:tc>
                <a:extLst>
                  <a:ext uri="{0D108BD9-81ED-4DB2-BD59-A6C34878D82A}">
                    <a16:rowId xmlns:a16="http://schemas.microsoft.com/office/drawing/2014/main" val="2125375005"/>
                  </a:ext>
                </a:extLst>
              </a:tr>
              <a:tr h="370840">
                <a:tc>
                  <a:txBody>
                    <a:bodyPr/>
                    <a:lstStyle/>
                    <a:p>
                      <a:r>
                        <a:rPr lang="en-US" altLang="zh-TW" dirty="0"/>
                        <a:t>c</a:t>
                      </a:r>
                      <a:endParaRPr lang="zh-TW" altLang="en-US" dirty="0"/>
                    </a:p>
                  </a:txBody>
                  <a:tcPr/>
                </a:tc>
                <a:extLst>
                  <a:ext uri="{0D108BD9-81ED-4DB2-BD59-A6C34878D82A}">
                    <a16:rowId xmlns:a16="http://schemas.microsoft.com/office/drawing/2014/main" val="536724620"/>
                  </a:ext>
                </a:extLst>
              </a:tr>
              <a:tr h="370840">
                <a:tc>
                  <a:txBody>
                    <a:bodyPr/>
                    <a:lstStyle/>
                    <a:p>
                      <a:endParaRPr lang="zh-TW" altLang="en-US" dirty="0"/>
                    </a:p>
                  </a:txBody>
                  <a:tcPr/>
                </a:tc>
                <a:extLst>
                  <a:ext uri="{0D108BD9-81ED-4DB2-BD59-A6C34878D82A}">
                    <a16:rowId xmlns:a16="http://schemas.microsoft.com/office/drawing/2014/main" val="1445414862"/>
                  </a:ext>
                </a:extLst>
              </a:tr>
            </a:tbl>
          </a:graphicData>
        </a:graphic>
      </p:graphicFrame>
      <p:cxnSp>
        <p:nvCxnSpPr>
          <p:cNvPr id="10" name="直線箭頭接點 9">
            <a:extLst>
              <a:ext uri="{FF2B5EF4-FFF2-40B4-BE49-F238E27FC236}">
                <a16:creationId xmlns:a16="http://schemas.microsoft.com/office/drawing/2014/main" id="{DED9BE6E-7848-A754-2A4E-137837DA08F2}"/>
              </a:ext>
            </a:extLst>
          </p:cNvPr>
          <p:cNvCxnSpPr>
            <a:cxnSpLocks/>
          </p:cNvCxnSpPr>
          <p:nvPr/>
        </p:nvCxnSpPr>
        <p:spPr>
          <a:xfrm flipV="1">
            <a:off x="3153990" y="3751149"/>
            <a:ext cx="1069785" cy="620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1" name="表格 32">
            <a:extLst>
              <a:ext uri="{FF2B5EF4-FFF2-40B4-BE49-F238E27FC236}">
                <a16:creationId xmlns:a16="http://schemas.microsoft.com/office/drawing/2014/main" id="{589C7B2E-B7CA-30C6-0E91-CF577F1F2941}"/>
              </a:ext>
            </a:extLst>
          </p:cNvPr>
          <p:cNvGraphicFramePr>
            <a:graphicFrameLocks noGrp="1"/>
          </p:cNvGraphicFramePr>
          <p:nvPr/>
        </p:nvGraphicFramePr>
        <p:xfrm>
          <a:off x="3628574" y="4177347"/>
          <a:ext cx="511843" cy="365760"/>
        </p:xfrm>
        <a:graphic>
          <a:graphicData uri="http://schemas.openxmlformats.org/drawingml/2006/table">
            <a:tbl>
              <a:tblPr>
                <a:tableStyleId>{5C22544A-7EE6-4342-B048-85BDC9FD1C3A}</a:tableStyleId>
              </a:tblPr>
              <a:tblGrid>
                <a:gridCol w="511843">
                  <a:extLst>
                    <a:ext uri="{9D8B030D-6E8A-4147-A177-3AD203B41FA5}">
                      <a16:colId xmlns:a16="http://schemas.microsoft.com/office/drawing/2014/main" val="2838467490"/>
                    </a:ext>
                  </a:extLst>
                </a:gridCol>
              </a:tblGrid>
              <a:tr h="360000">
                <a:tc>
                  <a:txBody>
                    <a:bodyPr/>
                    <a:lstStyle/>
                    <a:p>
                      <a:pPr algn="ctr"/>
                      <a:r>
                        <a:rPr lang="en-US" altLang="zh-TW" dirty="0"/>
                        <a:t>5</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90693501"/>
                  </a:ext>
                </a:extLst>
              </a:tr>
            </a:tbl>
          </a:graphicData>
        </a:graphic>
      </p:graphicFrame>
      <p:cxnSp>
        <p:nvCxnSpPr>
          <p:cNvPr id="12" name="直線箭頭接點 11">
            <a:extLst>
              <a:ext uri="{FF2B5EF4-FFF2-40B4-BE49-F238E27FC236}">
                <a16:creationId xmlns:a16="http://schemas.microsoft.com/office/drawing/2014/main" id="{AD2CE091-0E45-9E62-FC60-9180DF920B4B}"/>
              </a:ext>
            </a:extLst>
          </p:cNvPr>
          <p:cNvCxnSpPr>
            <a:cxnSpLocks/>
          </p:cNvCxnSpPr>
          <p:nvPr/>
        </p:nvCxnSpPr>
        <p:spPr>
          <a:xfrm rot="10800000" flipV="1">
            <a:off x="4807819" y="4451457"/>
            <a:ext cx="2905225" cy="860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表格 12">
            <a:extLst>
              <a:ext uri="{FF2B5EF4-FFF2-40B4-BE49-F238E27FC236}">
                <a16:creationId xmlns:a16="http://schemas.microsoft.com/office/drawing/2014/main" id="{4DF92C79-46AE-ABF2-2A7A-A2186A44F977}"/>
              </a:ext>
            </a:extLst>
          </p:cNvPr>
          <p:cNvGraphicFramePr>
            <a:graphicFrameLocks noGrp="1"/>
          </p:cNvGraphicFramePr>
          <p:nvPr/>
        </p:nvGraphicFramePr>
        <p:xfrm>
          <a:off x="6046325" y="4388249"/>
          <a:ext cx="360000" cy="365760"/>
        </p:xfrm>
        <a:graphic>
          <a:graphicData uri="http://schemas.openxmlformats.org/drawingml/2006/table">
            <a:tbl>
              <a:tblPr>
                <a:tableStyleId>{5C22544A-7EE6-4342-B048-85BDC9FD1C3A}</a:tableStyleId>
              </a:tblPr>
              <a:tblGrid>
                <a:gridCol w="360000">
                  <a:extLst>
                    <a:ext uri="{9D8B030D-6E8A-4147-A177-3AD203B41FA5}">
                      <a16:colId xmlns:a16="http://schemas.microsoft.com/office/drawing/2014/main" val="2838467490"/>
                    </a:ext>
                  </a:extLst>
                </a:gridCol>
              </a:tblGrid>
              <a:tr h="360000">
                <a:tc>
                  <a:txBody>
                    <a:bodyPr/>
                    <a:lstStyle/>
                    <a:p>
                      <a:pPr algn="ctr"/>
                      <a:r>
                        <a:rPr lang="en-US" altLang="zh-TW" dirty="0"/>
                        <a:t>5</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90693501"/>
                  </a:ext>
                </a:extLst>
              </a:tr>
            </a:tbl>
          </a:graphicData>
        </a:graphic>
      </p:graphicFrame>
      <p:cxnSp>
        <p:nvCxnSpPr>
          <p:cNvPr id="15" name="直線箭頭接點 14">
            <a:extLst>
              <a:ext uri="{FF2B5EF4-FFF2-40B4-BE49-F238E27FC236}">
                <a16:creationId xmlns:a16="http://schemas.microsoft.com/office/drawing/2014/main" id="{141AF0F2-4C6F-2958-0E0C-7B70183CA30B}"/>
              </a:ext>
            </a:extLst>
          </p:cNvPr>
          <p:cNvCxnSpPr>
            <a:cxnSpLocks/>
          </p:cNvCxnSpPr>
          <p:nvPr/>
        </p:nvCxnSpPr>
        <p:spPr>
          <a:xfrm>
            <a:off x="4762956" y="3479377"/>
            <a:ext cx="14614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7" name="表格 16">
            <a:extLst>
              <a:ext uri="{FF2B5EF4-FFF2-40B4-BE49-F238E27FC236}">
                <a16:creationId xmlns:a16="http://schemas.microsoft.com/office/drawing/2014/main" id="{077B0430-D21C-A140-833A-2CADEA3C40C5}"/>
              </a:ext>
            </a:extLst>
          </p:cNvPr>
          <p:cNvGraphicFramePr>
            <a:graphicFrameLocks noGrp="1"/>
          </p:cNvGraphicFramePr>
          <p:nvPr>
            <p:extLst>
              <p:ext uri="{D42A27DB-BD31-4B8C-83A1-F6EECF244321}">
                <p14:modId xmlns:p14="http://schemas.microsoft.com/office/powerpoint/2010/main" val="2648524063"/>
              </p:ext>
            </p:extLst>
          </p:nvPr>
        </p:nvGraphicFramePr>
        <p:xfrm>
          <a:off x="5313674" y="3547164"/>
          <a:ext cx="360000" cy="365760"/>
        </p:xfrm>
        <a:graphic>
          <a:graphicData uri="http://schemas.openxmlformats.org/drawingml/2006/table">
            <a:tbl>
              <a:tblPr>
                <a:tableStyleId>{5C22544A-7EE6-4342-B048-85BDC9FD1C3A}</a:tableStyleId>
              </a:tblPr>
              <a:tblGrid>
                <a:gridCol w="360000">
                  <a:extLst>
                    <a:ext uri="{9D8B030D-6E8A-4147-A177-3AD203B41FA5}">
                      <a16:colId xmlns:a16="http://schemas.microsoft.com/office/drawing/2014/main" val="2838467490"/>
                    </a:ext>
                  </a:extLst>
                </a:gridCol>
              </a:tblGrid>
              <a:tr h="360000">
                <a:tc>
                  <a:txBody>
                    <a:bodyPr/>
                    <a:lstStyle/>
                    <a:p>
                      <a:pPr algn="ctr"/>
                      <a:r>
                        <a:rPr lang="en-US" altLang="zh-TW" dirty="0"/>
                        <a:t>1</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90693501"/>
                  </a:ext>
                </a:extLst>
              </a:tr>
            </a:tbl>
          </a:graphicData>
        </a:graphic>
      </p:graphicFrame>
      <p:sp>
        <p:nvSpPr>
          <p:cNvPr id="19" name="投影片編號版面配置區 18">
            <a:extLst>
              <a:ext uri="{FF2B5EF4-FFF2-40B4-BE49-F238E27FC236}">
                <a16:creationId xmlns:a16="http://schemas.microsoft.com/office/drawing/2014/main" id="{CE9BCF88-4E18-2271-F850-FA170E4D4AF4}"/>
              </a:ext>
            </a:extLst>
          </p:cNvPr>
          <p:cNvSpPr>
            <a:spLocks noGrp="1"/>
          </p:cNvSpPr>
          <p:nvPr>
            <p:ph type="sldNum" sz="quarter" idx="12"/>
          </p:nvPr>
        </p:nvSpPr>
        <p:spPr/>
        <p:txBody>
          <a:bodyPr/>
          <a:lstStyle/>
          <a:p>
            <a:fld id="{F6BAA966-1120-574F-AB70-0A8B181C51F3}" type="slidenum">
              <a:rPr kumimoji="1" lang="zh-TW" altLang="en-US" smtClean="0"/>
              <a:t>9</a:t>
            </a:fld>
            <a:endParaRPr kumimoji="1" lang="zh-TW" altLang="en-US"/>
          </a:p>
        </p:txBody>
      </p:sp>
    </p:spTree>
    <p:extLst>
      <p:ext uri="{BB962C8B-B14F-4D97-AF65-F5344CB8AC3E}">
        <p14:creationId xmlns:p14="http://schemas.microsoft.com/office/powerpoint/2010/main" val="1466530597"/>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文件" ma:contentTypeID="0x01010006592AC0A2F4C24A95CC5D0BF496093D" ma:contentTypeVersion="10" ma:contentTypeDescription="建立新的文件。" ma:contentTypeScope="" ma:versionID="389321321fe62265ed8939eca6e10aa2">
  <xsd:schema xmlns:xsd="http://www.w3.org/2001/XMLSchema" xmlns:xs="http://www.w3.org/2001/XMLSchema" xmlns:p="http://schemas.microsoft.com/office/2006/metadata/properties" xmlns:ns2="69b1f48f-880b-44ad-916a-e212118a994f" xmlns:ns3="d144eff7-6e22-4895-9a40-2e463d5cdf11" targetNamespace="http://schemas.microsoft.com/office/2006/metadata/properties" ma:root="true" ma:fieldsID="459ae2a4be26e82fc76a506d75ced13c" ns2:_="" ns3:_="">
    <xsd:import namespace="69b1f48f-880b-44ad-916a-e212118a994f"/>
    <xsd:import namespace="d144eff7-6e22-4895-9a40-2e463d5cdf1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9b1f48f-880b-44ad-916a-e212118a994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影像標籤" ma:readOnly="false" ma:fieldId="{5cf76f15-5ced-4ddc-b409-7134ff3c332f}" ma:taxonomyMulti="true" ma:sspId="2b7cc9c4-2e33-4c29-8e3b-fac3172d3c75"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44eff7-6e22-4895-9a40-2e463d5cdf11" elementFormDefault="qualified">
    <xsd:import namespace="http://schemas.microsoft.com/office/2006/documentManagement/types"/>
    <xsd:import namespace="http://schemas.microsoft.com/office/infopath/2007/PartnerControls"/>
    <xsd:element name="SharedWithUsers" ma:index="12" nillable="true" ma:displayName="共用對象:"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共用詳細資料" ma:internalName="SharedWithDetails" ma:readOnly="true">
      <xsd:simpleType>
        <xsd:restriction base="dms:Note">
          <xsd:maxLength value="255"/>
        </xsd:restriction>
      </xsd:simpleType>
    </xsd:element>
    <xsd:element name="TaxCatchAll" ma:index="16" nillable="true" ma:displayName="Taxonomy Catch All Column" ma:hidden="true" ma:list="{0ae30c4f-28e5-447b-93e3-936ca52d8bb1}" ma:internalName="TaxCatchAll" ma:showField="CatchAllData" ma:web="d144eff7-6e22-4895-9a40-2e463d5cdf1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內容類型"/>
        <xsd:element ref="dc:title" minOccurs="0" maxOccurs="1" ma:index="4" ma:displayName="標題"/>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69b1f48f-880b-44ad-916a-e212118a994f">
      <Terms xmlns="http://schemas.microsoft.com/office/infopath/2007/PartnerControls"/>
    </lcf76f155ced4ddcb4097134ff3c332f>
    <TaxCatchAll xmlns="d144eff7-6e22-4895-9a40-2e463d5cdf11" xsi:nil="true"/>
  </documentManagement>
</p:properties>
</file>

<file path=customXml/itemProps1.xml><?xml version="1.0" encoding="utf-8"?>
<ds:datastoreItem xmlns:ds="http://schemas.openxmlformats.org/officeDocument/2006/customXml" ds:itemID="{AB430478-965B-43F3-A5EE-FE1D9715772B}"/>
</file>

<file path=customXml/itemProps2.xml><?xml version="1.0" encoding="utf-8"?>
<ds:datastoreItem xmlns:ds="http://schemas.openxmlformats.org/officeDocument/2006/customXml" ds:itemID="{17417A0A-CB8F-4D72-AA6E-AAC3B1A04BC6}"/>
</file>

<file path=customXml/itemProps3.xml><?xml version="1.0" encoding="utf-8"?>
<ds:datastoreItem xmlns:ds="http://schemas.openxmlformats.org/officeDocument/2006/customXml" ds:itemID="{8726FD3E-54B3-4A6E-BA83-B0B9AACE01A2}"/>
</file>

<file path=docProps/app.xml><?xml version="1.0" encoding="utf-8"?>
<Properties xmlns="http://schemas.openxmlformats.org/officeDocument/2006/extended-properties" xmlns:vt="http://schemas.openxmlformats.org/officeDocument/2006/docPropsVTypes">
  <Template/>
  <TotalTime>285</TotalTime>
  <Words>3199</Words>
  <Application>Microsoft Macintosh PowerPoint</Application>
  <PresentationFormat>寬螢幕</PresentationFormat>
  <Paragraphs>337</Paragraphs>
  <Slides>22</Slides>
  <Notes>19</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22</vt:i4>
      </vt:variant>
    </vt:vector>
  </HeadingPairs>
  <TitlesOfParts>
    <vt:vector size="30" baseType="lpstr">
      <vt:lpstr>Söhne</vt:lpstr>
      <vt:lpstr>Arial</vt:lpstr>
      <vt:lpstr>Calibri</vt:lpstr>
      <vt:lpstr>Calibri Light</vt:lpstr>
      <vt:lpstr>Cambria Math</vt:lpstr>
      <vt:lpstr>Helvetica</vt:lpstr>
      <vt:lpstr>Times New Roman</vt:lpstr>
      <vt:lpstr>Office 佈景主題</vt:lpstr>
      <vt:lpstr>The Partial Augment–Relabel Algorithm for the Maximum Flow Problem</vt:lpstr>
      <vt:lpstr>Content</vt:lpstr>
      <vt:lpstr>Introduction</vt:lpstr>
      <vt:lpstr>The Push-Relabel Method</vt:lpstr>
      <vt:lpstr>The Push-Relabel Method</vt:lpstr>
      <vt:lpstr>The Push-Relabel Method</vt:lpstr>
      <vt:lpstr>The Push-Relabel Method</vt:lpstr>
      <vt:lpstr>The Push-Relabel Method</vt:lpstr>
      <vt:lpstr>The Push-Relabel Method</vt:lpstr>
      <vt:lpstr>The Push-Relabel Method</vt:lpstr>
      <vt:lpstr>HI-PR Implementation</vt:lpstr>
      <vt:lpstr>PAR Algorithm</vt:lpstr>
      <vt:lpstr>PAR Algorithm</vt:lpstr>
      <vt:lpstr>PAR Algorithm</vt:lpstr>
      <vt:lpstr>Experimental Results</vt:lpstr>
      <vt:lpstr>Experimental Results</vt:lpstr>
      <vt:lpstr>Experimental Results</vt:lpstr>
      <vt:lpstr>Experimental Results</vt:lpstr>
      <vt:lpstr>Experimental Results</vt:lpstr>
      <vt:lpstr>Experimental Results</vt:lpstr>
      <vt:lpstr>Experimental 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Partial Augment–Relabel Algorithm for the Maximum Flow Problem</dc:title>
  <dc:creator>俊安 陳</dc:creator>
  <cp:lastModifiedBy>俊安 陳</cp:lastModifiedBy>
  <cp:revision>24</cp:revision>
  <dcterms:created xsi:type="dcterms:W3CDTF">2023-06-20T11:29:05Z</dcterms:created>
  <dcterms:modified xsi:type="dcterms:W3CDTF">2023-06-20T18:56:59Z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0x01010006592AC0A2F4C24A95CC5D0BF496093D</vt:lpwstr>
  </property>
</Properties>
</file>