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59" r:id="rId4"/>
    <p:sldId id="257" r:id="rId5"/>
    <p:sldId id="263" r:id="rId6"/>
    <p:sldId id="260" r:id="rId7"/>
    <p:sldId id="261" r:id="rId8"/>
    <p:sldId id="262" r:id="rId9"/>
    <p:sldId id="267" r:id="rId10"/>
    <p:sldId id="265" r:id="rId11"/>
    <p:sldId id="266" r:id="rId12"/>
    <p:sldId id="275" r:id="rId13"/>
    <p:sldId id="268" r:id="rId14"/>
    <p:sldId id="276" r:id="rId15"/>
    <p:sldId id="277" r:id="rId16"/>
    <p:sldId id="282" r:id="rId17"/>
    <p:sldId id="283" r:id="rId18"/>
    <p:sldId id="285" r:id="rId19"/>
    <p:sldId id="284" r:id="rId20"/>
    <p:sldId id="286" r:id="rId21"/>
    <p:sldId id="269" r:id="rId22"/>
    <p:sldId id="270" r:id="rId23"/>
    <p:sldId id="272" r:id="rId24"/>
    <p:sldId id="273" r:id="rId25"/>
    <p:sldId id="274" r:id="rId26"/>
    <p:sldId id="289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49" autoAdjust="0"/>
  </p:normalViewPr>
  <p:slideViewPr>
    <p:cSldViewPr snapToGrid="0">
      <p:cViewPr>
        <p:scale>
          <a:sx n="74" d="100"/>
          <a:sy n="74" d="100"/>
        </p:scale>
        <p:origin x="68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4412A-7594-4F87-96A5-B71C7520E316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BE4AE-DB4C-4C4D-AC2B-1198BB2986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9030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704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step 1 </a:t>
            </a:r>
          </a:p>
          <a:p>
            <a:r>
              <a:rPr lang="en-US" altLang="zh-TW" dirty="0"/>
              <a:t>We obtain MA-ordering from sink node, which means that we select arcs backwards</a:t>
            </a:r>
          </a:p>
          <a:p>
            <a:endParaRPr lang="en-US" altLang="zh-TW" dirty="0"/>
          </a:p>
          <a:p>
            <a:r>
              <a:rPr lang="en-US" altLang="zh-TW" dirty="0"/>
              <a:t>After the ma-ordering, we will get a list of v and L</a:t>
            </a:r>
          </a:p>
          <a:p>
            <a:r>
              <a:rPr lang="en-US" altLang="zh-TW" dirty="0"/>
              <a:t>First, we check that if the flow balance equals to 0 for all node in list v</a:t>
            </a:r>
          </a:p>
          <a:p>
            <a:r>
              <a:rPr lang="en-US" altLang="zh-TW" dirty="0"/>
              <a:t>If they do, then we can skip to step 2-1</a:t>
            </a:r>
          </a:p>
          <a:p>
            <a:r>
              <a:rPr lang="en-US" altLang="zh-TW" dirty="0"/>
              <a:t>If not, we will go to step 1-2</a:t>
            </a:r>
          </a:p>
          <a:p>
            <a:endParaRPr lang="en-US" altLang="zh-TW" dirty="0"/>
          </a:p>
          <a:p>
            <a:r>
              <a:rPr lang="en-US" altLang="zh-TW" dirty="0"/>
              <a:t>In step 1-2, we push the </a:t>
            </a:r>
            <a:r>
              <a:rPr lang="en-US" altLang="zh-TW" dirty="0" err="1"/>
              <a:t>preflow</a:t>
            </a:r>
            <a:r>
              <a:rPr lang="en-US" altLang="zh-TW" dirty="0"/>
              <a:t> to the sink node</a:t>
            </a:r>
          </a:p>
          <a:p>
            <a:r>
              <a:rPr lang="en-US" altLang="zh-TW" dirty="0"/>
              <a:t>We follow the sequence and check that which set they belong to</a:t>
            </a:r>
          </a:p>
          <a:p>
            <a:r>
              <a:rPr lang="en-US" altLang="zh-TW" dirty="0"/>
              <a:t>If arc belongs to A-phi+, then update flow of arc by add the minimum of the input-flow and c-phi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If arc belongs to A-phi-, then update flow of arc by minus the minimum of the output-flow and c-phi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After this process, we go back to step 1-1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And do these until the flow balance is 0 for all node 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844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step 2 </a:t>
            </a:r>
          </a:p>
          <a:p>
            <a:r>
              <a:rPr lang="en-US" altLang="zh-TW" dirty="0"/>
              <a:t>We obtain MA-ordering again.</a:t>
            </a:r>
          </a:p>
          <a:p>
            <a:r>
              <a:rPr lang="en-US" altLang="zh-TW" dirty="0"/>
              <a:t>But the difference is that this time we start from source node, which means that we select arcs </a:t>
            </a:r>
            <a:r>
              <a:rPr lang="en-US" altLang="zh-TW" dirty="0" err="1"/>
              <a:t>forewards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After the ma-ordering</a:t>
            </a:r>
          </a:p>
          <a:p>
            <a:r>
              <a:rPr lang="en-US" altLang="zh-TW" dirty="0"/>
              <a:t>Again , we check that if the flow balance equals to 0 for all node in list v</a:t>
            </a:r>
          </a:p>
          <a:p>
            <a:r>
              <a:rPr lang="en-US" altLang="zh-TW" dirty="0"/>
              <a:t>If they do, then we get the maximum flow if the network </a:t>
            </a:r>
          </a:p>
          <a:p>
            <a:r>
              <a:rPr lang="en-US" altLang="zh-TW" dirty="0"/>
              <a:t>If not, we will go to step 2-2</a:t>
            </a:r>
          </a:p>
          <a:p>
            <a:endParaRPr lang="en-US" altLang="zh-TW" dirty="0"/>
          </a:p>
          <a:p>
            <a:r>
              <a:rPr lang="en-US" altLang="zh-TW" dirty="0"/>
              <a:t>Step 2-2 is almost the same</a:t>
            </a:r>
          </a:p>
          <a:p>
            <a:r>
              <a:rPr lang="en-US" altLang="zh-TW" dirty="0"/>
              <a:t>So I won’t go into too much detail on this part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508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Now, we examine the complexity of the algorithm. </a:t>
                </a:r>
              </a:p>
              <a:p>
                <a:r>
                  <a:rPr lang="en-US" altLang="zh-TW" dirty="0"/>
                  <a:t>First, Step 2 is at most the same complexity as Step 1, so we only have to examine Step 1.</a:t>
                </a:r>
              </a:p>
              <a:p>
                <a:r>
                  <a:rPr lang="en-US" altLang="zh-TW" dirty="0"/>
                  <a:t>Since Step 1-1 requires O(m + </a:t>
                </a:r>
                <a:r>
                  <a:rPr lang="en-US" altLang="zh-TW" dirty="0" err="1"/>
                  <a:t>nlogn</a:t>
                </a:r>
                <a:r>
                  <a:rPr lang="en-US" altLang="zh-TW" dirty="0"/>
                  <a:t>) time and Step 1-2 requires O(m) time, each iteration of Step 1 requires O(</a:t>
                </a:r>
                <a:r>
                  <a:rPr lang="en-US" altLang="zh-TW" dirty="0" err="1"/>
                  <a:t>mn</a:t>
                </a:r>
                <a:r>
                  <a:rPr lang="en-US" altLang="zh-TW" dirty="0"/>
                  <a:t> +</a:t>
                </a:r>
                <a:r>
                  <a:rPr lang="en-US" altLang="zh-TW" dirty="0" err="1"/>
                  <a:t>nlogn</a:t>
                </a:r>
                <a:r>
                  <a:rPr lang="en-US" altLang="zh-TW" dirty="0"/>
                  <a:t>) time.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So the total time complexity of step1 and step 2 is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This algorithm finds a maximum flow after O(n </a:t>
                </a:r>
                <a:r>
                  <a:rPr lang="en-US" altLang="zh-TW" dirty="0" err="1"/>
                  <a:t>lognU</a:t>
                </a:r>
                <a:r>
                  <a:rPr lang="en-US" altLang="zh-TW" dirty="0"/>
                  <a:t>) iterations of Step1 and Step2</a:t>
                </a:r>
              </a:p>
              <a:p>
                <a:r>
                  <a:rPr lang="en-US" altLang="zh-TW" dirty="0"/>
                  <a:t>So the total time complexity of this algorithm is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𝑛𝑈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Now, we examine the complexity of the algorithm. </a:t>
                </a:r>
              </a:p>
              <a:p>
                <a:r>
                  <a:rPr lang="en-US" altLang="zh-TW" dirty="0"/>
                  <a:t>First, Step 2 is at most the same complexity as Step 1, so we only have to examine Step 1.</a:t>
                </a:r>
              </a:p>
              <a:p>
                <a:r>
                  <a:rPr lang="en-US" altLang="zh-TW" dirty="0"/>
                  <a:t>Since Step 1-1 requires O(m + </a:t>
                </a:r>
                <a:r>
                  <a:rPr lang="en-US" altLang="zh-TW" dirty="0" err="1"/>
                  <a:t>nlogn</a:t>
                </a:r>
                <a:r>
                  <a:rPr lang="en-US" altLang="zh-TW" dirty="0"/>
                  <a:t>) time and Step 1-2 requires O(m) time, each iteration of Step 1 requires O(</a:t>
                </a:r>
                <a:r>
                  <a:rPr lang="en-US" altLang="zh-TW" dirty="0" err="1"/>
                  <a:t>mn</a:t>
                </a:r>
                <a:r>
                  <a:rPr lang="en-US" altLang="zh-TW" dirty="0"/>
                  <a:t> +</a:t>
                </a:r>
                <a:r>
                  <a:rPr lang="en-US" altLang="zh-TW" dirty="0" err="1"/>
                  <a:t>nlogn</a:t>
                </a:r>
                <a:r>
                  <a:rPr lang="en-US" altLang="zh-TW" dirty="0"/>
                  <a:t>) time.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So the total time complexity of step1 and step 2 is 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𝑂(𝑚 + </a:t>
                </a:r>
                <a:r>
                  <a:rPr lang="en-US" altLang="zh-TW" i="0" dirty="0" err="1">
                    <a:latin typeface="Cambria Math" panose="02040503050406030204" pitchFamily="18" charset="0"/>
                  </a:rPr>
                  <a:t>𝑛</a:t>
                </a:r>
                <a:r>
                  <a:rPr lang="en-US" altLang="zh-TW" i="0" dirty="0">
                    <a:latin typeface="Cambria Math" panose="02040503050406030204" pitchFamily="18" charset="0"/>
                  </a:rPr>
                  <a:t> log⁡𝑛) 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This algorithm finds a maximum flow after O(n </a:t>
                </a:r>
                <a:r>
                  <a:rPr lang="en-US" altLang="zh-TW" dirty="0" err="1"/>
                  <a:t>lognU</a:t>
                </a:r>
                <a:r>
                  <a:rPr lang="en-US" altLang="zh-TW" dirty="0"/>
                  <a:t>) iterations of Step1 and Step2</a:t>
                </a:r>
              </a:p>
              <a:p>
                <a:r>
                  <a:rPr lang="en-US" altLang="zh-TW" dirty="0"/>
                  <a:t>So the total time complexity of this algorithm is </a:t>
                </a:r>
                <a:r>
                  <a:rPr lang="en-US" altLang="zh-TW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𝑂(𝑛 ( 𝑚 + 𝑛 log𝑛) log𝑛</a:t>
                </a:r>
                <a:r>
                  <a:rPr lang="en-US" altLang="zh-TW" i="0" dirty="0" err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𝑈</a:t>
                </a:r>
                <a:r>
                  <a:rPr lang="en-US" altLang="zh-TW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)</a:t>
                </a:r>
                <a:endParaRPr lang="en-US" altLang="zh-TW" dirty="0"/>
              </a:p>
              <a:p>
                <a:endParaRPr lang="zh-TW" altLang="en-US" dirty="0"/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932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Now I will use this small network as example and demo the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664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first step is </a:t>
            </a:r>
            <a:r>
              <a:rPr lang="en-US" altLang="zh-TW" dirty="0" err="1"/>
              <a:t>preflow</a:t>
            </a:r>
            <a:r>
              <a:rPr lang="en-US" altLang="zh-TW" dirty="0"/>
              <a:t> initialization</a:t>
            </a:r>
          </a:p>
          <a:p>
            <a:r>
              <a:rPr lang="en-US" altLang="zh-TW" dirty="0"/>
              <a:t>For those arc which start from source node, such as arc (1,2) and arc(1,3)</a:t>
            </a:r>
          </a:p>
          <a:p>
            <a:r>
              <a:rPr lang="en-US" altLang="zh-TW" dirty="0"/>
              <a:t>Let those flow equal to their capacity</a:t>
            </a:r>
          </a:p>
          <a:p>
            <a:endParaRPr lang="en-US" altLang="zh-TW" dirty="0"/>
          </a:p>
          <a:p>
            <a:r>
              <a:rPr lang="en-US" altLang="zh-TW" dirty="0"/>
              <a:t>This graph at the right side is the residual network</a:t>
            </a:r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2820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Next step is to obtain MA-ordering from s-,</a:t>
            </a:r>
          </a:p>
          <a:p>
            <a:r>
              <a:rPr lang="en-US" altLang="zh-TW" dirty="0"/>
              <a:t>In this case, node 4 is sink node</a:t>
            </a:r>
          </a:p>
          <a:p>
            <a:r>
              <a:rPr lang="en-US" altLang="zh-TW" dirty="0"/>
              <a:t>We need to find arcs that is reachable to node 4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點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We select arc(2,4) and arc(3,4)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點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Then we update b value of node 2 and 3.</a:t>
            </a:r>
          </a:p>
          <a:p>
            <a:r>
              <a:rPr lang="en-US" altLang="zh-TW" dirty="0"/>
              <a:t>Next,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select the maximum value in b, which is 7</a:t>
            </a:r>
          </a:p>
          <a:p>
            <a:r>
              <a:rPr lang="en-US" altLang="zh-TW" dirty="0"/>
              <a:t>So v1 will be node 3, and we put node 3 into set W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Now we need to find arcs that is reachable to node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(</a:t>
            </a:r>
            <a:r>
              <a:rPr lang="zh-TW" altLang="en-US" dirty="0"/>
              <a:t>點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We select arc(2,3)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And update b(2) again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And repeat this process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We will get the maximum order of the capacity of arcs </a:t>
            </a:r>
          </a:p>
          <a:p>
            <a:r>
              <a:rPr lang="en-US" altLang="zh-TW" dirty="0"/>
              <a:t>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018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step 1-2, we update the flow of each arc</a:t>
            </a:r>
          </a:p>
          <a:p>
            <a:r>
              <a:rPr lang="en-US" altLang="zh-TW" dirty="0"/>
              <a:t>We start from </a:t>
            </a:r>
            <a:r>
              <a:rPr lang="en-US" altLang="zh-TW" dirty="0" err="1"/>
              <a:t>i</a:t>
            </a:r>
            <a:r>
              <a:rPr lang="en-US" altLang="zh-TW" dirty="0"/>
              <a:t>=2,</a:t>
            </a:r>
          </a:p>
          <a:p>
            <a:r>
              <a:rPr lang="en-US" altLang="zh-TW" dirty="0"/>
              <a:t>Select list L2, </a:t>
            </a:r>
          </a:p>
          <a:p>
            <a:r>
              <a:rPr lang="en-US" altLang="zh-TW" dirty="0"/>
              <a:t>A24 is in A-phi+, so we update flow of arc(2,4) to 4</a:t>
            </a:r>
          </a:p>
          <a:p>
            <a:r>
              <a:rPr lang="en-US" altLang="zh-TW" dirty="0"/>
              <a:t>We also need to update the flow balance function</a:t>
            </a:r>
          </a:p>
          <a:p>
            <a:r>
              <a:rPr lang="en-US" altLang="zh-TW" dirty="0"/>
              <a:t>The flow balance of node 2 </a:t>
            </a:r>
            <a:r>
              <a:rPr lang="en-US" altLang="zh-TW" dirty="0">
                <a:effectLst/>
              </a:rPr>
              <a:t>turn from -6 to </a:t>
            </a:r>
            <a:r>
              <a:rPr lang="en-US" altLang="zh-TW" dirty="0"/>
              <a:t> negative 2</a:t>
            </a:r>
          </a:p>
          <a:p>
            <a:endParaRPr lang="en-US" altLang="zh-TW" dirty="0"/>
          </a:p>
          <a:p>
            <a:r>
              <a:rPr lang="en-US" altLang="zh-TW" dirty="0"/>
              <a:t>And when we finish this process, </a:t>
            </a:r>
          </a:p>
          <a:p>
            <a:r>
              <a:rPr lang="en-US" altLang="zh-TW" dirty="0"/>
              <a:t>the flow balance of every node is 0</a:t>
            </a:r>
          </a:p>
          <a:p>
            <a:r>
              <a:rPr lang="en-US" altLang="zh-TW" dirty="0"/>
              <a:t>So we can move on to step 2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5097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In step 2,</a:t>
            </a:r>
            <a:r>
              <a:rPr lang="zh-TW" altLang="en-US" dirty="0"/>
              <a:t> </a:t>
            </a:r>
            <a:r>
              <a:rPr lang="en-US" altLang="zh-TW" dirty="0"/>
              <a:t>we</a:t>
            </a:r>
            <a:r>
              <a:rPr lang="zh-TW" altLang="en-US" dirty="0"/>
              <a:t> </a:t>
            </a:r>
            <a:r>
              <a:rPr lang="en-US" altLang="zh-TW" dirty="0"/>
              <a:t>obtain</a:t>
            </a:r>
            <a:r>
              <a:rPr lang="zh-TW" altLang="en-US" dirty="0"/>
              <a:t> </a:t>
            </a:r>
            <a:r>
              <a:rPr lang="en-US" altLang="zh-TW" dirty="0"/>
              <a:t>the</a:t>
            </a:r>
            <a:r>
              <a:rPr lang="zh-TW" altLang="en-US" dirty="0"/>
              <a:t> </a:t>
            </a:r>
            <a:r>
              <a:rPr lang="en-US" altLang="zh-TW" dirty="0"/>
              <a:t>MA-ordering</a:t>
            </a:r>
            <a:r>
              <a:rPr lang="zh-TW" altLang="en-US" dirty="0"/>
              <a:t> </a:t>
            </a:r>
            <a:r>
              <a:rPr lang="en-US" altLang="zh-TW" dirty="0"/>
              <a:t>from</a:t>
            </a:r>
            <a:r>
              <a:rPr lang="zh-TW" altLang="en-US" dirty="0"/>
              <a:t> </a:t>
            </a:r>
            <a:r>
              <a:rPr lang="en-US" altLang="zh-TW" dirty="0"/>
              <a:t>s+</a:t>
            </a:r>
          </a:p>
          <a:p>
            <a:r>
              <a:rPr lang="en-US" altLang="zh-TW" dirty="0"/>
              <a:t>In this case, s+ is node 1</a:t>
            </a:r>
          </a:p>
          <a:p>
            <a:r>
              <a:rPr lang="en-US" altLang="zh-TW" dirty="0"/>
              <a:t>First, we find arc that is reachable to 1,</a:t>
            </a:r>
          </a:p>
          <a:p>
            <a:r>
              <a:rPr lang="en-US" altLang="zh-TW" dirty="0"/>
              <a:t>We select arc(2,1) and arc(3,1)</a:t>
            </a:r>
          </a:p>
          <a:p>
            <a:r>
              <a:rPr lang="en-US" altLang="zh-TW" dirty="0"/>
              <a:t>Then we update b(2) and b(3)</a:t>
            </a:r>
          </a:p>
          <a:p>
            <a:endParaRPr lang="en-US" altLang="zh-TW" dirty="0"/>
          </a:p>
          <a:p>
            <a:r>
              <a:rPr lang="en-US" altLang="zh-TW" dirty="0"/>
              <a:t>Because the process is same as step 1 , I will skip this part.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1218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As we finish step 2-1,</a:t>
            </a:r>
          </a:p>
          <a:p>
            <a:r>
              <a:rPr lang="en-US" altLang="zh-TW" dirty="0"/>
              <a:t>We can see that the flow balance are 0 for all nodes</a:t>
            </a:r>
          </a:p>
          <a:p>
            <a:r>
              <a:rPr lang="en-US" altLang="zh-TW" dirty="0"/>
              <a:t>So this is the maximum flow </a:t>
            </a:r>
            <a:r>
              <a:rPr lang="en-US" altLang="zh-TW" dirty="0" err="1"/>
              <a:t>og</a:t>
            </a:r>
            <a:r>
              <a:rPr lang="en-US" altLang="zh-TW" dirty="0"/>
              <a:t> this net work</a:t>
            </a:r>
          </a:p>
          <a:p>
            <a:endParaRPr lang="en-US" altLang="zh-TW" dirty="0"/>
          </a:p>
          <a:p>
            <a:r>
              <a:rPr lang="en-US" altLang="zh-TW" dirty="0"/>
              <a:t>Because I use a very small case to demo</a:t>
            </a:r>
          </a:p>
          <a:p>
            <a:r>
              <a:rPr lang="en-US" altLang="zh-TW" dirty="0"/>
              <a:t>So it doesn’t need to go through step 2-2</a:t>
            </a:r>
          </a:p>
          <a:p>
            <a:r>
              <a:rPr lang="en-US" altLang="zh-TW" dirty="0"/>
              <a:t>But if the network became bigger,</a:t>
            </a:r>
          </a:p>
          <a:p>
            <a:r>
              <a:rPr lang="en-US" altLang="zh-TW" dirty="0"/>
              <a:t>the process will be very complicated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616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 this section we describe computational results on our new version of </a:t>
            </a:r>
            <a:r>
              <a:rPr lang="en-US" altLang="zh-TW" dirty="0" err="1"/>
              <a:t>Fujishige’s</a:t>
            </a:r>
            <a:r>
              <a:rPr lang="en-US" altLang="zh-TW" dirty="0"/>
              <a:t> algorithm,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178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Maximum adjacency (MA) ordering has effectively been applied to graph </a:t>
            </a:r>
            <a:r>
              <a:rPr lang="en-US" altLang="zh-TW" dirty="0" err="1"/>
              <a:t>connectivitiy</a:t>
            </a:r>
            <a:r>
              <a:rPr lang="en-US" altLang="zh-TW" dirty="0"/>
              <a:t> problems.</a:t>
            </a:r>
          </a:p>
          <a:p>
            <a:r>
              <a:rPr lang="en-US" altLang="zh-TW" dirty="0" err="1"/>
              <a:t>Fujishige</a:t>
            </a:r>
            <a:r>
              <a:rPr lang="en-US" altLang="zh-TW" dirty="0"/>
              <a:t> presented an application of MA ordering to the maximum flow problem to devise new polynomial-time algorithm.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dirty="0"/>
              <a:t>For a capacitated network with n vertices, m arcs, and the maximum capacity U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dirty="0" err="1"/>
              <a:t>Fujishige's</a:t>
            </a:r>
            <a:r>
              <a:rPr lang="en-US" altLang="zh-TW" dirty="0"/>
              <a:t> algorithm finds a maximum flow in O(n(</a:t>
            </a:r>
            <a:r>
              <a:rPr lang="en-US" altLang="zh-TW" dirty="0" err="1"/>
              <a:t>m+n</a:t>
            </a:r>
            <a:r>
              <a:rPr lang="en-US" altLang="zh-TW" dirty="0"/>
              <a:t> </a:t>
            </a:r>
            <a:r>
              <a:rPr lang="en-US" altLang="zh-TW" dirty="0" err="1"/>
              <a:t>logn</a:t>
            </a:r>
            <a:r>
              <a:rPr lang="en-US" altLang="zh-TW" dirty="0"/>
              <a:t>) </a:t>
            </a:r>
            <a:r>
              <a:rPr lang="en-US" altLang="zh-TW" dirty="0" err="1"/>
              <a:t>IognU</a:t>
            </a:r>
            <a:r>
              <a:rPr lang="en-US" altLang="zh-TW" dirty="0"/>
              <a:t>) time.</a:t>
            </a:r>
          </a:p>
          <a:p>
            <a:r>
              <a:rPr lang="en-US" altLang="zh-TW" dirty="0"/>
              <a:t>However, this complexity is not the best running time bound for the maximum flow problem. </a:t>
            </a:r>
          </a:p>
          <a:p>
            <a:r>
              <a:rPr lang="en-US" altLang="zh-TW" dirty="0"/>
              <a:t>In addition, it is proved that the time complexity of </a:t>
            </a:r>
            <a:r>
              <a:rPr lang="en-US" altLang="zh-TW" dirty="0" err="1"/>
              <a:t>Fujishige’s</a:t>
            </a:r>
            <a:r>
              <a:rPr lang="en-US" altLang="zh-TW" dirty="0"/>
              <a:t> </a:t>
            </a:r>
            <a:r>
              <a:rPr lang="en-US" altLang="zh-TW" dirty="0" err="1"/>
              <a:t>algorithrn</a:t>
            </a:r>
            <a:r>
              <a:rPr lang="en-US" altLang="zh-TW" dirty="0"/>
              <a:t> is not strongly </a:t>
            </a:r>
          </a:p>
          <a:p>
            <a:r>
              <a:rPr lang="en-US" altLang="zh-TW" dirty="0"/>
              <a:t>In practice, computational results in other research show that </a:t>
            </a:r>
            <a:r>
              <a:rPr lang="en-US" altLang="zh-TW" dirty="0" err="1"/>
              <a:t>Fujishige's</a:t>
            </a:r>
            <a:r>
              <a:rPr lang="en-US" altLang="zh-TW" dirty="0"/>
              <a:t> algorithm is lower than Goldberg and </a:t>
            </a:r>
            <a:r>
              <a:rPr lang="en-US" altLang="zh-TW" dirty="0" err="1"/>
              <a:t>Tarjan's</a:t>
            </a:r>
            <a:r>
              <a:rPr lang="en-US" altLang="zh-TW" dirty="0"/>
              <a:t> algorithm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1081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We  compare it with the original version and Goldberg and </a:t>
            </a:r>
            <a:r>
              <a:rPr lang="en-US" altLang="zh-TW" dirty="0" err="1"/>
              <a:t>Tarjan's</a:t>
            </a:r>
            <a:r>
              <a:rPr lang="en-US" altLang="zh-TW" dirty="0"/>
              <a:t> algorithm.</a:t>
            </a:r>
          </a:p>
          <a:p>
            <a:endParaRPr lang="en-US" altLang="zh-TW" dirty="0"/>
          </a:p>
          <a:p>
            <a:r>
              <a:rPr lang="en-US" altLang="zh-TW" dirty="0"/>
              <a:t>FMA implements the original version of </a:t>
            </a:r>
            <a:r>
              <a:rPr lang="en-US" altLang="zh-TW" dirty="0" err="1"/>
              <a:t>Fujishige’s</a:t>
            </a:r>
            <a:r>
              <a:rPr lang="en-US" altLang="zh-TW" dirty="0"/>
              <a:t> algorithm</a:t>
            </a:r>
          </a:p>
          <a:p>
            <a:r>
              <a:rPr lang="en-US" altLang="zh-TW" dirty="0"/>
              <a:t>Q_PRF is Goldberg and </a:t>
            </a:r>
            <a:r>
              <a:rPr lang="en-US" altLang="zh-TW" dirty="0" err="1"/>
              <a:t>Tarjan’s</a:t>
            </a:r>
            <a:r>
              <a:rPr lang="en-US" altLang="zh-TW" dirty="0"/>
              <a:t> algorithm using a queue to select active vertices</a:t>
            </a:r>
          </a:p>
          <a:p>
            <a:r>
              <a:rPr lang="en-US" altLang="zh-TW" dirty="0"/>
              <a:t>HI-PR is a new and more robust version of Goldberg and </a:t>
            </a:r>
            <a:r>
              <a:rPr lang="en-US" altLang="zh-TW" dirty="0" err="1"/>
              <a:t>Tarjan’s</a:t>
            </a:r>
            <a:r>
              <a:rPr lang="en-US" altLang="zh-TW" dirty="0"/>
              <a:t> algorithm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556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Figure1 shows The new version is faster than the original version and is almost as fast as Q-PRF. </a:t>
            </a:r>
          </a:p>
          <a:p>
            <a:r>
              <a:rPr lang="en-US" altLang="zh-TW" dirty="0"/>
              <a:t>Figure2 shows Our proposed algorithm is faster than Q-PRF.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6582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Figure 3 shows The new version is much faster than the original version. </a:t>
            </a:r>
          </a:p>
          <a:p>
            <a:r>
              <a:rPr lang="en-US" altLang="zh-TW" dirty="0"/>
              <a:t>However it is slower than both codes of </a:t>
            </a:r>
            <a:r>
              <a:rPr lang="en-US" altLang="zh-TW" dirty="0" err="1"/>
              <a:t>Goldbergand</a:t>
            </a:r>
            <a:r>
              <a:rPr lang="en-US" altLang="zh-TW" dirty="0"/>
              <a:t> </a:t>
            </a:r>
            <a:r>
              <a:rPr lang="en-US" altLang="zh-TW" dirty="0" err="1"/>
              <a:t>Taijan's</a:t>
            </a:r>
            <a:r>
              <a:rPr lang="en-US" altLang="zh-TW" dirty="0"/>
              <a:t> algorithm. </a:t>
            </a:r>
          </a:p>
          <a:p>
            <a:r>
              <a:rPr lang="en-US" altLang="zh-TW" dirty="0"/>
              <a:t>Figure4 .The new version is slower than both codes of Goldberg and </a:t>
            </a:r>
            <a:r>
              <a:rPr lang="en-US" altLang="zh-TW" dirty="0" err="1"/>
              <a:t>Targan’s</a:t>
            </a:r>
            <a:r>
              <a:rPr lang="en-US" altLang="zh-TW" dirty="0"/>
              <a:t> algorithm.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8033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Figure 5 For this family our proposed algorithm performs much better than the original version. </a:t>
            </a:r>
          </a:p>
          <a:p>
            <a:r>
              <a:rPr lang="en-US" altLang="zh-TW" dirty="0"/>
              <a:t>Figure 6 show this special data family our proposed algorithm outperforms the others,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36281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18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In this paper, we present a new variant of </a:t>
            </a:r>
            <a:r>
              <a:rPr lang="en-US" altLang="zh-TW" dirty="0" err="1"/>
              <a:t>Fujishige’s</a:t>
            </a:r>
            <a:r>
              <a:rPr lang="en-US" altLang="zh-TW" dirty="0"/>
              <a:t> </a:t>
            </a:r>
            <a:r>
              <a:rPr lang="en-US" altLang="zh-TW" dirty="0" err="1"/>
              <a:t>algoritiim</a:t>
            </a:r>
            <a:r>
              <a:rPr lang="en-US" altLang="zh-TW" dirty="0"/>
              <a:t> using </a:t>
            </a:r>
            <a:r>
              <a:rPr lang="en-US" altLang="zh-TW" dirty="0" err="1"/>
              <a:t>preflows</a:t>
            </a:r>
            <a:r>
              <a:rPr lang="en-US" altLang="zh-TW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We prove that, its complexity is O(n(m + </a:t>
            </a:r>
            <a:r>
              <a:rPr lang="en-US" altLang="zh-TW" dirty="0" err="1"/>
              <a:t>nlogn</a:t>
            </a:r>
            <a:r>
              <a:rPr lang="en-US" altLang="zh-TW" dirty="0"/>
              <a:t>) </a:t>
            </a:r>
            <a:r>
              <a:rPr lang="en-US" altLang="zh-TW" dirty="0" err="1"/>
              <a:t>lognU</a:t>
            </a:r>
            <a:r>
              <a:rPr lang="en-US" altLang="zh-TW" dirty="0"/>
              <a:t>), which is the same as the original one.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We compare it with the original version of </a:t>
            </a:r>
            <a:r>
              <a:rPr lang="en-US" altLang="zh-TW" dirty="0" err="1"/>
              <a:t>Flijishige’s</a:t>
            </a:r>
            <a:r>
              <a:rPr lang="en-US" altLang="zh-TW" dirty="0"/>
              <a:t> algorithm and Goldberg and </a:t>
            </a:r>
            <a:r>
              <a:rPr lang="en-US" altLang="zh-TW" dirty="0" err="1"/>
              <a:t>Tarjan's</a:t>
            </a:r>
            <a:r>
              <a:rPr lang="en-US" altLang="zh-TW" dirty="0"/>
              <a:t>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Our computational experiments on six problem </a:t>
            </a:r>
            <a:r>
              <a:rPr lang="en-US" altLang="zh-TW" dirty="0" err="1"/>
              <a:t>faimilies</a:t>
            </a:r>
            <a:r>
              <a:rPr lang="en-US" altLang="zh-TW" dirty="0"/>
              <a:t> reveal that the new version is faster than the original one for all the problem families.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In comparison with two codes of Goldberg and </a:t>
            </a:r>
            <a:r>
              <a:rPr lang="en-US" altLang="zh-TW" dirty="0" err="1"/>
              <a:t>Tarjan’s</a:t>
            </a:r>
            <a:r>
              <a:rPr lang="en-US" altLang="zh-TW" dirty="0"/>
              <a:t> algorithm, our algorithm is not so slower than them.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We may conclude that the new version of </a:t>
            </a:r>
            <a:r>
              <a:rPr lang="en-US" altLang="zh-TW" dirty="0" err="1"/>
              <a:t>Fujishige’s</a:t>
            </a:r>
            <a:r>
              <a:rPr lang="en-US" altLang="zh-TW" dirty="0"/>
              <a:t> algorithm is practically efficient.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334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present paper is organized as follows.</a:t>
            </a:r>
          </a:p>
          <a:p>
            <a:r>
              <a:rPr lang="en-US" altLang="zh-TW" dirty="0"/>
              <a:t>Seetion2 gives definitions concerning flows and networks. </a:t>
            </a:r>
          </a:p>
          <a:p>
            <a:r>
              <a:rPr lang="en-US" altLang="zh-TW" dirty="0"/>
              <a:t>In Section 3 we give a full description of the new version of </a:t>
            </a:r>
            <a:r>
              <a:rPr lang="en-US" altLang="zh-TW" dirty="0" err="1"/>
              <a:t>Fujishige's</a:t>
            </a:r>
            <a:r>
              <a:rPr lang="en-US" altLang="zh-TW" dirty="0"/>
              <a:t> algorithm.</a:t>
            </a:r>
          </a:p>
          <a:p>
            <a:r>
              <a:rPr lang="en-US" altLang="zh-TW" dirty="0"/>
              <a:t>In Section 4 we show computational results comparing the new version with the original version and Goldberg and </a:t>
            </a:r>
            <a:r>
              <a:rPr lang="en-US" altLang="zh-TW" dirty="0" err="1"/>
              <a:t>Tarjan'salgorithm</a:t>
            </a:r>
            <a:r>
              <a:rPr lang="en-US" altLang="zh-TW" dirty="0"/>
              <a:t>. </a:t>
            </a:r>
          </a:p>
          <a:p>
            <a:r>
              <a:rPr lang="en-US" altLang="zh-TW" dirty="0"/>
              <a:t>Section 5 provides our conclusion,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1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 network N is consist of a Graph G with vertex set V and arc set A.</a:t>
            </a:r>
          </a:p>
          <a:p>
            <a:r>
              <a:rPr lang="en-US" altLang="zh-TW" dirty="0"/>
              <a:t>S plus is the entrance, or you can say source node</a:t>
            </a:r>
          </a:p>
          <a:p>
            <a:r>
              <a:rPr lang="en-US" altLang="zh-TW" dirty="0"/>
              <a:t>And s minus is the exit node</a:t>
            </a:r>
          </a:p>
          <a:p>
            <a:r>
              <a:rPr lang="en-US" altLang="zh-TW" dirty="0"/>
              <a:t>C is the capacity of each arc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002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Phi is a flow of each arc</a:t>
            </a:r>
          </a:p>
          <a:p>
            <a:r>
              <a:rPr lang="en-US" altLang="zh-TW" dirty="0"/>
              <a:t>And need to satisfy two constraints</a:t>
            </a:r>
          </a:p>
          <a:p>
            <a:r>
              <a:rPr lang="en-US" altLang="zh-TW" dirty="0"/>
              <a:t>First is capacity constraint, and the second is flow balance constraint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31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The residual network is consist of A phi , which is the arc of the residual network</a:t>
            </a:r>
          </a:p>
          <a:p>
            <a:r>
              <a:rPr lang="en-US" altLang="zh-TW" dirty="0"/>
              <a:t>A phi is the union of A-phi+ and A-phi-</a:t>
            </a:r>
          </a:p>
          <a:p>
            <a:r>
              <a:rPr lang="en-US" altLang="zh-TW" dirty="0"/>
              <a:t>When the flow of arc(a) is small than c(a), than a belongs to A-phi+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When the flow of arc(a) is bigger than 0, than a-bar belongs to A-phi-, a-Bar is a reorientation of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And we can get the capacity of the residual network c-phi by this function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219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MA-ordering is a Subroutine in the algorithm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In step 0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initialize some variable</a:t>
                </a:r>
              </a:p>
              <a:p>
                <a:r>
                  <a:rPr lang="en-US" altLang="zh-TW" dirty="0"/>
                  <a:t>For each node u in vertex set V</a:t>
                </a:r>
              </a:p>
              <a:p>
                <a:r>
                  <a:rPr lang="en-US" altLang="zh-TW" dirty="0"/>
                  <a:t>Let b(u) be 0 and Lu be empty list</a:t>
                </a:r>
              </a:p>
              <a:p>
                <a:r>
                  <a:rPr lang="en-US" altLang="zh-TW" dirty="0"/>
                  <a:t>And let I be 0, v0 be s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In step 1, we want to find a node w that is reachable to node v0</a:t>
                </a:r>
              </a:p>
              <a:p>
                <a:r>
                  <a:rPr lang="en-US" altLang="zh-TW" dirty="0"/>
                  <a:t>And update b(w), add arc(</a:t>
                </a:r>
                <a:r>
                  <a:rPr lang="en-US" altLang="zh-TW" dirty="0" err="1"/>
                  <a:t>w,vi</a:t>
                </a:r>
                <a:r>
                  <a:rPr lang="en-US" altLang="zh-TW" dirty="0"/>
                  <a:t>) to list </a:t>
                </a:r>
                <a:r>
                  <a:rPr lang="en-US" altLang="zh-TW" dirty="0" err="1"/>
                  <a:t>Lw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In step 2:</a:t>
                </a:r>
              </a:p>
              <a:p>
                <a:r>
                  <a:rPr lang="en-US" altLang="zh-TW" dirty="0"/>
                  <a:t>We check that if there are any node that can reach to v0</a:t>
                </a:r>
              </a:p>
              <a:p>
                <a:r>
                  <a:rPr lang="en-US" altLang="zh-TW" dirty="0"/>
                  <a:t>So let vi+1 be a vertex that attains the maximum of b(w) where w in W</a:t>
                </a:r>
              </a:p>
              <a:p>
                <a:r>
                  <a:rPr lang="en-US" altLang="zh-TW" dirty="0"/>
                  <a:t>If b(vi+1) equals 0 means that there is no node reachable to node v0</a:t>
                </a:r>
              </a:p>
              <a:p>
                <a:r>
                  <a:rPr lang="en-US" altLang="zh-TW" dirty="0"/>
                  <a:t>If W=V means that there is no node we can select </a:t>
                </a:r>
              </a:p>
              <a:p>
                <a:r>
                  <a:rPr lang="en-US" altLang="zh-TW" dirty="0"/>
                  <a:t>if any of these condition are met, return v0 to vi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If not </a:t>
                </a:r>
              </a:p>
              <a:p>
                <a:r>
                  <a:rPr lang="en-US" altLang="zh-TW" dirty="0"/>
                  <a:t>Update set W and I, and go to step 1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time we will find a node that is reachable to v1</a:t>
                </a:r>
              </a:p>
              <a:p>
                <a:r>
                  <a:rPr lang="en-US" altLang="zh-TW" dirty="0"/>
                  <a:t>And continue these process until there is no arc to select from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The time complexity of step 0 is O(n),</a:t>
                </a:r>
              </a:p>
              <a:p>
                <a:r>
                  <a:rPr lang="en-US" altLang="zh-TW" dirty="0"/>
                  <a:t>Because each vertex is initialized, it takes n time to finish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In step 1, we select arcs in A-phi until there are no arc to select,</a:t>
                </a:r>
              </a:p>
              <a:p>
                <a:r>
                  <a:rPr lang="en-US" altLang="zh-TW" dirty="0"/>
                  <a:t>So this step runs m times, the time complexity is O(m)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Un this paper, we use Fibonacci heap to find the </a:t>
                </a:r>
                <a:r>
                  <a:rPr lang="en-US" altLang="zh-TW" dirty="0" err="1"/>
                  <a:t>miximum</a:t>
                </a:r>
                <a:r>
                  <a:rPr lang="en-US" altLang="zh-TW" dirty="0"/>
                  <a:t> value in b,</a:t>
                </a:r>
              </a:p>
              <a:p>
                <a:r>
                  <a:rPr lang="en-US" altLang="zh-TW" dirty="0"/>
                  <a:t>And it take O(</a:t>
                </a:r>
                <a:r>
                  <a:rPr lang="en-US" altLang="zh-TW" dirty="0" err="1"/>
                  <a:t>nlogn</a:t>
                </a:r>
                <a:r>
                  <a:rPr lang="en-US" altLang="zh-TW" dirty="0"/>
                  <a:t>) to do it.</a:t>
                </a:r>
              </a:p>
              <a:p>
                <a:r>
                  <a:rPr lang="en-US" altLang="zh-TW" dirty="0"/>
                  <a:t>And because we will select at most all the nodes in the network, step 2 will run n times</a:t>
                </a:r>
              </a:p>
              <a:p>
                <a:r>
                  <a:rPr lang="en-US" altLang="zh-TW" dirty="0"/>
                  <a:t> the time complexity of step 2 is O(</a:t>
                </a:r>
                <a:r>
                  <a:rPr lang="en-US" altLang="zh-TW" dirty="0" err="1"/>
                  <a:t>nlogn</a:t>
                </a:r>
                <a:r>
                  <a:rPr lang="en-US" altLang="zh-TW" dirty="0"/>
                  <a:t>)</a:t>
                </a:r>
              </a:p>
              <a:p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So the total time complexity of </a:t>
                </a:r>
                <a:r>
                  <a:rPr lang="en-US" altLang="zh-TW" sz="1200" b="1" dirty="0">
                    <a:latin typeface="Consolas" panose="020B0609020204030204" pitchFamily="49" charset="0"/>
                  </a:rPr>
                  <a:t>MA-ordering is </a:t>
                </a:r>
                <a14:m>
                  <m:oMath xmlns:m="http://schemas.openxmlformats.org/officeDocument/2006/math">
                    <m:r>
                      <a:rPr lang="en-US" altLang="zh-TW" sz="1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1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2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sz="12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12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200" i="1" dirty="0" err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TW" sz="1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1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備忘稿版面配置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MA-ordering is a Subroutine in the algorithm 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In step 0 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we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initialize some variable</a:t>
                </a:r>
              </a:p>
              <a:p>
                <a:r>
                  <a:rPr lang="en-US" altLang="zh-TW" dirty="0"/>
                  <a:t>For each node u in vertex set V</a:t>
                </a:r>
              </a:p>
              <a:p>
                <a:r>
                  <a:rPr lang="en-US" altLang="zh-TW" dirty="0"/>
                  <a:t>Let b(u) be 0 and Lu be empty list</a:t>
                </a:r>
              </a:p>
              <a:p>
                <a:r>
                  <a:rPr lang="en-US" altLang="zh-TW" dirty="0"/>
                  <a:t>And let I be 0, v0 be s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In step 1, we want to find a node w that is reachable to node v0</a:t>
                </a:r>
              </a:p>
              <a:p>
                <a:r>
                  <a:rPr lang="en-US" altLang="zh-TW" dirty="0"/>
                  <a:t>And update b(w), add arc(</a:t>
                </a:r>
                <a:r>
                  <a:rPr lang="en-US" altLang="zh-TW" dirty="0" err="1"/>
                  <a:t>w,vi</a:t>
                </a:r>
                <a:r>
                  <a:rPr lang="en-US" altLang="zh-TW" dirty="0"/>
                  <a:t>) to list </a:t>
                </a:r>
                <a:r>
                  <a:rPr lang="en-US" altLang="zh-TW" dirty="0" err="1"/>
                  <a:t>Lw</a:t>
                </a:r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In step 2:</a:t>
                </a:r>
              </a:p>
              <a:p>
                <a:r>
                  <a:rPr lang="en-US" altLang="zh-TW" dirty="0"/>
                  <a:t>We check that if there are any node that can reach to v0</a:t>
                </a:r>
              </a:p>
              <a:p>
                <a:r>
                  <a:rPr lang="en-US" altLang="zh-TW" dirty="0"/>
                  <a:t>So let vi+1 be a vertex that attains the maximum of b(w) where w in W</a:t>
                </a:r>
              </a:p>
              <a:p>
                <a:r>
                  <a:rPr lang="en-US" altLang="zh-TW" dirty="0"/>
                  <a:t>If b(vi+1) equals 0 means that there is no node reachable to node v0</a:t>
                </a:r>
              </a:p>
              <a:p>
                <a:r>
                  <a:rPr lang="en-US" altLang="zh-TW" dirty="0"/>
                  <a:t>If W=V means that there is no node we can select </a:t>
                </a:r>
              </a:p>
              <a:p>
                <a:r>
                  <a:rPr lang="en-US" altLang="zh-TW" dirty="0"/>
                  <a:t>if any of these condition are met, return v0 to vi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If not </a:t>
                </a:r>
              </a:p>
              <a:p>
                <a:r>
                  <a:rPr lang="en-US" altLang="zh-TW" dirty="0"/>
                  <a:t>Update set W and I, and go to step 1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This time we will find a node that is reachable to v1</a:t>
                </a:r>
              </a:p>
              <a:p>
                <a:r>
                  <a:rPr lang="en-US" altLang="zh-TW" dirty="0"/>
                  <a:t>And continue these process until there is no arc to select from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The time complexity of step 0 is O(n),</a:t>
                </a:r>
              </a:p>
              <a:p>
                <a:r>
                  <a:rPr lang="en-US" altLang="zh-TW" dirty="0"/>
                  <a:t>Because each vertex is initialized, it takes n time to finish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In step 1, we select arcs in A-phi until there are no arc to select,</a:t>
                </a:r>
              </a:p>
              <a:p>
                <a:r>
                  <a:rPr lang="en-US" altLang="zh-TW" dirty="0"/>
                  <a:t>So this step runs m times, the time complexity is O(m)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Un this paper, we use Fibonacci heap to find the </a:t>
                </a:r>
                <a:r>
                  <a:rPr lang="en-US" altLang="zh-TW" dirty="0" err="1"/>
                  <a:t>miximum</a:t>
                </a:r>
                <a:r>
                  <a:rPr lang="en-US" altLang="zh-TW" dirty="0"/>
                  <a:t> value in b,</a:t>
                </a:r>
              </a:p>
              <a:p>
                <a:r>
                  <a:rPr lang="en-US" altLang="zh-TW" dirty="0"/>
                  <a:t>And it take O(</a:t>
                </a:r>
                <a:r>
                  <a:rPr lang="en-US" altLang="zh-TW" dirty="0" err="1"/>
                  <a:t>nlogn</a:t>
                </a:r>
                <a:r>
                  <a:rPr lang="en-US" altLang="zh-TW" dirty="0"/>
                  <a:t>) to do it.</a:t>
                </a:r>
              </a:p>
              <a:p>
                <a:r>
                  <a:rPr lang="en-US" altLang="zh-TW" dirty="0"/>
                  <a:t>And because we will select at most all the nodes in the network, step 2 will run n times</a:t>
                </a:r>
              </a:p>
              <a:p>
                <a:r>
                  <a:rPr lang="en-US" altLang="zh-TW" dirty="0"/>
                  <a:t> the time complexity of step 2 is O(</a:t>
                </a:r>
                <a:r>
                  <a:rPr lang="en-US" altLang="zh-TW" dirty="0" err="1"/>
                  <a:t>nlogn</a:t>
                </a:r>
                <a:r>
                  <a:rPr lang="en-US" altLang="zh-TW" dirty="0"/>
                  <a:t>)</a:t>
                </a:r>
              </a:p>
              <a:p>
                <a:endParaRPr lang="en-US" altLang="zh-TW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dirty="0"/>
                  <a:t>So the total time complexity of </a:t>
                </a:r>
                <a:r>
                  <a:rPr lang="en-US" altLang="zh-TW" sz="1200" b="1" dirty="0">
                    <a:latin typeface="Consolas" panose="020B0609020204030204" pitchFamily="49" charset="0"/>
                  </a:rPr>
                  <a:t>MA-ordering is </a:t>
                </a:r>
                <a:r>
                  <a:rPr lang="en-US" altLang="zh-TW" sz="120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𝑂(</a:t>
                </a:r>
                <a:r>
                  <a:rPr lang="en-US" altLang="zh-TW" sz="1200" i="0" dirty="0" err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𝑚+𝑛</a:t>
                </a:r>
                <a:r>
                  <a:rPr lang="en-US" altLang="zh-TW" sz="120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zh-TW" sz="1200" i="0" dirty="0" err="1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𝑙𝑜𝑔𝑛</a:t>
                </a:r>
                <a:r>
                  <a:rPr lang="en-US" altLang="zh-TW" sz="120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)</a:t>
                </a:r>
                <a:endParaRPr lang="zh-TW" altLang="en-US" sz="1200" dirty="0">
                  <a:solidFill>
                    <a:srgbClr val="C00000"/>
                  </a:solidFill>
                </a:endParaRPr>
              </a:p>
            </p:txBody>
          </p:sp>
        </mc:Fallback>
      </mc:AlternateContent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8085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Next, I will start to explain the main program of this paper</a:t>
            </a:r>
          </a:p>
          <a:p>
            <a:r>
              <a:rPr lang="en-US" altLang="zh-TW" dirty="0"/>
              <a:t>In step 0, we  fill the arcs that start from the source node</a:t>
            </a:r>
          </a:p>
          <a:p>
            <a:r>
              <a:rPr lang="en-US" altLang="zh-TW" dirty="0"/>
              <a:t>For each arc a be (</a:t>
            </a:r>
            <a:r>
              <a:rPr lang="en-US" altLang="zh-TW" dirty="0" err="1"/>
              <a:t>s+,u</a:t>
            </a:r>
            <a:r>
              <a:rPr lang="en-US" altLang="zh-TW" dirty="0"/>
              <a:t>): let phi(a) be c(a)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 and let phi(a) be 0 for other arcs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BE4AE-DB4C-4C4D-AC2B-1198BB29865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741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0FA307-5DEF-2196-AAC4-EF0FB2F74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0105B25-C7D5-DCE6-E4A5-05F4AC091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105445-B259-F3D2-2352-E1DA8F08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7DC-4C84-4DC7-8FEC-6ED5BA1012F7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C93022-F2B7-C40A-7ABD-7C425B272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8854DA-154B-0604-C538-A4117416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6B2F-5C6E-4A7F-9C39-71E32E6F0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9184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39F16-C82B-374C-3A0A-1E137B3F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873E01-87E9-EBF1-38FD-B7E23352A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7577FC-ABDE-6625-A722-C24717A3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7DC-4C84-4DC7-8FEC-6ED5BA1012F7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4D0ED3-3861-3043-A98D-1788473B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230B41-3B44-E277-67B3-E3D75508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6B2F-5C6E-4A7F-9C39-71E32E6F0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504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E0BAEE-98BA-95ED-7B5D-2476285F1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80C0503-9BC3-6D1A-0C7F-911D5C0D5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F90BEC3-1B6F-24D6-6E23-411ADD16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7DC-4C84-4DC7-8FEC-6ED5BA1012F7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5C4E7B-3E2F-D07E-A231-B8776A523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1E1BE5-6FA2-47B5-25F3-B1C6B4F5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6B2F-5C6E-4A7F-9C39-71E32E6F0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90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9B2123-7CA0-8DF7-CF5E-8FADD625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01FC69-31FD-6D17-3BEA-A375CC3A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E2DF3C-EBA1-52F8-4B4D-DA2F14B9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7DC-4C84-4DC7-8FEC-6ED5BA1012F7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4C6345-237C-8EF9-F893-799F0BEA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61CB8F-4CE5-17A2-5C4C-FD970668D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6B2F-5C6E-4A7F-9C39-71E32E6F0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163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75930-55A9-214F-10F3-BDF6100F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ED46DC-BC5A-E1C9-C299-231D3C494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1C3E97-2BFE-00B8-4B00-6EE4D660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7DC-4C84-4DC7-8FEC-6ED5BA1012F7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3807C6-DECD-AC29-6B61-FEA0C6840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EEA28F-9931-70BA-E127-810485B2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6B2F-5C6E-4A7F-9C39-71E32E6F0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84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5F8A0-AA50-9F87-280C-D2F59BAE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19AC80-9869-D46C-2701-8A71A959E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D4F364-7785-4E55-CD25-60317651B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7D2364-E4B1-90D4-A1FC-ADBF594A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7DC-4C84-4DC7-8FEC-6ED5BA1012F7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D7D77C1-3E15-7AC5-7E9F-D791E05A9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429206-D155-18D3-BF3F-82422731B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6B2F-5C6E-4A7F-9C39-71E32E6F0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33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10C4C6-9AEF-D01B-DA93-8825E75B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CCB7AC-FC52-00D3-8DC3-13F7A4D0C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3EA004-0C27-EE62-2F52-1FE97C3E1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3A6477-5D60-7815-DA16-6407763A1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506B78-98EA-1DD1-502B-DA3B32D45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4609A1-8F5D-C6B4-380F-82C539EF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7DC-4C84-4DC7-8FEC-6ED5BA1012F7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FDC0E6-4EA3-C3E2-BC12-BE46E80F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F9F98AB-56D4-E4F8-AAEF-7042804D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6B2F-5C6E-4A7F-9C39-71E32E6F0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52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A1A185-74BC-DE70-A57E-881453342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5CF3B2-D51A-B4D5-58DA-A72BC71F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7DC-4C84-4DC7-8FEC-6ED5BA1012F7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516ED9-FB4B-5E44-DDFE-A7BE0C47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6747AE-7A2D-CE68-C51F-F0476A6B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6B2F-5C6E-4A7F-9C39-71E32E6F0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39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153699-9927-57ED-B641-8001F276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7DC-4C84-4DC7-8FEC-6ED5BA1012F7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ECCFDB-4AD7-FA72-68D6-977AEDE64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740FC5-0F3A-6169-67D6-EE1243297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6B2F-5C6E-4A7F-9C39-71E32E6F0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0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A030C2-DA79-6F36-486F-279DAE80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C9A035-1B3E-6C0D-3AEE-8C1C46526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ABB032D-FF0D-DA18-9600-97A7BD152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C4C015-62C7-A0FB-770B-46202638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7DC-4C84-4DC7-8FEC-6ED5BA1012F7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E6B0DF-F5E5-619F-3E46-F192FE0AA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B389D8-DF0C-FE98-B98C-84EC2FCF0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6B2F-5C6E-4A7F-9C39-71E32E6F0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12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67E39-A357-2EB2-BBF2-FB5C33111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9CCFB6-55A2-B636-223E-C42CF477C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6091352-2C8F-A9BB-DAC6-69A792A44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2099B24-A3E9-A0B7-AA63-B380B3A4A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37DC-4C84-4DC7-8FEC-6ED5BA1012F7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A33656-6D7B-7533-41BA-189F6687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C727A06-7775-C8C9-9DB3-14A545BE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CF6B2F-5C6E-4A7F-9C39-71E32E6F0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30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68FFB06-4FC2-638A-4F3B-8A9C0B927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07BE58-0A3C-A9F0-F885-80C6D8310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2FFC09-D9A1-B669-4205-BC3A1CC0D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37DC-4C84-4DC7-8FEC-6ED5BA1012F7}" type="datetimeFigureOut">
              <a:rPr lang="zh-TW" altLang="en-US" smtClean="0"/>
              <a:t>2023/6/21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0890B8-9E4B-7F91-DFA1-825D1A1F0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B926EC-DA00-1D4A-180D-421A6EB2C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6B2F-5C6E-4A7F-9C39-71E32E6F08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68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8D8AC7-DD52-68AE-9D8B-7E65C98F3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4728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sz="4000" b="1" dirty="0">
                <a:latin typeface="Bahnschrift" panose="020B0502040204020203" pitchFamily="34" charset="0"/>
                <a:cs typeface="Aharoni" panose="02010803020104030203" pitchFamily="2" charset="-79"/>
              </a:rPr>
              <a:t>07</a:t>
            </a:r>
            <a:r>
              <a:rPr lang="en-US" altLang="zh-TW" sz="4000" dirty="0">
                <a:latin typeface="Bahnschrift SemiBold" panose="020B0502040204020203" pitchFamily="34" charset="0"/>
                <a:cs typeface="Aharoni" panose="02010803020104030203" pitchFamily="2" charset="-79"/>
              </a:rPr>
              <a:t>_</a:t>
            </a:r>
            <a:r>
              <a:rPr lang="en-US" altLang="zh-TW" sz="4000" dirty="0">
                <a:latin typeface="Aharoni" panose="02010803020104030203" pitchFamily="2" charset="-79"/>
                <a:cs typeface="Aharoni" panose="02010803020104030203" pitchFamily="2" charset="-79"/>
              </a:rPr>
              <a:t>PRACTICAL EFFICIENCY OF MAXIMUM FLOW ALGORITHMS USING MA ORDERINGS AND PREFLOWS </a:t>
            </a:r>
            <a:endParaRPr lang="zh-TW" altLang="en-U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F96969-5B7D-FAF2-C161-B3E8E7AC7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4522"/>
            <a:ext cx="9144000" cy="553278"/>
          </a:xfrm>
        </p:spPr>
        <p:txBody>
          <a:bodyPr/>
          <a:lstStyle/>
          <a:p>
            <a:r>
              <a:rPr lang="zh-TW" altLang="en-US" dirty="0">
                <a:latin typeface="源泉圓體 M" panose="020B0600000000000000" pitchFamily="34" charset="-120"/>
                <a:ea typeface="源泉圓體 M" panose="020B0600000000000000" pitchFamily="34" charset="-120"/>
              </a:rPr>
              <a:t>工資</a:t>
            </a:r>
            <a:r>
              <a:rPr lang="en-US" altLang="zh-TW" dirty="0">
                <a:latin typeface="源泉圓體 M" panose="020B0600000000000000" pitchFamily="34" charset="-120"/>
                <a:ea typeface="源泉圓體 M" panose="020B0600000000000000" pitchFamily="34" charset="-120"/>
              </a:rPr>
              <a:t>112 </a:t>
            </a:r>
            <a:r>
              <a:rPr lang="zh-TW" altLang="en-US" dirty="0">
                <a:latin typeface="源泉圓體 M" panose="020B0600000000000000" pitchFamily="34" charset="-120"/>
                <a:ea typeface="源泉圓體 M" panose="020B0600000000000000" pitchFamily="34" charset="-120"/>
              </a:rPr>
              <a:t>陳奕蓁</a:t>
            </a:r>
          </a:p>
        </p:txBody>
      </p:sp>
    </p:spTree>
    <p:extLst>
      <p:ext uri="{BB962C8B-B14F-4D97-AF65-F5344CB8AC3E}">
        <p14:creationId xmlns:p14="http://schemas.microsoft.com/office/powerpoint/2010/main" val="1808213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3FC779F-FD29-1B9E-B926-FB0E42C27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1475"/>
                <a:ext cx="10896600" cy="612485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400" b="1" dirty="0">
                    <a:latin typeface="Consolas" panose="020B0609020204030204" pitchFamily="49" charset="0"/>
                  </a:rPr>
                  <a:t>MA-ordering(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sz="240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TW" sz="2400" b="1" dirty="0">
                    <a:latin typeface="Consolas" panose="020B0609020204030204" pitchFamily="49" charset="0"/>
                  </a:rPr>
                  <a:t>):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000" b="1" dirty="0">
                    <a:latin typeface="Consolas" panose="020B0609020204030204" pitchFamily="49" charset="0"/>
                  </a:rPr>
                  <a:t>Step 0 : (initialize)</a:t>
                </a:r>
              </a:p>
              <a:p>
                <a:pPr marL="457200" lvl="2" indent="0">
                  <a:lnSpc>
                    <a:spcPct val="110000"/>
                  </a:lnSpc>
                  <a:buNone/>
                </a:pPr>
                <a:r>
                  <a:rPr lang="en-US" altLang="zh-TW" sz="1900" dirty="0">
                    <a:latin typeface="Consolas" panose="020B0609020204030204" pitchFamily="49" charset="0"/>
                  </a:rPr>
                  <a:t>for each u 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 V:</a:t>
                </a:r>
              </a:p>
              <a:p>
                <a:pPr marL="457200" lvl="2" indent="0">
                  <a:lnSpc>
                    <a:spcPct val="110000"/>
                  </a:lnSpc>
                  <a:buNone/>
                </a:pPr>
                <a:r>
                  <a:rPr lang="en-US" altLang="zh-TW" sz="1900" dirty="0">
                    <a:latin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altLang="zh-TW" sz="1900" dirty="0">
                  <a:latin typeface="Consolas" panose="020B0609020204030204" pitchFamily="49" charset="0"/>
                </a:endParaRPr>
              </a:p>
              <a:p>
                <a:pPr marL="457200" lvl="2" indent="0">
                  <a:lnSpc>
                    <a:spcPct val="110000"/>
                  </a:lnSpc>
                  <a:buNone/>
                </a:pPr>
                <a:r>
                  <a:rPr lang="en-US" altLang="zh-TW" sz="1900" dirty="0">
                    <a:latin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900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 = empty list</a:t>
                </a:r>
              </a:p>
              <a:p>
                <a:pPr marL="457200" lvl="2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19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9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9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= s; 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9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TW" sz="1900" dirty="0">
                  <a:latin typeface="Consolas" panose="020B0609020204030204" pitchFamily="49" charset="0"/>
                </a:endParaRPr>
              </a:p>
              <a:p>
                <a:pPr marL="0" lvl="1" indent="0">
                  <a:lnSpc>
                    <a:spcPct val="110000"/>
                  </a:lnSpc>
                  <a:buNone/>
                </a:pPr>
                <a:r>
                  <a:rPr lang="en-US" altLang="zh-TW" sz="2000" b="1" dirty="0">
                    <a:latin typeface="Consolas" panose="020B0609020204030204" pitchFamily="49" charset="0"/>
                  </a:rPr>
                  <a:t>Step 1 :</a:t>
                </a:r>
              </a:p>
              <a:p>
                <a:pPr marL="457200" lvl="2" indent="0">
                  <a:lnSpc>
                    <a:spcPct val="110000"/>
                  </a:lnSpc>
                  <a:buNone/>
                </a:pPr>
                <a:r>
                  <a:rPr lang="en-US" altLang="zh-TW" sz="1900" dirty="0">
                    <a:latin typeface="Consolas" panose="020B0609020204030204" pitchFamily="49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TW" sz="1900" i="1" dirty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9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1900" i="1" dirty="0" err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9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TW" sz="19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TW" altLang="en-US" sz="1800" i="1" dirty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zh-TW" alt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:</a:t>
                </a:r>
              </a:p>
              <a:p>
                <a:pPr marL="457200" lvl="2" indent="0">
                  <a:lnSpc>
                    <a:spcPct val="110000"/>
                  </a:lnSpc>
                  <a:buNone/>
                </a:pPr>
                <a:r>
                  <a:rPr lang="en-US" altLang="zh-TW" sz="1900" dirty="0">
                    <a:latin typeface="Consolas" panose="020B06090202040302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TW" sz="18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TW" altLang="en-US" sz="1800" i="1" dirty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19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9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)</a:t>
                </a:r>
              </a:p>
              <a:p>
                <a:pPr marL="457200" lvl="2" indent="0">
                  <a:lnSpc>
                    <a:spcPct val="110000"/>
                  </a:lnSpc>
                  <a:buNone/>
                </a:pPr>
                <a:r>
                  <a:rPr lang="en-US" altLang="zh-TW" sz="1900" dirty="0">
                    <a:latin typeface="Consolas" panose="020B0609020204030204" pitchFamily="49" charset="0"/>
                  </a:rPr>
                  <a:t>	add 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9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1900" i="1" dirty="0" err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9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in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9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zh-TW" sz="19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sz="2000" b="1" dirty="0">
                  <a:latin typeface="Consolas" panose="020B0609020204030204" pitchFamily="49" charset="0"/>
                </a:endParaRPr>
              </a:p>
              <a:p>
                <a:pPr marL="0" lvl="2" indent="0">
                  <a:lnSpc>
                    <a:spcPct val="110000"/>
                  </a:lnSpc>
                  <a:buNone/>
                </a:pPr>
                <a:r>
                  <a:rPr lang="en-US" altLang="zh-TW" sz="2000" b="1" dirty="0">
                    <a:latin typeface="Consolas" panose="020B0609020204030204" pitchFamily="49" charset="0"/>
                  </a:rPr>
                  <a:t>Step 2 :</a:t>
                </a:r>
              </a:p>
              <a:p>
                <a:pPr marL="457200" lvl="2" indent="0">
                  <a:lnSpc>
                    <a:spcPct val="110000"/>
                  </a:lnSpc>
                  <a:buNone/>
                </a:pPr>
                <a:r>
                  <a:rPr lang="en-US" altLang="zh-TW" sz="1900" dirty="0">
                    <a:latin typeface="Consolas" panose="020B0609020204030204" pitchFamily="49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9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9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 be a vertex that attains the maximum of 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1900" dirty="0">
                  <a:latin typeface="Consolas" panose="020B0609020204030204" pitchFamily="49" charset="0"/>
                </a:endParaRPr>
              </a:p>
              <a:p>
                <a:pPr marL="457200" lvl="2" indent="0">
                  <a:lnSpc>
                    <a:spcPct val="110000"/>
                  </a:lnSpc>
                  <a:buNone/>
                </a:pPr>
                <a:r>
                  <a:rPr lang="en-US" altLang="zh-TW" sz="19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9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9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)= 0</m:t>
                    </m:r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:</a:t>
                </a:r>
              </a:p>
              <a:p>
                <a:pPr marL="457200" lvl="2" indent="0">
                  <a:lnSpc>
                    <a:spcPct val="110000"/>
                  </a:lnSpc>
                  <a:buNone/>
                </a:pPr>
                <a:r>
                  <a:rPr lang="en-US" altLang="zh-TW" sz="1900" dirty="0">
                    <a:latin typeface="Consolas" panose="020B0609020204030204" pitchFamily="49" charset="0"/>
                  </a:rPr>
                  <a:t>then </a:t>
                </a:r>
              </a:p>
              <a:p>
                <a:pPr marL="457200" lvl="2" indent="0">
                  <a:lnSpc>
                    <a:spcPct val="110000"/>
                  </a:lnSpc>
                  <a:buNone/>
                </a:pPr>
                <a:r>
                  <a:rPr lang="en-US" altLang="zh-TW" sz="1900" dirty="0">
                    <a:latin typeface="Consolas" panose="020B0609020204030204" pitchFamily="49" charset="0"/>
                  </a:rPr>
                  <a:t>	return 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9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(=</m:t>
                    </m:r>
                    <m:r>
                      <a:rPr lang="en-US" altLang="zh-TW" sz="1900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sz="1900" i="1" dirty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altLang="zh-TW" sz="1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9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TW" altLang="en-US" sz="1900" i="1" dirty="0">
                        <a:latin typeface="Cambria Math" panose="02040503050406030204" pitchFamily="18" charset="0"/>
                      </a:rPr>
                      <m:t>･･･</m:t>
                    </m:r>
                    <m:r>
                      <a:rPr lang="en-US" altLang="zh-TW" sz="19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1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9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sz="1900" i="1" dirty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). </a:t>
                </a:r>
              </a:p>
              <a:p>
                <a:pPr marL="457200" lvl="2" indent="0">
                  <a:lnSpc>
                    <a:spcPct val="110000"/>
                  </a:lnSpc>
                  <a:buNone/>
                </a:pPr>
                <a:r>
                  <a:rPr lang="en-US" altLang="zh-TW" sz="1900" dirty="0">
                    <a:latin typeface="Consolas" panose="020B0609020204030204" pitchFamily="49" charset="0"/>
                  </a:rPr>
                  <a:t>else </a:t>
                </a:r>
              </a:p>
              <a:p>
                <a:pPr marL="457200" lvl="2" indent="0">
                  <a:lnSpc>
                    <a:spcPct val="110000"/>
                  </a:lnSpc>
                  <a:buNone/>
                </a:pPr>
                <a:r>
                  <a:rPr lang="en-US" altLang="zh-TW" sz="1900" dirty="0">
                    <a:latin typeface="Consolas" panose="020B0609020204030204" pitchFamily="49" charset="0"/>
                  </a:rPr>
                  <a:t>	put </a:t>
                </a:r>
                <a14:m>
                  <m:oMath xmlns:m="http://schemas.openxmlformats.org/officeDocument/2006/math"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 ∪ 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19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sz="19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9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9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19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TW" sz="19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19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1900" i="1" dirty="0" smtClean="0">
                        <a:latin typeface="Cambria Math" panose="02040503050406030204" pitchFamily="18" charset="0"/>
                      </a:rPr>
                      <m:t>+1,</m:t>
                    </m:r>
                  </m:oMath>
                </a14:m>
                <a:r>
                  <a:rPr lang="en-US" altLang="zh-TW" sz="1900" dirty="0">
                    <a:latin typeface="Consolas" panose="020B0609020204030204" pitchFamily="49" charset="0"/>
                  </a:rPr>
                  <a:t> and go to Step 1</a:t>
                </a:r>
                <a:endParaRPr lang="zh-TW" alt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3FC779F-FD29-1B9E-B926-FB0E42C27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1475"/>
                <a:ext cx="10896600" cy="6124858"/>
              </a:xfrm>
              <a:blipFill>
                <a:blip r:embed="rId3"/>
                <a:stretch>
                  <a:fillRect l="-727" t="-5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右大括弧 7">
            <a:extLst>
              <a:ext uri="{FF2B5EF4-FFF2-40B4-BE49-F238E27FC236}">
                <a16:creationId xmlns:a16="http://schemas.microsoft.com/office/drawing/2014/main" id="{915EDC91-0D48-72EB-AFA8-F9E9CADD6A70}"/>
              </a:ext>
            </a:extLst>
          </p:cNvPr>
          <p:cNvSpPr/>
          <p:nvPr/>
        </p:nvSpPr>
        <p:spPr>
          <a:xfrm>
            <a:off x="5915890" y="1025237"/>
            <a:ext cx="360219" cy="1413164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25FFAB9-8A56-8B55-8352-83A983FAD37F}"/>
                  </a:ext>
                </a:extLst>
              </p:cNvPr>
              <p:cNvSpPr txBox="1"/>
              <p:nvPr/>
            </p:nvSpPr>
            <p:spPr>
              <a:xfrm>
                <a:off x="6428508" y="1531764"/>
                <a:ext cx="7852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25FFAB9-8A56-8B55-8352-83A983FAD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508" y="1531764"/>
                <a:ext cx="78521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弧 9">
            <a:extLst>
              <a:ext uri="{FF2B5EF4-FFF2-40B4-BE49-F238E27FC236}">
                <a16:creationId xmlns:a16="http://schemas.microsoft.com/office/drawing/2014/main" id="{47184509-4E5D-354D-69E1-3FE65344F726}"/>
              </a:ext>
            </a:extLst>
          </p:cNvPr>
          <p:cNvSpPr/>
          <p:nvPr/>
        </p:nvSpPr>
        <p:spPr>
          <a:xfrm>
            <a:off x="8388927" y="2931376"/>
            <a:ext cx="381001" cy="858982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7872178-C526-80BC-F6A1-F19B015D7F43}"/>
                  </a:ext>
                </a:extLst>
              </p:cNvPr>
              <p:cNvSpPr txBox="1"/>
              <p:nvPr/>
            </p:nvSpPr>
            <p:spPr>
              <a:xfrm>
                <a:off x="8870694" y="3160812"/>
                <a:ext cx="8525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7872178-C526-80BC-F6A1-F19B015D7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0694" y="3160812"/>
                <a:ext cx="852541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右大括弧 11">
            <a:extLst>
              <a:ext uri="{FF2B5EF4-FFF2-40B4-BE49-F238E27FC236}">
                <a16:creationId xmlns:a16="http://schemas.microsoft.com/office/drawing/2014/main" id="{52A0DB80-00F1-83AD-3EF2-1F986EC71EAF}"/>
              </a:ext>
            </a:extLst>
          </p:cNvPr>
          <p:cNvSpPr/>
          <p:nvPr/>
        </p:nvSpPr>
        <p:spPr>
          <a:xfrm>
            <a:off x="8388927" y="4003656"/>
            <a:ext cx="381001" cy="2279379"/>
          </a:xfrm>
          <a:prstGeom prst="rightBrace">
            <a:avLst/>
          </a:prstGeom>
          <a:noFill/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0EBA792-12B6-06C3-955D-F394F694361B}"/>
                  </a:ext>
                </a:extLst>
              </p:cNvPr>
              <p:cNvSpPr txBox="1"/>
              <p:nvPr/>
            </p:nvSpPr>
            <p:spPr>
              <a:xfrm>
                <a:off x="8967678" y="4789402"/>
                <a:ext cx="24484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altLang="zh-TW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i="0" dirty="0">
                    <a:solidFill>
                      <a:srgbClr val="C00000"/>
                    </a:solidFill>
                    <a:latin typeface="+mj-lt"/>
                  </a:rPr>
                  <a:t> run n times</a:t>
                </a:r>
                <a:endParaRPr lang="en-US" altLang="zh-TW" sz="20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000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𝑛𝑙𝑜𝑔𝑛</m:t>
                      </m:r>
                      <m:r>
                        <a:rPr lang="en-US" altLang="zh-TW" sz="20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0EBA792-12B6-06C3-955D-F394F6943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7678" y="4789402"/>
                <a:ext cx="2448468" cy="707886"/>
              </a:xfrm>
              <a:prstGeom prst="rect">
                <a:avLst/>
              </a:prstGeom>
              <a:blipFill>
                <a:blip r:embed="rId6"/>
                <a:stretch>
                  <a:fillRect t="-5172" b="-775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7FEDF66-7F94-2D27-FECF-8D59617144EC}"/>
                  </a:ext>
                </a:extLst>
              </p:cNvPr>
              <p:cNvSpPr txBox="1"/>
              <p:nvPr/>
            </p:nvSpPr>
            <p:spPr>
              <a:xfrm>
                <a:off x="9111257" y="899047"/>
                <a:ext cx="21613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TW" sz="24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sz="2400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TW" sz="2400" i="1" dirty="0" err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4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i="1" dirty="0" err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altLang="zh-TW" sz="24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57FEDF66-7F94-2D27-FECF-8D5961714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1257" y="899047"/>
                <a:ext cx="2161309" cy="461665"/>
              </a:xfrm>
              <a:prstGeom prst="rect">
                <a:avLst/>
              </a:prstGeom>
              <a:blipFill>
                <a:blip r:embed="rId7"/>
                <a:stretch>
                  <a:fillRect l="-565" r="-1977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586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94BDCAE-2080-E037-8CFD-C3273EC43F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8570" y="1311420"/>
                <a:ext cx="7032020" cy="390265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400" b="1" dirty="0">
                    <a:latin typeface="Consolas" panose="020B0609020204030204" pitchFamily="49" charset="0"/>
                  </a:rPr>
                  <a:t>FMAP: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000" b="1" dirty="0">
                    <a:latin typeface="Consolas" panose="020B0609020204030204" pitchFamily="49" charset="0"/>
                  </a:rPr>
                  <a:t>Step 0: (</a:t>
                </a:r>
                <a:r>
                  <a:rPr lang="en-US" altLang="zh-TW" sz="2000" b="1" dirty="0" err="1">
                    <a:latin typeface="Consolas" panose="020B0609020204030204" pitchFamily="49" charset="0"/>
                  </a:rPr>
                  <a:t>Preflow</a:t>
                </a:r>
                <a:r>
                  <a:rPr lang="en-US" altLang="zh-TW" sz="2000" b="1" dirty="0">
                    <a:latin typeface="Consolas" panose="020B0609020204030204" pitchFamily="49" charset="0"/>
                  </a:rPr>
                  <a:t> Initialization)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	for each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= (</m:t>
                    </m:r>
                    <m:sSup>
                      <m:sSup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sz="20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	for each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= 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≠</m:t>
                    </m:r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altLang="zh-TW" sz="20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000" dirty="0"/>
                  <a:t>		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		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endParaRPr lang="en-US" altLang="zh-TW" sz="20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zh-TW" altLang="en-US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A94BDCAE-2080-E037-8CFD-C3273EC43F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8570" y="1311420"/>
                <a:ext cx="7032020" cy="3902652"/>
              </a:xfrm>
              <a:blipFill>
                <a:blip r:embed="rId3"/>
                <a:stretch>
                  <a:fillRect l="-1388" t="-7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65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9E4CA0D-0FAB-3B6E-C07D-69E6AB2108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0436" y="807397"/>
                <a:ext cx="10751128" cy="560313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000" b="1" dirty="0">
                    <a:latin typeface="Consolas" panose="020B0609020204030204" pitchFamily="49" charset="0"/>
                  </a:rPr>
                  <a:t>Step 1-1:(Obtaining MA-Ordering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2000" b="1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	</a:t>
                </a:r>
                <a:r>
                  <a:rPr lang="en-US" altLang="zh-TW" sz="2000" b="1" dirty="0">
                    <a:latin typeface="Consolas" panose="020B0609020204030204" pitchFamily="49" charset="0"/>
                  </a:rPr>
                  <a:t>MA-Ordering(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sz="2000" i="1" dirty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2000" b="1" dirty="0">
                    <a:latin typeface="Consolas" panose="020B0609020204030204" pitchFamily="49" charset="0"/>
                  </a:rPr>
                  <a:t>) </a:t>
                </a:r>
                <a:r>
                  <a:rPr lang="en-US" altLang="zh-TW" sz="2000" dirty="0">
                    <a:latin typeface="Consolas" panose="020B0609020204030204" pitchFamily="49" charset="0"/>
                  </a:rPr>
                  <a:t>(get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),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,…,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))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	If 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𝜕𝜑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･･･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TW" sz="20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	 then go to Step 2-1 (current p is a </a:t>
                </a:r>
                <a:r>
                  <a:rPr lang="en-US" altLang="zh-TW" sz="2000" dirty="0" err="1">
                    <a:latin typeface="Consolas" panose="020B0609020204030204" pitchFamily="49" charset="0"/>
                  </a:rPr>
                  <a:t>preflow</a:t>
                </a:r>
                <a:r>
                  <a:rPr lang="en-US" altLang="zh-TW" sz="2000" dirty="0">
                    <a:latin typeface="Consolas" panose="020B0609020204030204" pitchFamily="49" charset="0"/>
                  </a:rPr>
                  <a:t> of maximum value).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TW" sz="20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000" b="1" dirty="0">
                    <a:latin typeface="Consolas" panose="020B0609020204030204" pitchFamily="49" charset="0"/>
                  </a:rPr>
                  <a:t>Step 1-2:(Pushing </a:t>
                </a:r>
                <a:r>
                  <a:rPr lang="en-US" altLang="zh-TW" sz="2000" b="1" dirty="0" err="1">
                    <a:latin typeface="Consolas" panose="020B0609020204030204" pitchFamily="49" charset="0"/>
                  </a:rPr>
                  <a:t>preflows</a:t>
                </a:r>
                <a:r>
                  <a:rPr lang="en-US" altLang="zh-TW" sz="2000" b="1" dirty="0">
                    <a:latin typeface="Consolas" panose="020B0609020204030204" pitchFamily="49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2000" b="1" dirty="0">
                    <a:latin typeface="Consolas" panose="020B0609020204030204" pitchFamily="49" charset="0"/>
                  </a:rPr>
                  <a:t>) 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	for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−1,…, 1</m:t>
                    </m:r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 do : </a:t>
                </a:r>
              </a:p>
              <a:p>
                <a:pPr marL="1371600" lvl="6" indent="0">
                  <a:lnSpc>
                    <a:spcPct val="11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for each arc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 ∈</m:t>
                    </m:r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, push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:</a:t>
                </a:r>
              </a:p>
              <a:p>
                <a:pPr marL="1371600" lvl="6" indent="0">
                  <a:lnSpc>
                    <a:spcPct val="11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	if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)∈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TW" altLang="en-US" sz="2000" i="1" dirty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⁡{−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𝜕𝜑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TW" altLang="en-US" sz="2000" i="1" dirty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	</a:t>
                </a:r>
              </a:p>
              <a:p>
                <a:pPr marL="1371600" lvl="6" indent="0">
                  <a:lnSpc>
                    <a:spcPct val="11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	if</a:t>
                </a:r>
                <a:r>
                  <a:rPr lang="en-US" altLang="zh-TW" sz="2000" dirty="0"/>
                  <a:t> 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)∈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TW" altLang="en-US" sz="2000" i="1" dirty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𝑣𝑖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)←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</a:rPr>
                      <m:t>𝑣𝑖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n-US" altLang="zh-TW" sz="2000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⁡{−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𝜕𝜑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0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TW" altLang="en-US" sz="2000" i="1" dirty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𝑣𝑖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altLang="zh-TW" sz="2000" dirty="0">
                  <a:latin typeface="Consolas" panose="020B0609020204030204" pitchFamily="49" charset="0"/>
                </a:endParaRPr>
              </a:p>
              <a:p>
                <a:pPr marL="914400" lvl="5" indent="0">
                  <a:lnSpc>
                    <a:spcPct val="11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Go to Step 1-1. 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9E4CA0D-0FAB-3B6E-C07D-69E6AB210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0436" y="807397"/>
                <a:ext cx="10751128" cy="5603132"/>
              </a:xfrm>
              <a:blipFill>
                <a:blip r:embed="rId3"/>
                <a:stretch>
                  <a:fillRect l="-567" t="-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525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193DBD2-8BFB-5A46-8B42-518D3E66C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4551"/>
                <a:ext cx="10515600" cy="515692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b="1" dirty="0">
                    <a:latin typeface="Consolas" panose="020B0609020204030204" pitchFamily="49" charset="0"/>
                  </a:rPr>
                  <a:t>Step 2-1: (Obtaining MA-Ordering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2000" b="1" dirty="0">
                    <a:latin typeface="Consolas" panose="020B0609020204030204" pitchFamily="49" charset="0"/>
                  </a:rPr>
                  <a:t>)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TW" sz="2000" b="1" dirty="0">
                    <a:latin typeface="Consolas" panose="020B0609020204030204" pitchFamily="49" charset="0"/>
                  </a:rPr>
                  <a:t>MA-Ordering</a:t>
                </a:r>
                <a14:m>
                  <m:oMath xmlns:m="http://schemas.openxmlformats.org/officeDocument/2006/math"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zh-TW" altLang="en-US" sz="2000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</m:sub>
                    </m:sSub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b="1" dirty="0">
                    <a:latin typeface="Consolas" panose="020B0609020204030204" pitchFamily="49" charset="0"/>
                  </a:rPr>
                  <a:t> </a:t>
                </a:r>
                <a:r>
                  <a:rPr lang="en-US" altLang="zh-TW" sz="2000" dirty="0">
                    <a:latin typeface="Consolas" panose="020B0609020204030204" pitchFamily="49" charset="0"/>
                  </a:rPr>
                  <a:t>(get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),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,…,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))</a:t>
                </a:r>
              </a:p>
              <a:p>
                <a:pPr marL="457200" lvl="1" indent="0">
                  <a:lnSpc>
                    <a:spcPct val="11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𝜕𝜑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･･･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TW" sz="2000" dirty="0">
                  <a:latin typeface="Consolas" panose="020B0609020204030204" pitchFamily="49" charset="0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lang="en-US" altLang="zh-TW" dirty="0">
                    <a:latin typeface="Consolas" panose="020B0609020204030204" pitchFamily="49" charset="0"/>
                  </a:rPr>
                  <a:t>Return </a:t>
                </a:r>
                <a14:m>
                  <m:oMath xmlns:m="http://schemas.openxmlformats.org/officeDocument/2006/math"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200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altLang="zh-TW" dirty="0">
                    <a:latin typeface="Consolas" panose="020B0609020204030204" pitchFamily="49" charset="0"/>
                  </a:rPr>
                  <a:t>maximum flow).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altLang="zh-TW" sz="2000" dirty="0"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TW" sz="2000" b="1" dirty="0">
                    <a:latin typeface="Consolas" panose="020B0609020204030204" pitchFamily="49" charset="0"/>
                  </a:rPr>
                  <a:t>Step 2-2: (Pushing excess flows back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TW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2000" b="1" dirty="0">
                    <a:latin typeface="Consolas" panose="020B0609020204030204" pitchFamily="49" charset="0"/>
                  </a:rPr>
                  <a:t>)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−1,…, 1</m:t>
                    </m:r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sz="2000" b="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: 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for each arc </a:t>
                </a:r>
                <a14:m>
                  <m:oMath xmlns:m="http://schemas.openxmlformats.org/officeDocument/2006/math"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 smtClean="0">
                        <a:latin typeface="Cambria Math" panose="02040503050406030204" pitchFamily="18" charset="0"/>
                      </a:rPr>
                      <m:t>)∈</m:t>
                    </m:r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 list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TW" sz="2000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push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:</a:t>
                </a:r>
              </a:p>
              <a:p>
                <a:pPr marL="1073150" lvl="5" indent="0">
                  <a:lnSpc>
                    <a:spcPct val="11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if</a:t>
                </a:r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r>
                      <a:rPr lang="en-US" altLang="zh-TW" sz="2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)∈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TW" altLang="en-US" sz="2000" i="1" dirty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)←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⁡{−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𝜕𝜑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), 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TW" altLang="en-US" sz="2000" i="1" dirty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	</a:t>
                </a:r>
              </a:p>
              <a:p>
                <a:pPr marL="1073150" lvl="5" indent="0">
                  <a:lnSpc>
                    <a:spcPct val="110000"/>
                  </a:lnSpc>
                  <a:buNone/>
                  <a:tabLst>
                    <a:tab pos="1073150" algn="l"/>
                  </a:tabLst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if</a:t>
                </a:r>
                <a:r>
                  <a:rPr lang="en-US" altLang="zh-TW" sz="2000" dirty="0"/>
                  <a:t>  </a:t>
                </a:r>
                <a14:m>
                  <m:oMath xmlns:m="http://schemas.openxmlformats.org/officeDocument/2006/math"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)∈</m:t>
                    </m:r>
                  </m:oMath>
                </a14:m>
                <a:r>
                  <a:rPr lang="en-US" altLang="zh-TW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TW" altLang="en-US" sz="2000" i="1" dirty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altLang="zh-TW" sz="2000" dirty="0">
                    <a:latin typeface="Consolas" panose="020B0609020204030204" pitchFamily="49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𝑣𝑖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)←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 err="1">
                        <a:latin typeface="Cambria Math" panose="02040503050406030204" pitchFamily="18" charset="0"/>
                      </a:rPr>
                      <m:t>𝑣𝑖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)−</m:t>
                    </m:r>
                    <m:r>
                      <m:rPr>
                        <m:sty m:val="p"/>
                      </m:rPr>
                      <a:rPr lang="en-US" altLang="zh-TW" sz="2000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⁡{−</m:t>
                    </m:r>
                    <m:r>
                      <a:rPr lang="zh-TW" altLang="en-US" sz="2000" i="1" dirty="0">
                        <a:latin typeface="Cambria Math" panose="02040503050406030204" pitchFamily="18" charset="0"/>
                      </a:rPr>
                      <m:t>𝜕𝜑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altLang="zh-TW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000" i="1" dirty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TW" altLang="en-US" sz="2000" i="1" dirty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𝑣𝑖</m:t>
                    </m:r>
                    <m:r>
                      <a:rPr lang="en-US" altLang="zh-TW" sz="2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sz="2000" i="1" dirty="0" err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sz="2000" i="1" dirty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endParaRPr lang="en-US" altLang="zh-TW" sz="2000" dirty="0">
                  <a:latin typeface="Consolas" panose="020B0609020204030204" pitchFamily="49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zh-TW" sz="2000" dirty="0">
                    <a:latin typeface="Consolas" panose="020B0609020204030204" pitchFamily="49" charset="0"/>
                  </a:rPr>
                  <a:t>Go to Step 2-1. </a:t>
                </a:r>
                <a:endParaRPr lang="zh-TW" altLang="en-US" sz="2000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4193DBD2-8BFB-5A46-8B42-518D3E66C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4551"/>
                <a:ext cx="10515600" cy="5156922"/>
              </a:xfrm>
              <a:blipFill>
                <a:blip r:embed="rId3"/>
                <a:stretch>
                  <a:fillRect l="-638" t="-7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67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E01317-7737-C8C2-A1D7-FF311BB72D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8407" y="1027594"/>
                <a:ext cx="9688749" cy="3735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TW" dirty="0"/>
                  <a:t>Step 2 = step 1 </a:t>
                </a:r>
              </a:p>
              <a:p>
                <a:pPr marL="0" indent="0">
                  <a:buNone/>
                </a:pPr>
                <a:r>
                  <a:rPr lang="en-US" altLang="zh-TW" dirty="0"/>
                  <a:t>Step 1-1: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Step 1-2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b="1" dirty="0">
                    <a:solidFill>
                      <a:schemeClr val="accent1">
                        <a:lumMod val="75000"/>
                      </a:schemeClr>
                    </a:solidFill>
                  </a:rPr>
                  <a:t>Step 1 &amp; 2 :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TW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TW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TW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altLang="zh-TW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1" i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TW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TW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zh-TW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r>
                  <a:rPr lang="en-US" altLang="zh-TW" dirty="0"/>
                  <a:t>Will find a maximum flow </a:t>
                </a:r>
                <a:r>
                  <a:rPr lang="en-US" altLang="zh-TW" dirty="0" err="1"/>
                  <a:t>ofter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TW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TW" b="1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zh-TW" b="1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TW" b="1" i="0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zh-TW" b="1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altLang="zh-TW" b="1" i="1" dirty="0" err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zh-TW" b="1" i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TW" b="1" dirty="0">
                    <a:solidFill>
                      <a:schemeClr val="accent1">
                        <a:lumMod val="75000"/>
                      </a:schemeClr>
                    </a:solidFill>
                  </a:rPr>
                  <a:t>iterations </a:t>
                </a:r>
                <a:r>
                  <a:rPr lang="en-US" altLang="zh-TW" dirty="0"/>
                  <a:t>of Step1 and Step2</a:t>
                </a:r>
                <a:endParaRPr lang="zh-TW" altLang="en-US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57E01317-7737-C8C2-A1D7-FF311BB72D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8407" y="1027594"/>
                <a:ext cx="9688749" cy="3735421"/>
              </a:xfrm>
              <a:blipFill>
                <a:blip r:embed="rId3"/>
                <a:stretch>
                  <a:fillRect l="-1259" t="-2778" r="-8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1B992187-FF75-DBB1-3452-902C88C660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95601" y="5349249"/>
                <a:ext cx="6400798" cy="4811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altLang="zh-TW" dirty="0"/>
                  <a:t>Complexity: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( 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sty m:val="p"/>
                      </m:rP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TW" i="1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𝑛𝑈</m:t>
                    </m:r>
                    <m:r>
                      <a:rPr lang="en-US" altLang="zh-TW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內容版面配置區 2">
                <a:extLst>
                  <a:ext uri="{FF2B5EF4-FFF2-40B4-BE49-F238E27FC236}">
                    <a16:creationId xmlns:a16="http://schemas.microsoft.com/office/drawing/2014/main" id="{1B992187-FF75-DBB1-3452-902C88C66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5349249"/>
                <a:ext cx="6400798" cy="481157"/>
              </a:xfrm>
              <a:prstGeom prst="rect">
                <a:avLst/>
              </a:prstGeom>
              <a:blipFill>
                <a:blip r:embed="rId4"/>
                <a:stretch>
                  <a:fillRect t="-21795" b="-3717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2">
            <a:extLst>
              <a:ext uri="{FF2B5EF4-FFF2-40B4-BE49-F238E27FC236}">
                <a16:creationId xmlns:a16="http://schemas.microsoft.com/office/drawing/2014/main" id="{B93A9CB1-93A7-5F3E-04DA-055C5385C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092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834CF-6A4B-0231-FF3A-8BB9523C7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94" y="490237"/>
            <a:ext cx="10515600" cy="1325563"/>
          </a:xfrm>
        </p:spPr>
        <p:txBody>
          <a:bodyPr/>
          <a:lstStyle/>
          <a:p>
            <a:r>
              <a:rPr lang="en-US" altLang="zh-TW" sz="3200" dirty="0">
                <a:latin typeface="Aharoni" panose="02010803020104030203" pitchFamily="2" charset="-79"/>
                <a:cs typeface="Aharoni" panose="02010803020104030203" pitchFamily="2" charset="-79"/>
              </a:rPr>
              <a:t>Example</a:t>
            </a:r>
            <a:endParaRPr lang="zh-TW" alt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0B7512A4-D534-EC89-2E82-BE40AEDEB52B}"/>
                  </a:ext>
                </a:extLst>
              </p:cNvPr>
              <p:cNvSpPr/>
              <p:nvPr/>
            </p:nvSpPr>
            <p:spPr>
              <a:xfrm>
                <a:off x="1302481" y="3103418"/>
                <a:ext cx="661555" cy="65116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0B7512A4-D534-EC89-2E82-BE40AEDEB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481" y="3103418"/>
                <a:ext cx="661555" cy="65116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A32D934C-22B1-05A4-3E92-D32DEC55058B}"/>
                  </a:ext>
                </a:extLst>
              </p:cNvPr>
              <p:cNvSpPr/>
              <p:nvPr/>
            </p:nvSpPr>
            <p:spPr>
              <a:xfrm>
                <a:off x="4731539" y="3103418"/>
                <a:ext cx="661555" cy="65116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A32D934C-22B1-05A4-3E92-D32DEC550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539" y="3103418"/>
                <a:ext cx="661555" cy="65116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ED1CBCC7-E5E2-E458-08F0-9CF35DCEAD02}"/>
                  </a:ext>
                </a:extLst>
              </p:cNvPr>
              <p:cNvSpPr/>
              <p:nvPr/>
            </p:nvSpPr>
            <p:spPr>
              <a:xfrm>
                <a:off x="2971655" y="2010115"/>
                <a:ext cx="661555" cy="65116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ED1CBCC7-E5E2-E458-08F0-9CF35DCEA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655" y="2010115"/>
                <a:ext cx="661555" cy="65116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D34A5D35-A4F3-425A-E9F1-D90B6407CD61}"/>
                  </a:ext>
                </a:extLst>
              </p:cNvPr>
              <p:cNvSpPr/>
              <p:nvPr/>
            </p:nvSpPr>
            <p:spPr>
              <a:xfrm>
                <a:off x="3009781" y="4065137"/>
                <a:ext cx="661555" cy="65116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D34A5D35-A4F3-425A-E9F1-D90B6407C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781" y="4065137"/>
                <a:ext cx="661555" cy="65116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DA3F371-BC8F-F18D-8279-28266975E7EB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1867154" y="2565918"/>
            <a:ext cx="1201383" cy="632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315F019-E53B-5191-1C7E-93CC77637100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1867154" y="3659221"/>
            <a:ext cx="1142627" cy="73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3BEB854-BCE5-2733-B141-95650DA3F53D}"/>
              </a:ext>
            </a:extLst>
          </p:cNvPr>
          <p:cNvCxnSpPr>
            <a:cxnSpLocks/>
            <a:stCxn id="7" idx="6"/>
            <a:endCxn id="5" idx="3"/>
          </p:cNvCxnSpPr>
          <p:nvPr/>
        </p:nvCxnSpPr>
        <p:spPr>
          <a:xfrm flipV="1">
            <a:off x="3671336" y="3659221"/>
            <a:ext cx="1157085" cy="73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9671E815-7C8A-3899-B4A5-4A64CFB3ADCF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3302433" y="2661279"/>
            <a:ext cx="38126" cy="1403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F6DEF42-2BC7-03F6-A389-472D8864B672}"/>
              </a:ext>
            </a:extLst>
          </p:cNvPr>
          <p:cNvSpPr txBox="1"/>
          <p:nvPr/>
        </p:nvSpPr>
        <p:spPr>
          <a:xfrm>
            <a:off x="2210403" y="2391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F06C1D9-6AB1-3670-73A7-CCA09C7A0668}"/>
              </a:ext>
            </a:extLst>
          </p:cNvPr>
          <p:cNvSpPr txBox="1"/>
          <p:nvPr/>
        </p:nvSpPr>
        <p:spPr>
          <a:xfrm>
            <a:off x="4195716" y="24766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4E2AD8C-6FF0-8E04-D4C6-74A53F2694E0}"/>
              </a:ext>
            </a:extLst>
          </p:cNvPr>
          <p:cNvSpPr txBox="1"/>
          <p:nvPr/>
        </p:nvSpPr>
        <p:spPr>
          <a:xfrm>
            <a:off x="2063546" y="4072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DC2870B-0133-E719-FEEA-9ED686E9E1B9}"/>
              </a:ext>
            </a:extLst>
          </p:cNvPr>
          <p:cNvSpPr txBox="1"/>
          <p:nvPr/>
        </p:nvSpPr>
        <p:spPr>
          <a:xfrm>
            <a:off x="4267738" y="40723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4A528C5D-1F75-1F03-1827-E93C65CBEABF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3536328" y="2565918"/>
            <a:ext cx="1292093" cy="632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1A8A934C-A4F1-4E98-1585-DF0C54907C30}"/>
              </a:ext>
            </a:extLst>
          </p:cNvPr>
          <p:cNvSpPr txBox="1"/>
          <p:nvPr/>
        </p:nvSpPr>
        <p:spPr>
          <a:xfrm>
            <a:off x="3008163" y="3198706"/>
            <a:ext cx="2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299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9D65C-510B-1107-B7A3-470F790A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b="1" dirty="0">
                <a:latin typeface="Consolas" panose="020B0609020204030204" pitchFamily="49" charset="0"/>
              </a:rPr>
              <a:t>Step 0: (</a:t>
            </a:r>
            <a:r>
              <a:rPr lang="en-US" altLang="zh-TW" sz="3200" b="1" dirty="0" err="1">
                <a:latin typeface="Consolas" panose="020B0609020204030204" pitchFamily="49" charset="0"/>
              </a:rPr>
              <a:t>Preflow</a:t>
            </a:r>
            <a:r>
              <a:rPr lang="en-US" altLang="zh-TW" sz="3200" b="1" dirty="0">
                <a:latin typeface="Consolas" panose="020B0609020204030204" pitchFamily="49" charset="0"/>
              </a:rPr>
              <a:t> Initialization)</a:t>
            </a:r>
            <a:endParaRPr lang="zh-TW" alt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62C787BB-9A84-3080-27DC-033FC76D3798}"/>
                  </a:ext>
                </a:extLst>
              </p:cNvPr>
              <p:cNvSpPr/>
              <p:nvPr/>
            </p:nvSpPr>
            <p:spPr>
              <a:xfrm>
                <a:off x="1394769" y="3881143"/>
                <a:ext cx="661555" cy="65116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62C787BB-9A84-3080-27DC-033FC76D3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769" y="3881143"/>
                <a:ext cx="661555" cy="65116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EE05F248-AFC9-7C5D-236B-095E84CBAF80}"/>
                  </a:ext>
                </a:extLst>
              </p:cNvPr>
              <p:cNvSpPr/>
              <p:nvPr/>
            </p:nvSpPr>
            <p:spPr>
              <a:xfrm>
                <a:off x="4760086" y="3853880"/>
                <a:ext cx="661555" cy="65116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EE05F248-AFC9-7C5D-236B-095E84CBA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086" y="3853880"/>
                <a:ext cx="661555" cy="65116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05B66FDD-AF9C-E172-99E6-F8ABC4234185}"/>
                  </a:ext>
                </a:extLst>
              </p:cNvPr>
              <p:cNvSpPr/>
              <p:nvPr/>
            </p:nvSpPr>
            <p:spPr>
              <a:xfrm>
                <a:off x="3000202" y="2760577"/>
                <a:ext cx="661555" cy="65116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05B66FDD-AF9C-E172-99E6-F8ABC4234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202" y="2760577"/>
                <a:ext cx="661555" cy="65116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4352B1E6-A5ED-CC0C-252A-A4A8FA1715C8}"/>
                  </a:ext>
                </a:extLst>
              </p:cNvPr>
              <p:cNvSpPr/>
              <p:nvPr/>
            </p:nvSpPr>
            <p:spPr>
              <a:xfrm>
                <a:off x="3038328" y="4815599"/>
                <a:ext cx="661555" cy="65116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4352B1E6-A5ED-CC0C-252A-A4A8FA171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328" y="4815599"/>
                <a:ext cx="661555" cy="65116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684185B-8EE0-6389-463F-1A5526F8A772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1959442" y="3316380"/>
            <a:ext cx="1137642" cy="66012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FAF07605-87CD-85E9-ACDF-FBEA109BA40B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1959442" y="4436946"/>
            <a:ext cx="1078886" cy="70423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B67EF3C-C98B-7AA9-1844-86DA2900609C}"/>
              </a:ext>
            </a:extLst>
          </p:cNvPr>
          <p:cNvCxnSpPr>
            <a:cxnSpLocks/>
            <a:stCxn id="7" idx="6"/>
            <a:endCxn id="5" idx="3"/>
          </p:cNvCxnSpPr>
          <p:nvPr/>
        </p:nvCxnSpPr>
        <p:spPr>
          <a:xfrm flipV="1">
            <a:off x="3699883" y="4409683"/>
            <a:ext cx="1157085" cy="73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A15DFDC-88C0-C3F5-2222-52792C744016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3330980" y="3411741"/>
            <a:ext cx="38126" cy="1403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D0E6ABE-D19C-0D47-E4D8-709F8F6D05D9}"/>
              </a:ext>
            </a:extLst>
          </p:cNvPr>
          <p:cNvSpPr txBox="1"/>
          <p:nvPr/>
        </p:nvSpPr>
        <p:spPr>
          <a:xfrm>
            <a:off x="2092093" y="3141707"/>
            <a:ext cx="5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6</a:t>
            </a:r>
            <a:r>
              <a:rPr lang="en-US" altLang="zh-TW" dirty="0"/>
              <a:t>/6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8298DD3-B2BF-0F36-DACD-59115DD4CB8C}"/>
              </a:ext>
            </a:extLst>
          </p:cNvPr>
          <p:cNvSpPr txBox="1"/>
          <p:nvPr/>
        </p:nvSpPr>
        <p:spPr>
          <a:xfrm>
            <a:off x="4224263" y="322707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/4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E36F91E-3AE0-2D5A-07F1-B5FBEB4A817C}"/>
              </a:ext>
            </a:extLst>
          </p:cNvPr>
          <p:cNvSpPr txBox="1"/>
          <p:nvPr/>
        </p:nvSpPr>
        <p:spPr>
          <a:xfrm>
            <a:off x="2092093" y="482277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r>
              <a:rPr lang="en-US" altLang="zh-TW" dirty="0"/>
              <a:t>/4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1C5C46F-C7D0-E07F-5352-BA53AE041834}"/>
              </a:ext>
            </a:extLst>
          </p:cNvPr>
          <p:cNvSpPr txBox="1"/>
          <p:nvPr/>
        </p:nvSpPr>
        <p:spPr>
          <a:xfrm>
            <a:off x="4296285" y="482277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/7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77CFE45-CEC3-F721-0761-5B552D768570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3564875" y="3316380"/>
            <a:ext cx="1292093" cy="632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8FC4459-AA32-2283-5F7E-02B3AD4EB1A5}"/>
              </a:ext>
            </a:extLst>
          </p:cNvPr>
          <p:cNvSpPr txBox="1"/>
          <p:nvPr/>
        </p:nvSpPr>
        <p:spPr>
          <a:xfrm>
            <a:off x="2909165" y="4022059"/>
            <a:ext cx="55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/3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9E08C9AE-B139-0426-1BF5-7DCFF4598B61}"/>
                  </a:ext>
                </a:extLst>
              </p:cNvPr>
              <p:cNvSpPr/>
              <p:nvPr/>
            </p:nvSpPr>
            <p:spPr>
              <a:xfrm>
                <a:off x="6706618" y="3850516"/>
                <a:ext cx="661555" cy="65116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9E08C9AE-B139-0426-1BF5-7DCFF4598B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618" y="3850516"/>
                <a:ext cx="661555" cy="65116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D9BE34B9-0117-EA7D-CE7B-C684B0A6E376}"/>
                  </a:ext>
                </a:extLst>
              </p:cNvPr>
              <p:cNvSpPr/>
              <p:nvPr/>
            </p:nvSpPr>
            <p:spPr>
              <a:xfrm>
                <a:off x="10135676" y="3850516"/>
                <a:ext cx="661555" cy="65116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D9BE34B9-0117-EA7D-CE7B-C684B0A6E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5676" y="3850516"/>
                <a:ext cx="661555" cy="65116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3C64DA54-64FB-AE30-8719-DBD5F042701E}"/>
                  </a:ext>
                </a:extLst>
              </p:cNvPr>
              <p:cNvSpPr/>
              <p:nvPr/>
            </p:nvSpPr>
            <p:spPr>
              <a:xfrm>
                <a:off x="8375792" y="2757213"/>
                <a:ext cx="661555" cy="65116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3C64DA54-64FB-AE30-8719-DBD5F0427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5792" y="2757213"/>
                <a:ext cx="661555" cy="65116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BCEE1206-05C6-7282-BDED-909AED334B6D}"/>
                  </a:ext>
                </a:extLst>
              </p:cNvPr>
              <p:cNvSpPr/>
              <p:nvPr/>
            </p:nvSpPr>
            <p:spPr>
              <a:xfrm>
                <a:off x="8413918" y="4812235"/>
                <a:ext cx="661555" cy="65116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BCEE1206-05C6-7282-BDED-909AED334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918" y="4812235"/>
                <a:ext cx="661555" cy="65116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52DCCEE-8D67-3B45-034C-252CB458E5CD}"/>
              </a:ext>
            </a:extLst>
          </p:cNvPr>
          <p:cNvCxnSpPr>
            <a:cxnSpLocks/>
            <a:stCxn id="20" idx="3"/>
            <a:endCxn id="18" idx="7"/>
          </p:cNvCxnSpPr>
          <p:nvPr/>
        </p:nvCxnSpPr>
        <p:spPr>
          <a:xfrm flipH="1">
            <a:off x="7271291" y="3313016"/>
            <a:ext cx="1201383" cy="632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9B89DA0-C5C4-9C9F-801F-7ECC2578D40A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7368173" y="4315136"/>
            <a:ext cx="1045745" cy="822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D530522-E320-55F1-DBE6-D65FFF674070}"/>
              </a:ext>
            </a:extLst>
          </p:cNvPr>
          <p:cNvCxnSpPr>
            <a:cxnSpLocks/>
            <a:stCxn id="21" idx="6"/>
            <a:endCxn id="19" idx="3"/>
          </p:cNvCxnSpPr>
          <p:nvPr/>
        </p:nvCxnSpPr>
        <p:spPr>
          <a:xfrm flipV="1">
            <a:off x="9075473" y="4406319"/>
            <a:ext cx="1157085" cy="73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DD345C6-82DA-B5AB-EAE2-94BA3A4284C2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8706570" y="3408377"/>
            <a:ext cx="38126" cy="1403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AC69CB4-47B6-C830-5747-39E6EED67EE1}"/>
              </a:ext>
            </a:extLst>
          </p:cNvPr>
          <p:cNvSpPr txBox="1"/>
          <p:nvPr/>
        </p:nvSpPr>
        <p:spPr>
          <a:xfrm>
            <a:off x="7614540" y="31383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88F6A52-96CD-B1CD-8287-6DBAC936C6F1}"/>
              </a:ext>
            </a:extLst>
          </p:cNvPr>
          <p:cNvSpPr txBox="1"/>
          <p:nvPr/>
        </p:nvSpPr>
        <p:spPr>
          <a:xfrm>
            <a:off x="9599853" y="32237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4087443-5046-F4A0-48AD-F8857467EAF4}"/>
              </a:ext>
            </a:extLst>
          </p:cNvPr>
          <p:cNvSpPr txBox="1"/>
          <p:nvPr/>
        </p:nvSpPr>
        <p:spPr>
          <a:xfrm>
            <a:off x="7467683" y="4819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4CE1674-9944-1E2B-4392-16C9DA4FCDF8}"/>
              </a:ext>
            </a:extLst>
          </p:cNvPr>
          <p:cNvSpPr txBox="1"/>
          <p:nvPr/>
        </p:nvSpPr>
        <p:spPr>
          <a:xfrm>
            <a:off x="9671875" y="48194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F0214C8-7D68-B9BA-C9FD-D405C0CF6CFB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8940465" y="3313016"/>
            <a:ext cx="1292093" cy="632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98BE4A4-9018-FEF4-6632-C80A631B5A48}"/>
              </a:ext>
            </a:extLst>
          </p:cNvPr>
          <p:cNvSpPr txBox="1"/>
          <p:nvPr/>
        </p:nvSpPr>
        <p:spPr>
          <a:xfrm>
            <a:off x="8412300" y="3945804"/>
            <a:ext cx="2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52EA51C-22A2-EB8A-820F-F814F16DBD2C}"/>
              </a:ext>
            </a:extLst>
          </p:cNvPr>
          <p:cNvSpPr txBox="1"/>
          <p:nvPr/>
        </p:nvSpPr>
        <p:spPr>
          <a:xfrm>
            <a:off x="1467592" y="1817943"/>
            <a:ext cx="1529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Network </a:t>
            </a:r>
            <a:endParaRPr lang="zh-TW" altLang="en-US" sz="2000" b="1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11655E6-F8B2-C49B-2C5F-46F6796EF0BC}"/>
              </a:ext>
            </a:extLst>
          </p:cNvPr>
          <p:cNvSpPr txBox="1"/>
          <p:nvPr/>
        </p:nvSpPr>
        <p:spPr>
          <a:xfrm>
            <a:off x="6511582" y="1814432"/>
            <a:ext cx="2943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/>
              <a:t>Residual Network 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74925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5B9D65C-510B-1107-B7A3-470F790A54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3200" b="1" dirty="0">
                    <a:latin typeface="Consolas" panose="020B0609020204030204" pitchFamily="49" charset="0"/>
                  </a:rPr>
                  <a:t>Step 1-1:(Obtaining MA-Ordering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TW" sz="32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3200" b="1" dirty="0">
                    <a:latin typeface="Consolas" panose="020B06090202040302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5B9D65C-510B-1107-B7A3-470F790A5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9E08C9AE-B139-0426-1BF5-7DCFF4598B61}"/>
                  </a:ext>
                </a:extLst>
              </p:cNvPr>
              <p:cNvSpPr/>
              <p:nvPr/>
            </p:nvSpPr>
            <p:spPr>
              <a:xfrm>
                <a:off x="1625168" y="3429000"/>
                <a:ext cx="661555" cy="65116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9E08C9AE-B139-0426-1BF5-7DCFF4598B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168" y="3429000"/>
                <a:ext cx="661555" cy="65116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D9BE34B9-0117-EA7D-CE7B-C684B0A6E376}"/>
                  </a:ext>
                </a:extLst>
              </p:cNvPr>
              <p:cNvSpPr/>
              <p:nvPr/>
            </p:nvSpPr>
            <p:spPr>
              <a:xfrm>
                <a:off x="5054226" y="3429000"/>
                <a:ext cx="661555" cy="65116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D9BE34B9-0117-EA7D-CE7B-C684B0A6E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4226" y="3429000"/>
                <a:ext cx="661555" cy="65116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3C64DA54-64FB-AE30-8719-DBD5F042701E}"/>
                  </a:ext>
                </a:extLst>
              </p:cNvPr>
              <p:cNvSpPr/>
              <p:nvPr/>
            </p:nvSpPr>
            <p:spPr>
              <a:xfrm>
                <a:off x="3294342" y="2335697"/>
                <a:ext cx="661555" cy="65116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3C64DA54-64FB-AE30-8719-DBD5F0427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42" y="2335697"/>
                <a:ext cx="661555" cy="65116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BCEE1206-05C6-7282-BDED-909AED334B6D}"/>
                  </a:ext>
                </a:extLst>
              </p:cNvPr>
              <p:cNvSpPr/>
              <p:nvPr/>
            </p:nvSpPr>
            <p:spPr>
              <a:xfrm>
                <a:off x="3312986" y="4390719"/>
                <a:ext cx="661555" cy="65116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BCEE1206-05C6-7282-BDED-909AED334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986" y="4390719"/>
                <a:ext cx="661555" cy="65116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852DCCEE-8D67-3B45-034C-252CB458E5CD}"/>
              </a:ext>
            </a:extLst>
          </p:cNvPr>
          <p:cNvCxnSpPr>
            <a:cxnSpLocks/>
            <a:stCxn id="20" idx="3"/>
            <a:endCxn id="18" idx="7"/>
          </p:cNvCxnSpPr>
          <p:nvPr/>
        </p:nvCxnSpPr>
        <p:spPr>
          <a:xfrm flipH="1">
            <a:off x="2189841" y="2891500"/>
            <a:ext cx="1201383" cy="632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9B89DA0-C5C4-9C9F-801F-7ECC2578D40A}"/>
              </a:ext>
            </a:extLst>
          </p:cNvPr>
          <p:cNvCxnSpPr>
            <a:cxnSpLocks/>
            <a:stCxn id="21" idx="2"/>
          </p:cNvCxnSpPr>
          <p:nvPr/>
        </p:nvCxnSpPr>
        <p:spPr>
          <a:xfrm flipH="1" flipV="1">
            <a:off x="2267241" y="3893620"/>
            <a:ext cx="1045745" cy="8226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D530522-E320-55F1-DBE6-D65FFF674070}"/>
              </a:ext>
            </a:extLst>
          </p:cNvPr>
          <p:cNvCxnSpPr>
            <a:cxnSpLocks/>
            <a:stCxn id="21" idx="6"/>
            <a:endCxn id="19" idx="3"/>
          </p:cNvCxnSpPr>
          <p:nvPr/>
        </p:nvCxnSpPr>
        <p:spPr>
          <a:xfrm flipV="1">
            <a:off x="3974541" y="3984803"/>
            <a:ext cx="1176567" cy="73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DD345C6-82DA-B5AB-EAE2-94BA3A4284C2}"/>
              </a:ext>
            </a:extLst>
          </p:cNvPr>
          <p:cNvCxnSpPr>
            <a:cxnSpLocks/>
            <a:stCxn id="20" idx="4"/>
            <a:endCxn id="21" idx="0"/>
          </p:cNvCxnSpPr>
          <p:nvPr/>
        </p:nvCxnSpPr>
        <p:spPr>
          <a:xfrm>
            <a:off x="3625120" y="2986861"/>
            <a:ext cx="18644" cy="1403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AC69CB4-47B6-C830-5747-39E6EED67EE1}"/>
              </a:ext>
            </a:extLst>
          </p:cNvPr>
          <p:cNvSpPr txBox="1"/>
          <p:nvPr/>
        </p:nvSpPr>
        <p:spPr>
          <a:xfrm>
            <a:off x="2533090" y="2716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488F6A52-96CD-B1CD-8287-6DBAC936C6F1}"/>
              </a:ext>
            </a:extLst>
          </p:cNvPr>
          <p:cNvSpPr txBox="1"/>
          <p:nvPr/>
        </p:nvSpPr>
        <p:spPr>
          <a:xfrm>
            <a:off x="4518403" y="2802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4087443-5046-F4A0-48AD-F8857467EAF4}"/>
              </a:ext>
            </a:extLst>
          </p:cNvPr>
          <p:cNvSpPr txBox="1"/>
          <p:nvPr/>
        </p:nvSpPr>
        <p:spPr>
          <a:xfrm>
            <a:off x="2386233" y="4397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4CE1674-9944-1E2B-4392-16C9DA4FCDF8}"/>
              </a:ext>
            </a:extLst>
          </p:cNvPr>
          <p:cNvSpPr txBox="1"/>
          <p:nvPr/>
        </p:nvSpPr>
        <p:spPr>
          <a:xfrm>
            <a:off x="4590425" y="4397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</a:t>
            </a:r>
            <a:endParaRPr lang="zh-TW" altLang="en-US" dirty="0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0F0214C8-7D68-B9BA-C9FD-D405C0CF6CFB}"/>
              </a:ext>
            </a:extLst>
          </p:cNvPr>
          <p:cNvCxnSpPr>
            <a:cxnSpLocks/>
          </p:cNvCxnSpPr>
          <p:nvPr/>
        </p:nvCxnSpPr>
        <p:spPr>
          <a:xfrm>
            <a:off x="3859015" y="2909803"/>
            <a:ext cx="1292093" cy="632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98BE4A4-9018-FEF4-6632-C80A631B5A48}"/>
              </a:ext>
            </a:extLst>
          </p:cNvPr>
          <p:cNvSpPr txBox="1"/>
          <p:nvPr/>
        </p:nvSpPr>
        <p:spPr>
          <a:xfrm>
            <a:off x="3330850" y="3524288"/>
            <a:ext cx="28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FDA363A-7102-1C42-A4DE-47D24C3F61A5}"/>
              </a:ext>
            </a:extLst>
          </p:cNvPr>
          <p:cNvSpPr txBox="1"/>
          <p:nvPr/>
        </p:nvSpPr>
        <p:spPr>
          <a:xfrm>
            <a:off x="3413221" y="18344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E54695A-3E78-6DF9-1564-0BA8293BA37F}"/>
              </a:ext>
            </a:extLst>
          </p:cNvPr>
          <p:cNvSpPr txBox="1"/>
          <p:nvPr/>
        </p:nvSpPr>
        <p:spPr>
          <a:xfrm>
            <a:off x="5715781" y="33844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7CCDCA67-9A60-D5DC-7FC5-FCEEBA361F54}"/>
              </a:ext>
            </a:extLst>
          </p:cNvPr>
          <p:cNvSpPr txBox="1"/>
          <p:nvPr/>
        </p:nvSpPr>
        <p:spPr>
          <a:xfrm>
            <a:off x="3557329" y="50935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E35CFF8-CAA4-5326-28E7-2D8E666E071E}"/>
              </a:ext>
            </a:extLst>
          </p:cNvPr>
          <p:cNvSpPr txBox="1"/>
          <p:nvPr/>
        </p:nvSpPr>
        <p:spPr>
          <a:xfrm>
            <a:off x="1247845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0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3B00315-E1F2-9A18-8604-32B6CEFCE1B8}"/>
              </a:ext>
            </a:extLst>
          </p:cNvPr>
          <p:cNvSpPr txBox="1"/>
          <p:nvPr/>
        </p:nvSpPr>
        <p:spPr>
          <a:xfrm>
            <a:off x="3436276" y="1811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4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7627F1B-C3D2-396A-45F4-7A723096FF4F}"/>
              </a:ext>
            </a:extLst>
          </p:cNvPr>
          <p:cNvSpPr txBox="1"/>
          <p:nvPr/>
        </p:nvSpPr>
        <p:spPr>
          <a:xfrm>
            <a:off x="3572182" y="5078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4E4F131-D1AE-87CA-F4F0-64E521F5F1E4}"/>
                  </a:ext>
                </a:extLst>
              </p:cNvPr>
              <p:cNvSpPr txBox="1"/>
              <p:nvPr/>
            </p:nvSpPr>
            <p:spPr>
              <a:xfrm>
                <a:off x="6795466" y="1811442"/>
                <a:ext cx="412194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(2)=4, </m:t>
                      </m:r>
                      <m:sSub>
                        <m:sSub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000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(3)=7, </m:t>
                      </m:r>
                      <m:sSub>
                        <m:sSub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=3,  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={4,3}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4E4F131-D1AE-87CA-F4F0-64E521F5F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66" y="1811442"/>
                <a:ext cx="4121944" cy="193899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54A272B1-22A1-8D6E-B37D-522E37086524}"/>
                  </a:ext>
                </a:extLst>
              </p:cNvPr>
              <p:cNvSpPr txBox="1"/>
              <p:nvPr/>
            </p:nvSpPr>
            <p:spPr>
              <a:xfrm>
                <a:off x="6795465" y="3992660"/>
                <a:ext cx="480078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=4+3=7,</m:t>
                      </m:r>
                      <m:sSub>
                        <m:sSub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={4,3,2}</m:t>
                      </m:r>
                    </m:oMath>
                  </m:oMathPara>
                </a14:m>
                <a:endParaRPr lang="en-US" altLang="zh-TW" sz="2000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(1)=0, 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54A272B1-22A1-8D6E-B37D-522E37086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65" y="3992660"/>
                <a:ext cx="4800789" cy="19389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FF39C815-0297-C74C-522F-C0733A6644CA}"/>
              </a:ext>
            </a:extLst>
          </p:cNvPr>
          <p:cNvSpPr txBox="1"/>
          <p:nvPr/>
        </p:nvSpPr>
        <p:spPr>
          <a:xfrm>
            <a:off x="3436276" y="1844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7</a:t>
            </a:r>
            <a:endParaRPr lang="zh-TW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9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6" grpId="0"/>
      <p:bldP spid="36" grpId="1"/>
      <p:bldP spid="37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5B9D65C-510B-1107-B7A3-470F790A54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44343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TW" sz="3200" b="1" dirty="0">
                    <a:latin typeface="Consolas" panose="020B0609020204030204" pitchFamily="49" charset="0"/>
                  </a:rPr>
                  <a:t>Step 1-2:(Pushing </a:t>
                </a:r>
                <a:r>
                  <a:rPr lang="en-US" altLang="zh-TW" sz="3200" b="1" dirty="0" err="1">
                    <a:latin typeface="Consolas" panose="020B0609020204030204" pitchFamily="49" charset="0"/>
                  </a:rPr>
                  <a:t>preflows</a:t>
                </a:r>
                <a:r>
                  <a:rPr lang="en-US" altLang="zh-TW" sz="3200" b="1" dirty="0">
                    <a:latin typeface="Consolas" panose="020B0609020204030204" pitchFamily="49" charset="0"/>
                  </a:rPr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TW" sz="3200" b="1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sz="3200" b="1" dirty="0">
                    <a:latin typeface="Consolas" panose="020B0609020204030204" pitchFamily="49" charset="0"/>
                  </a:rPr>
                  <a:t>)</a:t>
                </a:r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25B9D65C-510B-1107-B7A3-470F790A54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44343"/>
                <a:ext cx="10515600" cy="1325563"/>
              </a:xfrm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4E4F131-D1AE-87CA-F4F0-64E521F5F1E4}"/>
                  </a:ext>
                </a:extLst>
              </p:cNvPr>
              <p:cNvSpPr txBox="1"/>
              <p:nvPr/>
            </p:nvSpPr>
            <p:spPr>
              <a:xfrm>
                <a:off x="505162" y="2033639"/>
                <a:ext cx="210743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b="0" i="0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0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TW" sz="2000" dirty="0"/>
              </a:p>
            </p:txBody>
          </p:sp>
        </mc:Choice>
        <mc:Fallback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74E4F131-D1AE-87CA-F4F0-64E521F5F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62" y="2033639"/>
                <a:ext cx="2107436" cy="19389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CCB0C214-D859-979E-0734-63AEB53A8377}"/>
                  </a:ext>
                </a:extLst>
              </p:cNvPr>
              <p:cNvSpPr/>
              <p:nvPr/>
            </p:nvSpPr>
            <p:spPr>
              <a:xfrm>
                <a:off x="2516149" y="3507199"/>
                <a:ext cx="661555" cy="65116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CCB0C214-D859-979E-0734-63AEB53A83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149" y="3507199"/>
                <a:ext cx="661555" cy="65116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2004811C-04C1-14CB-554E-1DCA80515AF3}"/>
                  </a:ext>
                </a:extLst>
              </p:cNvPr>
              <p:cNvSpPr/>
              <p:nvPr/>
            </p:nvSpPr>
            <p:spPr>
              <a:xfrm>
                <a:off x="5881466" y="3479936"/>
                <a:ext cx="661555" cy="65116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2004811C-04C1-14CB-554E-1DCA80515A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466" y="3479936"/>
                <a:ext cx="661555" cy="65116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0D8894B1-5B98-D2FF-BF69-F8065224B298}"/>
                  </a:ext>
                </a:extLst>
              </p:cNvPr>
              <p:cNvSpPr/>
              <p:nvPr/>
            </p:nvSpPr>
            <p:spPr>
              <a:xfrm>
                <a:off x="4121582" y="2386633"/>
                <a:ext cx="661555" cy="65116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0D8894B1-5B98-D2FF-BF69-F8065224B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582" y="2386633"/>
                <a:ext cx="661555" cy="65116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5539A12A-8188-DAB7-232F-8DFB117168F6}"/>
                  </a:ext>
                </a:extLst>
              </p:cNvPr>
              <p:cNvSpPr/>
              <p:nvPr/>
            </p:nvSpPr>
            <p:spPr>
              <a:xfrm>
                <a:off x="4159708" y="4441655"/>
                <a:ext cx="661555" cy="65116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5539A12A-8188-DAB7-232F-8DFB11716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708" y="4441655"/>
                <a:ext cx="661555" cy="651164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4DA41C7-8E09-8BBD-86F0-B667E46194B6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3080822" y="2942436"/>
            <a:ext cx="1137642" cy="6601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47B6A7D-8AFD-8B7B-6C71-59DE1EE4C7C0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3080822" y="4063002"/>
            <a:ext cx="1078886" cy="704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42C42C9-9B08-9BDC-0CEE-255764B0263E}"/>
              </a:ext>
            </a:extLst>
          </p:cNvPr>
          <p:cNvCxnSpPr>
            <a:cxnSpLocks/>
            <a:stCxn id="7" idx="6"/>
            <a:endCxn id="5" idx="3"/>
          </p:cNvCxnSpPr>
          <p:nvPr/>
        </p:nvCxnSpPr>
        <p:spPr>
          <a:xfrm flipV="1">
            <a:off x="4821263" y="4035739"/>
            <a:ext cx="1157085" cy="73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9D5F2BB2-D969-5A63-F792-FFBE02A716A2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452360" y="3037797"/>
            <a:ext cx="38126" cy="1403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443E1E-9EE1-E997-ED1D-785265DDCCB4}"/>
              </a:ext>
            </a:extLst>
          </p:cNvPr>
          <p:cNvSpPr txBox="1"/>
          <p:nvPr/>
        </p:nvSpPr>
        <p:spPr>
          <a:xfrm>
            <a:off x="3213473" y="2767763"/>
            <a:ext cx="5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6/6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3894EB7-0F81-5EAE-8B47-538B3CD73735}"/>
              </a:ext>
            </a:extLst>
          </p:cNvPr>
          <p:cNvSpPr txBox="1"/>
          <p:nvPr/>
        </p:nvSpPr>
        <p:spPr>
          <a:xfrm>
            <a:off x="5345643" y="285313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/4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63B3060-F333-D73E-10DC-9FBB8B7CB9FC}"/>
              </a:ext>
            </a:extLst>
          </p:cNvPr>
          <p:cNvSpPr txBox="1"/>
          <p:nvPr/>
        </p:nvSpPr>
        <p:spPr>
          <a:xfrm>
            <a:off x="3213473" y="444883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4/4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49C1D56-62AE-3BD3-D68E-41142237A799}"/>
              </a:ext>
            </a:extLst>
          </p:cNvPr>
          <p:cNvSpPr txBox="1"/>
          <p:nvPr/>
        </p:nvSpPr>
        <p:spPr>
          <a:xfrm>
            <a:off x="5417665" y="4448833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/7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319BEDAE-4D96-FB57-64DC-0ECBE45F3CB2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4686255" y="2942436"/>
            <a:ext cx="1292093" cy="632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87D51C5-9332-0577-6339-730D8341ED4D}"/>
              </a:ext>
            </a:extLst>
          </p:cNvPr>
          <p:cNvSpPr txBox="1"/>
          <p:nvPr/>
        </p:nvSpPr>
        <p:spPr>
          <a:xfrm>
            <a:off x="4030545" y="3648115"/>
            <a:ext cx="55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/3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2CCB66EB-AD75-7182-E87F-E808D2D9E26A}"/>
              </a:ext>
            </a:extLst>
          </p:cNvPr>
          <p:cNvSpPr txBox="1"/>
          <p:nvPr/>
        </p:nvSpPr>
        <p:spPr>
          <a:xfrm>
            <a:off x="4030545" y="194568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128F225-092F-BFE8-7CCD-0A6706A666CE}"/>
              </a:ext>
            </a:extLst>
          </p:cNvPr>
          <p:cNvSpPr txBox="1"/>
          <p:nvPr/>
        </p:nvSpPr>
        <p:spPr>
          <a:xfrm>
            <a:off x="4135798" y="510340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-4</a:t>
            </a:r>
            <a:endParaRPr lang="zh-TW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FAD1C88E-00DE-4BFD-A58C-3532B764B7D9}"/>
                  </a:ext>
                </a:extLst>
              </p:cNvPr>
              <p:cNvSpPr txBox="1"/>
              <p:nvPr/>
            </p:nvSpPr>
            <p:spPr>
              <a:xfrm>
                <a:off x="7173559" y="2043050"/>
                <a:ext cx="4718531" cy="30644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0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  <m: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TW" altLang="en-US" sz="2000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⁡{6,4}=4</m:t>
                      </m:r>
                    </m:oMath>
                  </m:oMathPara>
                </a14:m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0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  <m: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000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⁡{2,3}=2</m:t>
                      </m:r>
                    </m:oMath>
                  </m:oMathPara>
                </a14:m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=1, </m:t>
                      </m:r>
                      <m:sSub>
                        <m:sSub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TW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zh-TW" altLang="en-US" sz="2000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sub>
                        <m:sup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zh-TW" altLang="en-US" sz="2000" i="1" dirty="0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⁡{6,7}=6</m:t>
                      </m:r>
                    </m:oMath>
                  </m:oMathPara>
                </a14:m>
                <a:endParaRPr lang="en-US" altLang="zh-TW" sz="2000" dirty="0"/>
              </a:p>
            </p:txBody>
          </p:sp>
        </mc:Choice>
        <mc:Fallback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FAD1C88E-00DE-4BFD-A58C-3532B764B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559" y="2043050"/>
                <a:ext cx="4718531" cy="30644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>
            <a:extLst>
              <a:ext uri="{FF2B5EF4-FFF2-40B4-BE49-F238E27FC236}">
                <a16:creationId xmlns:a16="http://schemas.microsoft.com/office/drawing/2014/main" id="{697CCCE4-1D1F-BBF1-B1CE-B5BBC5C0DE74}"/>
              </a:ext>
            </a:extLst>
          </p:cNvPr>
          <p:cNvSpPr txBox="1"/>
          <p:nvPr/>
        </p:nvSpPr>
        <p:spPr>
          <a:xfrm>
            <a:off x="4019468" y="1937015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ADD8178-39D1-4CAD-7A3C-18D4C8B36AB8}"/>
              </a:ext>
            </a:extLst>
          </p:cNvPr>
          <p:cNvSpPr txBox="1"/>
          <p:nvPr/>
        </p:nvSpPr>
        <p:spPr>
          <a:xfrm>
            <a:off x="5211431" y="2767763"/>
            <a:ext cx="5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</a:rPr>
              <a:t>4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584DD22-0F60-A2B9-8916-92D4743BD037}"/>
              </a:ext>
            </a:extLst>
          </p:cNvPr>
          <p:cNvSpPr txBox="1"/>
          <p:nvPr/>
        </p:nvSpPr>
        <p:spPr>
          <a:xfrm>
            <a:off x="5247597" y="4366964"/>
            <a:ext cx="5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</a:rPr>
              <a:t>6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58F27FF-A314-8435-D5F9-6ED9F5B93FB6}"/>
              </a:ext>
            </a:extLst>
          </p:cNvPr>
          <p:cNvSpPr txBox="1"/>
          <p:nvPr/>
        </p:nvSpPr>
        <p:spPr>
          <a:xfrm>
            <a:off x="3919460" y="3565542"/>
            <a:ext cx="5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accent1"/>
                </a:solidFill>
              </a:rPr>
              <a:t>2</a:t>
            </a:r>
            <a:endParaRPr lang="zh-TW" altLang="en-US" b="1" dirty="0">
              <a:solidFill>
                <a:schemeClr val="accent1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1BA698F-5B10-67D0-2B04-4E7A7E484771}"/>
              </a:ext>
            </a:extLst>
          </p:cNvPr>
          <p:cNvSpPr txBox="1"/>
          <p:nvPr/>
        </p:nvSpPr>
        <p:spPr>
          <a:xfrm>
            <a:off x="4071056" y="1956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3910098-2F0C-05E0-A730-EBB8FB45ADA9}"/>
              </a:ext>
            </a:extLst>
          </p:cNvPr>
          <p:cNvSpPr txBox="1"/>
          <p:nvPr/>
        </p:nvSpPr>
        <p:spPr>
          <a:xfrm>
            <a:off x="4118096" y="510340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-6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E0373F0-2524-27A3-D0E5-D7C0B441DCD6}"/>
              </a:ext>
            </a:extLst>
          </p:cNvPr>
          <p:cNvSpPr txBox="1"/>
          <p:nvPr/>
        </p:nvSpPr>
        <p:spPr>
          <a:xfrm>
            <a:off x="4150673" y="5141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28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1" grpId="0"/>
      <p:bldP spid="49" grpId="0"/>
      <p:bldP spid="49" grpId="1"/>
      <p:bldP spid="50" grpId="0"/>
      <p:bldP spid="51" grpId="0"/>
      <p:bldP spid="52" grpId="0"/>
      <p:bldP spid="53" grpId="0"/>
      <p:bldP spid="54" grpId="0"/>
      <p:bldP spid="54" grpId="1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4B9703E-113B-30B7-3594-F5AAAA859D6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sz="3200" b="1" dirty="0">
                    <a:latin typeface="Consolas" panose="020B0609020204030204" pitchFamily="49" charset="0"/>
                  </a:rPr>
                  <a:t>Step 2-1: (Obtaining MA-Ordering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TW" sz="32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3200" b="1" dirty="0">
                    <a:latin typeface="Consolas" panose="020B0609020204030204" pitchFamily="49" charset="0"/>
                  </a:rPr>
                  <a:t>) 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84B9703E-113B-30B7-3594-F5AAAA859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FC5554B7-1F6A-E0E8-8420-6C8DB229243E}"/>
                  </a:ext>
                </a:extLst>
              </p:cNvPr>
              <p:cNvSpPr/>
              <p:nvPr/>
            </p:nvSpPr>
            <p:spPr>
              <a:xfrm>
                <a:off x="1400858" y="3095272"/>
                <a:ext cx="661555" cy="65116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橢圓 66">
                <a:extLst>
                  <a:ext uri="{FF2B5EF4-FFF2-40B4-BE49-F238E27FC236}">
                    <a16:creationId xmlns:a16="http://schemas.microsoft.com/office/drawing/2014/main" id="{FC5554B7-1F6A-E0E8-8420-6C8DB2292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858" y="3095272"/>
                <a:ext cx="661555" cy="65116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橢圓 67">
                <a:extLst>
                  <a:ext uri="{FF2B5EF4-FFF2-40B4-BE49-F238E27FC236}">
                    <a16:creationId xmlns:a16="http://schemas.microsoft.com/office/drawing/2014/main" id="{00241B9D-AEDA-C4A3-6866-BBC9848BCDA2}"/>
                  </a:ext>
                </a:extLst>
              </p:cNvPr>
              <p:cNvSpPr/>
              <p:nvPr/>
            </p:nvSpPr>
            <p:spPr>
              <a:xfrm>
                <a:off x="4766175" y="3068009"/>
                <a:ext cx="661555" cy="65116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橢圓 67">
                <a:extLst>
                  <a:ext uri="{FF2B5EF4-FFF2-40B4-BE49-F238E27FC236}">
                    <a16:creationId xmlns:a16="http://schemas.microsoft.com/office/drawing/2014/main" id="{00241B9D-AEDA-C4A3-6866-BBC9848BCD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175" y="3068009"/>
                <a:ext cx="661555" cy="65116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B599D8FC-28BF-8B68-E409-75CDA50242A6}"/>
                  </a:ext>
                </a:extLst>
              </p:cNvPr>
              <p:cNvSpPr/>
              <p:nvPr/>
            </p:nvSpPr>
            <p:spPr>
              <a:xfrm>
                <a:off x="3006291" y="1974706"/>
                <a:ext cx="661555" cy="65116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橢圓 68">
                <a:extLst>
                  <a:ext uri="{FF2B5EF4-FFF2-40B4-BE49-F238E27FC236}">
                    <a16:creationId xmlns:a16="http://schemas.microsoft.com/office/drawing/2014/main" id="{B599D8FC-28BF-8B68-E409-75CDA5024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291" y="1974706"/>
                <a:ext cx="661555" cy="65116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橢圓 69">
                <a:extLst>
                  <a:ext uri="{FF2B5EF4-FFF2-40B4-BE49-F238E27FC236}">
                    <a16:creationId xmlns:a16="http://schemas.microsoft.com/office/drawing/2014/main" id="{23416019-7336-67DE-0DF1-AFC5A9802D2F}"/>
                  </a:ext>
                </a:extLst>
              </p:cNvPr>
              <p:cNvSpPr/>
              <p:nvPr/>
            </p:nvSpPr>
            <p:spPr>
              <a:xfrm>
                <a:off x="3044417" y="4029728"/>
                <a:ext cx="661555" cy="65116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橢圓 69">
                <a:extLst>
                  <a:ext uri="{FF2B5EF4-FFF2-40B4-BE49-F238E27FC236}">
                    <a16:creationId xmlns:a16="http://schemas.microsoft.com/office/drawing/2014/main" id="{23416019-7336-67DE-0DF1-AFC5A9802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417" y="4029728"/>
                <a:ext cx="661555" cy="65116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11EDD4E3-2421-3773-8257-DD93C914E840}"/>
              </a:ext>
            </a:extLst>
          </p:cNvPr>
          <p:cNvCxnSpPr>
            <a:cxnSpLocks/>
            <a:stCxn id="69" idx="3"/>
            <a:endCxn id="67" idx="7"/>
          </p:cNvCxnSpPr>
          <p:nvPr/>
        </p:nvCxnSpPr>
        <p:spPr>
          <a:xfrm flipH="1">
            <a:off x="1965531" y="2530509"/>
            <a:ext cx="1137642" cy="6601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4032C76A-F7F9-4EDE-F33B-F411B47F7969}"/>
              </a:ext>
            </a:extLst>
          </p:cNvPr>
          <p:cNvCxnSpPr>
            <a:cxnSpLocks/>
            <a:stCxn id="70" idx="2"/>
            <a:endCxn id="67" idx="5"/>
          </p:cNvCxnSpPr>
          <p:nvPr/>
        </p:nvCxnSpPr>
        <p:spPr>
          <a:xfrm flipH="1" flipV="1">
            <a:off x="1965531" y="3651075"/>
            <a:ext cx="1078886" cy="704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D49ACA97-82C8-3EC1-0F3F-988D1F4B9AB5}"/>
              </a:ext>
            </a:extLst>
          </p:cNvPr>
          <p:cNvCxnSpPr>
            <a:cxnSpLocks/>
            <a:stCxn id="70" idx="6"/>
            <a:endCxn id="68" idx="3"/>
          </p:cNvCxnSpPr>
          <p:nvPr/>
        </p:nvCxnSpPr>
        <p:spPr>
          <a:xfrm flipV="1">
            <a:off x="3705972" y="3623812"/>
            <a:ext cx="1157085" cy="73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71FCAA17-457E-6FFC-A603-0D180DD67E0B}"/>
              </a:ext>
            </a:extLst>
          </p:cNvPr>
          <p:cNvCxnSpPr>
            <a:cxnSpLocks/>
          </p:cNvCxnSpPr>
          <p:nvPr/>
        </p:nvCxnSpPr>
        <p:spPr>
          <a:xfrm>
            <a:off x="3266397" y="2625870"/>
            <a:ext cx="38126" cy="1403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8AD7B104-E1A2-A6E8-A0B8-08A0F8AE6B36}"/>
              </a:ext>
            </a:extLst>
          </p:cNvPr>
          <p:cNvSpPr txBox="1"/>
          <p:nvPr/>
        </p:nvSpPr>
        <p:spPr>
          <a:xfrm>
            <a:off x="2356990" y="2435148"/>
            <a:ext cx="5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D64EEF7-D36B-2AFB-20B7-DF4B2B7F6B6C}"/>
              </a:ext>
            </a:extLst>
          </p:cNvPr>
          <p:cNvSpPr txBox="1"/>
          <p:nvPr/>
        </p:nvSpPr>
        <p:spPr>
          <a:xfrm>
            <a:off x="4223425" y="2441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48E7F412-A783-7D20-E54F-90CB979A07A6}"/>
              </a:ext>
            </a:extLst>
          </p:cNvPr>
          <p:cNvSpPr txBox="1"/>
          <p:nvPr/>
        </p:nvSpPr>
        <p:spPr>
          <a:xfrm>
            <a:off x="2232666" y="3955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9F632DCF-A54A-3274-6BEB-E01EDDA295FD}"/>
              </a:ext>
            </a:extLst>
          </p:cNvPr>
          <p:cNvSpPr txBox="1"/>
          <p:nvPr/>
        </p:nvSpPr>
        <p:spPr>
          <a:xfrm>
            <a:off x="4265451" y="3969086"/>
            <a:ext cx="3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5C9EC37E-6089-3F45-8017-EE92A1A96BCA}"/>
              </a:ext>
            </a:extLst>
          </p:cNvPr>
          <p:cNvCxnSpPr>
            <a:cxnSpLocks/>
            <a:stCxn id="68" idx="1"/>
          </p:cNvCxnSpPr>
          <p:nvPr/>
        </p:nvCxnSpPr>
        <p:spPr>
          <a:xfrm flipH="1" flipV="1">
            <a:off x="3667846" y="2410263"/>
            <a:ext cx="1195211" cy="7531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3A30214B-03C9-04B3-22C1-DFE568044CF1}"/>
              </a:ext>
            </a:extLst>
          </p:cNvPr>
          <p:cNvSpPr txBox="1"/>
          <p:nvPr/>
        </p:nvSpPr>
        <p:spPr>
          <a:xfrm>
            <a:off x="3006291" y="3254480"/>
            <a:ext cx="55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107DB2D6-9DC2-0B69-50DC-AB5D86BBAFDC}"/>
              </a:ext>
            </a:extLst>
          </p:cNvPr>
          <p:cNvCxnSpPr>
            <a:cxnSpLocks/>
          </p:cNvCxnSpPr>
          <p:nvPr/>
        </p:nvCxnSpPr>
        <p:spPr>
          <a:xfrm flipH="1" flipV="1">
            <a:off x="3398408" y="2608560"/>
            <a:ext cx="28187" cy="1394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266C88E2-E2C2-5DE5-BC87-689AC5278460}"/>
              </a:ext>
            </a:extLst>
          </p:cNvPr>
          <p:cNvSpPr txBox="1"/>
          <p:nvPr/>
        </p:nvSpPr>
        <p:spPr>
          <a:xfrm>
            <a:off x="3467747" y="3252547"/>
            <a:ext cx="55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02216514-21F1-473F-1E6D-06065F551E57}"/>
              </a:ext>
            </a:extLst>
          </p:cNvPr>
          <p:cNvCxnSpPr>
            <a:cxnSpLocks/>
          </p:cNvCxnSpPr>
          <p:nvPr/>
        </p:nvCxnSpPr>
        <p:spPr>
          <a:xfrm flipH="1">
            <a:off x="3642678" y="3569286"/>
            <a:ext cx="1092999" cy="6968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7AA8BBFC-F2E1-84EB-2AE4-8DD798B48965}"/>
              </a:ext>
            </a:extLst>
          </p:cNvPr>
          <p:cNvSpPr txBox="1"/>
          <p:nvPr/>
        </p:nvSpPr>
        <p:spPr>
          <a:xfrm>
            <a:off x="3974248" y="3526390"/>
            <a:ext cx="34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FE0CF0A4-DF62-8B68-D1A8-544DD1939144}"/>
                  </a:ext>
                </a:extLst>
              </p:cNvPr>
              <p:cNvSpPr txBox="1"/>
              <p:nvPr/>
            </p:nvSpPr>
            <p:spPr>
              <a:xfrm>
                <a:off x="6526059" y="1559417"/>
                <a:ext cx="412194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(2)=6,  </m:t>
                      </m:r>
                      <m:sSub>
                        <m:sSubPr>
                          <m:ctrlP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0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TW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2000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={1, 2</m:t>
                      </m:r>
                      <m:r>
                        <a:rPr lang="en-US" altLang="zh-TW" sz="2000" i="1" dirty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TW" sz="2000" dirty="0"/>
              </a:p>
            </p:txBody>
          </p:sp>
        </mc:Choice>
        <mc:Fallback>
          <p:sp>
            <p:nvSpPr>
              <p:cNvPr id="103" name="文字方塊 102">
                <a:extLst>
                  <a:ext uri="{FF2B5EF4-FFF2-40B4-BE49-F238E27FC236}">
                    <a16:creationId xmlns:a16="http://schemas.microsoft.com/office/drawing/2014/main" id="{FE0CF0A4-DF62-8B68-D1A8-544DD1939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059" y="1559417"/>
                <a:ext cx="4121944" cy="16312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EE12425B-A83E-633E-3222-02270896916C}"/>
                  </a:ext>
                </a:extLst>
              </p:cNvPr>
              <p:cNvSpPr txBox="1"/>
              <p:nvPr/>
            </p:nvSpPr>
            <p:spPr>
              <a:xfrm>
                <a:off x="6526059" y="3651075"/>
                <a:ext cx="4121944" cy="2585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TW" sz="1800" i="1" dirty="0" smtClean="0">
                          <a:latin typeface="Cambria Math" panose="02040503050406030204" pitchFamily="18" charset="0"/>
                        </a:rPr>
                        <m:t>(4)=4</m:t>
                      </m:r>
                      <m:r>
                        <a:rPr lang="en-US" altLang="zh-TW" sz="180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TW" sz="1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800" b="0" i="1" dirty="0" smtClean="0"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e>
                      </m:d>
                      <m:r>
                        <a:rPr lang="en-US" altLang="zh-TW" sz="18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8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sz="1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altLang="zh-TW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</a:rPr>
                        <m:t>6, 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8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sz="1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8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sz="1800" b="0" i="1" dirty="0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sz="18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800" dirty="0"/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TW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TW" sz="1800" i="1" dirty="0" smtClean="0">
                        <a:latin typeface="Cambria Math" panose="02040503050406030204" pitchFamily="18" charset="0"/>
                      </a:rPr>
                      <m:t>={1, 2, 3}</m:t>
                    </m:r>
                  </m:oMath>
                </a14:m>
                <a:r>
                  <a:rPr lang="en-US" altLang="zh-TW" dirty="0"/>
                  <a:t> </a:t>
                </a:r>
                <a:endParaRPr lang="en-US" altLang="zh-TW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=4+6=10,  </m:t>
                      </m:r>
                      <m:sSub>
                        <m:sSub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TW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 dirty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e>
                      </m:d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TW" sz="1800" dirty="0"/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TW" sz="18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800" i="1" dirty="0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1800" i="1" dirty="0" smtClean="0">
                          <a:latin typeface="Cambria Math" panose="02040503050406030204" pitchFamily="18" charset="0"/>
                        </a:rPr>
                        <m:t>={1, 2, 3,</m:t>
                      </m:r>
                      <m:r>
                        <a:rPr lang="en-US" altLang="zh-TW" sz="1800" b="0" i="1" dirty="0" smtClean="0">
                          <a:latin typeface="Cambria Math" panose="02040503050406030204" pitchFamily="18" charset="0"/>
                        </a:rPr>
                        <m:t> 4}</m:t>
                      </m:r>
                    </m:oMath>
                  </m:oMathPara>
                </a14:m>
                <a:endParaRPr lang="en-US" altLang="zh-TW" sz="1800" dirty="0"/>
              </a:p>
            </p:txBody>
          </p:sp>
        </mc:Choice>
        <mc:Fallback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EE12425B-A83E-633E-3222-02270896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059" y="3651075"/>
                <a:ext cx="4121944" cy="25853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232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BA1C10-520D-E51A-EE41-525BE385D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zh-TW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211479E-6B9B-61F2-C8BD-E1EC3DB66C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Maximum adjacency (MA) ordering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Original </a:t>
                </a:r>
                <a:r>
                  <a:rPr lang="en-US" altLang="zh-TW" dirty="0" err="1"/>
                  <a:t>Fujishige’s</a:t>
                </a:r>
                <a:r>
                  <a:rPr lang="en-US" altLang="zh-TW" dirty="0"/>
                  <a:t> MA ordering: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 dirty="0" err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dirty="0" err="1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func>
                      <m:func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dirty="0" err="1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not strongly polynomial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slower than Goldberg and </a:t>
                </a:r>
                <a:r>
                  <a:rPr lang="en-US" altLang="zh-TW" dirty="0" err="1"/>
                  <a:t>Tarjan's</a:t>
                </a:r>
                <a:r>
                  <a:rPr lang="en-US" altLang="zh-TW" dirty="0"/>
                  <a:t> algorithm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211479E-6B9B-61F2-C8BD-E1EC3DB66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259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655A3B7-DF0C-91DD-9DE1-FB815928A2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altLang="zh-TW" sz="3200" b="1" dirty="0">
                    <a:latin typeface="Consolas" panose="020B0609020204030204" pitchFamily="49" charset="0"/>
                  </a:rPr>
                  <a:t>Step 2-1: (Obtaining MA-Ordering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32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3200" b="1" i="1" dirty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p>
                        <m:r>
                          <a:rPr lang="en-US" altLang="zh-TW" sz="32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sz="3200" b="1" dirty="0">
                    <a:latin typeface="Consolas" panose="020B0609020204030204" pitchFamily="49" charset="0"/>
                  </a:rPr>
                  <a:t>) </a:t>
                </a:r>
                <a:endParaRPr lang="zh-TW" altLang="en-US" sz="3200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B655A3B7-DF0C-91DD-9DE1-FB815928A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7A4FE264-E2DE-43EA-E162-2BE842B6872F}"/>
                  </a:ext>
                </a:extLst>
              </p:cNvPr>
              <p:cNvSpPr/>
              <p:nvPr/>
            </p:nvSpPr>
            <p:spPr>
              <a:xfrm>
                <a:off x="2516149" y="3507199"/>
                <a:ext cx="661555" cy="65116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1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7A4FE264-E2DE-43EA-E162-2BE842B687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149" y="3507199"/>
                <a:ext cx="661555" cy="65116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E480AEB3-8652-1CAF-D7A0-575787BA85B2}"/>
                  </a:ext>
                </a:extLst>
              </p:cNvPr>
              <p:cNvSpPr/>
              <p:nvPr/>
            </p:nvSpPr>
            <p:spPr>
              <a:xfrm>
                <a:off x="5881466" y="3479936"/>
                <a:ext cx="661555" cy="65116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E480AEB3-8652-1CAF-D7A0-575787BA8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466" y="3479936"/>
                <a:ext cx="661555" cy="65116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7C7E576-CFC1-8FCA-C552-AD206647BE33}"/>
                  </a:ext>
                </a:extLst>
              </p:cNvPr>
              <p:cNvSpPr/>
              <p:nvPr/>
            </p:nvSpPr>
            <p:spPr>
              <a:xfrm>
                <a:off x="4121582" y="2386633"/>
                <a:ext cx="661555" cy="65116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57C7E576-CFC1-8FCA-C552-AD206647B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1582" y="2386633"/>
                <a:ext cx="661555" cy="651164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AEC1AEFC-3FE7-3FFE-C923-A8526C895C17}"/>
                  </a:ext>
                </a:extLst>
              </p:cNvPr>
              <p:cNvSpPr/>
              <p:nvPr/>
            </p:nvSpPr>
            <p:spPr>
              <a:xfrm>
                <a:off x="4159708" y="4441655"/>
                <a:ext cx="661555" cy="65116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AEC1AEFC-3FE7-3FFE-C923-A8526C895C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708" y="4441655"/>
                <a:ext cx="661555" cy="651164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B1A1456-7565-B9F6-F093-F56CB34E3F5C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3080822" y="2942436"/>
            <a:ext cx="1137642" cy="6601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5102692-F628-6491-F4EE-FFC70C625982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3080822" y="4063002"/>
            <a:ext cx="1078886" cy="7042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C5EC366-33CE-6D60-E4FF-74266D255A17}"/>
              </a:ext>
            </a:extLst>
          </p:cNvPr>
          <p:cNvCxnSpPr>
            <a:cxnSpLocks/>
            <a:stCxn id="7" idx="6"/>
            <a:endCxn id="5" idx="3"/>
          </p:cNvCxnSpPr>
          <p:nvPr/>
        </p:nvCxnSpPr>
        <p:spPr>
          <a:xfrm flipV="1">
            <a:off x="4821263" y="4035739"/>
            <a:ext cx="1157085" cy="7314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12CCFB5-3125-FC28-9AEA-033982B1C497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4452360" y="3037797"/>
            <a:ext cx="38126" cy="1403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218DA8B-2782-E772-8C68-A0BF4A8D0854}"/>
              </a:ext>
            </a:extLst>
          </p:cNvPr>
          <p:cNvSpPr txBox="1"/>
          <p:nvPr/>
        </p:nvSpPr>
        <p:spPr>
          <a:xfrm>
            <a:off x="3213473" y="2767763"/>
            <a:ext cx="5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6/6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EC22FA4-7CF2-7B21-240D-08FC412FF30B}"/>
              </a:ext>
            </a:extLst>
          </p:cNvPr>
          <p:cNvSpPr txBox="1"/>
          <p:nvPr/>
        </p:nvSpPr>
        <p:spPr>
          <a:xfrm>
            <a:off x="5345643" y="285313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/4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1E96EF2-A392-8636-6FCD-4F623680D115}"/>
              </a:ext>
            </a:extLst>
          </p:cNvPr>
          <p:cNvSpPr txBox="1"/>
          <p:nvPr/>
        </p:nvSpPr>
        <p:spPr>
          <a:xfrm>
            <a:off x="3213473" y="444883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4/4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3953B98-FFB9-206A-58D2-E4097F28024D}"/>
              </a:ext>
            </a:extLst>
          </p:cNvPr>
          <p:cNvSpPr txBox="1"/>
          <p:nvPr/>
        </p:nvSpPr>
        <p:spPr>
          <a:xfrm>
            <a:off x="5417665" y="4448833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/7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8FCD2D26-95E6-3405-F2FA-EAA3F114F90D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4686255" y="2942436"/>
            <a:ext cx="1292093" cy="632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27C2CDC-EAAE-0830-A184-267B77474359}"/>
              </a:ext>
            </a:extLst>
          </p:cNvPr>
          <p:cNvSpPr txBox="1"/>
          <p:nvPr/>
        </p:nvSpPr>
        <p:spPr>
          <a:xfrm>
            <a:off x="4030545" y="3648115"/>
            <a:ext cx="557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/3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8FA917B-D2A8-79A0-AD68-44F4C9C194EB}"/>
              </a:ext>
            </a:extLst>
          </p:cNvPr>
          <p:cNvSpPr txBox="1"/>
          <p:nvPr/>
        </p:nvSpPr>
        <p:spPr>
          <a:xfrm>
            <a:off x="5211431" y="2767763"/>
            <a:ext cx="5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66D5DC8-9B3D-C7A0-AA4E-4F1E88D21593}"/>
              </a:ext>
            </a:extLst>
          </p:cNvPr>
          <p:cNvSpPr txBox="1"/>
          <p:nvPr/>
        </p:nvSpPr>
        <p:spPr>
          <a:xfrm>
            <a:off x="5270441" y="4376030"/>
            <a:ext cx="5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F42DC8C-C756-F623-A8BF-783CE559B41E}"/>
              </a:ext>
            </a:extLst>
          </p:cNvPr>
          <p:cNvSpPr txBox="1"/>
          <p:nvPr/>
        </p:nvSpPr>
        <p:spPr>
          <a:xfrm>
            <a:off x="3899725" y="3620852"/>
            <a:ext cx="5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B74765D-2A2A-64FD-A25B-EAE71F4872E9}"/>
              </a:ext>
            </a:extLst>
          </p:cNvPr>
          <p:cNvSpPr txBox="1"/>
          <p:nvPr/>
        </p:nvSpPr>
        <p:spPr>
          <a:xfrm>
            <a:off x="4282952" y="1990038"/>
            <a:ext cx="5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0168288-D484-F3BD-2FB5-5C265E896845}"/>
              </a:ext>
            </a:extLst>
          </p:cNvPr>
          <p:cNvSpPr txBox="1"/>
          <p:nvPr/>
        </p:nvSpPr>
        <p:spPr>
          <a:xfrm>
            <a:off x="4417099" y="5236639"/>
            <a:ext cx="5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70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B43592F-B035-BAAE-612A-94E002B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7412"/>
            <a:ext cx="10515600" cy="1325563"/>
          </a:xfrm>
        </p:spPr>
        <p:txBody>
          <a:bodyPr/>
          <a:lstStyle/>
          <a:p>
            <a:r>
              <a:rPr lang="en-US" altLang="zh-TW" sz="3200" dirty="0">
                <a:latin typeface="Aharoni" panose="02010803020104030203" pitchFamily="2" charset="-79"/>
                <a:cs typeface="Aharoni" panose="02010803020104030203" pitchFamily="2" charset="-79"/>
              </a:rPr>
              <a:t>Computational Results</a:t>
            </a:r>
            <a:endParaRPr lang="zh-TW" alt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51265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4CFEDE-3D5E-8ECC-EFEE-A63FCA356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1929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Aharoni" panose="02010803020104030203" pitchFamily="2" charset="-79"/>
                <a:cs typeface="Aharoni" panose="02010803020104030203" pitchFamily="2" charset="-79"/>
              </a:rPr>
              <a:t>Computational setup</a:t>
            </a:r>
            <a:endParaRPr lang="zh-TW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2E7BA7-1458-E53B-449B-44F270FF6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8178"/>
            <a:ext cx="10515600" cy="105117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 dirty="0"/>
              <a:t>We used six problem families</a:t>
            </a:r>
          </a:p>
          <a:p>
            <a:pPr>
              <a:lnSpc>
                <a:spcPct val="110000"/>
              </a:lnSpc>
            </a:pPr>
            <a:r>
              <a:rPr lang="en-US" altLang="zh-TW" sz="2000" dirty="0"/>
              <a:t>produced by three generators: </a:t>
            </a:r>
            <a:r>
              <a:rPr lang="en-US" altLang="zh-TW" sz="2000" b="1" dirty="0"/>
              <a:t>GENRMF, WASHINGTON, and AK</a:t>
            </a:r>
            <a:endParaRPr lang="zh-TW" alt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2927A643-D86F-2CC6-B135-9F749BD122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076286"/>
                  </p:ext>
                </p:extLst>
              </p:nvPr>
            </p:nvGraphicFramePr>
            <p:xfrm>
              <a:off x="1490518" y="1569822"/>
              <a:ext cx="9210964" cy="243147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94182">
                      <a:extLst>
                        <a:ext uri="{9D8B030D-6E8A-4147-A177-3AD203B41FA5}">
                          <a16:colId xmlns:a16="http://schemas.microsoft.com/office/drawing/2014/main" val="3645117659"/>
                        </a:ext>
                      </a:extLst>
                    </a:gridCol>
                    <a:gridCol w="6116782">
                      <a:extLst>
                        <a:ext uri="{9D8B030D-6E8A-4147-A177-3AD203B41FA5}">
                          <a16:colId xmlns:a16="http://schemas.microsoft.com/office/drawing/2014/main" val="2299365383"/>
                        </a:ext>
                      </a:extLst>
                    </a:gridCol>
                  </a:tblGrid>
                  <a:tr h="8104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dirty="0" smtClean="0">
                                    <a:latin typeface="Cambria Math" panose="02040503050406030204" pitchFamily="18" charset="0"/>
                                  </a:rPr>
                                  <m:t>𝑭𝑴𝑨</m:t>
                                </m:r>
                              </m:oMath>
                            </m:oMathPara>
                          </a14:m>
                          <a:endParaRPr lang="zh-TW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/>
                            <a:t>original version of </a:t>
                          </a:r>
                          <a:r>
                            <a:rPr lang="en-US" altLang="zh-TW" sz="2000" dirty="0" err="1"/>
                            <a:t>Fujishige's</a:t>
                          </a:r>
                          <a:r>
                            <a:rPr lang="en-US" altLang="zh-TW" sz="2000" dirty="0"/>
                            <a:t> algorithm</a:t>
                          </a:r>
                          <a:endParaRPr lang="zh-TW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013195"/>
                      </a:ext>
                    </a:extLst>
                  </a:tr>
                  <a:tr h="810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dirty="0" smtClean="0"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r>
                                  <a:rPr lang="en-US" altLang="zh-TW" b="1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TW" b="1" i="1" dirty="0" smtClean="0">
                                    <a:latin typeface="Cambria Math" panose="02040503050406030204" pitchFamily="18" charset="0"/>
                                  </a:rPr>
                                  <m:t>𝑷𝑹𝑭</m:t>
                                </m:r>
                              </m:oMath>
                            </m:oMathPara>
                          </a14:m>
                          <a:endParaRPr lang="zh-TW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/>
                            <a:t>Goldberg and </a:t>
                          </a:r>
                          <a:r>
                            <a:rPr lang="en-US" altLang="zh-TW" sz="2000" dirty="0" err="1"/>
                            <a:t>Tarjan’s</a:t>
                          </a:r>
                          <a:r>
                            <a:rPr lang="en-US" altLang="zh-TW" sz="2000" dirty="0"/>
                            <a:t> algorithm</a:t>
                          </a:r>
                          <a:endParaRPr lang="zh-TW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6225392"/>
                      </a:ext>
                    </a:extLst>
                  </a:tr>
                  <a:tr h="8104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b="1" i="1" dirty="0" smtClean="0">
                                    <a:latin typeface="Cambria Math" panose="02040503050406030204" pitchFamily="18" charset="0"/>
                                  </a:rPr>
                                  <m:t>𝑯𝑰</m:t>
                                </m:r>
                                <m:r>
                                  <a:rPr lang="en-US" altLang="zh-TW" b="1" i="1" dirty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en-US" altLang="zh-TW" b="1" i="1" dirty="0" smtClean="0">
                                    <a:latin typeface="Cambria Math" panose="02040503050406030204" pitchFamily="18" charset="0"/>
                                  </a:rPr>
                                  <m:t>𝑷𝑹</m:t>
                                </m:r>
                              </m:oMath>
                            </m:oMathPara>
                          </a14:m>
                          <a:endParaRPr lang="zh-TW" altLang="en-US" b="1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/>
                            <a:t>new and more robust version of Goldberg and </a:t>
                          </a:r>
                          <a:r>
                            <a:rPr lang="en-US" altLang="zh-TW" sz="2000" dirty="0" err="1"/>
                            <a:t>Tarjan’s</a:t>
                          </a:r>
                          <a:r>
                            <a:rPr lang="en-US" altLang="zh-TW" sz="2000" dirty="0"/>
                            <a:t> algorithm</a:t>
                          </a:r>
                          <a:endParaRPr lang="zh-TW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83291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2927A643-D86F-2CC6-B135-9F749BD122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4076286"/>
                  </p:ext>
                </p:extLst>
              </p:nvPr>
            </p:nvGraphicFramePr>
            <p:xfrm>
              <a:off x="1490518" y="1569822"/>
              <a:ext cx="9210964" cy="243147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094182">
                      <a:extLst>
                        <a:ext uri="{9D8B030D-6E8A-4147-A177-3AD203B41FA5}">
                          <a16:colId xmlns:a16="http://schemas.microsoft.com/office/drawing/2014/main" val="3645117659"/>
                        </a:ext>
                      </a:extLst>
                    </a:gridCol>
                    <a:gridCol w="6116782">
                      <a:extLst>
                        <a:ext uri="{9D8B030D-6E8A-4147-A177-3AD203B41FA5}">
                          <a16:colId xmlns:a16="http://schemas.microsoft.com/office/drawing/2014/main" val="2299365383"/>
                        </a:ext>
                      </a:extLst>
                    </a:gridCol>
                  </a:tblGrid>
                  <a:tr h="81049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7" t="-752" r="-198031" b="-2067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/>
                            <a:t>original version of </a:t>
                          </a:r>
                          <a:r>
                            <a:rPr lang="en-US" altLang="zh-TW" sz="2000" dirty="0" err="1"/>
                            <a:t>Fujishige's</a:t>
                          </a:r>
                          <a:r>
                            <a:rPr lang="en-US" altLang="zh-TW" sz="2000" dirty="0"/>
                            <a:t> algorithm</a:t>
                          </a:r>
                          <a:endParaRPr lang="zh-TW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013195"/>
                      </a:ext>
                    </a:extLst>
                  </a:tr>
                  <a:tr h="81049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7" t="-100000" r="-198031" b="-1052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/>
                            <a:t>Goldberg and </a:t>
                          </a:r>
                          <a:r>
                            <a:rPr lang="en-US" altLang="zh-TW" sz="2000" dirty="0" err="1"/>
                            <a:t>Tarjan’s</a:t>
                          </a:r>
                          <a:r>
                            <a:rPr lang="en-US" altLang="zh-TW" sz="2000" dirty="0"/>
                            <a:t> algorithm</a:t>
                          </a:r>
                          <a:endParaRPr lang="zh-TW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56225392"/>
                      </a:ext>
                    </a:extLst>
                  </a:tr>
                  <a:tr h="810491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7" t="-201504" r="-198031" b="-6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TW" sz="2000" dirty="0"/>
                            <a:t>new and more robust version of Goldberg and </a:t>
                          </a:r>
                          <a:r>
                            <a:rPr lang="en-US" altLang="zh-TW" sz="2000" dirty="0" err="1"/>
                            <a:t>Tarjan’s</a:t>
                          </a:r>
                          <a:r>
                            <a:rPr lang="en-US" altLang="zh-TW" sz="2000" dirty="0"/>
                            <a:t> algorithm</a:t>
                          </a:r>
                          <a:endParaRPr lang="zh-TW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8329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標題 1">
            <a:extLst>
              <a:ext uri="{FF2B5EF4-FFF2-40B4-BE49-F238E27FC236}">
                <a16:creationId xmlns:a16="http://schemas.microsoft.com/office/drawing/2014/main" id="{0ACF3D5D-3FB6-5BD3-B2F6-D31EBEE02E6F}"/>
              </a:ext>
            </a:extLst>
          </p:cNvPr>
          <p:cNvSpPr txBox="1">
            <a:spLocks/>
          </p:cNvSpPr>
          <p:nvPr/>
        </p:nvSpPr>
        <p:spPr>
          <a:xfrm>
            <a:off x="838200" y="4443212"/>
            <a:ext cx="10515600" cy="6064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Probleminstances</a:t>
            </a:r>
            <a:r>
              <a:rPr lang="en-US" altLang="zh-TW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endParaRPr lang="zh-TW" alt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8988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8E2F1-CC55-73B2-39EA-8450DEC2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Aharoni" panose="02010803020104030203" pitchFamily="2" charset="-79"/>
                <a:cs typeface="Aharoni" panose="02010803020104030203" pitchFamily="2" charset="-79"/>
              </a:rPr>
              <a:t>Experiments</a:t>
            </a:r>
            <a:endParaRPr lang="zh-TW" alt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6BA694-787E-450B-1054-8B6F367C2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727" y="2028825"/>
            <a:ext cx="3957637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F34A02C9-0C63-DB77-BB18-FDBF88C77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127" y="2100263"/>
            <a:ext cx="4044950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EEFC43E-D9BD-4E3E-5DC7-4260A62C733C}"/>
              </a:ext>
            </a:extLst>
          </p:cNvPr>
          <p:cNvSpPr txBox="1"/>
          <p:nvPr/>
        </p:nvSpPr>
        <p:spPr>
          <a:xfrm>
            <a:off x="3015563" y="5968484"/>
            <a:ext cx="1717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GENRMF-LONG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F881587-D90E-9326-C857-0B2CB45E7743}"/>
              </a:ext>
            </a:extLst>
          </p:cNvPr>
          <p:cNvSpPr txBox="1"/>
          <p:nvPr/>
        </p:nvSpPr>
        <p:spPr>
          <a:xfrm>
            <a:off x="6921174" y="5968484"/>
            <a:ext cx="1918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GENRMF-LONGER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09741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65236-F774-26AE-F242-D53BD100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Aharoni" panose="02010803020104030203" pitchFamily="2" charset="-79"/>
                <a:cs typeface="Aharoni" panose="02010803020104030203" pitchFamily="2" charset="-79"/>
              </a:rPr>
              <a:t>Experiments</a:t>
            </a:r>
            <a:endParaRPr lang="zh-TW" altLang="en-US" sz="32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22E43F-8F51-EF39-4D1E-21BDB0B360E0}"/>
              </a:ext>
            </a:extLst>
          </p:cNvPr>
          <p:cNvSpPr txBox="1"/>
          <p:nvPr/>
        </p:nvSpPr>
        <p:spPr>
          <a:xfrm>
            <a:off x="3131867" y="567125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GENRMF-WIDE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FC9C152-9F02-2B59-CA73-D34B10814618}"/>
              </a:ext>
            </a:extLst>
          </p:cNvPr>
          <p:cNvSpPr txBox="1"/>
          <p:nvPr/>
        </p:nvSpPr>
        <p:spPr>
          <a:xfrm>
            <a:off x="7245927" y="5671250"/>
            <a:ext cx="278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WASHINGTON-RLG-LONG</a:t>
            </a:r>
            <a:endParaRPr lang="zh-TW" altLang="en-US" b="1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82596F2-CC62-A44F-3CA0-D9552B015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56" y="1773165"/>
            <a:ext cx="4056809" cy="368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35F92902-F322-C902-0EB3-4C0F77CEE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298" y="1870147"/>
            <a:ext cx="4366506" cy="3588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9281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8295C-5DFB-24A7-F215-4AF59944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Aharoni" panose="02010803020104030203" pitchFamily="2" charset="-79"/>
                <a:cs typeface="Aharoni" panose="02010803020104030203" pitchFamily="2" charset="-79"/>
              </a:rPr>
              <a:t>Experiments</a:t>
            </a:r>
            <a:endParaRPr lang="zh-TW" altLang="en-US" sz="32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D9953E-4CD5-C422-900A-67F7B1243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170" y="2088090"/>
            <a:ext cx="4587084" cy="3527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22DB850-19F2-F389-C142-96621EFD7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403" y="2004431"/>
            <a:ext cx="3914705" cy="36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6826C36-C15F-D908-A684-D642CEB8CC33}"/>
              </a:ext>
            </a:extLst>
          </p:cNvPr>
          <p:cNvSpPr txBox="1"/>
          <p:nvPr/>
        </p:nvSpPr>
        <p:spPr>
          <a:xfrm>
            <a:off x="2348345" y="5828682"/>
            <a:ext cx="29302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WASHINGTON-RLG-WIDE</a:t>
            </a:r>
            <a:endParaRPr lang="zh-TW" altLang="en-US" b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236F25B-9876-0776-425A-5113AAA7856C}"/>
              </a:ext>
            </a:extLst>
          </p:cNvPr>
          <p:cNvSpPr txBox="1"/>
          <p:nvPr/>
        </p:nvSpPr>
        <p:spPr>
          <a:xfrm>
            <a:off x="8035636" y="5828682"/>
            <a:ext cx="845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AK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68195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8AA6B7-1155-BC19-7EAE-3BEA79C9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3708EC-009C-46B4-113F-3B735282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paper presented an improved version of </a:t>
            </a:r>
            <a:r>
              <a:rPr lang="en-US" altLang="zh-TW" dirty="0" err="1"/>
              <a:t>Fujishige’s</a:t>
            </a:r>
            <a:r>
              <a:rPr lang="en-US" altLang="zh-TW" dirty="0"/>
              <a:t> algorithm using </a:t>
            </a:r>
            <a:r>
              <a:rPr lang="en-US" altLang="zh-TW" dirty="0" err="1"/>
              <a:t>preflows</a:t>
            </a:r>
            <a:r>
              <a:rPr lang="en-US" altLang="zh-TW" dirty="0"/>
              <a:t> and showed its behavior by giving computational results.</a:t>
            </a:r>
          </a:p>
          <a:p>
            <a:r>
              <a:rPr lang="en-US" altLang="zh-TW" dirty="0"/>
              <a:t>The improved version is faster than the original version for all problem instances of our experiments.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8035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037E7D-912A-C553-33B0-C73BA3DAF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4122F0-8E4B-274F-A012-F13A959F48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In this paper…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b="1" dirty="0">
                    <a:solidFill>
                      <a:schemeClr val="tx2"/>
                    </a:solidFill>
                  </a:rPr>
                  <a:t>present new variant of </a:t>
                </a:r>
                <a:r>
                  <a:rPr lang="en-US" altLang="zh-TW" b="1" dirty="0" err="1">
                    <a:solidFill>
                      <a:schemeClr val="tx2"/>
                    </a:solidFill>
                  </a:rPr>
                  <a:t>Fujishige’s</a:t>
                </a:r>
                <a:r>
                  <a:rPr lang="en-US" altLang="zh-TW" b="1" dirty="0">
                    <a:solidFill>
                      <a:schemeClr val="tx2"/>
                    </a:solidFill>
                  </a:rPr>
                  <a:t> </a:t>
                </a:r>
                <a:r>
                  <a:rPr lang="en-US" altLang="zh-TW" b="1" dirty="0" err="1">
                    <a:solidFill>
                      <a:schemeClr val="tx2"/>
                    </a:solidFill>
                  </a:rPr>
                  <a:t>algoritiim</a:t>
                </a:r>
                <a:r>
                  <a:rPr lang="en-US" altLang="zh-TW" b="1" dirty="0">
                    <a:solidFill>
                      <a:schemeClr val="tx2"/>
                    </a:solidFill>
                  </a:rPr>
                  <a:t> using </a:t>
                </a:r>
                <a:r>
                  <a:rPr lang="en-US" altLang="zh-TW" b="1" dirty="0" err="1">
                    <a:solidFill>
                      <a:schemeClr val="tx2"/>
                    </a:solidFill>
                  </a:rPr>
                  <a:t>preflows</a:t>
                </a:r>
                <a:endParaRPr lang="en-US" altLang="zh-TW" b="1" dirty="0">
                  <a:solidFill>
                    <a:schemeClr val="tx2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en-US" altLang="zh-TW" dirty="0"/>
                  <a:t>same as the original one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Faster than the original one in practice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not so slower than Goldberg and </a:t>
                </a:r>
                <a:r>
                  <a:rPr lang="en-US" altLang="zh-TW" dirty="0" err="1"/>
                  <a:t>Tarjan’s</a:t>
                </a:r>
                <a:r>
                  <a:rPr lang="en-US" altLang="zh-TW" dirty="0"/>
                  <a:t> algorithm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14122F0-8E4B-274F-A012-F13A959F48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78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5AD8EB-1547-8805-8B5E-0D589F42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endParaRPr lang="zh-TW" alt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95E3FC-5832-B801-541E-F6E668544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b="1" dirty="0"/>
              <a:t>Section 2: definitions of Maximum Flow and Residual Network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/>
              <a:t>Section 3: the new version of </a:t>
            </a:r>
            <a:r>
              <a:rPr lang="en-US" altLang="zh-TW" b="1" dirty="0" err="1"/>
              <a:t>Fujishige's</a:t>
            </a:r>
            <a:r>
              <a:rPr lang="en-US" altLang="zh-TW" b="1" dirty="0"/>
              <a:t> algorithm.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/>
              <a:t>Section 4: results comparing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b="1" dirty="0"/>
              <a:t>Section 5: conclusion</a:t>
            </a:r>
          </a:p>
        </p:txBody>
      </p:sp>
    </p:spTree>
    <p:extLst>
      <p:ext uri="{BB962C8B-B14F-4D97-AF65-F5344CB8AC3E}">
        <p14:creationId xmlns:p14="http://schemas.microsoft.com/office/powerpoint/2010/main" val="57520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C4BC8-D42C-0DB9-7372-64D4D41BC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913" y="2766218"/>
            <a:ext cx="10515600" cy="1368460"/>
          </a:xfrm>
        </p:spPr>
        <p:txBody>
          <a:bodyPr/>
          <a:lstStyle/>
          <a:p>
            <a:r>
              <a:rPr lang="en-US" altLang="zh-TW" sz="4400" dirty="0">
                <a:latin typeface="Aharoni" panose="02010803020104030203" pitchFamily="2" charset="-79"/>
                <a:cs typeface="Aharoni" panose="02010803020104030203" pitchFamily="2" charset="-79"/>
              </a:rPr>
              <a:t>Definitions of Maximum Flow and Residual Network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941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46E70-7D3B-FC94-8112-E0C8BF04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latin typeface="Aharoni" panose="02010803020104030203" pitchFamily="2" charset="-79"/>
                <a:cs typeface="Aharoni" panose="02010803020104030203" pitchFamily="2" charset="-79"/>
              </a:rPr>
              <a:t>Network</a:t>
            </a:r>
            <a:endParaRPr lang="zh-TW" alt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8272AB5-35E0-4025-92F6-3FF967604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TW" dirty="0"/>
                  <a:t>network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= (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), 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/>
                  <a:t>: entrance( source node)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TW" dirty="0"/>
                  <a:t>: exit (sink)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−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TW" dirty="0"/>
                  <a:t>: a capacity function taking on nonnegative integer</a:t>
                </a:r>
              </a:p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| =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8272AB5-35E0-4025-92F6-3FF967604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86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C1E5DF-B1D4-A04E-66BE-8775B7D8AC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4702"/>
                <a:ext cx="10515600" cy="470226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− 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dirty="0"/>
                  <a:t>a flow in N: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(Capacity constraints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742950" lvl="1" indent="-285750"/>
                <a:r>
                  <a:rPr lang="en-US" altLang="zh-TW" dirty="0"/>
                  <a:t>(Flow conservation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m:rPr>
                        <m:lit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{</m:t>
                    </m:r>
                    <m:sSup>
                      <m:sSup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TW" i="1" dirty="0">
                        <a:latin typeface="Cambria Math" panose="02040503050406030204" pitchFamily="18" charset="0"/>
                      </a:rPr>
                      <m:t>} : 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𝜕𝜑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)= </m:t>
                    </m:r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TW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7C1E5DF-B1D4-A04E-66BE-8775B7D8A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4702"/>
                <a:ext cx="10515600" cy="4702261"/>
              </a:xfrm>
              <a:blipFill>
                <a:blip r:embed="rId3"/>
                <a:stretch>
                  <a:fillRect t="-2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AF1BE4AA-04A1-0A3E-03B8-00BE0440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7692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Aharoni" panose="02010803020104030203" pitchFamily="2" charset="-79"/>
                <a:cs typeface="Aharoni" panose="02010803020104030203" pitchFamily="2" charset="-79"/>
              </a:rPr>
              <a:t>Network</a:t>
            </a:r>
            <a:endParaRPr lang="zh-TW" alt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EC32EA-9EDE-92F3-0888-09EA688DE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314" y="4597467"/>
            <a:ext cx="5403126" cy="117530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EF9368D-6E9F-685B-EAC5-A29FFF1D2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1" y="2630524"/>
            <a:ext cx="2539167" cy="5215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B0394C-E7C0-B891-9F9E-DF1629FBC3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9346" y="2635387"/>
            <a:ext cx="1384955" cy="51183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A47968B-9E1B-9E77-6097-0EEE86AD67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4683" y="4467274"/>
            <a:ext cx="3070980" cy="51183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EC41AD2-8782-FB98-42F5-F97BC2B2E0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2079" y="4250578"/>
            <a:ext cx="1530322" cy="413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80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370390-376B-89B1-D227-D1D5E4BEE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102888"/>
                <a:ext cx="10515600" cy="58916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residual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zh-TW" altLang="en-US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= (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altLang="zh-TW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altLang="zh-TW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TW" alt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5370390-376B-89B1-D227-D1D5E4BEE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102888"/>
                <a:ext cx="10515600" cy="589168"/>
              </a:xfrm>
              <a:blipFill>
                <a:blip r:embed="rId3"/>
                <a:stretch>
                  <a:fillRect l="-986" t="-15464" b="-123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標題 1">
            <a:extLst>
              <a:ext uri="{FF2B5EF4-FFF2-40B4-BE49-F238E27FC236}">
                <a16:creationId xmlns:a16="http://schemas.microsoft.com/office/drawing/2014/main" id="{54613D24-3AFD-FEF5-209C-A96F4AB3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551"/>
            <a:ext cx="10515600" cy="827571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Aharoni" panose="02010803020104030203" pitchFamily="2" charset="-79"/>
                <a:cs typeface="Aharoni" panose="02010803020104030203" pitchFamily="2" charset="-79"/>
              </a:rPr>
              <a:t>Residual Network</a:t>
            </a:r>
            <a:endParaRPr lang="zh-TW" alt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BB5E7B0-4A84-20C0-78B5-EAEDA6CFA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5303" y="3015712"/>
            <a:ext cx="6901393" cy="23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7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B43592F-B035-BAAE-612A-94E002BA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7412"/>
            <a:ext cx="10515600" cy="1325563"/>
          </a:xfrm>
        </p:spPr>
        <p:txBody>
          <a:bodyPr/>
          <a:lstStyle/>
          <a:p>
            <a:r>
              <a:rPr lang="en-US" altLang="zh-TW" sz="3200" dirty="0">
                <a:latin typeface="Aharoni" panose="02010803020104030203" pitchFamily="2" charset="-79"/>
                <a:cs typeface="Aharoni" panose="02010803020104030203" pitchFamily="2" charset="-79"/>
              </a:rPr>
              <a:t>New Version of </a:t>
            </a:r>
            <a:r>
              <a:rPr lang="en-US" altLang="zh-TW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Fujishige’s</a:t>
            </a:r>
            <a:r>
              <a:rPr lang="en-US" altLang="zh-TW" sz="3200" dirty="0">
                <a:latin typeface="Aharoni" panose="02010803020104030203" pitchFamily="2" charset="-79"/>
                <a:cs typeface="Aharoni" panose="02010803020104030203" pitchFamily="2" charset="-79"/>
              </a:rPr>
              <a:t> Algorithm</a:t>
            </a:r>
            <a:endParaRPr lang="zh-TW" alt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25078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6592AC0A2F4C24A95CC5D0BF496093D" ma:contentTypeVersion="10" ma:contentTypeDescription="建立新的文件。" ma:contentTypeScope="" ma:versionID="389321321fe62265ed8939eca6e10aa2">
  <xsd:schema xmlns:xsd="http://www.w3.org/2001/XMLSchema" xmlns:xs="http://www.w3.org/2001/XMLSchema" xmlns:p="http://schemas.microsoft.com/office/2006/metadata/properties" xmlns:ns2="69b1f48f-880b-44ad-916a-e212118a994f" xmlns:ns3="d144eff7-6e22-4895-9a40-2e463d5cdf11" targetNamespace="http://schemas.microsoft.com/office/2006/metadata/properties" ma:root="true" ma:fieldsID="459ae2a4be26e82fc76a506d75ced13c" ns2:_="" ns3:_="">
    <xsd:import namespace="69b1f48f-880b-44ad-916a-e212118a994f"/>
    <xsd:import namespace="d144eff7-6e22-4895-9a40-2e463d5cdf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b1f48f-880b-44ad-916a-e212118a99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影像標籤" ma:readOnly="false" ma:fieldId="{5cf76f15-5ced-4ddc-b409-7134ff3c332f}" ma:taxonomyMulti="true" ma:sspId="2b7cc9c4-2e33-4c29-8e3b-fac3172d3c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4eff7-6e22-4895-9a40-2e463d5cdf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0ae30c4f-28e5-447b-93e3-936ca52d8bb1}" ma:internalName="TaxCatchAll" ma:showField="CatchAllData" ma:web="d144eff7-6e22-4895-9a40-2e463d5cdf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9b1f48f-880b-44ad-916a-e212118a994f">
      <Terms xmlns="http://schemas.microsoft.com/office/infopath/2007/PartnerControls"/>
    </lcf76f155ced4ddcb4097134ff3c332f>
    <TaxCatchAll xmlns="d144eff7-6e22-4895-9a40-2e463d5cdf11" xsi:nil="true"/>
  </documentManagement>
</p:properties>
</file>

<file path=customXml/itemProps1.xml><?xml version="1.0" encoding="utf-8"?>
<ds:datastoreItem xmlns:ds="http://schemas.openxmlformats.org/officeDocument/2006/customXml" ds:itemID="{41B8EFA8-F62F-4181-8939-552DA4336DC6}"/>
</file>

<file path=customXml/itemProps2.xml><?xml version="1.0" encoding="utf-8"?>
<ds:datastoreItem xmlns:ds="http://schemas.openxmlformats.org/officeDocument/2006/customXml" ds:itemID="{0C75ED63-87E2-4AAC-8995-945204B0E603}"/>
</file>

<file path=customXml/itemProps3.xml><?xml version="1.0" encoding="utf-8"?>
<ds:datastoreItem xmlns:ds="http://schemas.openxmlformats.org/officeDocument/2006/customXml" ds:itemID="{EC6A8032-F570-4FC5-BBB2-DA7A14BAEB26}"/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3148</Words>
  <Application>Microsoft Office PowerPoint</Application>
  <PresentationFormat>寬螢幕</PresentationFormat>
  <Paragraphs>418</Paragraphs>
  <Slides>26</Slides>
  <Notes>24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源泉圓體 M</vt:lpstr>
      <vt:lpstr>Aharoni</vt:lpstr>
      <vt:lpstr>Arial</vt:lpstr>
      <vt:lpstr>Bahnschrift</vt:lpstr>
      <vt:lpstr>Bahnschrift SemiBold</vt:lpstr>
      <vt:lpstr>Calibri</vt:lpstr>
      <vt:lpstr>Calibri Light</vt:lpstr>
      <vt:lpstr>Cambria Math</vt:lpstr>
      <vt:lpstr>Consolas</vt:lpstr>
      <vt:lpstr>Office 佈景主題</vt:lpstr>
      <vt:lpstr>07_PRACTICAL EFFICIENCY OF MAXIMUM FLOW ALGORITHMS USING MA ORDERINGS AND PREFLOWS </vt:lpstr>
      <vt:lpstr>Introduction</vt:lpstr>
      <vt:lpstr>Introduction</vt:lpstr>
      <vt:lpstr>Contents</vt:lpstr>
      <vt:lpstr>Definitions of Maximum Flow and Residual Network</vt:lpstr>
      <vt:lpstr>Network</vt:lpstr>
      <vt:lpstr>Network</vt:lpstr>
      <vt:lpstr>Residual Network</vt:lpstr>
      <vt:lpstr>New Version of Fujishige’s Algorithm</vt:lpstr>
      <vt:lpstr>PowerPoint 簡報</vt:lpstr>
      <vt:lpstr>PowerPoint 簡報</vt:lpstr>
      <vt:lpstr>PowerPoint 簡報</vt:lpstr>
      <vt:lpstr>PowerPoint 簡報</vt:lpstr>
      <vt:lpstr>PowerPoint 簡報</vt:lpstr>
      <vt:lpstr>Example</vt:lpstr>
      <vt:lpstr>Step 0: (Preflow Initialization)</vt:lpstr>
      <vt:lpstr>Step 1-1:(Obtaining MA-Ordering from s^-)</vt:lpstr>
      <vt:lpstr>Step 1-2:(Pushing preflows to s^-)</vt:lpstr>
      <vt:lpstr>Step 2-1: (Obtaining MA-Ordering from s^+) </vt:lpstr>
      <vt:lpstr>Step 2-1: (Obtaining MA-Ordering from s^+) </vt:lpstr>
      <vt:lpstr>Computational Results</vt:lpstr>
      <vt:lpstr>Computational setup</vt:lpstr>
      <vt:lpstr>Experiments</vt:lpstr>
      <vt:lpstr>Experiments</vt:lpstr>
      <vt:lpstr>Experiments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07_PRACTICAL EFFICIENCY OF MAXIMUM FLOW ALGORITHMS USING MA ORDERINGS AND PREFLOWS </dc:title>
  <dc:creator>奕蓁 陳</dc:creator>
  <cp:lastModifiedBy>奕蓁 陳</cp:lastModifiedBy>
  <cp:revision>6</cp:revision>
  <dcterms:created xsi:type="dcterms:W3CDTF">2023-06-18T08:28:48Z</dcterms:created>
  <dcterms:modified xsi:type="dcterms:W3CDTF">2023-06-21T20:03:35Z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0x01010006592AC0A2F4C24A95CC5D0BF496093D</vt:lpwstr>
  </property>
</Properties>
</file>