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591" r:id="rId2"/>
    <p:sldId id="592" r:id="rId3"/>
    <p:sldId id="593" r:id="rId4"/>
    <p:sldId id="594" r:id="rId5"/>
    <p:sldId id="595" r:id="rId6"/>
    <p:sldId id="596" r:id="rId7"/>
    <p:sldId id="597" r:id="rId8"/>
    <p:sldId id="598" r:id="rId9"/>
    <p:sldId id="599" r:id="rId10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itchFamily="18" charset="0"/>
        <a:ea typeface="標楷體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99"/>
    <a:srgbClr val="006600"/>
    <a:srgbClr val="003300"/>
    <a:srgbClr val="FF6699"/>
    <a:srgbClr val="0000FF"/>
    <a:srgbClr val="CCFF33"/>
    <a:srgbClr val="D2FEE0"/>
    <a:srgbClr val="8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13" autoAdjust="0"/>
    <p:restoredTop sz="94667" autoAdjust="0"/>
  </p:normalViewPr>
  <p:slideViewPr>
    <p:cSldViewPr>
      <p:cViewPr varScale="1">
        <p:scale>
          <a:sx n="92" d="100"/>
          <a:sy n="92" d="100"/>
        </p:scale>
        <p:origin x="-27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32" y="174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12" Type="http://schemas.openxmlformats.org/officeDocument/2006/relationships/image" Target="../media/image14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12" Type="http://schemas.openxmlformats.org/officeDocument/2006/relationships/image" Target="../media/image15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6" Type="http://schemas.openxmlformats.org/officeDocument/2006/relationships/image" Target="../media/image8.wmf"/><Relationship Id="rId11" Type="http://schemas.openxmlformats.org/officeDocument/2006/relationships/image" Target="../media/image14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B6643D51-05DB-437C-A40C-B065560EF1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98392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6643D51-05DB-437C-A40C-B065560EF1BE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72526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04.01  by   </a:t>
            </a:r>
            <a:r>
              <a:rPr lang="zh-TW" altLang="en-US"/>
              <a:t>成大工資管 黃琮閔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00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Network Optimization Applications 04.01  by   </a:t>
            </a:r>
            <a:r>
              <a:rPr lang="zh-TW" altLang="en-US"/>
              <a:t>成大工資管 黃琮閔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43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5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6" name="Picture 8" descr="ncku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 descr="ncku-title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49ED5662-E922-4E60-BA3E-DB05F253A850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/11</a:t>
            </a:r>
            <a:endParaRPr lang="zh-TW" altLang="en-US" sz="140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altLang="zh-TW"/>
              <a:t>Network Optimization Applications 04.01  by   </a:t>
            </a:r>
            <a:r>
              <a:rPr lang="zh-TW" altLang="en-US"/>
              <a:t>成大工資管 黃琮閔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205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7"/>
          <p:cNvSpPr>
            <a:spLocks noChangeShapeType="1"/>
          </p:cNvSpPr>
          <p:nvPr/>
        </p:nvSpPr>
        <p:spPr bwMode="auto">
          <a:xfrm>
            <a:off x="228600" y="990600"/>
            <a:ext cx="8610600" cy="0"/>
          </a:xfrm>
          <a:prstGeom prst="line">
            <a:avLst/>
          </a:prstGeom>
          <a:noFill/>
          <a:ln w="66675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7" name="Line 22"/>
          <p:cNvSpPr>
            <a:spLocks noChangeShapeType="1"/>
          </p:cNvSpPr>
          <p:nvPr/>
        </p:nvSpPr>
        <p:spPr bwMode="auto">
          <a:xfrm>
            <a:off x="266700" y="6381750"/>
            <a:ext cx="8610600" cy="0"/>
          </a:xfrm>
          <a:prstGeom prst="line">
            <a:avLst/>
          </a:prstGeom>
          <a:noFill/>
          <a:ln w="127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" y="77788"/>
            <a:ext cx="895985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smtClean="0"/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052513"/>
            <a:ext cx="8780462" cy="525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pic>
        <p:nvPicPr>
          <p:cNvPr id="1030" name="Picture 8" descr="ncku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6453188"/>
            <a:ext cx="395288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9" descr="ncku-title1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6472238"/>
            <a:ext cx="935038" cy="34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11"/>
          <p:cNvSpPr txBox="1">
            <a:spLocks noChangeArrowheads="1"/>
          </p:cNvSpPr>
          <p:nvPr userDrawn="1"/>
        </p:nvSpPr>
        <p:spPr bwMode="auto">
          <a:xfrm>
            <a:off x="8388350" y="-44450"/>
            <a:ext cx="8286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1pPr>
            <a:lvl2pPr marL="742950" indent="-28575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2pPr>
            <a:lvl3pPr marL="11430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3pPr>
            <a:lvl4pPr marL="16002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4pPr>
            <a:lvl5pPr marL="2057400" indent="-228600">
              <a:spcBef>
                <a:spcPct val="50000"/>
              </a:spcBef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buChar char="•"/>
              <a:defRPr kumimoji="1" sz="2800">
                <a:solidFill>
                  <a:schemeClr val="tx1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 algn="r" eaLnBrk="1" hangingPunct="1">
              <a:buFontTx/>
              <a:buNone/>
              <a:defRPr/>
            </a:pPr>
            <a:fld id="{3D66745A-A0E2-4051-BE9C-308AD79E8411}" type="slidenum">
              <a:rPr kumimoji="0" lang="en-US" altLang="zh-TW" sz="1400" b="1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pPr algn="r" eaLnBrk="1" hangingPunct="1">
                <a:buFontTx/>
                <a:buNone/>
                <a:defRPr/>
              </a:pPr>
              <a:t>‹#›</a:t>
            </a:fld>
            <a:r>
              <a:rPr kumimoji="0" lang="en-US" altLang="zh-TW" sz="1400" b="1" dirty="0" smtClean="0">
                <a:solidFill>
                  <a:srgbClr val="004992"/>
                </a:solidFill>
                <a:latin typeface="Arial" charset="0"/>
                <a:ea typeface="新細明體" pitchFamily="18" charset="-120"/>
              </a:rPr>
              <a:t>/9</a:t>
            </a:r>
            <a:endParaRPr lang="en-US" altLang="zh-TW" sz="1400" dirty="0" smtClean="0">
              <a:latin typeface="Arial" charset="0"/>
              <a:ea typeface="新細明體" pitchFamily="18" charset="-120"/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132138" y="6453188"/>
            <a:ext cx="5840412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buFontTx/>
              <a:buNone/>
              <a:defRPr sz="1200" smtClean="0">
                <a:solidFill>
                  <a:srgbClr val="0A0AFF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Network Optimization Applications 04.01  by   </a:t>
            </a:r>
            <a:r>
              <a:rPr lang="zh-TW" altLang="en-US"/>
              <a:t>成大工資管 黃琮閔</a:t>
            </a:r>
            <a:endParaRPr lang="en-US" altLang="zh-TW" i="1">
              <a:solidFill>
                <a:srgbClr val="FFFFFF"/>
              </a:solidFill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200">
          <a:solidFill>
            <a:schemeClr val="accent1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itchFamily="2" charset="2"/>
        <a:buChar char="¥"/>
        <a:defRPr kumimoji="1" sz="2800">
          <a:solidFill>
            <a:srgbClr val="0D20AB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kumimoji="1" sz="2500">
          <a:solidFill>
            <a:srgbClr val="01450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£"/>
        <a:defRPr kumimoji="1" sz="2200">
          <a:solidFill>
            <a:srgbClr val="0D20AB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kumimoji="1" sz="2000">
          <a:solidFill>
            <a:srgbClr val="00499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w"/>
        <a:defRPr kumimoji="1" sz="2000">
          <a:solidFill>
            <a:schemeClr val="bg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1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24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23" Type="http://schemas.openxmlformats.org/officeDocument/2006/relationships/image" Target="../media/image12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11.wmf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13.bin"/><Relationship Id="rId21" Type="http://schemas.openxmlformats.org/officeDocument/2006/relationships/oleObject" Target="../embeddings/oleObject22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17.bin"/><Relationship Id="rId24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16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8.wmf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3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23.wmf"/><Relationship Id="rId3" Type="http://schemas.openxmlformats.org/officeDocument/2006/relationships/image" Target="../media/image24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2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4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Approximating Piecewise Linear Functions</a:t>
            </a:r>
            <a:endParaRPr lang="zh-TW" altLang="en-US" smtClean="0"/>
          </a:p>
        </p:txBody>
      </p:sp>
      <p:sp>
        <p:nvSpPr>
          <p:cNvPr id="3075" name="副標題 2"/>
          <p:cNvSpPr>
            <a:spLocks noGrp="1"/>
          </p:cNvSpPr>
          <p:nvPr>
            <p:ph type="subTitle" idx="1"/>
          </p:nvPr>
        </p:nvSpPr>
        <p:spPr>
          <a:xfrm>
            <a:off x="251520" y="3886200"/>
            <a:ext cx="8712968" cy="1752600"/>
          </a:xfrm>
        </p:spPr>
        <p:txBody>
          <a:bodyPr/>
          <a:lstStyle/>
          <a:p>
            <a:r>
              <a:rPr lang="en-US" altLang="zh-TW" sz="1800" dirty="0"/>
              <a:t>H. Imai and M. </a:t>
            </a:r>
            <a:r>
              <a:rPr lang="en-US" altLang="zh-TW" sz="1800" dirty="0" err="1"/>
              <a:t>Iri</a:t>
            </a:r>
            <a:r>
              <a:rPr lang="en-US" altLang="zh-TW" sz="1800" dirty="0"/>
              <a:t>, </a:t>
            </a:r>
            <a:endParaRPr lang="en-US" altLang="zh-TW" sz="1800" dirty="0" smtClean="0"/>
          </a:p>
          <a:p>
            <a:r>
              <a:rPr lang="en-US" altLang="zh-TW" sz="1800" b="1" dirty="0" smtClean="0"/>
              <a:t>Computational-geometric methods for polygonal approximations </a:t>
            </a:r>
            <a:r>
              <a:rPr lang="en-US" altLang="zh-TW" sz="1800" b="1" dirty="0"/>
              <a:t>of a curve</a:t>
            </a:r>
            <a:r>
              <a:rPr lang="en-US" altLang="zh-TW" sz="1800" dirty="0"/>
              <a:t>. </a:t>
            </a:r>
            <a:endParaRPr lang="en-US" altLang="zh-TW" sz="1800" dirty="0" smtClean="0"/>
          </a:p>
          <a:p>
            <a:r>
              <a:rPr lang="en-US" altLang="zh-TW" sz="1800" i="1" dirty="0" err="1" smtClean="0"/>
              <a:t>Comput</a:t>
            </a:r>
            <a:r>
              <a:rPr lang="en-US" altLang="zh-TW" sz="1800" i="1" dirty="0" smtClean="0"/>
              <a:t>. Vision Graphics </a:t>
            </a:r>
            <a:r>
              <a:rPr lang="en-US" altLang="zh-TW" sz="1800" i="1" dirty="0"/>
              <a:t>Image Process</a:t>
            </a:r>
            <a:r>
              <a:rPr lang="en-US" altLang="zh-TW" sz="1800" dirty="0"/>
              <a:t>. 36, </a:t>
            </a:r>
            <a:r>
              <a:rPr lang="en-US" altLang="zh-TW" sz="1800" dirty="0" smtClean="0"/>
              <a:t>31-34 </a:t>
            </a:r>
            <a:r>
              <a:rPr lang="en-US" altLang="zh-TW" sz="1800" dirty="0"/>
              <a:t>(1986).</a:t>
            </a:r>
            <a:endParaRPr lang="zh-TW" altLang="en-US" sz="1800" dirty="0" smtClean="0"/>
          </a:p>
        </p:txBody>
      </p:sp>
      <p:sp>
        <p:nvSpPr>
          <p:cNvPr id="3076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</a:t>
            </a:r>
            <a:r>
              <a:rPr lang="en-US" altLang="zh-TW" sz="1200" dirty="0" smtClean="0">
                <a:solidFill>
                  <a:srgbClr val="0A0AFF"/>
                </a:solidFill>
                <a:latin typeface="Times New Roman" pitchFamily="18" charset="0"/>
              </a:rPr>
              <a:t>Applications 04.01  by   </a:t>
            </a:r>
            <a:r>
              <a:rPr lang="zh-TW" altLang="en-US" sz="1200" dirty="0" smtClean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 smtClean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Approximating a given finer piecewise linear curve by another coarser piecewise linear curve consisting of fewer line segment.</a:t>
            </a:r>
            <a:endParaRPr lang="en-US" altLang="zh-TW" dirty="0"/>
          </a:p>
          <a:p>
            <a:pPr lvl="1"/>
            <a:r>
              <a:rPr lang="en-US" altLang="zh-TW" dirty="0" smtClean="0"/>
              <a:t>Cartography</a:t>
            </a:r>
          </a:p>
          <a:p>
            <a:pPr lvl="1"/>
            <a:r>
              <a:rPr lang="en-US" altLang="zh-TW" dirty="0" smtClean="0"/>
              <a:t>Computer graphic </a:t>
            </a:r>
          </a:p>
          <a:p>
            <a:pPr lvl="1"/>
            <a:r>
              <a:rPr lang="en-US" altLang="zh-TW" dirty="0" smtClean="0"/>
              <a:t>Pattern recognition</a:t>
            </a:r>
          </a:p>
          <a:p>
            <a:r>
              <a:rPr lang="en-US" altLang="zh-TW" dirty="0" smtClean="0"/>
              <a:t>Goal to save on storage space by an approximate piecewise linear curve with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Minimum # of segments such that its points are subset of points of the given curve.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 smtClean="0"/>
              <a:t>Minimum the error of approximate piecewise linear curve.</a:t>
            </a:r>
          </a:p>
          <a:p>
            <a:endParaRPr lang="en-US" altLang="zh-TW" dirty="0" smtClean="0"/>
          </a:p>
        </p:txBody>
      </p:sp>
      <p:sp>
        <p:nvSpPr>
          <p:cNvPr id="4100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04.01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Example</a:t>
            </a:r>
            <a:endParaRPr lang="zh-TW" altLang="en-US" dirty="0" smtClean="0"/>
          </a:p>
        </p:txBody>
      </p:sp>
      <p:sp>
        <p:nvSpPr>
          <p:cNvPr id="5124" name="頁尾版面配置區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itchFamily="2" charset="2"/>
              <a:buChar char="¥"/>
              <a:defRPr kumimoji="1" sz="28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kumimoji="1" sz="2500">
                <a:solidFill>
                  <a:srgbClr val="01450C"/>
                </a:solidFill>
                <a:latin typeface="Arial" charset="0"/>
                <a:ea typeface="標楷體" pitchFamily="65" charset="-12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£"/>
              <a:defRPr kumimoji="1" sz="2200">
                <a:solidFill>
                  <a:srgbClr val="0D20AB"/>
                </a:solidFill>
                <a:latin typeface="Arial" charset="0"/>
                <a:ea typeface="標楷體" pitchFamily="65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kumimoji="1" sz="2000">
                <a:solidFill>
                  <a:srgbClr val="004992"/>
                </a:solidFill>
                <a:latin typeface="Arial" charset="0"/>
                <a:ea typeface="標楷體" pitchFamily="65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w"/>
              <a:defRPr kumimoji="1" sz="2000">
                <a:solidFill>
                  <a:schemeClr val="bg1"/>
                </a:solidFill>
                <a:latin typeface="Arial" charset="0"/>
                <a:ea typeface="標楷體" pitchFamily="65" charset="-12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TW" sz="1200" dirty="0">
                <a:solidFill>
                  <a:srgbClr val="0A0AFF"/>
                </a:solidFill>
                <a:latin typeface="Times New Roman" pitchFamily="18" charset="0"/>
              </a:rPr>
              <a:t>Network Optimization Applications 04.01  by   </a:t>
            </a:r>
            <a:r>
              <a:rPr lang="zh-TW" altLang="en-US" sz="1200" dirty="0">
                <a:solidFill>
                  <a:srgbClr val="0A0AFF"/>
                </a:solidFill>
                <a:latin typeface="Times New Roman" pitchFamily="18" charset="0"/>
              </a:rPr>
              <a:t>成大工資管 </a:t>
            </a:r>
            <a:endParaRPr lang="en-US" altLang="zh-TW" sz="1200" i="1" dirty="0">
              <a:solidFill>
                <a:srgbClr val="FFFFFF"/>
              </a:solidFill>
              <a:latin typeface="Times New Roman" pitchFamily="18" charset="0"/>
            </a:endParaRPr>
          </a:p>
        </p:txBody>
      </p:sp>
      <p:grpSp>
        <p:nvGrpSpPr>
          <p:cNvPr id="103" name="群組 102"/>
          <p:cNvGrpSpPr/>
          <p:nvPr/>
        </p:nvGrpSpPr>
        <p:grpSpPr>
          <a:xfrm>
            <a:off x="592152" y="1526810"/>
            <a:ext cx="7724264" cy="3880263"/>
            <a:chOff x="592152" y="1526810"/>
            <a:chExt cx="7724264" cy="4408535"/>
          </a:xfrm>
        </p:grpSpPr>
        <p:sp>
          <p:nvSpPr>
            <p:cNvPr id="6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9" name="Rectangle 66"/>
            <p:cNvSpPr>
              <a:spLocks noChangeArrowheads="1"/>
            </p:cNvSpPr>
            <p:nvPr/>
          </p:nvSpPr>
          <p:spPr bwMode="auto">
            <a:xfrm>
              <a:off x="2921440" y="5461785"/>
              <a:ext cx="212386" cy="473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39" name="Group 134"/>
            <p:cNvGrpSpPr>
              <a:grpSpLocks/>
            </p:cNvGrpSpPr>
            <p:nvPr/>
          </p:nvGrpSpPr>
          <p:grpSpPr bwMode="auto">
            <a:xfrm>
              <a:off x="3242997" y="5572657"/>
              <a:ext cx="1296144" cy="222367"/>
              <a:chOff x="2274" y="2840"/>
              <a:chExt cx="653" cy="108"/>
            </a:xfrm>
          </p:grpSpPr>
          <p:sp>
            <p:nvSpPr>
              <p:cNvPr id="70" name="Freeform 132"/>
              <p:cNvSpPr>
                <a:spLocks/>
              </p:cNvSpPr>
              <p:nvPr/>
            </p:nvSpPr>
            <p:spPr bwMode="auto">
              <a:xfrm>
                <a:off x="2756" y="2840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1" name="Line 133"/>
              <p:cNvSpPr>
                <a:spLocks noChangeShapeType="1"/>
              </p:cNvSpPr>
              <p:nvPr/>
            </p:nvSpPr>
            <p:spPr bwMode="auto">
              <a:xfrm>
                <a:off x="2274" y="2890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4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68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69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41" name="Rectangle 138"/>
            <p:cNvSpPr>
              <a:spLocks noChangeArrowheads="1"/>
            </p:cNvSpPr>
            <p:nvPr/>
          </p:nvSpPr>
          <p:spPr bwMode="auto">
            <a:xfrm>
              <a:off x="592152" y="2907890"/>
              <a:ext cx="593488" cy="4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sp>
        <p:nvSpPr>
          <p:cNvPr id="7" name="Freeform 64"/>
          <p:cNvSpPr>
            <a:spLocks/>
          </p:cNvSpPr>
          <p:nvPr/>
        </p:nvSpPr>
        <p:spPr bwMode="auto">
          <a:xfrm>
            <a:off x="2241454" y="1983545"/>
            <a:ext cx="5216334" cy="1997187"/>
          </a:xfrm>
          <a:custGeom>
            <a:avLst/>
            <a:gdLst>
              <a:gd name="T0" fmla="*/ 0 w 2628"/>
              <a:gd name="T1" fmla="*/ 970 h 970"/>
              <a:gd name="T2" fmla="*/ 134 w 2628"/>
              <a:gd name="T3" fmla="*/ 575 h 970"/>
              <a:gd name="T4" fmla="*/ 305 w 2628"/>
              <a:gd name="T5" fmla="*/ 838 h 970"/>
              <a:gd name="T6" fmla="*/ 550 w 2628"/>
              <a:gd name="T7" fmla="*/ 347 h 970"/>
              <a:gd name="T8" fmla="*/ 1173 w 2628"/>
              <a:gd name="T9" fmla="*/ 95 h 970"/>
              <a:gd name="T10" fmla="*/ 1357 w 2628"/>
              <a:gd name="T11" fmla="*/ 599 h 970"/>
              <a:gd name="T12" fmla="*/ 1748 w 2628"/>
              <a:gd name="T13" fmla="*/ 862 h 970"/>
              <a:gd name="T14" fmla="*/ 1858 w 2628"/>
              <a:gd name="T15" fmla="*/ 335 h 970"/>
              <a:gd name="T16" fmla="*/ 2188 w 2628"/>
              <a:gd name="T17" fmla="*/ 0 h 970"/>
              <a:gd name="T18" fmla="*/ 2628 w 2628"/>
              <a:gd name="T19" fmla="*/ 527 h 97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628" h="970">
                <a:moveTo>
                  <a:pt x="0" y="970"/>
                </a:moveTo>
                <a:lnTo>
                  <a:pt x="134" y="575"/>
                </a:lnTo>
                <a:lnTo>
                  <a:pt x="305" y="838"/>
                </a:lnTo>
                <a:lnTo>
                  <a:pt x="550" y="347"/>
                </a:lnTo>
                <a:lnTo>
                  <a:pt x="1173" y="95"/>
                </a:lnTo>
                <a:lnTo>
                  <a:pt x="1357" y="599"/>
                </a:lnTo>
                <a:lnTo>
                  <a:pt x="1748" y="862"/>
                </a:lnTo>
                <a:lnTo>
                  <a:pt x="1858" y="335"/>
                </a:lnTo>
                <a:lnTo>
                  <a:pt x="2188" y="0"/>
                </a:lnTo>
                <a:lnTo>
                  <a:pt x="2628" y="527"/>
                </a:lnTo>
              </a:path>
            </a:pathLst>
          </a:custGeom>
          <a:noFill/>
          <a:ln w="1905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TW" altLang="en-US" sz="1600">
              <a:solidFill>
                <a:schemeClr val="bg1"/>
              </a:solidFill>
            </a:endParaRPr>
          </a:p>
        </p:txBody>
      </p:sp>
      <p:sp>
        <p:nvSpPr>
          <p:cNvPr id="45" name="Oval 148"/>
          <p:cNvSpPr>
            <a:spLocks noChangeArrowheads="1"/>
          </p:cNvSpPr>
          <p:nvPr/>
        </p:nvSpPr>
        <p:spPr bwMode="auto">
          <a:xfrm>
            <a:off x="2394304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6" name="Oval 149"/>
          <p:cNvSpPr>
            <a:spLocks noChangeArrowheads="1"/>
          </p:cNvSpPr>
          <p:nvPr/>
        </p:nvSpPr>
        <p:spPr bwMode="auto">
          <a:xfrm>
            <a:off x="2108477" y="387560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7" name="Oval 150"/>
          <p:cNvSpPr>
            <a:spLocks noChangeArrowheads="1"/>
          </p:cNvSpPr>
          <p:nvPr/>
        </p:nvSpPr>
        <p:spPr bwMode="auto">
          <a:xfrm>
            <a:off x="2775406" y="357911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8" name="Oval 151"/>
          <p:cNvSpPr>
            <a:spLocks noChangeArrowheads="1"/>
          </p:cNvSpPr>
          <p:nvPr/>
        </p:nvSpPr>
        <p:spPr bwMode="auto">
          <a:xfrm>
            <a:off x="3251783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49" name="Oval 152"/>
          <p:cNvSpPr>
            <a:spLocks noChangeArrowheads="1"/>
          </p:cNvSpPr>
          <p:nvPr/>
        </p:nvSpPr>
        <p:spPr bwMode="auto">
          <a:xfrm>
            <a:off x="4490365" y="209666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0" name="Oval 153"/>
          <p:cNvSpPr>
            <a:spLocks noChangeArrowheads="1"/>
          </p:cNvSpPr>
          <p:nvPr/>
        </p:nvSpPr>
        <p:spPr bwMode="auto">
          <a:xfrm>
            <a:off x="4871467" y="308496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1" name="Oval 154"/>
          <p:cNvSpPr>
            <a:spLocks noChangeArrowheads="1"/>
          </p:cNvSpPr>
          <p:nvPr/>
        </p:nvSpPr>
        <p:spPr bwMode="auto">
          <a:xfrm>
            <a:off x="5633671" y="367794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2" name="Oval 155"/>
          <p:cNvSpPr>
            <a:spLocks noChangeArrowheads="1"/>
          </p:cNvSpPr>
          <p:nvPr/>
        </p:nvSpPr>
        <p:spPr bwMode="auto">
          <a:xfrm>
            <a:off x="5824222" y="2590812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4" name="Oval 157"/>
          <p:cNvSpPr>
            <a:spLocks noChangeArrowheads="1"/>
          </p:cNvSpPr>
          <p:nvPr/>
        </p:nvSpPr>
        <p:spPr bwMode="auto">
          <a:xfrm>
            <a:off x="7348630" y="2986131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3" name="Oval 156"/>
          <p:cNvSpPr>
            <a:spLocks noChangeArrowheads="1"/>
          </p:cNvSpPr>
          <p:nvPr/>
        </p:nvSpPr>
        <p:spPr bwMode="auto">
          <a:xfrm>
            <a:off x="6475851" y="1922130"/>
            <a:ext cx="190551" cy="197660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新細明體" pitchFamily="18" charset="-120"/>
              </a:defRPr>
            </a:lvl9pPr>
          </a:lstStyle>
          <a:p>
            <a:endParaRPr lang="zh-TW" altLang="en-US"/>
          </a:p>
        </p:txBody>
      </p:sp>
      <p:graphicFrame>
        <p:nvGraphicFramePr>
          <p:cNvPr id="73" name="物件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754408"/>
              </p:ext>
            </p:extLst>
          </p:nvPr>
        </p:nvGraphicFramePr>
        <p:xfrm>
          <a:off x="1723124" y="3837853"/>
          <a:ext cx="392131" cy="610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2" name="Equation" r:id="rId4" imgW="152280" imgH="228600" progId="Equation.DSMT4">
                  <p:embed/>
                </p:oleObj>
              </mc:Choice>
              <mc:Fallback>
                <p:oleObj name="Equation" r:id="rId4" imgW="152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23124" y="3837853"/>
                        <a:ext cx="392131" cy="6101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物件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8568300"/>
              </p:ext>
            </p:extLst>
          </p:nvPr>
        </p:nvGraphicFramePr>
        <p:xfrm>
          <a:off x="2949796" y="3668809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3" name="Equation" r:id="rId6" imgW="164880" imgH="228600" progId="Equation.DSMT4">
                  <p:embed/>
                </p:oleObj>
              </mc:Choice>
              <mc:Fallback>
                <p:oleObj name="Equation" r:id="rId6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796" y="3668809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物件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461979"/>
              </p:ext>
            </p:extLst>
          </p:nvPr>
        </p:nvGraphicFramePr>
        <p:xfrm>
          <a:off x="2096286" y="2410786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4" name="Equation" r:id="rId8" imgW="164880" imgH="228600" progId="Equation.DSMT4">
                  <p:embed/>
                </p:oleObj>
              </mc:Choice>
              <mc:Fallback>
                <p:oleObj name="Equation" r:id="rId8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286" y="2410786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物件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719256"/>
              </p:ext>
            </p:extLst>
          </p:nvPr>
        </p:nvGraphicFramePr>
        <p:xfrm>
          <a:off x="4416643" y="1486316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5" name="Equation" r:id="rId10" imgW="164880" imgH="228600" progId="Equation.DSMT4">
                  <p:embed/>
                </p:oleObj>
              </mc:Choice>
              <mc:Fallback>
                <p:oleObj name="Equation" r:id="rId10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6643" y="1486316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物件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312723"/>
              </p:ext>
            </p:extLst>
          </p:nvPr>
        </p:nvGraphicFramePr>
        <p:xfrm>
          <a:off x="2874370" y="2075177"/>
          <a:ext cx="424770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6" name="Equation" r:id="rId12" imgW="164880" imgH="228600" progId="Equation.DSMT4">
                  <p:embed/>
                </p:oleObj>
              </mc:Choice>
              <mc:Fallback>
                <p:oleObj name="Equation" r:id="rId12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4370" y="2075177"/>
                        <a:ext cx="424770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物件 7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290109"/>
              </p:ext>
            </p:extLst>
          </p:nvPr>
        </p:nvGraphicFramePr>
        <p:xfrm>
          <a:off x="5728946" y="3785899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7" name="Equation" r:id="rId14" imgW="164880" imgH="228600" progId="Equation.DSMT4">
                  <p:embed/>
                </p:oleObj>
              </mc:Choice>
              <mc:Fallback>
                <p:oleObj name="Equation" r:id="rId14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8946" y="3785899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物件 7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707332"/>
              </p:ext>
            </p:extLst>
          </p:nvPr>
        </p:nvGraphicFramePr>
        <p:xfrm>
          <a:off x="4529782" y="3084066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8" name="Equation" r:id="rId16" imgW="164880" imgH="228600" progId="Equation.DSMT4">
                  <p:embed/>
                </p:oleObj>
              </mc:Choice>
              <mc:Fallback>
                <p:oleObj name="Equation" r:id="rId16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9782" y="3084066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物件 7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191512"/>
              </p:ext>
            </p:extLst>
          </p:nvPr>
        </p:nvGraphicFramePr>
        <p:xfrm>
          <a:off x="6151451" y="1255713"/>
          <a:ext cx="426754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59" name="Equation" r:id="rId18" imgW="164880" imgH="228600" progId="Equation.DSMT4">
                  <p:embed/>
                </p:oleObj>
              </mc:Choice>
              <mc:Fallback>
                <p:oleObj name="Equation" r:id="rId18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1451" y="1255713"/>
                        <a:ext cx="426754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" name="物件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0954556"/>
              </p:ext>
            </p:extLst>
          </p:nvPr>
        </p:nvGraphicFramePr>
        <p:xfrm>
          <a:off x="5415050" y="2079295"/>
          <a:ext cx="426756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5050" y="2079295"/>
                        <a:ext cx="426756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物件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7284157"/>
              </p:ext>
            </p:extLst>
          </p:nvPr>
        </p:nvGraphicFramePr>
        <p:xfrm>
          <a:off x="7473399" y="3018179"/>
          <a:ext cx="524015" cy="6094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1" name="Equation" r:id="rId22" imgW="203040" imgH="228600" progId="Equation.DSMT4">
                  <p:embed/>
                </p:oleObj>
              </mc:Choice>
              <mc:Fallback>
                <p:oleObj name="Equation" r:id="rId22" imgW="203040" imgH="2286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3399" y="3018179"/>
                        <a:ext cx="524015" cy="6094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物件 8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9763141"/>
              </p:ext>
            </p:extLst>
          </p:nvPr>
        </p:nvGraphicFramePr>
        <p:xfrm>
          <a:off x="4105012" y="2723748"/>
          <a:ext cx="1143306" cy="257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2" name="Equation" r:id="rId24" imgW="914400" imgH="198720" progId="Equation.DSMT4">
                  <p:embed/>
                </p:oleObj>
              </mc:Choice>
              <mc:Fallback>
                <p:oleObj name="Equation" r:id="rId2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105012" y="2723748"/>
                        <a:ext cx="1143306" cy="257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物件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857116"/>
              </p:ext>
            </p:extLst>
          </p:nvPr>
        </p:nvGraphicFramePr>
        <p:xfrm>
          <a:off x="7118378" y="1889873"/>
          <a:ext cx="817503" cy="5636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3" name="Equation" r:id="rId26" imgW="380880" imgH="253800" progId="Equation.DSMT4">
                  <p:embed/>
                </p:oleObj>
              </mc:Choice>
              <mc:Fallback>
                <p:oleObj name="Equation" r:id="rId26" imgW="380880" imgH="253800" progId="Equation.DSMT4">
                  <p:embed/>
                  <p:pic>
                    <p:nvPicPr>
                      <p:cNvPr id="0" name="物件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8378" y="1889873"/>
                        <a:ext cx="817503" cy="5636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8" name="直線接點 87"/>
          <p:cNvCxnSpPr>
            <a:stCxn id="46" idx="6"/>
            <a:endCxn id="47" idx="3"/>
          </p:cNvCxnSpPr>
          <p:nvPr/>
        </p:nvCxnSpPr>
        <p:spPr>
          <a:xfrm flipV="1">
            <a:off x="2299028" y="3747824"/>
            <a:ext cx="504284" cy="22660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>
            <a:stCxn id="47" idx="6"/>
            <a:endCxn id="49" idx="3"/>
          </p:cNvCxnSpPr>
          <p:nvPr/>
        </p:nvCxnSpPr>
        <p:spPr>
          <a:xfrm flipV="1">
            <a:off x="2965957" y="2265375"/>
            <a:ext cx="1552314" cy="1412566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接點 98"/>
          <p:cNvCxnSpPr>
            <a:stCxn id="51" idx="1"/>
            <a:endCxn id="49" idx="5"/>
          </p:cNvCxnSpPr>
          <p:nvPr/>
        </p:nvCxnSpPr>
        <p:spPr>
          <a:xfrm flipH="1" flipV="1">
            <a:off x="4653010" y="2265375"/>
            <a:ext cx="1008567" cy="1441512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/>
          <p:cNvCxnSpPr>
            <a:stCxn id="51" idx="6"/>
            <a:endCxn id="54" idx="2"/>
          </p:cNvCxnSpPr>
          <p:nvPr/>
        </p:nvCxnSpPr>
        <p:spPr>
          <a:xfrm flipV="1">
            <a:off x="5824222" y="3084961"/>
            <a:ext cx="1524408" cy="691809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文字方塊 119"/>
          <p:cNvSpPr txBox="1"/>
          <p:nvPr/>
        </p:nvSpPr>
        <p:spPr>
          <a:xfrm>
            <a:off x="6586426" y="3599517"/>
            <a:ext cx="817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</a:rPr>
              <a:t>f</a:t>
            </a:r>
            <a:r>
              <a:rPr lang="en-US" altLang="zh-TW" sz="1400" i="1" dirty="0" smtClean="0">
                <a:solidFill>
                  <a:srgbClr val="C00000"/>
                </a:solidFill>
              </a:rPr>
              <a:t>2 </a:t>
            </a:r>
            <a:r>
              <a:rPr lang="en-US" altLang="zh-TW" i="1" dirty="0" smtClean="0">
                <a:solidFill>
                  <a:srgbClr val="C00000"/>
                </a:solidFill>
              </a:rPr>
              <a:t>(x)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2511180" y="5517232"/>
            <a:ext cx="4121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dirty="0" smtClean="0">
                <a:solidFill>
                  <a:srgbClr val="000000"/>
                </a:solidFill>
                <a:latin typeface="+mn-lt"/>
              </a:rPr>
              <a:t>The # of segments: 9→4</a:t>
            </a:r>
            <a:endParaRPr lang="zh-TW" altLang="en-US" dirty="0">
              <a:solidFill>
                <a:srgbClr val="0000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Error Measure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error of an approximate is the sum of the a squared errors between the actual data points and the estimated point.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</a:t>
            </a:r>
            <a:r>
              <a:rPr lang="zh-TW" altLang="en-US" dirty="0" smtClean="0"/>
              <a:t>管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41083" y="2723099"/>
            <a:ext cx="7496238" cy="3585964"/>
            <a:chOff x="592152" y="1526810"/>
            <a:chExt cx="7724264" cy="4238028"/>
          </a:xfrm>
        </p:grpSpPr>
        <p:sp>
          <p:nvSpPr>
            <p:cNvPr id="7" name="Freeform 63"/>
            <p:cNvSpPr>
              <a:spLocks/>
            </p:cNvSpPr>
            <p:nvPr/>
          </p:nvSpPr>
          <p:spPr bwMode="auto">
            <a:xfrm>
              <a:off x="1325575" y="1526810"/>
              <a:ext cx="6990841" cy="3732886"/>
            </a:xfrm>
            <a:custGeom>
              <a:avLst/>
              <a:gdLst>
                <a:gd name="T0" fmla="*/ 0 w 3522"/>
                <a:gd name="T1" fmla="*/ 0 h 1689"/>
                <a:gd name="T2" fmla="*/ 0 w 3522"/>
                <a:gd name="T3" fmla="*/ 1665 h 1689"/>
                <a:gd name="T4" fmla="*/ 3522 w 3522"/>
                <a:gd name="T5" fmla="*/ 1689 h 168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22" h="1689">
                  <a:moveTo>
                    <a:pt x="0" y="0"/>
                  </a:moveTo>
                  <a:lnTo>
                    <a:pt x="0" y="1665"/>
                  </a:lnTo>
                  <a:lnTo>
                    <a:pt x="3522" y="1689"/>
                  </a:lnTo>
                </a:path>
              </a:pathLst>
            </a:custGeom>
            <a:noFill/>
            <a:ln w="190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8" name="Rectangle 66"/>
            <p:cNvSpPr>
              <a:spLocks noChangeArrowheads="1"/>
            </p:cNvSpPr>
            <p:nvPr/>
          </p:nvSpPr>
          <p:spPr bwMode="auto">
            <a:xfrm>
              <a:off x="1929464" y="5291278"/>
              <a:ext cx="212386" cy="4735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>
                  <a:solidFill>
                    <a:srgbClr val="000000"/>
                  </a:solidFill>
                  <a:latin typeface="Arial" charset="0"/>
                </a:rPr>
                <a:t>x</a:t>
              </a:r>
            </a:p>
          </p:txBody>
        </p:sp>
        <p:grpSp>
          <p:nvGrpSpPr>
            <p:cNvPr id="9" name="Group 134"/>
            <p:cNvGrpSpPr>
              <a:grpSpLocks/>
            </p:cNvGrpSpPr>
            <p:nvPr/>
          </p:nvGrpSpPr>
          <p:grpSpPr bwMode="auto">
            <a:xfrm>
              <a:off x="2250544" y="5393528"/>
              <a:ext cx="1282250" cy="222367"/>
              <a:chOff x="1774" y="2753"/>
              <a:chExt cx="646" cy="108"/>
            </a:xfrm>
          </p:grpSpPr>
          <p:sp>
            <p:nvSpPr>
              <p:cNvPr id="14" name="Freeform 132"/>
              <p:cNvSpPr>
                <a:spLocks/>
              </p:cNvSpPr>
              <p:nvPr/>
            </p:nvSpPr>
            <p:spPr bwMode="auto">
              <a:xfrm>
                <a:off x="2249" y="2753"/>
                <a:ext cx="171" cy="108"/>
              </a:xfrm>
              <a:custGeom>
                <a:avLst/>
                <a:gdLst>
                  <a:gd name="T0" fmla="*/ 171 w 171"/>
                  <a:gd name="T1" fmla="*/ 60 h 108"/>
                  <a:gd name="T2" fmla="*/ 0 w 171"/>
                  <a:gd name="T3" fmla="*/ 108 h 108"/>
                  <a:gd name="T4" fmla="*/ 61 w 171"/>
                  <a:gd name="T5" fmla="*/ 60 h 108"/>
                  <a:gd name="T6" fmla="*/ 0 w 171"/>
                  <a:gd name="T7" fmla="*/ 0 h 108"/>
                  <a:gd name="T8" fmla="*/ 171 w 171"/>
                  <a:gd name="T9" fmla="*/ 60 h 1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71" h="108">
                    <a:moveTo>
                      <a:pt x="171" y="60"/>
                    </a:moveTo>
                    <a:lnTo>
                      <a:pt x="0" y="108"/>
                    </a:lnTo>
                    <a:lnTo>
                      <a:pt x="61" y="60"/>
                    </a:lnTo>
                    <a:lnTo>
                      <a:pt x="0" y="0"/>
                    </a:lnTo>
                    <a:lnTo>
                      <a:pt x="171" y="6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5" name="Line 133"/>
              <p:cNvSpPr>
                <a:spLocks noChangeShapeType="1"/>
              </p:cNvSpPr>
              <p:nvPr/>
            </p:nvSpPr>
            <p:spPr bwMode="auto">
              <a:xfrm>
                <a:off x="1774" y="2807"/>
                <a:ext cx="538" cy="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grpSp>
          <p:nvGrpSpPr>
            <p:cNvPr id="10" name="Group 137"/>
            <p:cNvGrpSpPr>
              <a:grpSpLocks/>
            </p:cNvGrpSpPr>
            <p:nvPr/>
          </p:nvGrpSpPr>
          <p:grpSpPr bwMode="auto">
            <a:xfrm>
              <a:off x="767817" y="1675055"/>
              <a:ext cx="242159" cy="1109778"/>
              <a:chOff x="1027" y="947"/>
              <a:chExt cx="122" cy="539"/>
            </a:xfrm>
          </p:grpSpPr>
          <p:sp>
            <p:nvSpPr>
              <p:cNvPr id="12" name="Freeform 135"/>
              <p:cNvSpPr>
                <a:spLocks/>
              </p:cNvSpPr>
              <p:nvPr/>
            </p:nvSpPr>
            <p:spPr bwMode="auto">
              <a:xfrm>
                <a:off x="1027" y="947"/>
                <a:ext cx="122" cy="168"/>
              </a:xfrm>
              <a:custGeom>
                <a:avLst/>
                <a:gdLst>
                  <a:gd name="T0" fmla="*/ 61 w 122"/>
                  <a:gd name="T1" fmla="*/ 0 h 168"/>
                  <a:gd name="T2" fmla="*/ 122 w 122"/>
                  <a:gd name="T3" fmla="*/ 168 h 168"/>
                  <a:gd name="T4" fmla="*/ 61 w 122"/>
                  <a:gd name="T5" fmla="*/ 108 h 168"/>
                  <a:gd name="T6" fmla="*/ 0 w 122"/>
                  <a:gd name="T7" fmla="*/ 168 h 168"/>
                  <a:gd name="T8" fmla="*/ 61 w 122"/>
                  <a:gd name="T9" fmla="*/ 0 h 1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22" h="168">
                    <a:moveTo>
                      <a:pt x="61" y="0"/>
                    </a:moveTo>
                    <a:lnTo>
                      <a:pt x="122" y="168"/>
                    </a:lnTo>
                    <a:lnTo>
                      <a:pt x="61" y="108"/>
                    </a:lnTo>
                    <a:lnTo>
                      <a:pt x="0" y="168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13" name="Line 136"/>
              <p:cNvSpPr>
                <a:spLocks noChangeShapeType="1"/>
              </p:cNvSpPr>
              <p:nvPr/>
            </p:nvSpPr>
            <p:spPr bwMode="auto">
              <a:xfrm flipV="1">
                <a:off x="1088" y="1055"/>
                <a:ext cx="1" cy="431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</p:grpSp>
        <p:sp>
          <p:nvSpPr>
            <p:cNvPr id="11" name="Rectangle 138"/>
            <p:cNvSpPr>
              <a:spLocks noChangeArrowheads="1"/>
            </p:cNvSpPr>
            <p:nvPr/>
          </p:nvSpPr>
          <p:spPr bwMode="auto">
            <a:xfrm>
              <a:off x="592152" y="2907890"/>
              <a:ext cx="593488" cy="4735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r>
                <a:rPr lang="en-US" altLang="zh-TW" b="1" dirty="0">
                  <a:solidFill>
                    <a:srgbClr val="000000"/>
                  </a:solidFill>
                  <a:latin typeface="Arial" charset="0"/>
                </a:rPr>
                <a:t>f(x)</a:t>
              </a:r>
              <a:endParaRPr lang="en-US" altLang="zh-TW" b="1" dirty="0">
                <a:latin typeface="Arial" charset="0"/>
              </a:endParaRPr>
            </a:p>
          </p:txBody>
        </p:sp>
      </p:grpSp>
      <p:grpSp>
        <p:nvGrpSpPr>
          <p:cNvPr id="48" name="群組 47"/>
          <p:cNvGrpSpPr/>
          <p:nvPr/>
        </p:nvGrpSpPr>
        <p:grpSpPr>
          <a:xfrm>
            <a:off x="1154848" y="2290276"/>
            <a:ext cx="6472494" cy="3149274"/>
            <a:chOff x="1339866" y="2688747"/>
            <a:chExt cx="5279945" cy="2512462"/>
          </a:xfrm>
        </p:grpSpPr>
        <p:graphicFrame>
          <p:nvGraphicFramePr>
            <p:cNvPr id="30" name="物件 2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384603"/>
                </p:ext>
              </p:extLst>
            </p:nvPr>
          </p:nvGraphicFramePr>
          <p:xfrm>
            <a:off x="3606518" y="2688747"/>
            <a:ext cx="359122" cy="517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22" name="Equation" r:id="rId3" imgW="164880" imgH="228600" progId="Equation.DSMT4">
                    <p:embed/>
                  </p:oleObj>
                </mc:Choice>
                <mc:Fallback>
                  <p:oleObj name="Equation" r:id="rId3" imgW="1648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518" y="2688747"/>
                          <a:ext cx="359122" cy="5170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" name="群組 46"/>
            <p:cNvGrpSpPr/>
            <p:nvPr/>
          </p:nvGrpSpPr>
          <p:grpSpPr>
            <a:xfrm>
              <a:off x="1339866" y="3031094"/>
              <a:ext cx="5279945" cy="2170115"/>
              <a:chOff x="1339866" y="3031094"/>
              <a:chExt cx="5279945" cy="2170115"/>
            </a:xfrm>
          </p:grpSpPr>
          <p:sp>
            <p:nvSpPr>
              <p:cNvPr id="16" name="Freeform 64"/>
              <p:cNvSpPr>
                <a:spLocks/>
              </p:cNvSpPr>
              <p:nvPr/>
            </p:nvSpPr>
            <p:spPr bwMode="auto">
              <a:xfrm>
                <a:off x="1776052" y="3110558"/>
                <a:ext cx="4389653" cy="1694261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2628" h="970">
                    <a:moveTo>
                      <a:pt x="0" y="970"/>
                    </a:moveTo>
                    <a:lnTo>
                      <a:pt x="134" y="575"/>
                    </a:lnTo>
                    <a:lnTo>
                      <a:pt x="305" y="838"/>
                    </a:lnTo>
                    <a:lnTo>
                      <a:pt x="550" y="347"/>
                    </a:lnTo>
                    <a:lnTo>
                      <a:pt x="1173" y="95"/>
                    </a:lnTo>
                    <a:lnTo>
                      <a:pt x="1357" y="599"/>
                    </a:lnTo>
                    <a:lnTo>
                      <a:pt x="1748" y="862"/>
                    </a:lnTo>
                    <a:lnTo>
                      <a:pt x="1858" y="335"/>
                    </a:lnTo>
                    <a:lnTo>
                      <a:pt x="2188" y="0"/>
                    </a:lnTo>
                    <a:lnTo>
                      <a:pt x="2628" y="527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Oval 148"/>
              <p:cNvSpPr>
                <a:spLocks noChangeArrowheads="1"/>
              </p:cNvSpPr>
              <p:nvPr/>
            </p:nvSpPr>
            <p:spPr bwMode="auto">
              <a:xfrm>
                <a:off x="1904678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49"/>
              <p:cNvSpPr>
                <a:spLocks noChangeArrowheads="1"/>
              </p:cNvSpPr>
              <p:nvPr/>
            </p:nvSpPr>
            <p:spPr bwMode="auto">
              <a:xfrm>
                <a:off x="1664149" y="4715633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0"/>
              <p:cNvSpPr>
                <a:spLocks noChangeArrowheads="1"/>
              </p:cNvSpPr>
              <p:nvPr/>
            </p:nvSpPr>
            <p:spPr bwMode="auto">
              <a:xfrm>
                <a:off x="2225383" y="44641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1"/>
              <p:cNvSpPr>
                <a:spLocks noChangeArrowheads="1"/>
              </p:cNvSpPr>
              <p:nvPr/>
            </p:nvSpPr>
            <p:spPr bwMode="auto">
              <a:xfrm>
                <a:off x="262626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1" name="Oval 152"/>
              <p:cNvSpPr>
                <a:spLocks noChangeArrowheads="1"/>
              </p:cNvSpPr>
              <p:nvPr/>
            </p:nvSpPr>
            <p:spPr bwMode="auto">
              <a:xfrm>
                <a:off x="3668557" y="320651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2" name="Oval 153"/>
              <p:cNvSpPr>
                <a:spLocks noChangeArrowheads="1"/>
              </p:cNvSpPr>
              <p:nvPr/>
            </p:nvSpPr>
            <p:spPr bwMode="auto">
              <a:xfrm>
                <a:off x="3989262" y="4044915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3" name="Oval 154"/>
              <p:cNvSpPr>
                <a:spLocks noChangeArrowheads="1"/>
              </p:cNvSpPr>
              <p:nvPr/>
            </p:nvSpPr>
            <p:spPr bwMode="auto">
              <a:xfrm>
                <a:off x="4630673" y="4547954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4" name="Oval 155"/>
              <p:cNvSpPr>
                <a:spLocks noChangeArrowheads="1"/>
              </p:cNvSpPr>
              <p:nvPr/>
            </p:nvSpPr>
            <p:spPr bwMode="auto">
              <a:xfrm>
                <a:off x="4791025" y="3625717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5" name="Oval 157"/>
              <p:cNvSpPr>
                <a:spLocks noChangeArrowheads="1"/>
              </p:cNvSpPr>
              <p:nvPr/>
            </p:nvSpPr>
            <p:spPr bwMode="auto">
              <a:xfrm>
                <a:off x="6073846" y="3961076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6" name="Oval 156"/>
              <p:cNvSpPr>
                <a:spLocks noChangeArrowheads="1"/>
              </p:cNvSpPr>
              <p:nvPr/>
            </p:nvSpPr>
            <p:spPr bwMode="auto">
              <a:xfrm>
                <a:off x="5339384" y="3058458"/>
                <a:ext cx="160353" cy="167680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29027477"/>
                  </p:ext>
                </p:extLst>
              </p:nvPr>
            </p:nvGraphicFramePr>
            <p:xfrm>
              <a:off x="1339866" y="4683612"/>
              <a:ext cx="329986" cy="5175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3" name="Equation" r:id="rId5" imgW="152280" imgH="228600" progId="Equation.DSMT4">
                      <p:embed/>
                    </p:oleObj>
                  </mc:Choice>
                  <mc:Fallback>
                    <p:oleObj name="Equation" r:id="rId5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339866" y="4683612"/>
                            <a:ext cx="329986" cy="51759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36403852"/>
                  </p:ext>
                </p:extLst>
              </p:nvPr>
            </p:nvGraphicFramePr>
            <p:xfrm>
              <a:off x="2372136" y="4540207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4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72136" y="4540207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1887438"/>
                  </p:ext>
                </p:extLst>
              </p:nvPr>
            </p:nvGraphicFramePr>
            <p:xfrm>
              <a:off x="1653890" y="3472997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5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53890" y="3472997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物件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24116722"/>
                  </p:ext>
                </p:extLst>
              </p:nvPr>
            </p:nvGraphicFramePr>
            <p:xfrm>
              <a:off x="2308664" y="3188292"/>
              <a:ext cx="357453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6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8664" y="3188292"/>
                            <a:ext cx="357453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物件 3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2219597"/>
                  </p:ext>
                </p:extLst>
              </p:nvPr>
            </p:nvGraphicFramePr>
            <p:xfrm>
              <a:off x="4710848" y="4639538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7" name="Equation" r:id="rId13" imgW="164880" imgH="228600" progId="Equation.DSMT4">
                      <p:embed/>
                    </p:oleObj>
                  </mc:Choice>
                  <mc:Fallback>
                    <p:oleObj name="Equation" r:id="rId13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0848" y="4639538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物件 3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01991245"/>
                  </p:ext>
                </p:extLst>
              </p:nvPr>
            </p:nvGraphicFramePr>
            <p:xfrm>
              <a:off x="3701727" y="4044156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8" name="Equation" r:id="rId15" imgW="164880" imgH="228600" progId="Equation.DSMT4">
                      <p:embed/>
                    </p:oleObj>
                  </mc:Choice>
                  <mc:Fallback>
                    <p:oleObj name="Equation" r:id="rId15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01727" y="4044156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物件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1615771"/>
                  </p:ext>
                </p:extLst>
              </p:nvPr>
            </p:nvGraphicFramePr>
            <p:xfrm>
              <a:off x="4446698" y="3191785"/>
              <a:ext cx="359124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29" name="Equation" r:id="rId17" imgW="164880" imgH="228600" progId="Equation.DSMT4">
                      <p:embed/>
                    </p:oleObj>
                  </mc:Choice>
                  <mc:Fallback>
                    <p:oleObj name="Equation" r:id="rId17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6698" y="3191785"/>
                            <a:ext cx="359124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物件 3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16506038"/>
                  </p:ext>
                </p:extLst>
              </p:nvPr>
            </p:nvGraphicFramePr>
            <p:xfrm>
              <a:off x="6178842" y="3988263"/>
              <a:ext cx="440969" cy="5170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0" name="Equation" r:id="rId19" imgW="203040" imgH="228600" progId="Equation.DSMT4">
                      <p:embed/>
                    </p:oleObj>
                  </mc:Choice>
                  <mc:Fallback>
                    <p:oleObj name="Equation" r:id="rId19" imgW="20304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178842" y="3988263"/>
                            <a:ext cx="440969" cy="5170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物件 3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7177529"/>
                  </p:ext>
                </p:extLst>
              </p:nvPr>
            </p:nvGraphicFramePr>
            <p:xfrm>
              <a:off x="3344274" y="3738490"/>
              <a:ext cx="962116" cy="2183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1" name="Equation" r:id="rId21" imgW="914400" imgH="198720" progId="Equation.DSMT4">
                      <p:embed/>
                    </p:oleObj>
                  </mc:Choice>
                  <mc:Fallback>
                    <p:oleObj name="Equation" r:id="rId21" imgW="914400" imgH="19872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344274" y="3738490"/>
                            <a:ext cx="962116" cy="2183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物件 3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17863107"/>
                  </p:ext>
                </p:extLst>
              </p:nvPr>
            </p:nvGraphicFramePr>
            <p:xfrm>
              <a:off x="5880084" y="3031094"/>
              <a:ext cx="687946" cy="478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32" name="Equation" r:id="rId23" imgW="380880" imgH="253800" progId="Equation.DSMT4">
                      <p:embed/>
                    </p:oleObj>
                  </mc:Choice>
                  <mc:Fallback>
                    <p:oleObj name="Equation" r:id="rId23" imgW="380880" imgH="253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80084" y="3031094"/>
                            <a:ext cx="687946" cy="4781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38" name="直線接點 37"/>
              <p:cNvCxnSpPr>
                <a:stCxn id="18" idx="6"/>
                <a:endCxn id="19" idx="3"/>
              </p:cNvCxnSpPr>
              <p:nvPr/>
            </p:nvCxnSpPr>
            <p:spPr>
              <a:xfrm flipV="1">
                <a:off x="1824501" y="4607238"/>
                <a:ext cx="424365" cy="192235"/>
              </a:xfrm>
              <a:prstGeom prst="line">
                <a:avLst/>
              </a:prstGeom>
              <a:ln w="381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>
                <a:stCxn id="19" idx="6"/>
                <a:endCxn id="21" idx="3"/>
              </p:cNvCxnSpPr>
              <p:nvPr/>
            </p:nvCxnSpPr>
            <p:spPr>
              <a:xfrm flipV="1">
                <a:off x="2385736" y="3349641"/>
                <a:ext cx="1306304" cy="1198313"/>
              </a:xfrm>
              <a:prstGeom prst="line">
                <a:avLst/>
              </a:prstGeom>
              <a:ln w="381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>
                <a:stCxn id="23" idx="1"/>
                <a:endCxn id="21" idx="5"/>
              </p:cNvCxnSpPr>
              <p:nvPr/>
            </p:nvCxnSpPr>
            <p:spPr>
              <a:xfrm flipH="1" flipV="1">
                <a:off x="3805426" y="3349641"/>
                <a:ext cx="848730" cy="1222869"/>
              </a:xfrm>
              <a:prstGeom prst="line">
                <a:avLst/>
              </a:prstGeom>
              <a:ln w="381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接點 40"/>
              <p:cNvCxnSpPr>
                <a:stCxn id="23" idx="6"/>
                <a:endCxn id="25" idx="2"/>
              </p:cNvCxnSpPr>
              <p:nvPr/>
            </p:nvCxnSpPr>
            <p:spPr>
              <a:xfrm flipV="1">
                <a:off x="4791025" y="4044915"/>
                <a:ext cx="1282821" cy="586878"/>
              </a:xfrm>
              <a:prstGeom prst="line">
                <a:avLst/>
              </a:prstGeom>
              <a:ln w="38100">
                <a:solidFill>
                  <a:srgbClr val="00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文字方塊 41"/>
              <p:cNvSpPr txBox="1"/>
              <p:nvPr/>
            </p:nvSpPr>
            <p:spPr>
              <a:xfrm>
                <a:off x="5432436" y="4481425"/>
                <a:ext cx="667165" cy="417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i="1" dirty="0">
                    <a:solidFill>
                      <a:srgbClr val="000000"/>
                    </a:solidFill>
                  </a:rPr>
                  <a:t>f</a:t>
                </a:r>
                <a:r>
                  <a:rPr lang="en-US" altLang="zh-TW" sz="1400" i="1" dirty="0" smtClean="0">
                    <a:solidFill>
                      <a:srgbClr val="000000"/>
                    </a:solidFill>
                  </a:rPr>
                  <a:t>2 </a:t>
                </a:r>
                <a:r>
                  <a:rPr lang="en-US" altLang="zh-TW" i="1" dirty="0" smtClean="0">
                    <a:solidFill>
                      <a:srgbClr val="000000"/>
                    </a:solidFill>
                  </a:rPr>
                  <a:t>(x)</a:t>
                </a:r>
                <a:endParaRPr lang="zh-TW" altLang="en-US" i="1" dirty="0">
                  <a:solidFill>
                    <a:srgbClr val="000000"/>
                  </a:solidFill>
                </a:endParaRPr>
              </a:p>
            </p:txBody>
          </p:sp>
        </p:grpSp>
      </p:grpSp>
      <p:cxnSp>
        <p:nvCxnSpPr>
          <p:cNvPr id="50" name="直線單箭頭接點 49"/>
          <p:cNvCxnSpPr/>
          <p:nvPr/>
        </p:nvCxnSpPr>
        <p:spPr>
          <a:xfrm>
            <a:off x="1945516" y="4110662"/>
            <a:ext cx="0" cy="825327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>
            <a:off x="2830083" y="3569822"/>
            <a:ext cx="0" cy="73254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4500932" y="3577517"/>
            <a:ext cx="0" cy="412664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24" idx="4"/>
          </p:cNvCxnSpPr>
          <p:nvPr/>
        </p:nvCxnSpPr>
        <p:spPr>
          <a:xfrm>
            <a:off x="5483785" y="3674912"/>
            <a:ext cx="23546" cy="102011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6155998" y="2963875"/>
            <a:ext cx="15784" cy="1394119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物件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7950301"/>
              </p:ext>
            </p:extLst>
          </p:nvPr>
        </p:nvGraphicFramePr>
        <p:xfrm>
          <a:off x="5814047" y="2075045"/>
          <a:ext cx="440237" cy="648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3" name="Equation" r:id="rId25" imgW="164880" imgH="228600" progId="Equation.DSMT4">
                  <p:embed/>
                </p:oleObj>
              </mc:Choice>
              <mc:Fallback>
                <p:oleObj name="Equation" r:id="rId2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4047" y="2075045"/>
                        <a:ext cx="440237" cy="6480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物件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519147"/>
              </p:ext>
            </p:extLst>
          </p:nvPr>
        </p:nvGraphicFramePr>
        <p:xfrm>
          <a:off x="3827133" y="5347734"/>
          <a:ext cx="51562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27" imgW="2158920" imgH="431640" progId="Equation.DSMT4">
                  <p:embed/>
                </p:oleObj>
              </mc:Choice>
              <mc:Fallback>
                <p:oleObj name="Equation" r:id="rId27" imgW="2158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27133" y="5347734"/>
                        <a:ext cx="5156200" cy="885825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 w="28575">
                        <a:solidFill>
                          <a:srgbClr val="C0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76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Transformation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can formulate this problem as a</a:t>
            </a:r>
          </a:p>
          <a:p>
            <a:pPr marL="0" indent="0" algn="ctr">
              <a:buNone/>
            </a:pPr>
            <a:r>
              <a:rPr lang="en-US" altLang="zh-TW" sz="3200" b="1" dirty="0" smtClean="0">
                <a:solidFill>
                  <a:srgbClr val="FF0000"/>
                </a:solidFill>
              </a:rPr>
              <a:t>Shortest Path Problem</a:t>
            </a:r>
            <a:endParaRPr lang="en-US" altLang="zh-TW" b="1" dirty="0">
              <a:solidFill>
                <a:srgbClr val="FF0000"/>
              </a:solidFill>
            </a:endParaRPr>
          </a:p>
          <a:p>
            <a:r>
              <a:rPr lang="en-US" altLang="zh-TW" dirty="0" smtClean="0"/>
              <a:t>Consider a network G with </a:t>
            </a:r>
          </a:p>
          <a:p>
            <a:pPr lvl="1"/>
            <a:r>
              <a:rPr lang="en-US" altLang="zh-TW" dirty="0" smtClean="0"/>
              <a:t>n nodes, numbered from 1 to n :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corresponding to points in the piecewise linear curve.</a:t>
            </a:r>
          </a:p>
          <a:p>
            <a:pPr lvl="1"/>
            <a:r>
              <a:rPr lang="en-US" altLang="zh-TW" dirty="0" smtClean="0"/>
              <a:t>Arc (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, j) for each pair of nodes </a:t>
            </a:r>
            <a:r>
              <a:rPr lang="en-US" altLang="zh-TW" dirty="0" err="1" smtClean="0"/>
              <a:t>i</a:t>
            </a:r>
            <a:r>
              <a:rPr lang="en-US" altLang="zh-TW" dirty="0" smtClean="0"/>
              <a:t> and j. </a:t>
            </a:r>
            <a:r>
              <a:rPr lang="en-US" altLang="zh-TW" b="1" dirty="0" smtClean="0"/>
              <a:t>( </a:t>
            </a:r>
            <a:r>
              <a:rPr lang="en-US" altLang="zh-TW" b="1" dirty="0" err="1" smtClean="0"/>
              <a:t>i</a:t>
            </a:r>
            <a:r>
              <a:rPr lang="en-US" altLang="zh-TW" b="1" dirty="0" smtClean="0"/>
              <a:t> &lt; j ) </a:t>
            </a:r>
            <a:r>
              <a:rPr lang="en-US" altLang="zh-TW" dirty="0" smtClean="0"/>
              <a:t>: </a:t>
            </a:r>
          </a:p>
          <a:p>
            <a:pPr marL="457200" lvl="1" indent="0">
              <a:buNone/>
            </a:pPr>
            <a:r>
              <a:rPr lang="en-US" altLang="zh-TW" dirty="0" smtClean="0"/>
              <a:t>     signify that we approximate the linear segments of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f</a:t>
            </a:r>
            <a:r>
              <a:rPr lang="en-US" altLang="zh-TW" sz="1600" dirty="0" smtClean="0"/>
              <a:t>1</a:t>
            </a:r>
            <a:r>
              <a:rPr lang="en-US" altLang="zh-TW" dirty="0" smtClean="0"/>
              <a:t>(x) between </a:t>
            </a:r>
            <a:r>
              <a:rPr lang="en-US" altLang="zh-TW" dirty="0" err="1" smtClean="0"/>
              <a:t>a</a:t>
            </a:r>
            <a:r>
              <a:rPr lang="en-US" altLang="zh-TW" sz="1800" dirty="0" err="1" smtClean="0"/>
              <a:t>i</a:t>
            </a:r>
            <a:r>
              <a:rPr lang="en-US" altLang="zh-TW" dirty="0" smtClean="0"/>
              <a:t>,…,</a:t>
            </a:r>
            <a:r>
              <a:rPr lang="en-US" altLang="zh-TW" dirty="0" err="1" smtClean="0"/>
              <a:t>a</a:t>
            </a:r>
            <a:r>
              <a:rPr lang="en-US" altLang="zh-TW" sz="1800" dirty="0" err="1" smtClean="0"/>
              <a:t>j</a:t>
            </a:r>
            <a:r>
              <a:rPr lang="en-US" altLang="zh-TW" dirty="0" smtClean="0"/>
              <a:t> by one linear segment </a:t>
            </a:r>
          </a:p>
          <a:p>
            <a:pPr marL="457200" lvl="1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from </a:t>
            </a:r>
            <a:r>
              <a:rPr lang="en-US" altLang="zh-TW" dirty="0" err="1" smtClean="0"/>
              <a:t>a</a:t>
            </a:r>
            <a:r>
              <a:rPr lang="en-US" altLang="zh-TW" sz="1800" dirty="0" err="1" smtClean="0"/>
              <a:t>i</a:t>
            </a:r>
            <a:r>
              <a:rPr lang="en-US" altLang="zh-TW" dirty="0" smtClean="0"/>
              <a:t> to </a:t>
            </a:r>
            <a:r>
              <a:rPr lang="en-US" altLang="zh-TW" dirty="0" err="1" smtClean="0"/>
              <a:t>a</a:t>
            </a:r>
            <a:r>
              <a:rPr lang="en-US" altLang="zh-TW" sz="1800" dirty="0" err="1" smtClean="0"/>
              <a:t>j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33" name="群組 32"/>
          <p:cNvGrpSpPr/>
          <p:nvPr/>
        </p:nvGrpSpPr>
        <p:grpSpPr>
          <a:xfrm>
            <a:off x="3995936" y="5055792"/>
            <a:ext cx="3310979" cy="1349915"/>
            <a:chOff x="3779912" y="5130370"/>
            <a:chExt cx="3310979" cy="1349915"/>
          </a:xfrm>
        </p:grpSpPr>
        <p:sp>
          <p:nvSpPr>
            <p:cNvPr id="6" name="Oval 154"/>
            <p:cNvSpPr>
              <a:spLocks noChangeArrowheads="1"/>
            </p:cNvSpPr>
            <p:nvPr/>
          </p:nvSpPr>
          <p:spPr bwMode="auto">
            <a:xfrm>
              <a:off x="4354208" y="6076655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7" name="Oval 155"/>
            <p:cNvSpPr>
              <a:spLocks noChangeArrowheads="1"/>
            </p:cNvSpPr>
            <p:nvPr/>
          </p:nvSpPr>
          <p:spPr bwMode="auto">
            <a:xfrm>
              <a:off x="4764756" y="5446492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8" name="Oval 157"/>
            <p:cNvSpPr>
              <a:spLocks noChangeArrowheads="1"/>
            </p:cNvSpPr>
            <p:nvPr/>
          </p:nvSpPr>
          <p:spPr bwMode="auto">
            <a:xfrm>
              <a:off x="6444208" y="563192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sp>
          <p:nvSpPr>
            <p:cNvPr id="9" name="Oval 156"/>
            <p:cNvSpPr>
              <a:spLocks noChangeArrowheads="1"/>
            </p:cNvSpPr>
            <p:nvPr/>
          </p:nvSpPr>
          <p:spPr bwMode="auto">
            <a:xfrm>
              <a:off x="5512020" y="5130370"/>
              <a:ext cx="190551" cy="197660"/>
            </a:xfrm>
            <a:prstGeom prst="ellips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新細明體" pitchFamily="18" charset="-120"/>
                </a:defRPr>
              </a:lvl9pPr>
            </a:lstStyle>
            <a:p>
              <a:endParaRPr lang="zh-TW" altLang="en-US"/>
            </a:p>
          </p:txBody>
        </p:sp>
        <p:graphicFrame>
          <p:nvGraphicFramePr>
            <p:cNvPr id="10" name="物件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3262709"/>
                </p:ext>
              </p:extLst>
            </p:nvPr>
          </p:nvGraphicFramePr>
          <p:xfrm>
            <a:off x="3779912" y="5870685"/>
            <a:ext cx="395288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3" imgW="152280" imgH="228600" progId="Equation.DSMT4">
                    <p:embed/>
                  </p:oleObj>
                </mc:Choice>
                <mc:Fallback>
                  <p:oleObj name="Equation" r:id="rId3" imgW="152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912" y="5870685"/>
                          <a:ext cx="395288" cy="609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物件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3705586"/>
                </p:ext>
              </p:extLst>
            </p:nvPr>
          </p:nvGraphicFramePr>
          <p:xfrm>
            <a:off x="6663854" y="5615205"/>
            <a:ext cx="427037" cy="6429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5" name="Equation" r:id="rId5" imgW="164880" imgH="241200" progId="Equation.DSMT4">
                    <p:embed/>
                  </p:oleObj>
                </mc:Choice>
                <mc:Fallback>
                  <p:oleObj name="Equation" r:id="rId5" imgW="164880" imgH="241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63854" y="5615205"/>
                          <a:ext cx="427037" cy="6429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線接點 13"/>
            <p:cNvCxnSpPr>
              <a:stCxn id="6" idx="6"/>
              <a:endCxn id="8" idx="2"/>
            </p:cNvCxnSpPr>
            <p:nvPr/>
          </p:nvCxnSpPr>
          <p:spPr>
            <a:xfrm flipV="1">
              <a:off x="4544759" y="5730750"/>
              <a:ext cx="1899449" cy="44473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/>
            <p:cNvCxnSpPr>
              <a:stCxn id="6" idx="0"/>
              <a:endCxn id="7" idx="3"/>
            </p:cNvCxnSpPr>
            <p:nvPr/>
          </p:nvCxnSpPr>
          <p:spPr>
            <a:xfrm flipV="1">
              <a:off x="4449484" y="5615205"/>
              <a:ext cx="343178" cy="4614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/>
            <p:cNvCxnSpPr>
              <a:stCxn id="7" idx="6"/>
              <a:endCxn id="9" idx="2"/>
            </p:cNvCxnSpPr>
            <p:nvPr/>
          </p:nvCxnSpPr>
          <p:spPr>
            <a:xfrm flipV="1">
              <a:off x="4955307" y="5229200"/>
              <a:ext cx="556713" cy="3161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/>
            <p:cNvCxnSpPr>
              <a:stCxn id="9" idx="6"/>
              <a:endCxn id="8" idx="1"/>
            </p:cNvCxnSpPr>
            <p:nvPr/>
          </p:nvCxnSpPr>
          <p:spPr>
            <a:xfrm>
              <a:off x="5702571" y="5229200"/>
              <a:ext cx="769543" cy="4316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837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pSp>
        <p:nvGrpSpPr>
          <p:cNvPr id="44" name="群組 43"/>
          <p:cNvGrpSpPr/>
          <p:nvPr/>
        </p:nvGrpSpPr>
        <p:grpSpPr>
          <a:xfrm>
            <a:off x="1901780" y="1042177"/>
            <a:ext cx="5340440" cy="2818281"/>
            <a:chOff x="784818" y="1484741"/>
            <a:chExt cx="4298808" cy="2807916"/>
          </a:xfrm>
        </p:grpSpPr>
        <p:grpSp>
          <p:nvGrpSpPr>
            <p:cNvPr id="5" name="群組 4"/>
            <p:cNvGrpSpPr/>
            <p:nvPr/>
          </p:nvGrpSpPr>
          <p:grpSpPr>
            <a:xfrm>
              <a:off x="784818" y="1761848"/>
              <a:ext cx="4094140" cy="2530809"/>
              <a:chOff x="592152" y="1526810"/>
              <a:chExt cx="4094140" cy="4381455"/>
            </a:xfrm>
          </p:grpSpPr>
          <p:sp>
            <p:nvSpPr>
              <p:cNvPr id="6" name="Freeform 63"/>
              <p:cNvSpPr>
                <a:spLocks/>
              </p:cNvSpPr>
              <p:nvPr/>
            </p:nvSpPr>
            <p:spPr bwMode="auto">
              <a:xfrm>
                <a:off x="1325575" y="1526810"/>
                <a:ext cx="3360717" cy="3685613"/>
              </a:xfrm>
              <a:custGeom>
                <a:avLst/>
                <a:gdLst>
                  <a:gd name="T0" fmla="*/ 0 w 3522"/>
                  <a:gd name="T1" fmla="*/ 0 h 1689"/>
                  <a:gd name="T2" fmla="*/ 0 w 3522"/>
                  <a:gd name="T3" fmla="*/ 1665 h 1689"/>
                  <a:gd name="T4" fmla="*/ 3522 w 3522"/>
                  <a:gd name="T5" fmla="*/ 1689 h 1689"/>
                  <a:gd name="T6" fmla="*/ 0 60000 65536"/>
                  <a:gd name="T7" fmla="*/ 0 60000 65536"/>
                  <a:gd name="T8" fmla="*/ 0 60000 65536"/>
                  <a:gd name="connsiteX0" fmla="*/ 0 w 6353"/>
                  <a:gd name="connsiteY0" fmla="*/ 0 h 9958"/>
                  <a:gd name="connsiteX1" fmla="*/ 0 w 6353"/>
                  <a:gd name="connsiteY1" fmla="*/ 9858 h 9958"/>
                  <a:gd name="connsiteX2" fmla="*/ 6353 w 6353"/>
                  <a:gd name="connsiteY2" fmla="*/ 9958 h 9958"/>
                  <a:gd name="connsiteX0" fmla="*/ 0 w 10000"/>
                  <a:gd name="connsiteY0" fmla="*/ 0 h 9915"/>
                  <a:gd name="connsiteX1" fmla="*/ 0 w 10000"/>
                  <a:gd name="connsiteY1" fmla="*/ 9900 h 9915"/>
                  <a:gd name="connsiteX2" fmla="*/ 10000 w 10000"/>
                  <a:gd name="connsiteY2" fmla="*/ 9915 h 9915"/>
                  <a:gd name="connsiteX0" fmla="*/ 0 w 7567"/>
                  <a:gd name="connsiteY0" fmla="*/ 0 h 10000"/>
                  <a:gd name="connsiteX1" fmla="*/ 0 w 7567"/>
                  <a:gd name="connsiteY1" fmla="*/ 9985 h 10000"/>
                  <a:gd name="connsiteX2" fmla="*/ 7567 w 7567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67" h="10000">
                    <a:moveTo>
                      <a:pt x="0" y="0"/>
                    </a:moveTo>
                    <a:lnTo>
                      <a:pt x="0" y="9985"/>
                    </a:lnTo>
                    <a:lnTo>
                      <a:pt x="7567" y="1000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7" name="Rectangle 66"/>
              <p:cNvSpPr>
                <a:spLocks noChangeArrowheads="1"/>
              </p:cNvSpPr>
              <p:nvPr/>
            </p:nvSpPr>
            <p:spPr bwMode="auto">
              <a:xfrm>
                <a:off x="2053247" y="5434705"/>
                <a:ext cx="212386" cy="4735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x</a:t>
                </a:r>
              </a:p>
            </p:txBody>
          </p:sp>
          <p:grpSp>
            <p:nvGrpSpPr>
              <p:cNvPr id="8" name="Group 134"/>
              <p:cNvGrpSpPr>
                <a:grpSpLocks/>
              </p:cNvGrpSpPr>
              <p:nvPr/>
            </p:nvGrpSpPr>
            <p:grpSpPr bwMode="auto">
              <a:xfrm>
                <a:off x="2357729" y="5568539"/>
                <a:ext cx="1296144" cy="222367"/>
                <a:chOff x="1828" y="2838"/>
                <a:chExt cx="653" cy="108"/>
              </a:xfrm>
            </p:grpSpPr>
            <p:sp>
              <p:nvSpPr>
                <p:cNvPr id="13" name="Freeform 132"/>
                <p:cNvSpPr>
                  <a:spLocks/>
                </p:cNvSpPr>
                <p:nvPr/>
              </p:nvSpPr>
              <p:spPr bwMode="auto">
                <a:xfrm>
                  <a:off x="2310" y="2838"/>
                  <a:ext cx="171" cy="108"/>
                </a:xfrm>
                <a:custGeom>
                  <a:avLst/>
                  <a:gdLst>
                    <a:gd name="T0" fmla="*/ 171 w 171"/>
                    <a:gd name="T1" fmla="*/ 60 h 108"/>
                    <a:gd name="T2" fmla="*/ 0 w 171"/>
                    <a:gd name="T3" fmla="*/ 108 h 108"/>
                    <a:gd name="T4" fmla="*/ 61 w 171"/>
                    <a:gd name="T5" fmla="*/ 60 h 108"/>
                    <a:gd name="T6" fmla="*/ 0 w 171"/>
                    <a:gd name="T7" fmla="*/ 0 h 108"/>
                    <a:gd name="T8" fmla="*/ 171 w 171"/>
                    <a:gd name="T9" fmla="*/ 60 h 10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71" h="108">
                      <a:moveTo>
                        <a:pt x="171" y="60"/>
                      </a:moveTo>
                      <a:lnTo>
                        <a:pt x="0" y="108"/>
                      </a:lnTo>
                      <a:lnTo>
                        <a:pt x="61" y="60"/>
                      </a:lnTo>
                      <a:lnTo>
                        <a:pt x="0" y="0"/>
                      </a:lnTo>
                      <a:lnTo>
                        <a:pt x="171" y="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4" name="Line 133"/>
                <p:cNvSpPr>
                  <a:spLocks noChangeShapeType="1"/>
                </p:cNvSpPr>
                <p:nvPr/>
              </p:nvSpPr>
              <p:spPr bwMode="auto">
                <a:xfrm>
                  <a:off x="1828" y="2888"/>
                  <a:ext cx="538" cy="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grpSp>
            <p:nvGrpSpPr>
              <p:cNvPr id="9" name="Group 137"/>
              <p:cNvGrpSpPr>
                <a:grpSpLocks/>
              </p:cNvGrpSpPr>
              <p:nvPr/>
            </p:nvGrpSpPr>
            <p:grpSpPr bwMode="auto">
              <a:xfrm>
                <a:off x="767817" y="1675055"/>
                <a:ext cx="242159" cy="1109778"/>
                <a:chOff x="1027" y="947"/>
                <a:chExt cx="122" cy="539"/>
              </a:xfrm>
            </p:grpSpPr>
            <p:sp>
              <p:nvSpPr>
                <p:cNvPr id="11" name="Freeform 135"/>
                <p:cNvSpPr>
                  <a:spLocks/>
                </p:cNvSpPr>
                <p:nvPr/>
              </p:nvSpPr>
              <p:spPr bwMode="auto">
                <a:xfrm>
                  <a:off x="1027" y="947"/>
                  <a:ext cx="122" cy="168"/>
                </a:xfrm>
                <a:custGeom>
                  <a:avLst/>
                  <a:gdLst>
                    <a:gd name="T0" fmla="*/ 61 w 122"/>
                    <a:gd name="T1" fmla="*/ 0 h 168"/>
                    <a:gd name="T2" fmla="*/ 122 w 122"/>
                    <a:gd name="T3" fmla="*/ 168 h 168"/>
                    <a:gd name="T4" fmla="*/ 61 w 122"/>
                    <a:gd name="T5" fmla="*/ 108 h 168"/>
                    <a:gd name="T6" fmla="*/ 0 w 122"/>
                    <a:gd name="T7" fmla="*/ 168 h 168"/>
                    <a:gd name="T8" fmla="*/ 61 w 122"/>
                    <a:gd name="T9" fmla="*/ 0 h 1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2" h="168">
                      <a:moveTo>
                        <a:pt x="61" y="0"/>
                      </a:moveTo>
                      <a:lnTo>
                        <a:pt x="122" y="168"/>
                      </a:lnTo>
                      <a:lnTo>
                        <a:pt x="61" y="108"/>
                      </a:lnTo>
                      <a:lnTo>
                        <a:pt x="0" y="168"/>
                      </a:lnTo>
                      <a:lnTo>
                        <a:pt x="61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  <p:sp>
              <p:nvSpPr>
                <p:cNvPr id="12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1088" y="1055"/>
                  <a:ext cx="1" cy="431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TW" altLang="en-US"/>
                </a:p>
              </p:txBody>
            </p:sp>
          </p:grpSp>
          <p:sp>
            <p:nvSpPr>
              <p:cNvPr id="10" name="Rectangle 138"/>
              <p:cNvSpPr>
                <a:spLocks noChangeArrowheads="1"/>
              </p:cNvSpPr>
              <p:nvPr/>
            </p:nvSpPr>
            <p:spPr bwMode="auto">
              <a:xfrm>
                <a:off x="592152" y="2907890"/>
                <a:ext cx="593488" cy="4735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r>
                  <a:rPr lang="en-US" altLang="zh-TW" b="1" dirty="0">
                    <a:solidFill>
                      <a:srgbClr val="000000"/>
                    </a:solidFill>
                    <a:latin typeface="Arial" charset="0"/>
                  </a:rPr>
                  <a:t>f(x)</a:t>
                </a:r>
                <a:endParaRPr lang="en-US" altLang="zh-TW" b="1" dirty="0">
                  <a:latin typeface="Arial" charset="0"/>
                </a:endParaRPr>
              </a:p>
            </p:txBody>
          </p:sp>
        </p:grpSp>
        <p:grpSp>
          <p:nvGrpSpPr>
            <p:cNvPr id="43" name="群組 42"/>
            <p:cNvGrpSpPr/>
            <p:nvPr/>
          </p:nvGrpSpPr>
          <p:grpSpPr>
            <a:xfrm>
              <a:off x="1723124" y="1484741"/>
              <a:ext cx="3360502" cy="2170947"/>
              <a:chOff x="1723124" y="1754303"/>
              <a:chExt cx="3503486" cy="2693691"/>
            </a:xfrm>
          </p:grpSpPr>
          <p:sp>
            <p:nvSpPr>
              <p:cNvPr id="15" name="Freeform 64"/>
              <p:cNvSpPr>
                <a:spLocks/>
              </p:cNvSpPr>
              <p:nvPr/>
            </p:nvSpPr>
            <p:spPr bwMode="auto">
              <a:xfrm>
                <a:off x="2241454" y="2179071"/>
                <a:ext cx="2328050" cy="1801662"/>
              </a:xfrm>
              <a:custGeom>
                <a:avLst/>
                <a:gdLst>
                  <a:gd name="T0" fmla="*/ 0 w 2628"/>
                  <a:gd name="T1" fmla="*/ 970 h 970"/>
                  <a:gd name="T2" fmla="*/ 134 w 2628"/>
                  <a:gd name="T3" fmla="*/ 575 h 970"/>
                  <a:gd name="T4" fmla="*/ 305 w 2628"/>
                  <a:gd name="T5" fmla="*/ 838 h 970"/>
                  <a:gd name="T6" fmla="*/ 550 w 2628"/>
                  <a:gd name="T7" fmla="*/ 347 h 970"/>
                  <a:gd name="T8" fmla="*/ 1173 w 2628"/>
                  <a:gd name="T9" fmla="*/ 95 h 970"/>
                  <a:gd name="T10" fmla="*/ 1357 w 2628"/>
                  <a:gd name="T11" fmla="*/ 599 h 970"/>
                  <a:gd name="T12" fmla="*/ 1748 w 2628"/>
                  <a:gd name="T13" fmla="*/ 862 h 970"/>
                  <a:gd name="T14" fmla="*/ 1858 w 2628"/>
                  <a:gd name="T15" fmla="*/ 335 h 970"/>
                  <a:gd name="T16" fmla="*/ 2188 w 2628"/>
                  <a:gd name="T17" fmla="*/ 0 h 970"/>
                  <a:gd name="T18" fmla="*/ 2628 w 2628"/>
                  <a:gd name="T19" fmla="*/ 527 h 97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connsiteX0" fmla="*/ 0 w 11113"/>
                  <a:gd name="connsiteY0" fmla="*/ 10000 h 11794"/>
                  <a:gd name="connsiteX1" fmla="*/ 510 w 11113"/>
                  <a:gd name="connsiteY1" fmla="*/ 5928 h 11794"/>
                  <a:gd name="connsiteX2" fmla="*/ 1161 w 11113"/>
                  <a:gd name="connsiteY2" fmla="*/ 8639 h 11794"/>
                  <a:gd name="connsiteX3" fmla="*/ 2093 w 11113"/>
                  <a:gd name="connsiteY3" fmla="*/ 3577 h 11794"/>
                  <a:gd name="connsiteX4" fmla="*/ 4463 w 11113"/>
                  <a:gd name="connsiteY4" fmla="*/ 979 h 11794"/>
                  <a:gd name="connsiteX5" fmla="*/ 11113 w 11113"/>
                  <a:gd name="connsiteY5" fmla="*/ 11794 h 11794"/>
                  <a:gd name="connsiteX6" fmla="*/ 6651 w 11113"/>
                  <a:gd name="connsiteY6" fmla="*/ 8887 h 11794"/>
                  <a:gd name="connsiteX7" fmla="*/ 7070 w 11113"/>
                  <a:gd name="connsiteY7" fmla="*/ 3454 h 11794"/>
                  <a:gd name="connsiteX8" fmla="*/ 8326 w 11113"/>
                  <a:gd name="connsiteY8" fmla="*/ 0 h 11794"/>
                  <a:gd name="connsiteX9" fmla="*/ 10000 w 11113"/>
                  <a:gd name="connsiteY9" fmla="*/ 5433 h 11794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6651 w 10000"/>
                  <a:gd name="connsiteY5" fmla="*/ 8887 h 10000"/>
                  <a:gd name="connsiteX6" fmla="*/ 7070 w 10000"/>
                  <a:gd name="connsiteY6" fmla="*/ 3454 h 10000"/>
                  <a:gd name="connsiteX7" fmla="*/ 8326 w 10000"/>
                  <a:gd name="connsiteY7" fmla="*/ 0 h 10000"/>
                  <a:gd name="connsiteX8" fmla="*/ 10000 w 10000"/>
                  <a:gd name="connsiteY8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7070 w 10000"/>
                  <a:gd name="connsiteY5" fmla="*/ 3454 h 10000"/>
                  <a:gd name="connsiteX6" fmla="*/ 8326 w 10000"/>
                  <a:gd name="connsiteY6" fmla="*/ 0 h 10000"/>
                  <a:gd name="connsiteX7" fmla="*/ 10000 w 10000"/>
                  <a:gd name="connsiteY7" fmla="*/ 5433 h 10000"/>
                  <a:gd name="connsiteX0" fmla="*/ 0 w 10000"/>
                  <a:gd name="connsiteY0" fmla="*/ 10000 h 10000"/>
                  <a:gd name="connsiteX1" fmla="*/ 510 w 10000"/>
                  <a:gd name="connsiteY1" fmla="*/ 5928 h 10000"/>
                  <a:gd name="connsiteX2" fmla="*/ 1161 w 10000"/>
                  <a:gd name="connsiteY2" fmla="*/ 8639 h 10000"/>
                  <a:gd name="connsiteX3" fmla="*/ 2093 w 10000"/>
                  <a:gd name="connsiteY3" fmla="*/ 3577 h 10000"/>
                  <a:gd name="connsiteX4" fmla="*/ 4463 w 10000"/>
                  <a:gd name="connsiteY4" fmla="*/ 979 h 10000"/>
                  <a:gd name="connsiteX5" fmla="*/ 8326 w 10000"/>
                  <a:gd name="connsiteY5" fmla="*/ 0 h 10000"/>
                  <a:gd name="connsiteX6" fmla="*/ 10000 w 10000"/>
                  <a:gd name="connsiteY6" fmla="*/ 5433 h 10000"/>
                  <a:gd name="connsiteX0" fmla="*/ 0 w 10000"/>
                  <a:gd name="connsiteY0" fmla="*/ 9021 h 9021"/>
                  <a:gd name="connsiteX1" fmla="*/ 510 w 10000"/>
                  <a:gd name="connsiteY1" fmla="*/ 4949 h 9021"/>
                  <a:gd name="connsiteX2" fmla="*/ 1161 w 10000"/>
                  <a:gd name="connsiteY2" fmla="*/ 7660 h 9021"/>
                  <a:gd name="connsiteX3" fmla="*/ 2093 w 10000"/>
                  <a:gd name="connsiteY3" fmla="*/ 2598 h 9021"/>
                  <a:gd name="connsiteX4" fmla="*/ 4463 w 10000"/>
                  <a:gd name="connsiteY4" fmla="*/ 0 h 9021"/>
                  <a:gd name="connsiteX5" fmla="*/ 10000 w 10000"/>
                  <a:gd name="connsiteY5" fmla="*/ 4454 h 9021"/>
                  <a:gd name="connsiteX0" fmla="*/ 0 w 4463"/>
                  <a:gd name="connsiteY0" fmla="*/ 10000 h 10000"/>
                  <a:gd name="connsiteX1" fmla="*/ 510 w 4463"/>
                  <a:gd name="connsiteY1" fmla="*/ 5486 h 10000"/>
                  <a:gd name="connsiteX2" fmla="*/ 1161 w 4463"/>
                  <a:gd name="connsiteY2" fmla="*/ 8491 h 10000"/>
                  <a:gd name="connsiteX3" fmla="*/ 2093 w 4463"/>
                  <a:gd name="connsiteY3" fmla="*/ 2880 h 10000"/>
                  <a:gd name="connsiteX4" fmla="*/ 4463 w 4463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3" h="10000">
                    <a:moveTo>
                      <a:pt x="0" y="10000"/>
                    </a:moveTo>
                    <a:lnTo>
                      <a:pt x="510" y="5486"/>
                    </a:lnTo>
                    <a:lnTo>
                      <a:pt x="1161" y="8491"/>
                    </a:lnTo>
                    <a:lnTo>
                      <a:pt x="2093" y="2880"/>
                    </a:lnTo>
                    <a:lnTo>
                      <a:pt x="4463" y="0"/>
                    </a:lnTo>
                  </a:path>
                </a:pathLst>
              </a:custGeom>
              <a:noFill/>
              <a:ln w="1905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TW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Oval 148"/>
              <p:cNvSpPr>
                <a:spLocks noChangeArrowheads="1"/>
              </p:cNvSpPr>
              <p:nvPr/>
            </p:nvSpPr>
            <p:spPr bwMode="auto">
              <a:xfrm>
                <a:off x="2394304" y="3084961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7" name="Oval 149"/>
              <p:cNvSpPr>
                <a:spLocks noChangeArrowheads="1"/>
              </p:cNvSpPr>
              <p:nvPr/>
            </p:nvSpPr>
            <p:spPr bwMode="auto">
              <a:xfrm>
                <a:off x="2108477" y="387560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8" name="Oval 150"/>
              <p:cNvSpPr>
                <a:spLocks noChangeArrowheads="1"/>
              </p:cNvSpPr>
              <p:nvPr/>
            </p:nvSpPr>
            <p:spPr bwMode="auto">
              <a:xfrm>
                <a:off x="2775406" y="3579110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19" name="Oval 151"/>
              <p:cNvSpPr>
                <a:spLocks noChangeArrowheads="1"/>
              </p:cNvSpPr>
              <p:nvPr/>
            </p:nvSpPr>
            <p:spPr bwMode="auto">
              <a:xfrm>
                <a:off x="3251783" y="259081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sp>
            <p:nvSpPr>
              <p:cNvPr id="20" name="Oval 152"/>
              <p:cNvSpPr>
                <a:spLocks noChangeArrowheads="1"/>
              </p:cNvSpPr>
              <p:nvPr/>
            </p:nvSpPr>
            <p:spPr bwMode="auto">
              <a:xfrm>
                <a:off x="4490365" y="2096662"/>
                <a:ext cx="190551" cy="267092"/>
              </a:xfrm>
              <a:prstGeom prst="ellipse">
                <a:avLst/>
              </a:prstGeom>
              <a:ln>
                <a:headEnd type="none" w="sm" len="sm"/>
                <a:tailEnd type="none" w="sm" len="sm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  <a:ea typeface="新細明體" pitchFamily="18" charset="-120"/>
                  </a:defRPr>
                </a:lvl9pPr>
              </a:lstStyle>
              <a:p>
                <a:endParaRPr lang="zh-TW" altLang="en-US"/>
              </a:p>
            </p:txBody>
          </p:sp>
          <p:graphicFrame>
            <p:nvGraphicFramePr>
              <p:cNvPr id="26" name="物件 2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2699311"/>
                  </p:ext>
                </p:extLst>
              </p:nvPr>
            </p:nvGraphicFramePr>
            <p:xfrm>
              <a:off x="1723124" y="3837853"/>
              <a:ext cx="392131" cy="6101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5" name="Equation" r:id="rId3" imgW="152280" imgH="228600" progId="Equation.DSMT4">
                      <p:embed/>
                    </p:oleObj>
                  </mc:Choice>
                  <mc:Fallback>
                    <p:oleObj name="Equation" r:id="rId3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1723124" y="3837853"/>
                            <a:ext cx="392131" cy="61014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物件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4643593"/>
                  </p:ext>
                </p:extLst>
              </p:nvPr>
            </p:nvGraphicFramePr>
            <p:xfrm>
              <a:off x="2949796" y="3668809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6" name="Equation" r:id="rId5" imgW="164880" imgH="228600" progId="Equation.DSMT4">
                      <p:embed/>
                    </p:oleObj>
                  </mc:Choice>
                  <mc:Fallback>
                    <p:oleObj name="Equation" r:id="rId5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49796" y="3668809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物件 2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1662713"/>
                  </p:ext>
                </p:extLst>
              </p:nvPr>
            </p:nvGraphicFramePr>
            <p:xfrm>
              <a:off x="2096286" y="2410786"/>
              <a:ext cx="426756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7" name="Equation" r:id="rId7" imgW="164880" imgH="228600" progId="Equation.DSMT4">
                      <p:embed/>
                    </p:oleObj>
                  </mc:Choice>
                  <mc:Fallback>
                    <p:oleObj name="Equation" r:id="rId7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96286" y="2410786"/>
                            <a:ext cx="426756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物件 2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93727481"/>
                  </p:ext>
                </p:extLst>
              </p:nvPr>
            </p:nvGraphicFramePr>
            <p:xfrm>
              <a:off x="4799856" y="1754303"/>
              <a:ext cx="426754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8" name="Equation" r:id="rId9" imgW="164880" imgH="228600" progId="Equation.DSMT4">
                      <p:embed/>
                    </p:oleObj>
                  </mc:Choice>
                  <mc:Fallback>
                    <p:oleObj name="Equation" r:id="rId9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9856" y="1754303"/>
                            <a:ext cx="426754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物件 2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8540934"/>
                  </p:ext>
                </p:extLst>
              </p:nvPr>
            </p:nvGraphicFramePr>
            <p:xfrm>
              <a:off x="2874370" y="2075177"/>
              <a:ext cx="424770" cy="6094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369" name="Equation" r:id="rId11" imgW="164880" imgH="228600" progId="Equation.DSMT4">
                      <p:embed/>
                    </p:oleObj>
                  </mc:Choice>
                  <mc:Fallback>
                    <p:oleObj name="Equation" r:id="rId11" imgW="16488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74370" y="2075177"/>
                            <a:ext cx="424770" cy="6094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5" name="橢圓 44"/>
          <p:cNvSpPr/>
          <p:nvPr/>
        </p:nvSpPr>
        <p:spPr>
          <a:xfrm>
            <a:off x="1562228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46" name="橢圓 45"/>
          <p:cNvSpPr/>
          <p:nvPr/>
        </p:nvSpPr>
        <p:spPr>
          <a:xfrm>
            <a:off x="6985653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47" name="橢圓 46"/>
          <p:cNvSpPr/>
          <p:nvPr/>
        </p:nvSpPr>
        <p:spPr>
          <a:xfrm>
            <a:off x="2918084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2</a:t>
            </a:r>
            <a:endParaRPr lang="zh-TW" altLang="en-US" dirty="0"/>
          </a:p>
        </p:txBody>
      </p:sp>
      <p:sp>
        <p:nvSpPr>
          <p:cNvPr id="48" name="橢圓 47"/>
          <p:cNvSpPr/>
          <p:nvPr/>
        </p:nvSpPr>
        <p:spPr>
          <a:xfrm>
            <a:off x="4273940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3</a:t>
            </a:r>
            <a:endParaRPr lang="zh-TW" altLang="en-US" dirty="0"/>
          </a:p>
        </p:txBody>
      </p:sp>
      <p:sp>
        <p:nvSpPr>
          <p:cNvPr id="49" name="橢圓 48"/>
          <p:cNvSpPr/>
          <p:nvPr/>
        </p:nvSpPr>
        <p:spPr>
          <a:xfrm>
            <a:off x="5629796" y="5007328"/>
            <a:ext cx="548323" cy="57606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4</a:t>
            </a:r>
            <a:endParaRPr lang="zh-TW" altLang="en-US" dirty="0"/>
          </a:p>
        </p:txBody>
      </p:sp>
      <p:cxnSp>
        <p:nvCxnSpPr>
          <p:cNvPr id="51" name="直線單箭頭接點 50"/>
          <p:cNvCxnSpPr>
            <a:stCxn id="45" idx="6"/>
            <a:endCxn id="47" idx="2"/>
          </p:cNvCxnSpPr>
          <p:nvPr/>
        </p:nvCxnSpPr>
        <p:spPr>
          <a:xfrm>
            <a:off x="2110551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47" idx="6"/>
            <a:endCxn id="48" idx="2"/>
          </p:cNvCxnSpPr>
          <p:nvPr/>
        </p:nvCxnSpPr>
        <p:spPr>
          <a:xfrm>
            <a:off x="3466407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6"/>
            <a:endCxn id="49" idx="2"/>
          </p:cNvCxnSpPr>
          <p:nvPr/>
        </p:nvCxnSpPr>
        <p:spPr>
          <a:xfrm>
            <a:off x="4822263" y="5295360"/>
            <a:ext cx="80753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stCxn id="49" idx="6"/>
            <a:endCxn id="46" idx="2"/>
          </p:cNvCxnSpPr>
          <p:nvPr/>
        </p:nvCxnSpPr>
        <p:spPr>
          <a:xfrm>
            <a:off x="6178119" y="5295360"/>
            <a:ext cx="807534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弧形接點 76"/>
          <p:cNvCxnSpPr>
            <a:stCxn id="45" idx="0"/>
            <a:endCxn id="46" idx="0"/>
          </p:cNvCxnSpPr>
          <p:nvPr/>
        </p:nvCxnSpPr>
        <p:spPr>
          <a:xfrm rot="5400000" flipH="1" flipV="1">
            <a:off x="4548102" y="2295616"/>
            <a:ext cx="12700" cy="5423425"/>
          </a:xfrm>
          <a:prstGeom prst="curvedConnector3">
            <a:avLst>
              <a:gd name="adj1" fmla="val 594545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弧形接點 80"/>
          <p:cNvCxnSpPr>
            <a:stCxn id="47" idx="0"/>
            <a:endCxn id="49" idx="0"/>
          </p:cNvCxnSpPr>
          <p:nvPr/>
        </p:nvCxnSpPr>
        <p:spPr>
          <a:xfrm rot="5400000" flipH="1" flipV="1">
            <a:off x="4548102" y="3651472"/>
            <a:ext cx="12700" cy="2711712"/>
          </a:xfrm>
          <a:prstGeom prst="curvedConnector3">
            <a:avLst>
              <a:gd name="adj1" fmla="val 3218181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弧形接點 97"/>
          <p:cNvCxnSpPr>
            <a:stCxn id="48" idx="0"/>
            <a:endCxn id="46" idx="0"/>
          </p:cNvCxnSpPr>
          <p:nvPr/>
        </p:nvCxnSpPr>
        <p:spPr>
          <a:xfrm rot="5400000" flipH="1" flipV="1">
            <a:off x="5903958" y="3651472"/>
            <a:ext cx="12700" cy="2711713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弧形接點 100"/>
          <p:cNvCxnSpPr>
            <a:stCxn id="45" idx="4"/>
            <a:endCxn id="49" idx="4"/>
          </p:cNvCxnSpPr>
          <p:nvPr/>
        </p:nvCxnSpPr>
        <p:spPr>
          <a:xfrm rot="16200000" flipH="1">
            <a:off x="3870174" y="3549608"/>
            <a:ext cx="12700" cy="4067568"/>
          </a:xfrm>
          <a:prstGeom prst="curvedConnector3">
            <a:avLst>
              <a:gd name="adj1" fmla="val 4309087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弧形接點 105"/>
          <p:cNvCxnSpPr>
            <a:stCxn id="47" idx="4"/>
            <a:endCxn id="46" idx="4"/>
          </p:cNvCxnSpPr>
          <p:nvPr/>
        </p:nvCxnSpPr>
        <p:spPr>
          <a:xfrm rot="16200000" flipH="1">
            <a:off x="5226030" y="3549607"/>
            <a:ext cx="12700" cy="4067569"/>
          </a:xfrm>
          <a:prstGeom prst="curvedConnector3">
            <a:avLst>
              <a:gd name="adj1" fmla="val 3981819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弧形接點 110"/>
          <p:cNvCxnSpPr>
            <a:stCxn id="45" idx="0"/>
            <a:endCxn id="48" idx="0"/>
          </p:cNvCxnSpPr>
          <p:nvPr/>
        </p:nvCxnSpPr>
        <p:spPr>
          <a:xfrm rot="5400000" flipH="1" flipV="1">
            <a:off x="3192246" y="3651472"/>
            <a:ext cx="12700" cy="2711712"/>
          </a:xfrm>
          <a:prstGeom prst="curvedConnector3">
            <a:avLst>
              <a:gd name="adj1" fmla="val 1800000"/>
            </a:avLst>
          </a:prstGeom>
          <a:ln w="38100">
            <a:solidFill>
              <a:srgbClr val="0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接點 116"/>
          <p:cNvCxnSpPr>
            <a:stCxn id="17" idx="6"/>
            <a:endCxn id="18" idx="3"/>
          </p:cNvCxnSpPr>
          <p:nvPr/>
        </p:nvCxnSpPr>
        <p:spPr>
          <a:xfrm flipV="1">
            <a:off x="3753695" y="2702701"/>
            <a:ext cx="600907" cy="1634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接點 118"/>
          <p:cNvCxnSpPr>
            <a:endCxn id="20" idx="3"/>
          </p:cNvCxnSpPr>
          <p:nvPr/>
        </p:nvCxnSpPr>
        <p:spPr>
          <a:xfrm flipV="1">
            <a:off x="4515160" y="1503530"/>
            <a:ext cx="1882998" cy="112278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204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6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Arc Cost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altLang="zh-TW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TW" dirty="0" smtClean="0"/>
                  <a:t> of arc ( </a:t>
                </a:r>
                <a:r>
                  <a:rPr lang="en-US" altLang="zh-TW" dirty="0" err="1" smtClean="0"/>
                  <a:t>i</a:t>
                </a:r>
                <a:r>
                  <a:rPr lang="en-US" altLang="zh-TW" dirty="0" smtClean="0"/>
                  <a:t> , j ) has two components :</a:t>
                </a:r>
              </a:p>
              <a:p>
                <a:pPr lvl="1"/>
                <a:r>
                  <a:rPr lang="en-US" altLang="zh-TW" dirty="0" smtClean="0"/>
                  <a:t>The storage cost : a per unit cost </a:t>
                </a:r>
                <a:r>
                  <a:rPr lang="el-GR" altLang="zh-TW" b="1" i="1" dirty="0" smtClean="0"/>
                  <a:t>α</a:t>
                </a:r>
                <a:endParaRPr lang="en-US" altLang="zh-TW" b="1" i="1" dirty="0" smtClean="0"/>
              </a:p>
              <a:p>
                <a:pPr lvl="1"/>
                <a:r>
                  <a:rPr lang="en-US" altLang="zh-TW" dirty="0" smtClean="0"/>
                  <a:t>The penalty cost : proportional to the sum of squared errors for some constant </a:t>
                </a:r>
                <a:r>
                  <a:rPr lang="el-GR" altLang="zh-TW" b="1" i="1" dirty="0" smtClean="0"/>
                  <a:t>β</a:t>
                </a:r>
                <a:endParaRPr lang="en-US" altLang="zh-TW" b="1" i="1" dirty="0" smtClean="0"/>
              </a:p>
              <a:p>
                <a:endParaRPr lang="zh-TW" altLang="en-US" b="1" i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02" t="-12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6045353"/>
              </p:ext>
            </p:extLst>
          </p:nvPr>
        </p:nvGraphicFramePr>
        <p:xfrm>
          <a:off x="1999215" y="2944269"/>
          <a:ext cx="5040560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4" imgW="2133360" imgH="457200" progId="Equation.DSMT4">
                  <p:embed/>
                </p:oleObj>
              </mc:Choice>
              <mc:Fallback>
                <p:oleObj name="Equation" r:id="rId4" imgW="21333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9215" y="2944269"/>
                        <a:ext cx="5040560" cy="1080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群組 24"/>
          <p:cNvGrpSpPr/>
          <p:nvPr/>
        </p:nvGrpSpPr>
        <p:grpSpPr>
          <a:xfrm>
            <a:off x="1562228" y="4005064"/>
            <a:ext cx="5971748" cy="2054578"/>
            <a:chOff x="1562228" y="4005064"/>
            <a:chExt cx="5971748" cy="2054578"/>
          </a:xfrm>
        </p:grpSpPr>
        <p:sp>
          <p:nvSpPr>
            <p:cNvPr id="6" name="橢圓 5"/>
            <p:cNvSpPr/>
            <p:nvPr/>
          </p:nvSpPr>
          <p:spPr>
            <a:xfrm>
              <a:off x="1562228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1</a:t>
              </a:r>
              <a:endParaRPr lang="zh-TW" altLang="en-US" dirty="0"/>
            </a:p>
          </p:txBody>
        </p:sp>
        <p:sp>
          <p:nvSpPr>
            <p:cNvPr id="7" name="橢圓 6"/>
            <p:cNvSpPr/>
            <p:nvPr/>
          </p:nvSpPr>
          <p:spPr>
            <a:xfrm>
              <a:off x="6985653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5</a:t>
              </a:r>
              <a:endParaRPr lang="zh-TW" altLang="en-US" dirty="0"/>
            </a:p>
          </p:txBody>
        </p:sp>
        <p:sp>
          <p:nvSpPr>
            <p:cNvPr id="8" name="橢圓 7"/>
            <p:cNvSpPr/>
            <p:nvPr/>
          </p:nvSpPr>
          <p:spPr>
            <a:xfrm>
              <a:off x="2918084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2</a:t>
              </a:r>
              <a:endParaRPr lang="zh-TW" altLang="en-US" dirty="0"/>
            </a:p>
          </p:txBody>
        </p:sp>
        <p:sp>
          <p:nvSpPr>
            <p:cNvPr id="9" name="橢圓 8"/>
            <p:cNvSpPr/>
            <p:nvPr/>
          </p:nvSpPr>
          <p:spPr>
            <a:xfrm>
              <a:off x="4273940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3</a:t>
              </a:r>
              <a:endParaRPr lang="zh-TW" altLang="en-US" dirty="0"/>
            </a:p>
          </p:txBody>
        </p:sp>
        <p:sp>
          <p:nvSpPr>
            <p:cNvPr id="10" name="橢圓 9"/>
            <p:cNvSpPr/>
            <p:nvPr/>
          </p:nvSpPr>
          <p:spPr>
            <a:xfrm>
              <a:off x="5629796" y="5007328"/>
              <a:ext cx="548323" cy="57606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/>
                <a:t>4</a:t>
              </a:r>
              <a:endParaRPr lang="zh-TW" altLang="en-US" dirty="0"/>
            </a:p>
          </p:txBody>
        </p:sp>
        <p:cxnSp>
          <p:nvCxnSpPr>
            <p:cNvPr id="11" name="直線單箭頭接點 10"/>
            <p:cNvCxnSpPr>
              <a:stCxn id="6" idx="6"/>
              <a:endCxn id="8" idx="2"/>
            </p:cNvCxnSpPr>
            <p:nvPr/>
          </p:nvCxnSpPr>
          <p:spPr>
            <a:xfrm>
              <a:off x="2110551" y="5295360"/>
              <a:ext cx="807533" cy="0"/>
            </a:xfrm>
            <a:prstGeom prst="straightConnector1">
              <a:avLst/>
            </a:prstGeom>
            <a:ln w="3810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弧形接點 14"/>
            <p:cNvCxnSpPr>
              <a:stCxn id="6" idx="0"/>
              <a:endCxn id="7" idx="0"/>
            </p:cNvCxnSpPr>
            <p:nvPr/>
          </p:nvCxnSpPr>
          <p:spPr>
            <a:xfrm rot="5400000" flipH="1" flipV="1">
              <a:off x="4548102" y="2295616"/>
              <a:ext cx="12700" cy="5423425"/>
            </a:xfrm>
            <a:prstGeom prst="curvedConnector3">
              <a:avLst>
                <a:gd name="adj1" fmla="val 594545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弧形接點 17"/>
            <p:cNvCxnSpPr>
              <a:stCxn id="6" idx="4"/>
              <a:endCxn id="10" idx="4"/>
            </p:cNvCxnSpPr>
            <p:nvPr/>
          </p:nvCxnSpPr>
          <p:spPr>
            <a:xfrm rot="16200000" flipH="1">
              <a:off x="3870174" y="3549608"/>
              <a:ext cx="12700" cy="4067568"/>
            </a:xfrm>
            <a:prstGeom prst="curvedConnector3">
              <a:avLst>
                <a:gd name="adj1" fmla="val 4309087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弧形接點 19"/>
            <p:cNvCxnSpPr>
              <a:stCxn id="6" idx="0"/>
              <a:endCxn id="9" idx="0"/>
            </p:cNvCxnSpPr>
            <p:nvPr/>
          </p:nvCxnSpPr>
          <p:spPr>
            <a:xfrm rot="5400000" flipH="1" flipV="1">
              <a:off x="3192246" y="3651472"/>
              <a:ext cx="12700" cy="2711712"/>
            </a:xfrm>
            <a:prstGeom prst="curvedConnector3">
              <a:avLst>
                <a:gd name="adj1" fmla="val 1800000"/>
              </a:avLst>
            </a:prstGeom>
            <a:ln w="38100">
              <a:solidFill>
                <a:srgbClr val="0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物件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5284923"/>
                </p:ext>
              </p:extLst>
            </p:nvPr>
          </p:nvGraphicFramePr>
          <p:xfrm>
            <a:off x="6444208" y="4005064"/>
            <a:ext cx="391914" cy="470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0" name="Equation" r:id="rId6" imgW="190440" imgH="228600" progId="Equation.DSMT4">
                    <p:embed/>
                  </p:oleObj>
                </mc:Choice>
                <mc:Fallback>
                  <p:oleObj name="Equation" r:id="rId6" imgW="19044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444208" y="4005064"/>
                          <a:ext cx="391914" cy="47029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物件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76097000"/>
                </p:ext>
              </p:extLst>
            </p:nvPr>
          </p:nvGraphicFramePr>
          <p:xfrm>
            <a:off x="3881827" y="4365104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1"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物件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827" y="4365104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物件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94342155"/>
                </p:ext>
              </p:extLst>
            </p:nvPr>
          </p:nvGraphicFramePr>
          <p:xfrm>
            <a:off x="2318260" y="5295360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2"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物件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8260" y="5295360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物件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20935639"/>
                </p:ext>
              </p:extLst>
            </p:nvPr>
          </p:nvGraphicFramePr>
          <p:xfrm>
            <a:off x="3680467" y="5589742"/>
            <a:ext cx="392113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73"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物件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0467" y="5589742"/>
                          <a:ext cx="392113" cy="469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9586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Shortest Path </a:t>
            </a:r>
            <a:r>
              <a:rPr lang="en-US" altLang="zh-TW" dirty="0" smtClean="0"/>
              <a:t>Problem</a:t>
            </a:r>
            <a:endParaRPr lang="zh-TW" altLang="en-US" dirty="0"/>
          </a:p>
        </p:txBody>
      </p:sp>
      <p:sp>
        <p:nvSpPr>
          <p:cNvPr id="23" name="內容版面配置區 2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Objective</a:t>
            </a:r>
          </a:p>
          <a:p>
            <a:pPr lvl="1"/>
            <a:r>
              <a:rPr lang="en-US" altLang="zh-TW" dirty="0" smtClean="0"/>
              <a:t>To </a:t>
            </a:r>
            <a:r>
              <a:rPr lang="en-US" altLang="zh-TW" dirty="0"/>
              <a:t>find a </a:t>
            </a:r>
            <a:r>
              <a:rPr lang="en-US" altLang="zh-TW" u="sng" dirty="0" smtClean="0"/>
              <a:t>shortest path</a:t>
            </a:r>
            <a:r>
              <a:rPr lang="en-US" altLang="zh-TW" dirty="0" smtClean="0"/>
              <a:t> from node 1 to node n.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  <p:graphicFrame>
        <p:nvGraphicFramePr>
          <p:cNvPr id="26" name="物件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53142"/>
              </p:ext>
            </p:extLst>
          </p:nvPr>
        </p:nvGraphicFramePr>
        <p:xfrm>
          <a:off x="428757" y="3284984"/>
          <a:ext cx="5362483" cy="3103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2743200" imgH="1587240" progId="Equation.DSMT4">
                  <p:embed/>
                </p:oleObj>
              </mc:Choice>
              <mc:Fallback>
                <p:oleObj name="Equation" r:id="rId3" imgW="2743200" imgH="1587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757" y="3284984"/>
                        <a:ext cx="5362483" cy="31032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群組 27"/>
          <p:cNvGrpSpPr/>
          <p:nvPr/>
        </p:nvGrpSpPr>
        <p:grpSpPr>
          <a:xfrm>
            <a:off x="2543634" y="2924944"/>
            <a:ext cx="5971748" cy="588764"/>
            <a:chOff x="2531205" y="3115566"/>
            <a:chExt cx="5971748" cy="588764"/>
          </a:xfrm>
        </p:grpSpPr>
        <p:grpSp>
          <p:nvGrpSpPr>
            <p:cNvPr id="25" name="群組 24"/>
            <p:cNvGrpSpPr/>
            <p:nvPr/>
          </p:nvGrpSpPr>
          <p:grpSpPr>
            <a:xfrm>
              <a:off x="2531205" y="3115566"/>
              <a:ext cx="5971748" cy="588764"/>
              <a:chOff x="1868213" y="3933057"/>
              <a:chExt cx="5971748" cy="588764"/>
            </a:xfrm>
          </p:grpSpPr>
          <p:sp>
            <p:nvSpPr>
              <p:cNvPr id="6" name="橢圓 5"/>
              <p:cNvSpPr/>
              <p:nvPr/>
            </p:nvSpPr>
            <p:spPr>
              <a:xfrm>
                <a:off x="1868213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1</a:t>
                </a:r>
                <a:endParaRPr lang="zh-TW" altLang="en-US" dirty="0"/>
              </a:p>
            </p:txBody>
          </p:sp>
          <p:sp>
            <p:nvSpPr>
              <p:cNvPr id="7" name="橢圓 6"/>
              <p:cNvSpPr/>
              <p:nvPr/>
            </p:nvSpPr>
            <p:spPr>
              <a:xfrm>
                <a:off x="7291638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n</a:t>
                </a:r>
                <a:endParaRPr lang="zh-TW" altLang="en-US" dirty="0"/>
              </a:p>
            </p:txBody>
          </p:sp>
          <p:sp>
            <p:nvSpPr>
              <p:cNvPr id="8" name="橢圓 7"/>
              <p:cNvSpPr/>
              <p:nvPr/>
            </p:nvSpPr>
            <p:spPr>
              <a:xfrm>
                <a:off x="3224069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2</a:t>
                </a:r>
                <a:endParaRPr lang="zh-TW" altLang="en-US" dirty="0"/>
              </a:p>
            </p:txBody>
          </p:sp>
          <p:sp>
            <p:nvSpPr>
              <p:cNvPr id="9" name="橢圓 8"/>
              <p:cNvSpPr/>
              <p:nvPr/>
            </p:nvSpPr>
            <p:spPr>
              <a:xfrm>
                <a:off x="4579925" y="3939407"/>
                <a:ext cx="548323" cy="57606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/>
                  <a:t>3</a:t>
                </a:r>
                <a:endParaRPr lang="zh-TW" altLang="en-US" dirty="0"/>
              </a:p>
            </p:txBody>
          </p:sp>
          <p:cxnSp>
            <p:nvCxnSpPr>
              <p:cNvPr id="11" name="直線單箭頭接點 10"/>
              <p:cNvCxnSpPr>
                <a:stCxn id="6" idx="6"/>
                <a:endCxn id="8" idx="2"/>
              </p:cNvCxnSpPr>
              <p:nvPr/>
            </p:nvCxnSpPr>
            <p:spPr>
              <a:xfrm>
                <a:off x="2416536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/>
              <p:cNvCxnSpPr>
                <a:stCxn id="8" idx="6"/>
                <a:endCxn id="9" idx="2"/>
              </p:cNvCxnSpPr>
              <p:nvPr/>
            </p:nvCxnSpPr>
            <p:spPr>
              <a:xfrm>
                <a:off x="3772392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單箭頭接點 12"/>
              <p:cNvCxnSpPr>
                <a:stCxn id="9" idx="6"/>
              </p:cNvCxnSpPr>
              <p:nvPr/>
            </p:nvCxnSpPr>
            <p:spPr>
              <a:xfrm>
                <a:off x="5128248" y="4227439"/>
                <a:ext cx="80753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/>
              <p:cNvCxnSpPr>
                <a:endCxn id="7" idx="2"/>
              </p:cNvCxnSpPr>
              <p:nvPr/>
            </p:nvCxnSpPr>
            <p:spPr>
              <a:xfrm>
                <a:off x="6484104" y="4227439"/>
                <a:ext cx="80753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弧形接點 14"/>
              <p:cNvCxnSpPr>
                <a:stCxn id="6" idx="0"/>
                <a:endCxn id="7" idx="0"/>
              </p:cNvCxnSpPr>
              <p:nvPr/>
            </p:nvCxnSpPr>
            <p:spPr>
              <a:xfrm rot="5400000" flipH="1" flipV="1">
                <a:off x="4854087" y="1227695"/>
                <a:ext cx="12700" cy="5423425"/>
              </a:xfrm>
              <a:prstGeom prst="curvedConnector3">
                <a:avLst>
                  <a:gd name="adj1" fmla="val 594545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弧形接點 15"/>
              <p:cNvCxnSpPr>
                <a:stCxn id="8" idx="0"/>
              </p:cNvCxnSpPr>
              <p:nvPr/>
            </p:nvCxnSpPr>
            <p:spPr>
              <a:xfrm rot="5400000" flipH="1" flipV="1">
                <a:off x="4854087" y="2583551"/>
                <a:ext cx="12700" cy="2711712"/>
              </a:xfrm>
              <a:prstGeom prst="curvedConnector3">
                <a:avLst>
                  <a:gd name="adj1" fmla="val 3218181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弧形接點 16"/>
              <p:cNvCxnSpPr>
                <a:stCxn id="9" idx="0"/>
                <a:endCxn id="7" idx="0"/>
              </p:cNvCxnSpPr>
              <p:nvPr/>
            </p:nvCxnSpPr>
            <p:spPr>
              <a:xfrm rot="5400000" flipH="1" flipV="1">
                <a:off x="6209943" y="2583551"/>
                <a:ext cx="12700" cy="2711713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弧形接點 17"/>
              <p:cNvCxnSpPr>
                <a:stCxn id="6" idx="4"/>
              </p:cNvCxnSpPr>
              <p:nvPr/>
            </p:nvCxnSpPr>
            <p:spPr>
              <a:xfrm rot="16200000" flipH="1">
                <a:off x="4176159" y="2481687"/>
                <a:ext cx="12700" cy="4067568"/>
              </a:xfrm>
              <a:prstGeom prst="curvedConnector3">
                <a:avLst>
                  <a:gd name="adj1" fmla="val 4309087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弧形接點 18"/>
              <p:cNvCxnSpPr>
                <a:stCxn id="8" idx="4"/>
                <a:endCxn id="7" idx="4"/>
              </p:cNvCxnSpPr>
              <p:nvPr/>
            </p:nvCxnSpPr>
            <p:spPr>
              <a:xfrm rot="16200000" flipH="1">
                <a:off x="5532015" y="2481686"/>
                <a:ext cx="12700" cy="4067569"/>
              </a:xfrm>
              <a:prstGeom prst="curvedConnector3">
                <a:avLst>
                  <a:gd name="adj1" fmla="val 3981819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弧形接點 19"/>
              <p:cNvCxnSpPr>
                <a:stCxn id="6" idx="0"/>
                <a:endCxn id="9" idx="0"/>
              </p:cNvCxnSpPr>
              <p:nvPr/>
            </p:nvCxnSpPr>
            <p:spPr>
              <a:xfrm rot="5400000" flipH="1" flipV="1">
                <a:off x="3498231" y="2583551"/>
                <a:ext cx="12700" cy="2711712"/>
              </a:xfrm>
              <a:prstGeom prst="curvedConnector3">
                <a:avLst>
                  <a:gd name="adj1" fmla="val 1800000"/>
                </a:avLst>
              </a:prstGeom>
              <a:ln w="38100">
                <a:solidFill>
                  <a:srgbClr val="0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字方塊 26"/>
            <p:cNvSpPr txBox="1"/>
            <p:nvPr/>
          </p:nvSpPr>
          <p:spPr>
            <a:xfrm>
              <a:off x="6607415" y="3115566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>
                  <a:solidFill>
                    <a:srgbClr val="000000"/>
                  </a:solidFill>
                </a:rPr>
                <a:t>…</a:t>
              </a:r>
              <a:endParaRPr lang="zh-TW" altLang="en-US" dirty="0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805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Solution Method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Dijkstra‘s algorithm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b="0" dirty="0" smtClean="0"/>
              </a:p>
              <a:p>
                <a:pPr lvl="1"/>
                <a:r>
                  <a:rPr lang="en-US" altLang="zh-TW" dirty="0" smtClean="0"/>
                  <a:t>Binary Min Heap Implementation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TW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/>
                          </a:rPr>
                          <m:t>𝑚</m:t>
                        </m:r>
                        <m:func>
                          <m:funcPr>
                            <m:ctrlPr>
                              <a:rPr lang="en-US" altLang="zh-TW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TW" b="0" i="1" smtClean="0">
                                <a:latin typeface="Cambria Math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altLang="zh-TW" b="0" dirty="0" smtClean="0"/>
              </a:p>
              <a:p>
                <a:r>
                  <a:rPr lang="en-US" altLang="zh-TW" dirty="0" smtClean="0"/>
                  <a:t>Dial’s algorithm 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𝑂</m:t>
                    </m:r>
                    <m:r>
                      <a:rPr lang="en-US" altLang="zh-TW" b="0" i="1" smtClean="0">
                        <a:latin typeface="Cambria Math"/>
                      </a:rPr>
                      <m:t>(</m:t>
                    </m:r>
                    <m:r>
                      <a:rPr lang="en-US" altLang="zh-TW" b="0" i="1" smtClean="0">
                        <a:latin typeface="Cambria Math"/>
                      </a:rPr>
                      <m:t>𝑛𝐶</m:t>
                    </m:r>
                    <m:r>
                      <a:rPr lang="en-US" altLang="zh-TW" b="0" i="1" smtClean="0">
                        <a:latin typeface="Cambria Math"/>
                      </a:rPr>
                      <m:t>)</m:t>
                    </m:r>
                  </m:oMath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902" t="-11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Network Optimization Applications 04.01  by   </a:t>
            </a:r>
            <a:r>
              <a:rPr lang="zh-TW" altLang="en-US" dirty="0" smtClean="0"/>
              <a:t>成大工資管 </a:t>
            </a:r>
            <a:endParaRPr lang="en-US" altLang="zh-TW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7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">
  <a:themeElements>
    <a:clrScheme name="intro 4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3399FF"/>
      </a:hlink>
      <a:folHlink>
        <a:srgbClr val="FFCC00"/>
      </a:folHlink>
    </a:clrScheme>
    <a:fontScheme name="intro">
      <a:majorFont>
        <a:latin typeface="Arial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intro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20999</TotalTime>
  <Words>410</Words>
  <Application>Microsoft Office PowerPoint</Application>
  <PresentationFormat>如螢幕大小 (4:3)</PresentationFormat>
  <Paragraphs>71</Paragraphs>
  <Slides>9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intro</vt:lpstr>
      <vt:lpstr>Equation</vt:lpstr>
      <vt:lpstr>Approximating Piecewise Linear Functions</vt:lpstr>
      <vt:lpstr>Introduction</vt:lpstr>
      <vt:lpstr>Example</vt:lpstr>
      <vt:lpstr>Error Measure</vt:lpstr>
      <vt:lpstr>Transformation</vt:lpstr>
      <vt:lpstr>PowerPoint 簡報</vt:lpstr>
      <vt:lpstr>Arc Cost</vt:lpstr>
      <vt:lpstr>Shortest Path Problem</vt:lpstr>
      <vt:lpstr>Solution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 in MPBSS</dc:title>
  <dc:creator>I-Lin Wang</dc:creator>
  <cp:lastModifiedBy>ilin</cp:lastModifiedBy>
  <cp:revision>1327</cp:revision>
  <dcterms:created xsi:type="dcterms:W3CDTF">2010-04-03T03:14:21Z</dcterms:created>
  <dcterms:modified xsi:type="dcterms:W3CDTF">2015-03-04T01:46:34Z</dcterms:modified>
</cp:coreProperties>
</file>