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591" r:id="rId2"/>
    <p:sldId id="603" r:id="rId3"/>
    <p:sldId id="592" r:id="rId4"/>
    <p:sldId id="593" r:id="rId5"/>
    <p:sldId id="596" r:id="rId6"/>
    <p:sldId id="597" r:id="rId7"/>
    <p:sldId id="604" r:id="rId8"/>
    <p:sldId id="598" r:id="rId9"/>
    <p:sldId id="599" r:id="rId10"/>
    <p:sldId id="605" r:id="rId11"/>
    <p:sldId id="606" r:id="rId12"/>
    <p:sldId id="607" r:id="rId13"/>
    <p:sldId id="601" r:id="rId14"/>
    <p:sldId id="609" r:id="rId15"/>
    <p:sldId id="610" r:id="rId1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6600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3" autoAdjust="0"/>
    <p:restoredTop sz="94667" autoAdjust="0"/>
  </p:normalViewPr>
  <p:slideViewPr>
    <p:cSldViewPr>
      <p:cViewPr varScale="1">
        <p:scale>
          <a:sx n="88" d="100"/>
          <a:sy n="88" d="100"/>
        </p:scale>
        <p:origin x="7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3552" y="-2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08B513-292C-4340-B216-E6CFC5852B1A}" type="datetimeFigureOut">
              <a:rPr lang="zh-TW" altLang="en-US"/>
              <a:pPr>
                <a:defRPr/>
              </a:pPr>
              <a:t>2018/10/31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03CEA2E-8FD6-464C-9BE5-2559C98796D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88C1E423-31BA-434C-8292-958DFB71CB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4CF22-4FC0-4600-892C-104BCC3FC73E}" type="slidenum">
              <a:rPr lang="en-US" altLang="zh-TW"/>
              <a:pPr/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>
                <a:ea typeface="新細明體" pitchFamily="18" charset="-120"/>
              </a:rPr>
              <a:t>在</a:t>
            </a:r>
            <a:r>
              <a:rPr lang="en-US" altLang="zh-TW">
                <a:ea typeface="新細明體" pitchFamily="18" charset="-120"/>
              </a:rPr>
              <a:t>planning</a:t>
            </a:r>
            <a:r>
              <a:rPr lang="zh-TW" altLang="en-US">
                <a:ea typeface="新細明體" pitchFamily="18" charset="-120"/>
              </a:rPr>
              <a:t>階段是主要影響生產價值的關鍵</a:t>
            </a:r>
            <a:endParaRPr lang="en-US" altLang="zh-TW">
              <a:ea typeface="新細明體" pitchFamily="18" charset="-120"/>
            </a:endParaRPr>
          </a:p>
          <a:p>
            <a:endParaRPr lang="en-US" altLang="zh-TW">
              <a:ea typeface="新細明體" pitchFamily="18" charset="-120"/>
            </a:endParaRPr>
          </a:p>
          <a:p>
            <a:r>
              <a:rPr lang="zh-TW" altLang="en-US">
                <a:ea typeface="新細明體" pitchFamily="18" charset="-120"/>
              </a:rPr>
              <a:t>應該評估</a:t>
            </a:r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Which part</a:t>
            </a:r>
            <a:r>
              <a:rPr lang="zh-TW" altLang="en-US">
                <a:ea typeface="新細明體" pitchFamily="18" charset="-120"/>
              </a:rPr>
              <a:t>要採</a:t>
            </a:r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When</a:t>
            </a:r>
            <a:r>
              <a:rPr lang="zh-TW" altLang="en-US">
                <a:ea typeface="新細明體" pitchFamily="18" charset="-120"/>
              </a:rPr>
              <a:t>該採</a:t>
            </a:r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How to mine</a:t>
            </a:r>
          </a:p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3D385-6AA0-4DC3-84FE-A7F1067AB159}" type="slidenum">
              <a:rPr lang="en-US" altLang="zh-TW"/>
              <a:pPr/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EE5919AD-7CC1-4A16-BBCB-79F489B1D3BE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C8105554-36A3-42BE-A761-329618F0BE9F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/12</a:t>
            </a:r>
            <a:endParaRPr lang="en-US" altLang="zh-TW" sz="14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ClrTx/>
              <a:buSzTx/>
              <a:buFontTx/>
              <a:buNone/>
              <a:defRPr sz="1200" dirty="0">
                <a:solidFill>
                  <a:srgbClr val="0A0A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Network Optimization Applications 19.01  by  </a:t>
            </a:r>
            <a:r>
              <a:rPr lang="zh-TW" altLang="en-US">
                <a:solidFill>
                  <a:srgbClr val="016311"/>
                </a:solidFill>
              </a:rPr>
              <a:t>成大資管所</a:t>
            </a:r>
            <a:r>
              <a:rPr lang="zh-TW" altLang="en-US" i="1">
                <a:solidFill>
                  <a:srgbClr val="016311"/>
                </a:solidFill>
              </a:rPr>
              <a:t> 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ctrTitle"/>
          </p:nvPr>
        </p:nvSpPr>
        <p:spPr>
          <a:xfrm>
            <a:off x="685800" y="1268413"/>
            <a:ext cx="7772400" cy="1470025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Application 19.01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23" name="副標題 2"/>
          <p:cNvSpPr>
            <a:spLocks noGrp="1"/>
          </p:cNvSpPr>
          <p:nvPr>
            <p:ph type="subTitle" idx="1"/>
          </p:nvPr>
        </p:nvSpPr>
        <p:spPr>
          <a:xfrm>
            <a:off x="1371600" y="3141663"/>
            <a:ext cx="6400800" cy="1752600"/>
          </a:xfrm>
        </p:spPr>
        <p:txBody>
          <a:bodyPr/>
          <a:lstStyle/>
          <a:p>
            <a:r>
              <a:rPr lang="en-US" altLang="zh-TW" sz="3200" dirty="0"/>
              <a:t>Open Pit Mining</a:t>
            </a:r>
          </a:p>
          <a:p>
            <a:endParaRPr lang="en-US" altLang="zh-TW" sz="3200" dirty="0"/>
          </a:p>
        </p:txBody>
      </p:sp>
      <p:sp>
        <p:nvSpPr>
          <p:cNvPr id="5124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19.01  by  </a:t>
            </a:r>
            <a:r>
              <a:rPr lang="zh-TW" altLang="en-US">
                <a:solidFill>
                  <a:srgbClr val="016311"/>
                </a:solidFill>
              </a:rPr>
              <a:t>成大資管所</a:t>
            </a:r>
            <a:r>
              <a:rPr lang="zh-TW" altLang="en-US" i="1">
                <a:solidFill>
                  <a:srgbClr val="016311"/>
                </a:solidFill>
              </a:rPr>
              <a:t> 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to Network Problem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5857916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群組 7"/>
          <p:cNvGrpSpPr/>
          <p:nvPr/>
        </p:nvGrpSpPr>
        <p:grpSpPr>
          <a:xfrm>
            <a:off x="542919" y="3143248"/>
            <a:ext cx="8243923" cy="2928958"/>
            <a:chOff x="542919" y="3143248"/>
            <a:chExt cx="8243923" cy="2928958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8" y="3214686"/>
              <a:ext cx="3071834" cy="278608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2919" y="3143248"/>
              <a:ext cx="3314701" cy="29289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</p:pic>
        <p:sp>
          <p:nvSpPr>
            <p:cNvPr id="11" name="文字方塊 10"/>
            <p:cNvSpPr txBox="1"/>
            <p:nvPr/>
          </p:nvSpPr>
          <p:spPr>
            <a:xfrm>
              <a:off x="3786182" y="5643578"/>
              <a:ext cx="178595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B</a:t>
              </a:r>
              <a:r>
                <a:rPr lang="en-US" sz="1800" baseline="-25000" dirty="0">
                  <a:solidFill>
                    <a:srgbClr val="FF0000"/>
                  </a:solidFill>
                </a:rPr>
                <a:t>it</a:t>
              </a:r>
              <a:r>
                <a:rPr lang="en-US" sz="1800" dirty="0">
                  <a:solidFill>
                    <a:srgbClr val="FF0000"/>
                  </a:solidFill>
                </a:rPr>
                <a:t>={E,E, ..., E}</a:t>
              </a:r>
              <a:endParaRPr lang="en-US" altLang="zh-TW" sz="1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Primal and Dual of </a:t>
            </a:r>
            <a:r>
              <a:rPr lang="en-US" altLang="zh-TW" dirty="0" err="1"/>
              <a:t>SubProblem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66995"/>
            <a:ext cx="4572032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071546"/>
            <a:ext cx="3857652" cy="499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2643174" y="4000504"/>
            <a:ext cx="500066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 rot="16200000" flipV="1">
            <a:off x="2357422" y="3786189"/>
            <a:ext cx="357190" cy="35719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 flipH="1" flipV="1">
            <a:off x="2607455" y="3893346"/>
            <a:ext cx="357190" cy="142876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714612" y="3786189"/>
            <a:ext cx="714380" cy="35719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5929322" y="4000504"/>
            <a:ext cx="285752" cy="28575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32" idx="6"/>
          </p:cNvCxnSpPr>
          <p:nvPr/>
        </p:nvCxnSpPr>
        <p:spPr>
          <a:xfrm flipV="1">
            <a:off x="6215074" y="3643314"/>
            <a:ext cx="285752" cy="500066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215074" y="4213230"/>
            <a:ext cx="357190" cy="1588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16200000" flipH="1">
            <a:off x="6107917" y="4321975"/>
            <a:ext cx="571504" cy="35719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71470" y="1462103"/>
            <a:ext cx="55149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Flow problem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 rot="5400000">
            <a:off x="2107389" y="3750471"/>
            <a:ext cx="5357850" cy="1588"/>
          </a:xfrm>
          <a:prstGeom prst="line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-32" y="1142984"/>
            <a:ext cx="4643470" cy="4286280"/>
            <a:chOff x="-32" y="1142984"/>
            <a:chExt cx="4643470" cy="4286280"/>
          </a:xfrm>
        </p:grpSpPr>
        <p:pic>
          <p:nvPicPr>
            <p:cNvPr id="4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-32" y="1785926"/>
              <a:ext cx="4643470" cy="364333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</p:pic>
        <p:sp>
          <p:nvSpPr>
            <p:cNvPr id="7" name="文字方塊 6"/>
            <p:cNvSpPr txBox="1"/>
            <p:nvPr/>
          </p:nvSpPr>
          <p:spPr>
            <a:xfrm>
              <a:off x="214282" y="1142984"/>
              <a:ext cx="1000132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</a:rPr>
                <a:t>Primal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072066" y="1142984"/>
            <a:ext cx="3786214" cy="4429156"/>
            <a:chOff x="5072066" y="1142984"/>
            <a:chExt cx="3786214" cy="4429156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72066" y="1714488"/>
              <a:ext cx="3786214" cy="3857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</p:pic>
        <p:sp>
          <p:nvSpPr>
            <p:cNvPr id="8" name="文字方塊 7"/>
            <p:cNvSpPr txBox="1"/>
            <p:nvPr/>
          </p:nvSpPr>
          <p:spPr>
            <a:xfrm>
              <a:off x="5072066" y="1142984"/>
              <a:ext cx="785818" cy="46166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</a:rPr>
                <a:t>Dual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 : Initialize(</a:t>
            </a:r>
            <a:r>
              <a:rPr lang="zh-TW" altLang="en-US" dirty="0"/>
              <a:t>二分圖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Step 2 : Scan nodes(</a:t>
            </a:r>
            <a:r>
              <a:rPr lang="zh-TW" altLang="en-US" dirty="0"/>
              <a:t>二分圖中有流量流入的</a:t>
            </a:r>
            <a:r>
              <a:rPr lang="en-US" altLang="zh-TW" dirty="0"/>
              <a:t>node)</a:t>
            </a:r>
          </a:p>
          <a:p>
            <a:pPr>
              <a:buNone/>
            </a:pPr>
            <a:r>
              <a:rPr lang="en-US" altLang="zh-TW" dirty="0"/>
              <a:t>                 </a:t>
            </a:r>
            <a:r>
              <a:rPr lang="zh-TW" altLang="en-US" sz="1800" dirty="0"/>
              <a:t>全部有流量流入的</a:t>
            </a:r>
            <a:r>
              <a:rPr lang="en-US" altLang="zh-TW" sz="1800" dirty="0"/>
              <a:t>node</a:t>
            </a:r>
            <a:r>
              <a:rPr lang="zh-TW" altLang="en-US" sz="1800" dirty="0"/>
              <a:t>都</a:t>
            </a:r>
            <a:r>
              <a:rPr lang="en-US" altLang="zh-TW" sz="1800" dirty="0"/>
              <a:t>scan</a:t>
            </a:r>
            <a:r>
              <a:rPr lang="zh-TW" altLang="en-US" sz="1800" dirty="0"/>
              <a:t>完 </a:t>
            </a:r>
            <a:r>
              <a:rPr lang="en-US" altLang="zh-TW" sz="1800" dirty="0" err="1"/>
              <a:t>goto</a:t>
            </a:r>
            <a:r>
              <a:rPr lang="en-US" altLang="zh-TW" sz="1800" dirty="0"/>
              <a:t> Step5 , </a:t>
            </a:r>
            <a:r>
              <a:rPr lang="zh-TW" altLang="en-US" sz="1800" dirty="0"/>
              <a:t>結束</a:t>
            </a:r>
            <a:endParaRPr lang="en-US" altLang="zh-TW" sz="1800" dirty="0"/>
          </a:p>
          <a:p>
            <a:pPr>
              <a:buNone/>
            </a:pPr>
            <a:r>
              <a:rPr lang="zh-TW" altLang="en-US" sz="1800" dirty="0"/>
              <a:t>                           </a:t>
            </a:r>
            <a:r>
              <a:rPr lang="en-US" altLang="zh-TW" sz="1800" dirty="0"/>
              <a:t>node</a:t>
            </a:r>
            <a:r>
              <a:rPr lang="zh-TW" altLang="en-US" sz="1800" dirty="0"/>
              <a:t>的流入量減去相鄰</a:t>
            </a:r>
            <a:r>
              <a:rPr lang="en-US" altLang="zh-TW" sz="1800" dirty="0"/>
              <a:t>node</a:t>
            </a:r>
            <a:r>
              <a:rPr lang="zh-TW" altLang="en-US" sz="1800" dirty="0"/>
              <a:t>的流出量為</a:t>
            </a:r>
            <a:endParaRPr lang="en-US" altLang="zh-TW" sz="1800" dirty="0"/>
          </a:p>
          <a:p>
            <a:pPr>
              <a:buNone/>
            </a:pPr>
            <a:r>
              <a:rPr lang="zh-TW" altLang="en-US" sz="1800" dirty="0"/>
              <a:t>                           </a:t>
            </a:r>
            <a:r>
              <a:rPr lang="zh-TW" altLang="en-US" sz="1800" b="1" dirty="0">
                <a:solidFill>
                  <a:srgbClr val="FF0000"/>
                </a:solidFill>
              </a:rPr>
              <a:t>負數或</a:t>
            </a:r>
            <a:r>
              <a:rPr lang="en-US" altLang="zh-TW" sz="1800" b="1" dirty="0">
                <a:solidFill>
                  <a:srgbClr val="FF0000"/>
                </a:solidFill>
              </a:rPr>
              <a:t>0</a:t>
            </a:r>
            <a:r>
              <a:rPr lang="zh-TW" altLang="en-US" sz="1800" dirty="0"/>
              <a:t>時</a:t>
            </a:r>
            <a:r>
              <a:rPr lang="zh-TW" altLang="en-US" sz="1800" b="1" dirty="0">
                <a:solidFill>
                  <a:srgbClr val="FF0000"/>
                </a:solidFill>
              </a:rPr>
              <a:t>，</a:t>
            </a:r>
            <a:r>
              <a:rPr lang="en-US" altLang="zh-TW" sz="1800" dirty="0"/>
              <a:t> </a:t>
            </a:r>
            <a:r>
              <a:rPr lang="en-US" altLang="zh-TW" sz="1800" dirty="0" err="1"/>
              <a:t>goto</a:t>
            </a:r>
            <a:r>
              <a:rPr lang="en-US" altLang="zh-TW" sz="1800" dirty="0"/>
              <a:t> Step3</a:t>
            </a:r>
            <a:r>
              <a:rPr lang="zh-TW" altLang="en-US" sz="1800" dirty="0"/>
              <a:t> </a:t>
            </a:r>
            <a:r>
              <a:rPr lang="en-US" altLang="zh-TW" sz="1800" dirty="0"/>
              <a:t>, </a:t>
            </a:r>
            <a:r>
              <a:rPr lang="zh-TW" altLang="en-US" sz="1800" dirty="0"/>
              <a:t>分配利潤</a:t>
            </a:r>
            <a:r>
              <a:rPr lang="en-US" altLang="zh-TW" sz="1800" dirty="0"/>
              <a:t>(</a:t>
            </a:r>
            <a:r>
              <a:rPr lang="zh-TW" altLang="en-US" sz="1800" dirty="0"/>
              <a:t>流量</a:t>
            </a:r>
            <a:r>
              <a:rPr lang="en-US" altLang="zh-TW" sz="1800" dirty="0"/>
              <a:t>)</a:t>
            </a:r>
          </a:p>
          <a:p>
            <a:pPr>
              <a:buNone/>
            </a:pPr>
            <a:r>
              <a:rPr lang="zh-TW" altLang="en-US" sz="1800" dirty="0"/>
              <a:t>                           </a:t>
            </a:r>
            <a:r>
              <a:rPr lang="zh-TW" altLang="en-US" sz="1800" b="1" dirty="0">
                <a:solidFill>
                  <a:srgbClr val="FF0000"/>
                </a:solidFill>
              </a:rPr>
              <a:t>正數</a:t>
            </a:r>
            <a:r>
              <a:rPr lang="zh-TW" altLang="en-US" sz="1800" dirty="0"/>
              <a:t>時</a:t>
            </a:r>
            <a:r>
              <a:rPr lang="zh-TW" altLang="en-US" sz="1800" b="1" dirty="0">
                <a:solidFill>
                  <a:srgbClr val="FF0000"/>
                </a:solidFill>
              </a:rPr>
              <a:t>，</a:t>
            </a:r>
            <a:r>
              <a:rPr lang="zh-TW" altLang="en-US" sz="1800" dirty="0"/>
              <a:t> </a:t>
            </a:r>
            <a:r>
              <a:rPr lang="en-US" altLang="zh-TW" sz="1800" dirty="0" err="1"/>
              <a:t>goto</a:t>
            </a:r>
            <a:r>
              <a:rPr lang="en-US" altLang="zh-TW" sz="1800" dirty="0"/>
              <a:t> Step4</a:t>
            </a:r>
            <a:r>
              <a:rPr lang="zh-TW" altLang="en-US" sz="1800" dirty="0"/>
              <a:t> </a:t>
            </a:r>
            <a:r>
              <a:rPr lang="en-US" altLang="zh-TW" sz="1800" dirty="0"/>
              <a:t>, </a:t>
            </a:r>
            <a:r>
              <a:rPr lang="zh-TW" altLang="en-US" sz="1800" dirty="0"/>
              <a:t>判斷是否適合開採</a:t>
            </a:r>
            <a:r>
              <a:rPr lang="en-US" altLang="zh-TW" sz="1800" dirty="0"/>
              <a:t>	</a:t>
            </a:r>
          </a:p>
          <a:p>
            <a:r>
              <a:rPr lang="en-US" altLang="zh-TW" dirty="0"/>
              <a:t>Step 3 : </a:t>
            </a:r>
            <a:r>
              <a:rPr lang="zh-TW" altLang="en-US" dirty="0"/>
              <a:t>分配流量到二分圖另一邊和其有連接的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buNone/>
            </a:pPr>
            <a:r>
              <a:rPr lang="en-US" altLang="zh-TW" dirty="0"/>
              <a:t>                 ,</a:t>
            </a:r>
            <a:r>
              <a:rPr lang="zh-TW" altLang="en-US" dirty="0"/>
              <a:t>直到</a:t>
            </a:r>
            <a:r>
              <a:rPr lang="en-US" altLang="zh-TW" dirty="0"/>
              <a:t>distance label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時</a:t>
            </a:r>
            <a:r>
              <a:rPr lang="en-US" altLang="zh-TW" dirty="0" err="1"/>
              <a:t>goto</a:t>
            </a:r>
            <a:r>
              <a:rPr lang="en-US" altLang="zh-TW" dirty="0"/>
              <a:t> Step2</a:t>
            </a:r>
          </a:p>
          <a:p>
            <a:r>
              <a:rPr lang="en-US" altLang="zh-TW" dirty="0"/>
              <a:t>Step 4 : </a:t>
            </a:r>
            <a:r>
              <a:rPr lang="zh-TW" altLang="en-US" dirty="0"/>
              <a:t>判斷有利潤的</a:t>
            </a:r>
            <a:r>
              <a:rPr lang="en-US" altLang="zh-TW" dirty="0"/>
              <a:t>block</a:t>
            </a:r>
            <a:r>
              <a:rPr lang="zh-TW" altLang="en-US" dirty="0"/>
              <a:t>是否在適合開採的位置</a:t>
            </a:r>
            <a:endParaRPr lang="en-US" altLang="zh-TW" dirty="0"/>
          </a:p>
          <a:p>
            <a:pPr>
              <a:buNone/>
            </a:pPr>
            <a:r>
              <a:rPr lang="zh-TW" altLang="en-US" sz="1800" dirty="0"/>
              <a:t>                          是      </a:t>
            </a:r>
            <a:r>
              <a:rPr lang="en-US" altLang="zh-TW" sz="1800" dirty="0">
                <a:sym typeface="Wingdings" pitchFamily="2" charset="2"/>
              </a:rPr>
              <a:t></a:t>
            </a:r>
            <a:r>
              <a:rPr lang="zh-TW" altLang="en-US" sz="1800" dirty="0"/>
              <a:t> </a:t>
            </a:r>
            <a:r>
              <a:rPr lang="en-US" altLang="zh-TW" sz="1800" dirty="0" err="1"/>
              <a:t>goto</a:t>
            </a:r>
            <a:r>
              <a:rPr lang="en-US" altLang="zh-TW" sz="1800" dirty="0"/>
              <a:t> step 2</a:t>
            </a:r>
          </a:p>
          <a:p>
            <a:pPr>
              <a:buNone/>
            </a:pPr>
            <a:r>
              <a:rPr lang="zh-TW" altLang="en-US" sz="1800" dirty="0"/>
              <a:t>                          不是  </a:t>
            </a:r>
            <a:r>
              <a:rPr lang="en-US" altLang="zh-TW" sz="1800" dirty="0">
                <a:sym typeface="Wingdings" pitchFamily="2" charset="2"/>
              </a:rPr>
              <a:t></a:t>
            </a:r>
            <a:r>
              <a:rPr lang="zh-TW" altLang="en-US" sz="1800" dirty="0">
                <a:sym typeface="Wingdings" pitchFamily="2" charset="2"/>
              </a:rPr>
              <a:t> </a:t>
            </a:r>
            <a:r>
              <a:rPr lang="en-US" altLang="zh-TW" sz="1800" dirty="0" err="1"/>
              <a:t>goto</a:t>
            </a:r>
            <a:r>
              <a:rPr lang="en-US" altLang="zh-TW" sz="1800" dirty="0"/>
              <a:t> step 3          </a:t>
            </a:r>
          </a:p>
          <a:p>
            <a:r>
              <a:rPr lang="en-US" altLang="zh-TW" dirty="0"/>
              <a:t> Step 5 :</a:t>
            </a:r>
            <a:r>
              <a:rPr lang="zh-TW" altLang="en-US" dirty="0"/>
              <a:t>結束</a:t>
            </a:r>
            <a:r>
              <a:rPr lang="en-US" altLang="zh-TW" dirty="0">
                <a:sym typeface="Wingdings" pitchFamily="2" charset="2"/>
              </a:rPr>
              <a:t></a:t>
            </a:r>
            <a:r>
              <a:rPr lang="zh-TW" altLang="en-US" dirty="0"/>
              <a:t>得到最大利潤</a:t>
            </a:r>
          </a:p>
        </p:txBody>
      </p:sp>
      <p:sp>
        <p:nvSpPr>
          <p:cNvPr id="15364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19.01  by  </a:t>
            </a:r>
            <a:r>
              <a:rPr lang="zh-TW" altLang="en-US">
                <a:solidFill>
                  <a:srgbClr val="016311"/>
                </a:solidFill>
              </a:rPr>
              <a:t>成大資管所</a:t>
            </a:r>
            <a:r>
              <a:rPr lang="zh-TW" altLang="en-US" i="1">
                <a:solidFill>
                  <a:srgbClr val="016311"/>
                </a:solidFill>
              </a:rPr>
              <a:t> 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/>
              <a:t>Solution step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0"/>
            <a:ext cx="3500430" cy="250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42936"/>
            <a:ext cx="7143768" cy="454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線單箭頭接點 6"/>
          <p:cNvCxnSpPr/>
          <p:nvPr/>
        </p:nvCxnSpPr>
        <p:spPr>
          <a:xfrm rot="10800000">
            <a:off x="714348" y="5572140"/>
            <a:ext cx="2714644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 flipH="1" flipV="1">
            <a:off x="-214346" y="4357694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 flipH="1" flipV="1">
            <a:off x="142844" y="4000504"/>
            <a:ext cx="1643074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1643042" y="3000372"/>
            <a:ext cx="42862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1</a:t>
            </a:r>
            <a:endParaRPr lang="zh-TW" altLang="en-US" sz="1600" dirty="0"/>
          </a:p>
        </p:txBody>
      </p:sp>
      <p:cxnSp>
        <p:nvCxnSpPr>
          <p:cNvPr id="15" name="直線單箭頭接點 14"/>
          <p:cNvCxnSpPr/>
          <p:nvPr/>
        </p:nvCxnSpPr>
        <p:spPr>
          <a:xfrm rot="10800000">
            <a:off x="1857356" y="5572140"/>
            <a:ext cx="157163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5400000" flipH="1" flipV="1">
            <a:off x="1607323" y="3679033"/>
            <a:ext cx="1643074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785918" y="3429000"/>
            <a:ext cx="2143140" cy="17145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3714744" y="3071810"/>
            <a:ext cx="500066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5</a:t>
            </a:r>
            <a:endParaRPr lang="zh-TW" altLang="en-US" sz="1600" dirty="0"/>
          </a:p>
        </p:txBody>
      </p:sp>
      <p:sp>
        <p:nvSpPr>
          <p:cNvPr id="22" name="橢圓 21"/>
          <p:cNvSpPr/>
          <p:nvPr/>
        </p:nvSpPr>
        <p:spPr>
          <a:xfrm>
            <a:off x="357158" y="5214950"/>
            <a:ext cx="428628" cy="35719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1500166" y="5214950"/>
            <a:ext cx="428628" cy="35719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42910" y="3000372"/>
            <a:ext cx="42862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25" name="圓角矩形 24"/>
          <p:cNvSpPr/>
          <p:nvPr/>
        </p:nvSpPr>
        <p:spPr>
          <a:xfrm>
            <a:off x="3071802" y="3000372"/>
            <a:ext cx="42862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2</a:t>
            </a:r>
            <a:endParaRPr lang="zh-TW" altLang="en-US" sz="1600" dirty="0"/>
          </a:p>
        </p:txBody>
      </p:sp>
      <p:cxnSp>
        <p:nvCxnSpPr>
          <p:cNvPr id="27" name="直線單箭頭接點 26"/>
          <p:cNvCxnSpPr/>
          <p:nvPr/>
        </p:nvCxnSpPr>
        <p:spPr>
          <a:xfrm rot="10800000">
            <a:off x="642910" y="3571876"/>
            <a:ext cx="2071702" cy="1571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16200000" flipV="1">
            <a:off x="1285852" y="3643314"/>
            <a:ext cx="1571636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16200000" flipV="1">
            <a:off x="1785918" y="4071942"/>
            <a:ext cx="1571636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2786050" y="3500438"/>
            <a:ext cx="2143140" cy="1643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2571736" y="5143512"/>
            <a:ext cx="428628" cy="357190"/>
          </a:xfrm>
          <a:prstGeom prst="ellipse">
            <a:avLst/>
          </a:prstGeom>
          <a:solidFill>
            <a:schemeClr val="accent6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1643042" y="3000372"/>
            <a:ext cx="42862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37" name="圓角矩形 36"/>
          <p:cNvSpPr/>
          <p:nvPr/>
        </p:nvSpPr>
        <p:spPr>
          <a:xfrm>
            <a:off x="2285984" y="3000372"/>
            <a:ext cx="42862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38" name="圓角矩形 37"/>
          <p:cNvSpPr/>
          <p:nvPr/>
        </p:nvSpPr>
        <p:spPr>
          <a:xfrm>
            <a:off x="4786314" y="3000372"/>
            <a:ext cx="428628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0</a:t>
            </a:r>
            <a:endParaRPr lang="zh-TW" altLang="en-US" sz="1600" dirty="0"/>
          </a:p>
        </p:txBody>
      </p:sp>
      <p:sp>
        <p:nvSpPr>
          <p:cNvPr id="40" name="橢圓 39"/>
          <p:cNvSpPr/>
          <p:nvPr/>
        </p:nvSpPr>
        <p:spPr>
          <a:xfrm>
            <a:off x="3571868" y="5143512"/>
            <a:ext cx="428628" cy="35719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4572000" y="5143512"/>
            <a:ext cx="428628" cy="35719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5572132" y="5143512"/>
            <a:ext cx="428628" cy="35719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3" name="橢圓 42"/>
          <p:cNvSpPr/>
          <p:nvPr/>
        </p:nvSpPr>
        <p:spPr>
          <a:xfrm>
            <a:off x="6715140" y="5143512"/>
            <a:ext cx="428628" cy="35719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1026" idx="1"/>
          </p:cNvCxnSpPr>
          <p:nvPr/>
        </p:nvCxnSpPr>
        <p:spPr>
          <a:xfrm rot="10800000" flipV="1">
            <a:off x="3857620" y="1251760"/>
            <a:ext cx="1785950" cy="74848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7429520" y="1571612"/>
            <a:ext cx="21431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 rot="10800000">
            <a:off x="6929454" y="128586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0" idx="0"/>
          </p:cNvCxnSpPr>
          <p:nvPr/>
        </p:nvCxnSpPr>
        <p:spPr>
          <a:xfrm rot="16200000" flipV="1">
            <a:off x="7411661" y="1446595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0" idx="7"/>
          </p:cNvCxnSpPr>
          <p:nvPr/>
        </p:nvCxnSpPr>
        <p:spPr>
          <a:xfrm rot="5400000" flipH="1" flipV="1">
            <a:off x="7714376" y="1183933"/>
            <a:ext cx="327599" cy="531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6715140" y="1071546"/>
            <a:ext cx="21431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429520" y="1071546"/>
            <a:ext cx="21431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8143900" y="1071546"/>
            <a:ext cx="21431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000760" y="571480"/>
            <a:ext cx="21431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715140" y="571480"/>
            <a:ext cx="21431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429520" y="571480"/>
            <a:ext cx="21431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8143900" y="571480"/>
            <a:ext cx="21431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8858280" y="571480"/>
            <a:ext cx="214314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rot="10800000">
            <a:off x="6215074" y="785795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10800000">
            <a:off x="6929454" y="78579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7643834" y="78579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428753" y="683867"/>
            <a:ext cx="327599" cy="531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5400000" flipH="1" flipV="1">
            <a:off x="7745762" y="642019"/>
            <a:ext cx="327599" cy="531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5400000" flipH="1" flipV="1">
            <a:off x="6959944" y="713457"/>
            <a:ext cx="327599" cy="531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6200000" flipV="1">
            <a:off x="6697281" y="946529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16200000" flipV="1">
            <a:off x="7411661" y="946529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16200000" flipV="1">
            <a:off x="8126041" y="946530"/>
            <a:ext cx="214314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214290"/>
            <a:ext cx="40195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直線單箭頭接點 67"/>
          <p:cNvCxnSpPr/>
          <p:nvPr/>
        </p:nvCxnSpPr>
        <p:spPr>
          <a:xfrm rot="10800000">
            <a:off x="4143372" y="428605"/>
            <a:ext cx="1581160" cy="1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285720" y="1357298"/>
            <a:ext cx="3429024" cy="523220"/>
          </a:xfrm>
          <a:prstGeom prst="rect">
            <a:avLst/>
          </a:prstGeom>
          <a:ln>
            <a:solidFill>
              <a:schemeClr val="accent4">
                <a:lumMod val="1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accent4">
                    <a:lumMod val="10000"/>
                  </a:schemeClr>
                </a:solidFill>
              </a:rPr>
              <a:t>流量分配完即得礦坑最大利潤。</a:t>
            </a:r>
            <a:endParaRPr lang="en-US" altLang="zh-TW" sz="1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zh-TW" sz="1400" dirty="0">
                <a:solidFill>
                  <a:schemeClr val="accent4">
                    <a:lumMod val="10000"/>
                  </a:schemeClr>
                </a:solidFill>
              </a:rPr>
              <a:t>p.s.</a:t>
            </a:r>
            <a:r>
              <a:rPr lang="zh-TW" altLang="en-US" sz="1400" dirty="0">
                <a:solidFill>
                  <a:schemeClr val="accent4">
                    <a:lumMod val="10000"/>
                  </a:schemeClr>
                </a:solidFill>
              </a:rPr>
              <a:t>最大利潤不一定是正的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500"/>
                            </p:stCondLst>
                            <p:childTnLst>
                              <p:par>
                                <p:cTn id="2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500"/>
                            </p:stCondLst>
                            <p:childTnLst>
                              <p:par>
                                <p:cTn id="23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500"/>
                            </p:stCondLst>
                            <p:childTnLst>
                              <p:par>
                                <p:cTn id="24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500"/>
                            </p:stCondLst>
                            <p:childTnLst>
                              <p:par>
                                <p:cTn id="2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62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30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9574" y="1571612"/>
            <a:ext cx="7181450" cy="32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Pit mine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000108"/>
            <a:ext cx="4357718" cy="307183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214686"/>
            <a:ext cx="4667263" cy="346606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Introduce</a:t>
            </a:r>
            <a:endParaRPr lang="zh-TW" altLang="en-US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Reference: </a:t>
            </a:r>
          </a:p>
          <a:p>
            <a:pPr lvl="1">
              <a:defRPr/>
            </a:pPr>
            <a:r>
              <a:rPr lang="en-US" altLang="zh-TW" b="1" dirty="0"/>
              <a:t> </a:t>
            </a:r>
            <a:r>
              <a:rPr lang="en-US" altLang="zh-TW" dirty="0"/>
              <a:t>Optimum Open Pit Mine Production Scheduling. [</a:t>
            </a:r>
            <a:r>
              <a:rPr lang="en-US" altLang="zh-TW" dirty="0" err="1"/>
              <a:t>Johnson,Thys</a:t>
            </a:r>
            <a:r>
              <a:rPr lang="en-US" altLang="zh-TW" dirty="0"/>
              <a:t> B. 1968]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Problem type : </a:t>
            </a:r>
          </a:p>
          <a:p>
            <a:pPr lvl="1">
              <a:defRPr/>
            </a:pPr>
            <a:r>
              <a:rPr lang="en-US" altLang="zh-TW" dirty="0"/>
              <a:t>Maximum flow problem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Master problem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lvl="1">
              <a:defRPr/>
            </a:pPr>
            <a:r>
              <a:rPr lang="zh-TW" altLang="en-US" dirty="0"/>
              <a:t> 如何在生產限制下計畫採礦排程使利潤最佳</a:t>
            </a:r>
            <a:endParaRPr lang="en-US" altLang="zh-TW" dirty="0"/>
          </a:p>
          <a:p>
            <a:pPr>
              <a:buNone/>
              <a:defRPr/>
            </a:pPr>
            <a:endParaRPr lang="en-US" altLang="zh-TW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itchFamily="2" charset="2"/>
              <a:buNone/>
              <a:defRPr/>
            </a:pPr>
            <a:endParaRPr lang="zh-TW" altLang="en-US" dirty="0"/>
          </a:p>
        </p:txBody>
      </p:sp>
      <p:sp>
        <p:nvSpPr>
          <p:cNvPr id="6148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19.01  by  </a:t>
            </a:r>
            <a:r>
              <a:rPr lang="zh-TW" altLang="en-US">
                <a:solidFill>
                  <a:srgbClr val="016311"/>
                </a:solidFill>
              </a:rPr>
              <a:t>成大資管所</a:t>
            </a:r>
            <a:r>
              <a:rPr lang="zh-TW" altLang="en-US" i="1">
                <a:solidFill>
                  <a:srgbClr val="016311"/>
                </a:solidFill>
              </a:rPr>
              <a:t> 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19.01  by  </a:t>
            </a:r>
            <a:r>
              <a:rPr lang="zh-TW" altLang="en-US">
                <a:solidFill>
                  <a:srgbClr val="016311"/>
                </a:solidFill>
              </a:rPr>
              <a:t>成大資管所</a:t>
            </a:r>
            <a:r>
              <a:rPr lang="zh-TW" altLang="en-US" i="1">
                <a:solidFill>
                  <a:srgbClr val="016311"/>
                </a:solidFill>
              </a:rPr>
              <a:t> 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62071"/>
            <a:ext cx="4929254" cy="372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29066"/>
            <a:ext cx="5143504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5214942" y="775628"/>
            <a:ext cx="3714776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開採前會先偵測礦坑的最終輪廓並將礦坑分成數個區塊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(block)</a:t>
            </a:r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，每個區塊會註記礦石價值和開採成本，所以不是每塊礦石都有正利潤的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4942" y="3929066"/>
            <a:ext cx="3857652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[</a:t>
            </a:r>
            <a:r>
              <a:rPr lang="zh-TW" altLang="en-US" sz="2400" dirty="0">
                <a:solidFill>
                  <a:srgbClr val="FF0000"/>
                </a:solidFill>
              </a:rPr>
              <a:t>開採限制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]</a:t>
            </a:r>
          </a:p>
          <a:p>
            <a:pPr marL="457200" indent="-457200"/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要開採區塊</a:t>
            </a:r>
            <a:r>
              <a:rPr lang="en-US" altLang="zh-TW" sz="2400" dirty="0" err="1">
                <a:solidFill>
                  <a:schemeClr val="accent4">
                    <a:lumMod val="10000"/>
                  </a:schemeClr>
                </a:solidFill>
              </a:rPr>
              <a:t>i</a:t>
            </a:r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前，要先移除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pPr marL="457200" indent="-457200"/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區塊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j </a:t>
            </a:r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和區塊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k</a:t>
            </a:r>
          </a:p>
          <a:p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Production Scheduling</a:t>
            </a:r>
            <a:endParaRPr lang="zh-TW" altLang="en-US" dirty="0"/>
          </a:p>
        </p:txBody>
      </p:sp>
      <p:sp>
        <p:nvSpPr>
          <p:cNvPr id="8196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19.01  by  </a:t>
            </a:r>
            <a:r>
              <a:rPr lang="zh-TW" altLang="en-US">
                <a:solidFill>
                  <a:srgbClr val="016311"/>
                </a:solidFill>
              </a:rPr>
              <a:t>成大資管所</a:t>
            </a:r>
            <a:r>
              <a:rPr lang="zh-TW" altLang="en-US" i="1">
                <a:solidFill>
                  <a:srgbClr val="016311"/>
                </a:solidFill>
              </a:rPr>
              <a:t> 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85786" y="1500174"/>
            <a:ext cx="8072494" cy="156966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考慮法律、政策及設備的採礦能力等實際生產限制，將露天礦分成幾期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altLang="zh-TW" sz="2400" dirty="0">
                <a:solidFill>
                  <a:srgbClr val="00B0F0"/>
                </a:solidFill>
              </a:rPr>
              <a:t>1</a:t>
            </a:r>
            <a:r>
              <a:rPr lang="zh-TW" altLang="en-US" sz="2400" dirty="0">
                <a:solidFill>
                  <a:srgbClr val="00B0F0"/>
                </a:solidFill>
              </a:rPr>
              <a:t>期可能是數年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)</a:t>
            </a:r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開採。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TW" altLang="en-US" sz="2400" b="1" dirty="0">
                <a:solidFill>
                  <a:srgbClr val="FF0000"/>
                </a:solidFill>
              </a:rPr>
              <a:t>目標：如何設計礦坑開採順序以獲得最大利潤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152660"/>
            <a:ext cx="5286412" cy="31338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Precedence Constrains for block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Define [0-1] variables describing the</a:t>
            </a:r>
            <a:r>
              <a:rPr lang="en-US" altLang="zh-TW" sz="2400" dirty="0">
                <a:solidFill>
                  <a:srgbClr val="FF0000"/>
                </a:solidFill>
              </a:rPr>
              <a:t> amount </a:t>
            </a:r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FF0000"/>
                </a:solidFill>
              </a:rPr>
              <a:t>type</a:t>
            </a:r>
            <a:r>
              <a:rPr lang="en-US" altLang="zh-TW" sz="2400" dirty="0"/>
              <a:t> of material mined from each block, as well as the </a:t>
            </a:r>
            <a:r>
              <a:rPr lang="en-US" altLang="zh-TW" sz="2400" dirty="0">
                <a:solidFill>
                  <a:srgbClr val="FF0000"/>
                </a:solidFill>
              </a:rPr>
              <a:t>method and time of extraction. </a:t>
            </a:r>
          </a:p>
          <a:p>
            <a:r>
              <a:rPr lang="en-US" altLang="zh-TW" sz="2400" dirty="0"/>
              <a:t>Consider the precedence constrains and a number of different capacity constrains, include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dirty="0"/>
              <a:t>(1)Hours available per type of equipment(</a:t>
            </a:r>
            <a:r>
              <a:rPr lang="zh-TW" altLang="en-US" sz="2000" dirty="0"/>
              <a:t>每種設備可用的時間</a:t>
            </a:r>
            <a:r>
              <a:rPr lang="en-US" altLang="zh-TW" sz="2000" dirty="0"/>
              <a:t>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dirty="0"/>
              <a:t>(2)Waste handling capacity(</a:t>
            </a:r>
            <a:r>
              <a:rPr lang="zh-TW" altLang="en-US" sz="2000" dirty="0"/>
              <a:t>廢石處理的能力</a:t>
            </a:r>
            <a:r>
              <a:rPr lang="en-US" altLang="zh-TW" sz="2000" dirty="0"/>
              <a:t>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dirty="0"/>
              <a:t>(3)Stockpiling capacity(</a:t>
            </a:r>
            <a:r>
              <a:rPr lang="zh-TW" altLang="en-US" sz="2000" dirty="0"/>
              <a:t>礦石場儲存的容量限制</a:t>
            </a:r>
            <a:r>
              <a:rPr lang="en-US" altLang="zh-TW" sz="2000" dirty="0"/>
              <a:t>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dirty="0"/>
              <a:t>(4)Capacity of plants(</a:t>
            </a:r>
            <a:r>
              <a:rPr lang="zh-TW" altLang="en-US" sz="2000" dirty="0"/>
              <a:t>冶鍊廠的處理能力</a:t>
            </a:r>
            <a:r>
              <a:rPr lang="en-US" altLang="zh-TW" sz="2000" dirty="0"/>
              <a:t>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dirty="0"/>
              <a:t>(5)Blasting man-hours(</a:t>
            </a:r>
            <a:r>
              <a:rPr lang="zh-TW" altLang="en-US" sz="2000" dirty="0"/>
              <a:t>爆破工時</a:t>
            </a:r>
            <a:r>
              <a:rPr lang="en-US" altLang="zh-TW" sz="2000" dirty="0"/>
              <a:t>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dirty="0"/>
              <a:t>(6)Lower and upper bounds on mining volumes(</a:t>
            </a:r>
            <a:r>
              <a:rPr lang="zh-TW" altLang="en-US" sz="2000" dirty="0"/>
              <a:t>採礦的量</a:t>
            </a:r>
            <a:r>
              <a:rPr lang="en-US" altLang="zh-TW" sz="2000" dirty="0"/>
              <a:t>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dirty="0"/>
              <a:t>       (due to legal constrains, plant-feed requirements, and marketability)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zh-TW" sz="2000" dirty="0"/>
              <a:t>(7)Volumetric ratio constrains for concentrator input(</a:t>
            </a:r>
            <a:r>
              <a:rPr lang="zh-TW" altLang="en-US" sz="2000" dirty="0"/>
              <a:t>集中輸入的容積率限制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19.01  by  </a:t>
            </a:r>
            <a:r>
              <a:rPr lang="zh-TW" altLang="en-US">
                <a:solidFill>
                  <a:srgbClr val="016311"/>
                </a:solidFill>
              </a:rPr>
              <a:t>成大資管所</a:t>
            </a:r>
            <a:r>
              <a:rPr lang="zh-TW" altLang="en-US" i="1">
                <a:solidFill>
                  <a:srgbClr val="016311"/>
                </a:solidFill>
              </a:rPr>
              <a:t> 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and Dynamic Cut-off  concept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0034" y="1142984"/>
            <a:ext cx="8072494" cy="46166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為了能預估正確的最大利潤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1472" y="1798630"/>
            <a:ext cx="3000396" cy="341632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[</a:t>
            </a:r>
            <a:r>
              <a:rPr lang="en-US" altLang="zh-TW" sz="2400" b="1" dirty="0">
                <a:solidFill>
                  <a:srgbClr val="FF0000"/>
                </a:solidFill>
              </a:rPr>
              <a:t>Block </a:t>
            </a:r>
            <a:r>
              <a:rPr lang="zh-TW" altLang="en-US" sz="2400" b="1" dirty="0">
                <a:solidFill>
                  <a:srgbClr val="FF0000"/>
                </a:solidFill>
              </a:rPr>
              <a:t>資料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]</a:t>
            </a:r>
          </a:p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識別碼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體積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分析資料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礦石的類別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開採時間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處理時間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經濟性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(ore or waste)</a:t>
            </a:r>
          </a:p>
          <a:p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00496" y="1785926"/>
            <a:ext cx="4572032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[</a:t>
            </a:r>
            <a:r>
              <a:rPr lang="en-US" altLang="zh-TW" sz="2400" b="1" dirty="0">
                <a:solidFill>
                  <a:srgbClr val="FF0000"/>
                </a:solidFill>
              </a:rPr>
              <a:t>Dynamic Cut-off 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grade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]</a:t>
            </a:r>
          </a:p>
          <a:p>
            <a:r>
              <a:rPr lang="en-US" altLang="zh-TW" sz="2400" b="1" dirty="0">
                <a:solidFill>
                  <a:schemeClr val="accent4">
                    <a:lumMod val="10000"/>
                  </a:schemeClr>
                </a:solidFill>
              </a:rPr>
              <a:t>Cut-off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accent4">
                    <a:lumMod val="10000"/>
                  </a:schemeClr>
                </a:solidFill>
              </a:rPr>
              <a:t>grade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:</a:t>
            </a:r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一個以經濟為基礎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              </a:t>
            </a:r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的標準，在礦業通常用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              </a:t>
            </a:r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來區分開採的是礦物或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              </a:t>
            </a:r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廢料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zh-TW" sz="2400" dirty="0">
              <a:solidFill>
                <a:srgbClr val="002060"/>
              </a:solidFill>
            </a:endParaRPr>
          </a:p>
          <a:p>
            <a:r>
              <a:rPr lang="en-US" altLang="zh-TW" sz="2400" b="1" dirty="0">
                <a:solidFill>
                  <a:schemeClr val="accent4">
                    <a:lumMod val="10000"/>
                  </a:schemeClr>
                </a:solidFill>
              </a:rPr>
              <a:t>Dynamic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 :</a:t>
            </a:r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考慮實際生產限制參數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                 ，且會隨時間改變而動</a:t>
            </a:r>
            <a:endParaRPr lang="en-US" altLang="zh-TW" sz="2400" dirty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accent4">
                    <a:lumMod val="10000"/>
                  </a:schemeClr>
                </a:solidFill>
              </a:rPr>
              <a:t>                  態改變</a:t>
            </a:r>
            <a:endParaRPr lang="zh-TW" altLang="en-US" sz="2400" dirty="0">
              <a:solidFill>
                <a:srgbClr val="002060"/>
              </a:solidFill>
            </a:endParaRPr>
          </a:p>
          <a:p>
            <a:endParaRPr lang="en-US" altLang="zh-TW" sz="2400" dirty="0">
              <a:solidFill>
                <a:srgbClr val="00206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786058"/>
            <a:ext cx="4933950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19.01  by  </a:t>
            </a:r>
            <a:r>
              <a:rPr lang="zh-TW" altLang="en-US">
                <a:solidFill>
                  <a:srgbClr val="016311"/>
                </a:solidFill>
              </a:rPr>
              <a:t>成大資管所</a:t>
            </a:r>
            <a:r>
              <a:rPr lang="zh-TW" altLang="en-US" i="1">
                <a:solidFill>
                  <a:srgbClr val="016311"/>
                </a:solidFill>
              </a:rPr>
              <a:t> 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7929618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971550"/>
          </a:xfrm>
        </p:spPr>
        <p:txBody>
          <a:bodyPr/>
          <a:lstStyle/>
          <a:p>
            <a:r>
              <a:rPr lang="en-US" altLang="zh-TW" dirty="0"/>
              <a:t>MATHEMATICAL FORMULATION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71604" y="6072206"/>
            <a:ext cx="70009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</a:t>
            </a:r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是開採的</a:t>
            </a:r>
            <a:r>
              <a:rPr lang="en-US" altLang="zh-TW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block</a:t>
            </a:r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數量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,r</a:t>
            </a:r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是礦物總類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,p</a:t>
            </a:r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是處理方法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,t</a:t>
            </a:r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是期別</a:t>
            </a:r>
            <a:endParaRPr lang="zh-TW" altLang="en-US" dirty="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h</a:t>
            </a:r>
            <a:r>
              <a:rPr kumimoji="1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從</a:t>
            </a:r>
            <a:r>
              <a:rPr kumimoji="1" lang="en-US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block</a:t>
            </a:r>
            <a:r>
              <a:rPr kumimoji="1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中開採的礦石總量 </a:t>
            </a:r>
            <a:r>
              <a:rPr kumimoji="1" lang="en-US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,r</a:t>
            </a:r>
            <a:r>
              <a:rPr kumimoji="1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是礦物總類 </a:t>
            </a:r>
            <a:r>
              <a:rPr kumimoji="1" lang="en-US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,p</a:t>
            </a:r>
            <a:r>
              <a:rPr kumimoji="1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是處理方法 </a:t>
            </a:r>
            <a:r>
              <a:rPr kumimoji="1" lang="en-US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,t</a:t>
            </a:r>
            <a:r>
              <a:rPr kumimoji="1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是時間週 </a:t>
            </a:r>
            <a:endParaRPr kumimoji="1" lang="zh-TW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    期</a:t>
            </a:r>
            <a:r>
              <a:rPr kumimoji="1" lang="en-US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1" lang="zh-TW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年、月和星期</a:t>
            </a:r>
            <a:r>
              <a:rPr kumimoji="1" lang="en-US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)</a:t>
            </a:r>
            <a:endParaRPr kumimoji="1" lang="en-US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7158" y="2428868"/>
            <a:ext cx="17859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zh-TW" sz="16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i</a:t>
            </a:r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期根據假設</a:t>
            </a:r>
            <a:r>
              <a:rPr lang="en-US" altLang="zh-TW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的生產限制係數產生的矩陣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42844" y="3669573"/>
            <a:ext cx="17859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根據假設</a:t>
            </a:r>
            <a:r>
              <a:rPr lang="en-US" altLang="zh-TW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</a:t>
            </a:r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的採礦順序限制係數產生的矩陣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643834" y="2097937"/>
            <a:ext cx="135732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根據左邊限制產生的矩陣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7643834" y="5357826"/>
            <a:ext cx="135732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所有</a:t>
            </a:r>
            <a:r>
              <a:rPr lang="en-US" altLang="zh-TW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Block</a:t>
            </a:r>
            <a:r>
              <a:rPr lang="zh-TW" altLang="en-U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的總體積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142844" y="1000109"/>
            <a:ext cx="8780462" cy="1785950"/>
          </a:xfrm>
        </p:spPr>
        <p:txBody>
          <a:bodyPr/>
          <a:lstStyle/>
          <a:p>
            <a:r>
              <a:rPr lang="zh-TW" altLang="en-US" dirty="0"/>
              <a:t>先思考單期排程問題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分解成小問題並研究其對偶問題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分解概念：</a:t>
            </a:r>
            <a:r>
              <a:rPr lang="en-US" altLang="zh-TW" sz="1800" b="1" i="1" dirty="0" err="1"/>
              <a:t>Dantzig-wolfe</a:t>
            </a:r>
            <a:r>
              <a:rPr lang="en-US" altLang="zh-TW" sz="1800" b="1" i="1" dirty="0"/>
              <a:t> (</a:t>
            </a:r>
            <a:r>
              <a:rPr lang="zh-TW" altLang="en-US" sz="1800" dirty="0"/>
              <a:t>丹齊克</a:t>
            </a:r>
            <a:r>
              <a:rPr lang="en-US" altLang="zh-TW" sz="1800" dirty="0"/>
              <a:t>-</a:t>
            </a:r>
            <a:r>
              <a:rPr lang="zh-TW" altLang="en-US" sz="1800" dirty="0"/>
              <a:t>沃爾夫</a:t>
            </a:r>
            <a:r>
              <a:rPr lang="en-US" altLang="zh-TW" sz="1800" b="1" i="1" dirty="0"/>
              <a:t>)Decomposition Algorithm</a:t>
            </a:r>
          </a:p>
          <a:p>
            <a:pPr>
              <a:buNone/>
            </a:pPr>
            <a:r>
              <a:rPr lang="zh-TW" altLang="en-US" sz="1800" dirty="0">
                <a:solidFill>
                  <a:srgbClr val="FF0000"/>
                </a:solidFill>
              </a:rPr>
              <a:t>      </a:t>
            </a:r>
            <a:r>
              <a:rPr lang="en-US" altLang="zh-TW" sz="1800" dirty="0">
                <a:solidFill>
                  <a:srgbClr val="FF0000"/>
                </a:solidFill>
              </a:rPr>
              <a:t>p.s.</a:t>
            </a:r>
            <a:r>
              <a:rPr lang="zh-TW" altLang="en-US" sz="1800" dirty="0">
                <a:solidFill>
                  <a:srgbClr val="FF0000"/>
                </a:solidFill>
              </a:rPr>
              <a:t>拆解後的運算式仍會求得最佳解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11268" name="頁尾版面配置區 3"/>
          <p:cNvSpPr>
            <a:spLocks noGrp="1"/>
          </p:cNvSpPr>
          <p:nvPr>
            <p:ph type="ftr" sz="quarter" idx="429496729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/>
              <a:t>Network Optimization Applications 19.01  by  </a:t>
            </a:r>
            <a:r>
              <a:rPr lang="zh-TW" altLang="en-US">
                <a:solidFill>
                  <a:srgbClr val="016311"/>
                </a:solidFill>
              </a:rPr>
              <a:t>成大資管所</a:t>
            </a:r>
            <a:r>
              <a:rPr lang="zh-TW" altLang="en-US" i="1">
                <a:solidFill>
                  <a:srgbClr val="016311"/>
                </a:solidFill>
              </a:rPr>
              <a:t> 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35664</TotalTime>
  <Words>716</Words>
  <Application>Microsoft Office PowerPoint</Application>
  <PresentationFormat>如螢幕大小 (4:3)</PresentationFormat>
  <Paragraphs>117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標楷體</vt:lpstr>
      <vt:lpstr>Arial</vt:lpstr>
      <vt:lpstr>Times New Roman</vt:lpstr>
      <vt:lpstr>Wingdings</vt:lpstr>
      <vt:lpstr>intro</vt:lpstr>
      <vt:lpstr>Application 19.01</vt:lpstr>
      <vt:lpstr>Open Pit mine</vt:lpstr>
      <vt:lpstr>Introduce</vt:lpstr>
      <vt:lpstr>PowerPoint 簡報</vt:lpstr>
      <vt:lpstr>Production Scheduling</vt:lpstr>
      <vt:lpstr>Precedence Constrains for block</vt:lpstr>
      <vt:lpstr>Block and Dynamic Cut-off  concept</vt:lpstr>
      <vt:lpstr>MATHEMATICAL FORMULATION</vt:lpstr>
      <vt:lpstr>Solution</vt:lpstr>
      <vt:lpstr>Transfer to Network Problem</vt:lpstr>
      <vt:lpstr>Primal and Dual of SubProblem</vt:lpstr>
      <vt:lpstr>Maximum Flow problem</vt:lpstr>
      <vt:lpstr>Solution step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1419</cp:revision>
  <dcterms:created xsi:type="dcterms:W3CDTF">2010-04-03T03:14:21Z</dcterms:created>
  <dcterms:modified xsi:type="dcterms:W3CDTF">2018-10-31T15:11:50Z</dcterms:modified>
</cp:coreProperties>
</file>